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7.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8.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0.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1.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3"/>
    <p:sldMasterId id="2147483675" r:id="rId4"/>
    <p:sldMasterId id="2147483680" r:id="rId5"/>
    <p:sldMasterId id="2147483688" r:id="rId6"/>
  </p:sldMasterIdLst>
  <p:notesMasterIdLst>
    <p:notesMasterId r:id="rId80"/>
  </p:notesMasterIdLst>
  <p:handoutMasterIdLst>
    <p:handoutMasterId r:id="rId81"/>
  </p:handoutMasterIdLst>
  <p:sldIdLst>
    <p:sldId id="645" r:id="rId7"/>
    <p:sldId id="736" r:id="rId8"/>
    <p:sldId id="983" r:id="rId9"/>
    <p:sldId id="798" r:id="rId10"/>
    <p:sldId id="1964" r:id="rId11"/>
    <p:sldId id="1877" r:id="rId12"/>
    <p:sldId id="1965" r:id="rId13"/>
    <p:sldId id="1878" r:id="rId14"/>
    <p:sldId id="1424" r:id="rId15"/>
    <p:sldId id="875" r:id="rId16"/>
    <p:sldId id="1891" r:id="rId17"/>
    <p:sldId id="1890" r:id="rId18"/>
    <p:sldId id="1943" r:id="rId19"/>
    <p:sldId id="1131" r:id="rId20"/>
    <p:sldId id="1944" r:id="rId21"/>
    <p:sldId id="735" r:id="rId22"/>
    <p:sldId id="810" r:id="rId23"/>
    <p:sldId id="1150" r:id="rId24"/>
    <p:sldId id="741" r:id="rId25"/>
    <p:sldId id="806" r:id="rId26"/>
    <p:sldId id="1945" r:id="rId27"/>
    <p:sldId id="763" r:id="rId28"/>
    <p:sldId id="804" r:id="rId29"/>
    <p:sldId id="764" r:id="rId30"/>
    <p:sldId id="803" r:id="rId31"/>
    <p:sldId id="1948" r:id="rId32"/>
    <p:sldId id="1949" r:id="rId33"/>
    <p:sldId id="765" r:id="rId34"/>
    <p:sldId id="822" r:id="rId35"/>
    <p:sldId id="1880" r:id="rId36"/>
    <p:sldId id="1950" r:id="rId37"/>
    <p:sldId id="1951" r:id="rId38"/>
    <p:sldId id="1952" r:id="rId39"/>
    <p:sldId id="1881" r:id="rId40"/>
    <p:sldId id="768" r:id="rId41"/>
    <p:sldId id="855" r:id="rId42"/>
    <p:sldId id="1882" r:id="rId43"/>
    <p:sldId id="844" r:id="rId44"/>
    <p:sldId id="847" r:id="rId45"/>
    <p:sldId id="848" r:id="rId46"/>
    <p:sldId id="1883" r:id="rId47"/>
    <p:sldId id="1143" r:id="rId48"/>
    <p:sldId id="1919" r:id="rId49"/>
    <p:sldId id="1954" r:id="rId50"/>
    <p:sldId id="1955" r:id="rId51"/>
    <p:sldId id="1956" r:id="rId52"/>
    <p:sldId id="1957" r:id="rId53"/>
    <p:sldId id="1958" r:id="rId54"/>
    <p:sldId id="1884" r:id="rId55"/>
    <p:sldId id="1907" r:id="rId56"/>
    <p:sldId id="1924" r:id="rId57"/>
    <p:sldId id="1898" r:id="rId58"/>
    <p:sldId id="1959" r:id="rId59"/>
    <p:sldId id="1911" r:id="rId60"/>
    <p:sldId id="1885" r:id="rId61"/>
    <p:sldId id="1961" r:id="rId62"/>
    <p:sldId id="1942" r:id="rId63"/>
    <p:sldId id="1960" r:id="rId64"/>
    <p:sldId id="1962" r:id="rId65"/>
    <p:sldId id="1155" r:id="rId66"/>
    <p:sldId id="1870" r:id="rId67"/>
    <p:sldId id="1874" r:id="rId68"/>
    <p:sldId id="1886" r:id="rId69"/>
    <p:sldId id="1133" r:id="rId70"/>
    <p:sldId id="1963" r:id="rId71"/>
    <p:sldId id="1928" r:id="rId72"/>
    <p:sldId id="1087" r:id="rId73"/>
    <p:sldId id="993" r:id="rId74"/>
    <p:sldId id="1014" r:id="rId75"/>
    <p:sldId id="1015" r:id="rId76"/>
    <p:sldId id="1147" r:id="rId77"/>
    <p:sldId id="1148" r:id="rId78"/>
    <p:sldId id="1879" r:id="rId79"/>
  </p:sldIdLst>
  <p:sldSz cx="9144000" cy="5143500" type="screen16x9"/>
  <p:notesSz cx="9312275" cy="7026275"/>
  <p:defaultTextStyle>
    <a:defPPr>
      <a:defRPr lang="fr-CA"/>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441" userDrawn="1">
          <p15:clr>
            <a:srgbClr val="A4A3A4"/>
          </p15:clr>
        </p15:guide>
        <p15:guide id="2" pos="4785" userDrawn="1">
          <p15:clr>
            <a:srgbClr val="A4A3A4"/>
          </p15:clr>
        </p15:guide>
        <p15:guide id="3" pos="317" userDrawn="1">
          <p15:clr>
            <a:srgbClr val="A4A3A4"/>
          </p15:clr>
        </p15:guide>
      </p15:sldGuideLst>
    </p:ext>
    <p:ext uri="{2D200454-40CA-4A62-9FC3-DE9A4176ACB9}">
      <p15:notesGuideLst xmlns:p15="http://schemas.microsoft.com/office/powerpoint/2012/main">
        <p15:guide id="1" orient="horz" pos="2213" userDrawn="1">
          <p15:clr>
            <a:srgbClr val="A4A3A4"/>
          </p15:clr>
        </p15:guide>
        <p15:guide id="2" pos="2933"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FB4848-7D04-9D6E-B954-6F8DD21C870E}" name="David Martin" initials="DM" userId="1253565d46340b06"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imon Bastien" initials="SB" lastIdx="1" clrIdx="0">
    <p:extLst>
      <p:ext uri="{19B8F6BF-5375-455C-9EA6-DF929625EA0E}">
        <p15:presenceInfo xmlns:p15="http://schemas.microsoft.com/office/powerpoint/2012/main" userId="S::sbastien@bip-sondage.com::b2c47bbf-2a44-4324-8c0c-e6d9e540dae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974"/>
    <a:srgbClr val="2F71B3"/>
    <a:srgbClr val="337BC3"/>
    <a:srgbClr val="5594D3"/>
    <a:srgbClr val="8DB7E1"/>
    <a:srgbClr val="B3CFEB"/>
    <a:srgbClr val="DA4C0C"/>
    <a:srgbClr val="FAB99C"/>
    <a:srgbClr val="BC8F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441" autoAdjust="0"/>
    <p:restoredTop sz="95122" autoAdjust="0"/>
  </p:normalViewPr>
  <p:slideViewPr>
    <p:cSldViewPr snapToGrid="0">
      <p:cViewPr>
        <p:scale>
          <a:sx n="100" d="100"/>
          <a:sy n="100" d="100"/>
        </p:scale>
        <p:origin x="2556" y="1200"/>
      </p:cViewPr>
      <p:guideLst>
        <p:guide orient="horz" pos="441"/>
        <p:guide pos="4785"/>
        <p:guide pos="31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109" d="100"/>
          <a:sy n="109" d="100"/>
        </p:scale>
        <p:origin x="2532" y="84"/>
      </p:cViewPr>
      <p:guideLst>
        <p:guide orient="horz" pos="2213"/>
        <p:guide pos="293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microsoft.com/office/2018/10/relationships/authors" Target="authors.xml"/><Relationship Id="rId5" Type="http://schemas.openxmlformats.org/officeDocument/2006/relationships/slideMaster" Target="slideMasters/slideMaster3.xml"/><Relationship Id="rId61" Type="http://schemas.openxmlformats.org/officeDocument/2006/relationships/slide" Target="slides/slide55.xml"/><Relationship Id="rId82" Type="http://schemas.openxmlformats.org/officeDocument/2006/relationships/commentAuthors" Target="commentAuthors.xml"/><Relationship Id="rId19" Type="http://schemas.openxmlformats.org/officeDocument/2006/relationships/slide" Target="slides/slide13.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handoutMaster" Target="handoutMasters/handout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Hommes</c:v>
                </c:pt>
              </c:strCache>
            </c:strRef>
          </c:tx>
          <c:spPr>
            <a:solidFill>
              <a:srgbClr val="1B2F5F"/>
            </a:solidFill>
            <a:ln>
              <a:noFill/>
            </a:ln>
            <a:effectLst/>
          </c:spPr>
          <c:invertIfNegative val="0"/>
          <c:dLbls>
            <c:dLbl>
              <c:idx val="0"/>
              <c:layout>
                <c:manualLayout>
                  <c:x val="0"/>
                  <c:y val="3.44064534586343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5DC-4E44-9AE5-69AF9D4F500E}"/>
                </c:ext>
              </c:extLst>
            </c:dLbl>
            <c:dLbl>
              <c:idx val="2"/>
              <c:layout>
                <c:manualLayout>
                  <c:x val="3.2098943621528672E-3"/>
                  <c:y val="3.2510034764063842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DC-4E44-9AE5-69AF9D4F500E}"/>
                </c:ext>
              </c:extLst>
            </c:dLbl>
            <c:dLbl>
              <c:idx val="7"/>
              <c:layout>
                <c:manualLayout>
                  <c:x val="-1.6347483131200092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AE3-4369-B1DA-89F8A2F8F78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TOTAL DES ENTREPRISES</c:v>
                </c:pt>
                <c:pt idx="1">
                  <c:v>PRIMARY AND SECONDARY SECTORS</c:v>
                </c:pt>
                <c:pt idx="2">
                  <c:v>TOTAL TERTIARY SECTOR</c:v>
                </c:pt>
                <c:pt idx="3">
                  <c:v>Accommodation, restaurants and tourism</c:v>
                </c:pt>
                <c:pt idx="4">
                  <c:v>Retailing</c:v>
                </c:pt>
                <c:pt idx="5">
                  <c:v>Public and para-public sectors</c:v>
                </c:pt>
                <c:pt idx="6">
                  <c:v>Tertiary sector, other</c:v>
                </c:pt>
              </c:strCache>
            </c:strRef>
          </c:cat>
          <c:val>
            <c:numRef>
              <c:f>Sheet1!$B$2:$B$8</c:f>
              <c:numCache>
                <c:formatCode>0%</c:formatCode>
                <c:ptCount val="7"/>
                <c:pt idx="0">
                  <c:v>0.54</c:v>
                </c:pt>
                <c:pt idx="1">
                  <c:v>0.81</c:v>
                </c:pt>
                <c:pt idx="2">
                  <c:v>0.47</c:v>
                </c:pt>
                <c:pt idx="3">
                  <c:v>0.45</c:v>
                </c:pt>
                <c:pt idx="4">
                  <c:v>0.45</c:v>
                </c:pt>
                <c:pt idx="5">
                  <c:v>0.42</c:v>
                </c:pt>
                <c:pt idx="6">
                  <c:v>0.52</c:v>
                </c:pt>
              </c:numCache>
            </c:numRef>
          </c:val>
          <c:extLst>
            <c:ext xmlns:c16="http://schemas.microsoft.com/office/drawing/2014/chart" uri="{C3380CC4-5D6E-409C-BE32-E72D297353CC}">
              <c16:uniqueId val="{00000000-5319-4CE1-A6E5-6271A5D10738}"/>
            </c:ext>
          </c:extLst>
        </c:ser>
        <c:ser>
          <c:idx val="1"/>
          <c:order val="1"/>
          <c:tx>
            <c:strRef>
              <c:f>Sheet1!$C$1</c:f>
              <c:strCache>
                <c:ptCount val="1"/>
                <c:pt idx="0">
                  <c:v>Femmes</c:v>
                </c:pt>
              </c:strCache>
            </c:strRef>
          </c:tx>
          <c:spPr>
            <a:solidFill>
              <a:srgbClr val="F46C31"/>
            </a:solidFill>
            <a:ln>
              <a:noFill/>
            </a:ln>
            <a:effectLst/>
          </c:spPr>
          <c:invertIfNegative val="0"/>
          <c:dLbls>
            <c:dLbl>
              <c:idx val="0"/>
              <c:layout>
                <c:manualLayout>
                  <c:x val="5.2778738230757601E-3"/>
                  <c:y val="3.44064534586343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5DC-4E44-9AE5-69AF9D4F500E}"/>
                </c:ext>
              </c:extLst>
            </c:dLbl>
            <c:dLbl>
              <c:idx val="2"/>
              <c:layout>
                <c:manualLayout>
                  <c:x val="3.6349044707035287E-3"/>
                  <c:y val="1.7394026891165574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5DC-4E44-9AE5-69AF9D4F500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TOTAL DES ENTREPRISES</c:v>
                </c:pt>
                <c:pt idx="1">
                  <c:v>PRIMARY AND SECONDARY SECTORS</c:v>
                </c:pt>
                <c:pt idx="2">
                  <c:v>TOTAL TERTIARY SECTOR</c:v>
                </c:pt>
                <c:pt idx="3">
                  <c:v>Accommodation, restaurants and tourism</c:v>
                </c:pt>
                <c:pt idx="4">
                  <c:v>Retailing</c:v>
                </c:pt>
                <c:pt idx="5">
                  <c:v>Public and para-public sectors</c:v>
                </c:pt>
                <c:pt idx="6">
                  <c:v>Tertiary sector, other</c:v>
                </c:pt>
              </c:strCache>
            </c:strRef>
          </c:cat>
          <c:val>
            <c:numRef>
              <c:f>Sheet1!$C$2:$C$8</c:f>
              <c:numCache>
                <c:formatCode>0%</c:formatCode>
                <c:ptCount val="7"/>
                <c:pt idx="0">
                  <c:v>0.46</c:v>
                </c:pt>
                <c:pt idx="1">
                  <c:v>0.19</c:v>
                </c:pt>
                <c:pt idx="2">
                  <c:v>0.53</c:v>
                </c:pt>
                <c:pt idx="3">
                  <c:v>0.55000000000000004</c:v>
                </c:pt>
                <c:pt idx="4">
                  <c:v>0.55000000000000004</c:v>
                </c:pt>
                <c:pt idx="5">
                  <c:v>0.57999999999999996</c:v>
                </c:pt>
                <c:pt idx="6">
                  <c:v>0.48</c:v>
                </c:pt>
              </c:numCache>
            </c:numRef>
          </c:val>
          <c:extLst>
            <c:ext xmlns:c16="http://schemas.microsoft.com/office/drawing/2014/chart" uri="{C3380CC4-5D6E-409C-BE32-E72D297353CC}">
              <c16:uniqueId val="{00000001-5319-4CE1-A6E5-6271A5D10738}"/>
            </c:ext>
          </c:extLst>
        </c:ser>
        <c:dLbls>
          <c:dLblPos val="ctr"/>
          <c:showLegendKey val="0"/>
          <c:showVal val="1"/>
          <c:showCatName val="0"/>
          <c:showSerName val="0"/>
          <c:showPercent val="0"/>
          <c:showBubbleSize val="0"/>
        </c:dLbls>
        <c:gapWidth val="80"/>
        <c:overlap val="100"/>
        <c:axId val="-86243424"/>
        <c:axId val="-86245600"/>
      </c:barChart>
      <c:catAx>
        <c:axId val="-862434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800" b="0" i="0" u="none" strike="noStrike" kern="1200" baseline="0">
                <a:solidFill>
                  <a:schemeClr val="tx1"/>
                </a:solidFill>
                <a:latin typeface="+mn-lt"/>
                <a:ea typeface="+mn-ea"/>
                <a:cs typeface="+mn-cs"/>
              </a:defRPr>
            </a:pPr>
            <a:endParaRPr lang="fr-FR"/>
          </a:p>
        </c:txPr>
        <c:crossAx val="-86245600"/>
        <c:crosses val="autoZero"/>
        <c:auto val="1"/>
        <c:lblAlgn val="ctr"/>
        <c:lblOffset val="100"/>
        <c:noMultiLvlLbl val="0"/>
      </c:catAx>
      <c:valAx>
        <c:axId val="-86245600"/>
        <c:scaling>
          <c:orientation val="minMax"/>
          <c:max val="1"/>
        </c:scaling>
        <c:delete val="1"/>
        <c:axPos val="t"/>
        <c:numFmt formatCode="0%" sourceLinked="1"/>
        <c:majorTickMark val="none"/>
        <c:minorTickMark val="none"/>
        <c:tickLblPos val="nextTo"/>
        <c:crossAx val="-862434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33241469062794"/>
          <c:y val="0.10544184422642992"/>
          <c:w val="0.63068350293071729"/>
          <c:h val="0.83492273089640923"/>
        </c:manualLayout>
      </c:layout>
      <c:doughnutChart>
        <c:varyColors val="1"/>
        <c:ser>
          <c:idx val="0"/>
          <c:order val="0"/>
          <c:tx>
            <c:strRef>
              <c:f>Sheet1!$B$1</c:f>
              <c:strCache>
                <c:ptCount val="1"/>
                <c:pt idx="0">
                  <c:v>Freq.</c:v>
                </c:pt>
              </c:strCache>
            </c:strRef>
          </c:tx>
          <c:spPr>
            <a:solidFill>
              <a:srgbClr val="F46C31"/>
            </a:solidFill>
          </c:spPr>
          <c:dPt>
            <c:idx val="0"/>
            <c:bubble3D val="0"/>
            <c:spPr>
              <a:solidFill>
                <a:srgbClr val="F46C31"/>
              </a:solidFill>
              <a:ln>
                <a:noFill/>
              </a:ln>
              <a:effectLst/>
            </c:spPr>
            <c:extLst>
              <c:ext xmlns:c16="http://schemas.microsoft.com/office/drawing/2014/chart" uri="{C3380CC4-5D6E-409C-BE32-E72D297353CC}">
                <c16:uniqueId val="{00000001-3A1B-4877-85A4-38FF3AFBA4D6}"/>
              </c:ext>
            </c:extLst>
          </c:dPt>
          <c:dPt>
            <c:idx val="1"/>
            <c:bubble3D val="0"/>
            <c:spPr>
              <a:solidFill>
                <a:srgbClr val="002F5F"/>
              </a:solidFill>
              <a:ln>
                <a:noFill/>
              </a:ln>
              <a:effectLst/>
            </c:spPr>
            <c:extLst>
              <c:ext xmlns:c16="http://schemas.microsoft.com/office/drawing/2014/chart" uri="{C3380CC4-5D6E-409C-BE32-E72D297353CC}">
                <c16:uniqueId val="{00000003-3A1B-4877-85A4-38FF3AFBA4D6}"/>
              </c:ext>
            </c:extLst>
          </c:dPt>
          <c:dPt>
            <c:idx val="2"/>
            <c:bubble3D val="0"/>
            <c:spPr>
              <a:solidFill>
                <a:schemeClr val="bg1">
                  <a:lumMod val="75000"/>
                </a:schemeClr>
              </a:solidFill>
              <a:ln>
                <a:noFill/>
              </a:ln>
              <a:effectLst/>
            </c:spPr>
            <c:extLst>
              <c:ext xmlns:c16="http://schemas.microsoft.com/office/drawing/2014/chart" uri="{C3380CC4-5D6E-409C-BE32-E72D297353CC}">
                <c16:uniqueId val="{00000005-3A1B-4877-85A4-38FF3AFBA4D6}"/>
              </c:ext>
            </c:extLst>
          </c:dPt>
          <c:dPt>
            <c:idx val="3"/>
            <c:bubble3D val="0"/>
            <c:spPr>
              <a:solidFill>
                <a:srgbClr val="F46C31"/>
              </a:solidFill>
              <a:ln>
                <a:noFill/>
              </a:ln>
              <a:effectLst/>
            </c:spPr>
            <c:extLst>
              <c:ext xmlns:c16="http://schemas.microsoft.com/office/drawing/2014/chart" uri="{C3380CC4-5D6E-409C-BE32-E72D297353CC}">
                <c16:uniqueId val="{00000007-3A1B-4877-85A4-38FF3AFBA4D6}"/>
              </c:ext>
            </c:extLst>
          </c:dPt>
          <c:dPt>
            <c:idx val="4"/>
            <c:bubble3D val="0"/>
            <c:spPr>
              <a:solidFill>
                <a:srgbClr val="F46C31"/>
              </a:solidFill>
              <a:ln>
                <a:noFill/>
              </a:ln>
              <a:effectLst/>
            </c:spPr>
            <c:extLst>
              <c:ext xmlns:c16="http://schemas.microsoft.com/office/drawing/2014/chart" uri="{C3380CC4-5D6E-409C-BE32-E72D297353CC}">
                <c16:uniqueId val="{00000009-3A1B-4877-85A4-38FF3AFBA4D6}"/>
              </c:ext>
            </c:extLst>
          </c:dPt>
          <c:dPt>
            <c:idx val="5"/>
            <c:bubble3D val="0"/>
            <c:spPr>
              <a:solidFill>
                <a:srgbClr val="F46C31"/>
              </a:solidFill>
              <a:ln>
                <a:noFill/>
              </a:ln>
              <a:effectLst/>
            </c:spPr>
            <c:extLst>
              <c:ext xmlns:c16="http://schemas.microsoft.com/office/drawing/2014/chart" uri="{C3380CC4-5D6E-409C-BE32-E72D297353CC}">
                <c16:uniqueId val="{0000000B-3A1B-4877-85A4-38FF3AFBA4D6}"/>
              </c:ext>
            </c:extLst>
          </c:dPt>
          <c:dLbls>
            <c:dLbl>
              <c:idx val="0"/>
              <c:layout>
                <c:manualLayout>
                  <c:x val="-7.2132887429385423E-3"/>
                  <c:y val="-2.9009524623072654E-4"/>
                </c:manualLayout>
              </c:layout>
              <c:tx>
                <c:rich>
                  <a:bodyPr/>
                  <a:lstStyle/>
                  <a:p>
                    <a:r>
                      <a:rPr lang="en-US" dirty="0"/>
                      <a:t>Yes</a:t>
                    </a:r>
                    <a:r>
                      <a:rPr lang="en-US" baseline="0" dirty="0"/>
                      <a:t>
</a:t>
                    </a:r>
                    <a:fld id="{1E476162-31CE-4D2A-92A3-6B4CEB1E5343}" type="VALUE">
                      <a:rPr lang="en-US" baseline="0"/>
                      <a:pPr/>
                      <a:t>[VALEUR]</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3A1B-4877-85A4-38FF3AFBA4D6}"/>
                </c:ext>
              </c:extLst>
            </c:dLbl>
            <c:dLbl>
              <c:idx val="1"/>
              <c:layout>
                <c:manualLayout>
                  <c:x val="3.3875338753386912E-3"/>
                  <c:y val="-4.4845456201878589E-3"/>
                </c:manualLayout>
              </c:layout>
              <c:tx>
                <c:rich>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r>
                      <a:rPr lang="en-US" dirty="0"/>
                      <a:t>No</a:t>
                    </a:r>
                    <a:r>
                      <a:rPr lang="en-US" baseline="0" dirty="0"/>
                      <a:t>
</a:t>
                    </a:r>
                    <a:fld id="{177726DD-C1D8-4EDE-A24F-C07423692D91}" type="VALUE">
                      <a:rPr lang="en-US" baseline="0"/>
                      <a:pPr>
                        <a:defRPr sz="950" b="1">
                          <a:solidFill>
                            <a:schemeClr val="bg1"/>
                          </a:solidFill>
                          <a:latin typeface="+mn-lt"/>
                        </a:defRPr>
                      </a:pPr>
                      <a:t>[VALEUR]</a:t>
                    </a:fld>
                    <a:endParaRPr lang="en-US" baseline="0" dirty="0"/>
                  </a:p>
                </c:rich>
              </c:tx>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3A1B-4877-85A4-38FF3AFBA4D6}"/>
                </c:ext>
              </c:extLst>
            </c:dLbl>
            <c:dLbl>
              <c:idx val="2"/>
              <c:layout>
                <c:manualLayout>
                  <c:x val="1.1644498835388787E-3"/>
                  <c:y val="-1.1396409047938731E-2"/>
                </c:manualLayout>
              </c:layout>
              <c:tx>
                <c:rich>
                  <a:bodyPr/>
                  <a:lstStyle/>
                  <a:p>
                    <a:r>
                      <a:rPr lang="en-US" dirty="0"/>
                      <a:t>DNK </a:t>
                    </a:r>
                    <a:fld id="{138A6348-1F96-4CF2-B74F-F5199FB2210D}" type="VALUE">
                      <a:rPr lang="en-US" baseline="0" smtClean="0"/>
                      <a:pPr/>
                      <a:t>[VALEUR]</a:t>
                    </a:fld>
                    <a:endParaRPr lang="en-US"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9289861831334743"/>
                      <c:h val="0.10418864486429462"/>
                    </c:manualLayout>
                  </c15:layout>
                  <c15:dlblFieldTable/>
                  <c15:showDataLabelsRange val="0"/>
                </c:ext>
                <c:ext xmlns:c16="http://schemas.microsoft.com/office/drawing/2014/chart" uri="{C3380CC4-5D6E-409C-BE32-E72D297353CC}">
                  <c16:uniqueId val="{00000005-3A1B-4877-85A4-38FF3AFBA4D6}"/>
                </c:ext>
              </c:extLst>
            </c:dLbl>
            <c:dLbl>
              <c:idx val="3"/>
              <c:layout>
                <c:manualLayout>
                  <c:x val="-0.1111111111111111"/>
                  <c:y val="5.845794724573022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A1B-4877-85A4-38FF3AFBA4D6}"/>
                </c:ext>
              </c:extLst>
            </c:dLbl>
            <c:dLbl>
              <c:idx val="4"/>
              <c:layout>
                <c:manualLayout>
                  <c:x val="-0.16926493735621911"/>
                  <c:y val="-2.192164164292589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531656298107136"/>
                      <c:h val="0.1603763548593925"/>
                    </c:manualLayout>
                  </c15:layout>
                </c:ext>
                <c:ext xmlns:c16="http://schemas.microsoft.com/office/drawing/2014/chart" uri="{C3380CC4-5D6E-409C-BE32-E72D297353CC}">
                  <c16:uniqueId val="{00000009-3A1B-4877-85A4-38FF3AFBA4D6}"/>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3A1B-4877-85A4-38FF3AFBA4D6}"/>
                </c:ext>
              </c:extLst>
            </c:dLbl>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Oui</c:v>
                </c:pt>
                <c:pt idx="1">
                  <c:v>Non</c:v>
                </c:pt>
                <c:pt idx="2">
                  <c:v>NSP</c:v>
                </c:pt>
              </c:strCache>
            </c:strRef>
          </c:cat>
          <c:val>
            <c:numRef>
              <c:f>Sheet1!$B$2:$B$4</c:f>
              <c:numCache>
                <c:formatCode>0%</c:formatCode>
                <c:ptCount val="3"/>
                <c:pt idx="0">
                  <c:v>0.31</c:v>
                </c:pt>
                <c:pt idx="1">
                  <c:v>0.61</c:v>
                </c:pt>
                <c:pt idx="2">
                  <c:v>0.08</c:v>
                </c:pt>
              </c:numCache>
            </c:numRef>
          </c:val>
          <c:extLst>
            <c:ext xmlns:c16="http://schemas.microsoft.com/office/drawing/2014/chart" uri="{C3380CC4-5D6E-409C-BE32-E72D297353CC}">
              <c16:uniqueId val="{0000000C-3A1B-4877-85A4-38FF3AFBA4D6}"/>
            </c:ext>
          </c:extLst>
        </c:ser>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1504810530940081"/>
          <c:y val="3.7276938949861858E-2"/>
          <c:w val="0.68495189469059914"/>
          <c:h val="0.70147200912982921"/>
        </c:manualLayout>
      </c:layout>
      <c:barChart>
        <c:barDir val="bar"/>
        <c:grouping val="percentStacked"/>
        <c:varyColors val="0"/>
        <c:ser>
          <c:idx val="1"/>
          <c:order val="0"/>
          <c:tx>
            <c:strRef>
              <c:f>Feuil1!$B$1</c:f>
              <c:strCache>
                <c:ptCount val="1"/>
                <c:pt idx="0">
                  <c:v>Not important at all</c:v>
                </c:pt>
              </c:strCache>
            </c:strRef>
          </c:tx>
          <c:spPr>
            <a:solidFill>
              <a:srgbClr val="002F5F"/>
            </a:solidFill>
            <a:ln>
              <a:noFill/>
            </a:ln>
            <a:effectLst/>
          </c:spPr>
          <c:invertIfNegative val="0"/>
          <c:dLbls>
            <c:dLbl>
              <c:idx val="0"/>
              <c:layout>
                <c:manualLayout>
                  <c:x val="-2.3521114552642786E-3"/>
                  <c:y val="-1.0641552769779451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6C-417E-A25B-BFCFBA3F5B1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Feuil1!$A$2:$A$3</c:f>
              <c:strCache>
                <c:ptCount val="1"/>
                <c:pt idx="0">
                  <c:v>Evaluating the risk of computer security incidents</c:v>
                </c:pt>
              </c:strCache>
            </c:strRef>
          </c:cat>
          <c:val>
            <c:numRef>
              <c:f>Feuil1!$B$2:$B$3</c:f>
              <c:numCache>
                <c:formatCode>General</c:formatCode>
                <c:ptCount val="2"/>
                <c:pt idx="0" formatCode="0%">
                  <c:v>0.16</c:v>
                </c:pt>
              </c:numCache>
            </c:numRef>
          </c:val>
          <c:extLst>
            <c:ext xmlns:c16="http://schemas.microsoft.com/office/drawing/2014/chart" uri="{C3380CC4-5D6E-409C-BE32-E72D297353CC}">
              <c16:uniqueId val="{00000000-4C28-446F-AB5B-8B09246EF3EC}"/>
            </c:ext>
          </c:extLst>
        </c:ser>
        <c:ser>
          <c:idx val="2"/>
          <c:order val="1"/>
          <c:tx>
            <c:strRef>
              <c:f>Feuil1!$C$1</c:f>
              <c:strCache>
                <c:ptCount val="1"/>
                <c:pt idx="0">
                  <c:v>Not too important</c:v>
                </c:pt>
              </c:strCache>
            </c:strRef>
          </c:tx>
          <c:spPr>
            <a:solidFill>
              <a:srgbClr val="8DB7E1"/>
            </a:solidFill>
            <a:ln w="3175">
              <a:noFill/>
            </a:ln>
            <a:effectLst/>
          </c:spPr>
          <c:invertIfNegative val="0"/>
          <c:dLbls>
            <c:dLbl>
              <c:idx val="0"/>
              <c:layout>
                <c:manualLayout>
                  <c:x val="9.4084458210572444E-3"/>
                  <c:y val="1.6764951193523764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C6C-417E-A25B-BFCFBA3F5B1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Feuil1!$A$2:$A$3</c:f>
              <c:strCache>
                <c:ptCount val="1"/>
                <c:pt idx="0">
                  <c:v>Evaluating the risk of computer security incidents</c:v>
                </c:pt>
              </c:strCache>
            </c:strRef>
          </c:cat>
          <c:val>
            <c:numRef>
              <c:f>Feuil1!$C$2:$C$3</c:f>
              <c:numCache>
                <c:formatCode>General</c:formatCode>
                <c:ptCount val="2"/>
                <c:pt idx="0" formatCode="0%">
                  <c:v>0.31</c:v>
                </c:pt>
              </c:numCache>
            </c:numRef>
          </c:val>
          <c:extLst>
            <c:ext xmlns:c16="http://schemas.microsoft.com/office/drawing/2014/chart" uri="{C3380CC4-5D6E-409C-BE32-E72D297353CC}">
              <c16:uniqueId val="{00000001-4C28-446F-AB5B-8B09246EF3EC}"/>
            </c:ext>
          </c:extLst>
        </c:ser>
        <c:ser>
          <c:idx val="3"/>
          <c:order val="2"/>
          <c:tx>
            <c:strRef>
              <c:f>Feuil1!$D$1</c:f>
              <c:strCache>
                <c:ptCount val="1"/>
                <c:pt idx="0">
                  <c:v>Somewhat important</c:v>
                </c:pt>
              </c:strCache>
            </c:strRef>
          </c:tx>
          <c:spPr>
            <a:solidFill>
              <a:srgbClr val="FAB99C"/>
            </a:solidFill>
            <a:ln w="3175">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Feuil1!$A$2:$A$3</c:f>
              <c:strCache>
                <c:ptCount val="1"/>
                <c:pt idx="0">
                  <c:v>Evaluating the risk of computer security incidents</c:v>
                </c:pt>
              </c:strCache>
            </c:strRef>
          </c:cat>
          <c:val>
            <c:numRef>
              <c:f>Feuil1!$D$2:$D$3</c:f>
              <c:numCache>
                <c:formatCode>General</c:formatCode>
                <c:ptCount val="2"/>
                <c:pt idx="0" formatCode="0%">
                  <c:v>0.3</c:v>
                </c:pt>
              </c:numCache>
            </c:numRef>
          </c:val>
          <c:extLst>
            <c:ext xmlns:c16="http://schemas.microsoft.com/office/drawing/2014/chart" uri="{C3380CC4-5D6E-409C-BE32-E72D297353CC}">
              <c16:uniqueId val="{00000002-4C28-446F-AB5B-8B09246EF3EC}"/>
            </c:ext>
          </c:extLst>
        </c:ser>
        <c:ser>
          <c:idx val="4"/>
          <c:order val="3"/>
          <c:tx>
            <c:strRef>
              <c:f>Feuil1!$E$1</c:f>
              <c:strCache>
                <c:ptCount val="1"/>
                <c:pt idx="0">
                  <c:v>Very important</c:v>
                </c:pt>
              </c:strCache>
            </c:strRef>
          </c:tx>
          <c:spPr>
            <a:solidFill>
              <a:srgbClr val="F46C3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Feuil1!$A$2:$A$3</c:f>
              <c:strCache>
                <c:ptCount val="1"/>
                <c:pt idx="0">
                  <c:v>Evaluating the risk of computer security incidents</c:v>
                </c:pt>
              </c:strCache>
            </c:strRef>
          </c:cat>
          <c:val>
            <c:numRef>
              <c:f>Feuil1!$E$2:$E$3</c:f>
              <c:numCache>
                <c:formatCode>General</c:formatCode>
                <c:ptCount val="2"/>
                <c:pt idx="0" formatCode="0%">
                  <c:v>0.23</c:v>
                </c:pt>
              </c:numCache>
            </c:numRef>
          </c:val>
          <c:extLst>
            <c:ext xmlns:c16="http://schemas.microsoft.com/office/drawing/2014/chart" uri="{C3380CC4-5D6E-409C-BE32-E72D297353CC}">
              <c16:uniqueId val="{00000003-4C28-446F-AB5B-8B09246EF3EC}"/>
            </c:ext>
          </c:extLst>
        </c:ser>
        <c:dLbls>
          <c:dLblPos val="ctr"/>
          <c:showLegendKey val="0"/>
          <c:showVal val="1"/>
          <c:showCatName val="0"/>
          <c:showSerName val="0"/>
          <c:showPercent val="0"/>
          <c:showBubbleSize val="0"/>
        </c:dLbls>
        <c:gapWidth val="98"/>
        <c:overlap val="100"/>
        <c:axId val="290776752"/>
        <c:axId val="290777872"/>
      </c:barChart>
      <c:catAx>
        <c:axId val="290776752"/>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50" b="0" i="0" u="none" strike="noStrike" kern="1200" cap="none" spc="0" normalizeH="0" baseline="0">
                <a:solidFill>
                  <a:schemeClr val="tx1"/>
                </a:solidFill>
                <a:latin typeface="+mn-lt"/>
                <a:ea typeface="+mn-ea"/>
                <a:cs typeface="Arial" panose="020B0604020202020204" pitchFamily="34" charset="0"/>
              </a:defRPr>
            </a:pPr>
            <a:endParaRPr lang="fr-FR"/>
          </a:p>
        </c:txPr>
        <c:crossAx val="290777872"/>
        <c:crosses val="autoZero"/>
        <c:auto val="1"/>
        <c:lblAlgn val="ctr"/>
        <c:lblOffset val="100"/>
        <c:noMultiLvlLbl val="0"/>
      </c:catAx>
      <c:valAx>
        <c:axId val="290777872"/>
        <c:scaling>
          <c:orientation val="minMax"/>
          <c:max val="1"/>
        </c:scaling>
        <c:delete val="1"/>
        <c:axPos val="t"/>
        <c:numFmt formatCode="0%" sourceLinked="1"/>
        <c:majorTickMark val="none"/>
        <c:minorTickMark val="none"/>
        <c:tickLblPos val="nextTo"/>
        <c:crossAx val="290776752"/>
        <c:crossesAt val="1"/>
        <c:crossBetween val="between"/>
      </c:valAx>
      <c:spPr>
        <a:noFill/>
        <a:ln w="25400">
          <a:noFill/>
        </a:ln>
        <a:effectLst/>
      </c:spPr>
    </c:plotArea>
    <c:legend>
      <c:legendPos val="b"/>
      <c:layout>
        <c:manualLayout>
          <c:xMode val="edge"/>
          <c:yMode val="edge"/>
          <c:x val="0.19936459653695113"/>
          <c:y val="0.79637960878986402"/>
          <c:w val="0.80063540346304884"/>
          <c:h val="9.3166641776715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62836632695564"/>
          <c:y val="0"/>
          <c:w val="0.60437163367304436"/>
          <c:h val="0.99928520592509162"/>
        </c:manualLayout>
      </c:layout>
      <c:barChart>
        <c:barDir val="bar"/>
        <c:grouping val="clustered"/>
        <c:varyColors val="0"/>
        <c:ser>
          <c:idx val="1"/>
          <c:order val="0"/>
          <c:tx>
            <c:strRef>
              <c:f>Feuil1!$B$1</c:f>
              <c:strCache>
                <c:ptCount val="1"/>
                <c:pt idx="0">
                  <c:v>Colonne2</c:v>
                </c:pt>
              </c:strCache>
            </c:strRef>
          </c:tx>
          <c:spPr>
            <a:solidFill>
              <a:srgbClr val="F46C31"/>
            </a:solidFill>
            <a:ln>
              <a:noFill/>
            </a:ln>
            <a:effectLst/>
          </c:spPr>
          <c:invertIfNegative val="0"/>
          <c:dPt>
            <c:idx val="0"/>
            <c:invertIfNegative val="0"/>
            <c:bubble3D val="0"/>
            <c:spPr>
              <a:solidFill>
                <a:srgbClr val="002F5F"/>
              </a:solidFill>
              <a:ln>
                <a:noFill/>
              </a:ln>
              <a:effectLst/>
            </c:spPr>
            <c:extLst>
              <c:ext xmlns:c16="http://schemas.microsoft.com/office/drawing/2014/chart" uri="{C3380CC4-5D6E-409C-BE32-E72D297353CC}">
                <c16:uniqueId val="{00000001-5275-45EC-82A6-62D7CD884CC7}"/>
              </c:ext>
            </c:extLst>
          </c:dPt>
          <c:dPt>
            <c:idx val="1"/>
            <c:invertIfNegative val="0"/>
            <c:bubble3D val="0"/>
            <c:spPr>
              <a:solidFill>
                <a:srgbClr val="002F5F"/>
              </a:solidFill>
              <a:ln>
                <a:noFill/>
              </a:ln>
              <a:effectLst/>
            </c:spPr>
            <c:extLst>
              <c:ext xmlns:c16="http://schemas.microsoft.com/office/drawing/2014/chart" uri="{C3380CC4-5D6E-409C-BE32-E72D297353CC}">
                <c16:uniqueId val="{00000003-5275-45EC-82A6-62D7CD884CC7}"/>
              </c:ext>
            </c:extLst>
          </c:dPt>
          <c:dPt>
            <c:idx val="2"/>
            <c:invertIfNegative val="0"/>
            <c:bubble3D val="0"/>
            <c:spPr>
              <a:solidFill>
                <a:srgbClr val="002F5F"/>
              </a:solidFill>
              <a:ln>
                <a:noFill/>
              </a:ln>
              <a:effectLst/>
            </c:spPr>
            <c:extLst>
              <c:ext xmlns:c16="http://schemas.microsoft.com/office/drawing/2014/chart" uri="{C3380CC4-5D6E-409C-BE32-E72D297353CC}">
                <c16:uniqueId val="{00000005-5275-45EC-82A6-62D7CD884CC7}"/>
              </c:ext>
            </c:extLst>
          </c:dPt>
          <c:dPt>
            <c:idx val="3"/>
            <c:invertIfNegative val="0"/>
            <c:bubble3D val="0"/>
            <c:spPr>
              <a:solidFill>
                <a:srgbClr val="002F5F"/>
              </a:solidFill>
              <a:ln>
                <a:noFill/>
              </a:ln>
              <a:effectLst/>
            </c:spPr>
            <c:extLst>
              <c:ext xmlns:c16="http://schemas.microsoft.com/office/drawing/2014/chart" uri="{C3380CC4-5D6E-409C-BE32-E72D297353CC}">
                <c16:uniqueId val="{00000007-5275-45EC-82A6-62D7CD884CC7}"/>
              </c:ext>
            </c:extLst>
          </c:dPt>
          <c:dPt>
            <c:idx val="4"/>
            <c:invertIfNegative val="0"/>
            <c:bubble3D val="0"/>
            <c:spPr>
              <a:solidFill>
                <a:srgbClr val="002F5F"/>
              </a:solidFill>
              <a:ln>
                <a:noFill/>
              </a:ln>
              <a:effectLst/>
            </c:spPr>
            <c:extLst>
              <c:ext xmlns:c16="http://schemas.microsoft.com/office/drawing/2014/chart" uri="{C3380CC4-5D6E-409C-BE32-E72D297353CC}">
                <c16:uniqueId val="{00000009-5275-45EC-82A6-62D7CD884CC7}"/>
              </c:ext>
            </c:extLst>
          </c:dPt>
          <c:dPt>
            <c:idx val="5"/>
            <c:invertIfNegative val="0"/>
            <c:bubble3D val="0"/>
            <c:spPr>
              <a:solidFill>
                <a:srgbClr val="F46C31"/>
              </a:solidFill>
              <a:ln>
                <a:noFill/>
              </a:ln>
              <a:effectLst/>
            </c:spPr>
            <c:extLst>
              <c:ext xmlns:c16="http://schemas.microsoft.com/office/drawing/2014/chart" uri="{C3380CC4-5D6E-409C-BE32-E72D297353CC}">
                <c16:uniqueId val="{0000000B-5275-45EC-82A6-62D7CD884CC7}"/>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5275-45EC-82A6-62D7CD884CC7}"/>
              </c:ext>
            </c:extLst>
          </c:dPt>
          <c:dPt>
            <c:idx val="7"/>
            <c:invertIfNegative val="0"/>
            <c:bubble3D val="0"/>
            <c:spPr>
              <a:solidFill>
                <a:schemeClr val="bg1">
                  <a:lumMod val="75000"/>
                </a:schemeClr>
              </a:solidFill>
              <a:ln>
                <a:noFill/>
              </a:ln>
              <a:effectLst/>
            </c:spPr>
            <c:extLst>
              <c:ext xmlns:c16="http://schemas.microsoft.com/office/drawing/2014/chart" uri="{C3380CC4-5D6E-409C-BE32-E72D297353CC}">
                <c16:uniqueId val="{0000000F-5275-45EC-82A6-62D7CD884CC7}"/>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5275-45EC-82A6-62D7CD884CC7}"/>
              </c:ext>
            </c:extLst>
          </c:dPt>
          <c:dPt>
            <c:idx val="9"/>
            <c:invertIfNegative val="0"/>
            <c:bubble3D val="0"/>
            <c:spPr>
              <a:solidFill>
                <a:srgbClr val="F46C31"/>
              </a:solidFill>
              <a:ln>
                <a:noFill/>
              </a:ln>
              <a:effectLst/>
            </c:spPr>
            <c:extLst>
              <c:ext xmlns:c16="http://schemas.microsoft.com/office/drawing/2014/chart" uri="{C3380CC4-5D6E-409C-BE32-E72D297353CC}">
                <c16:uniqueId val="{00000013-5275-45EC-82A6-62D7CD884CC7}"/>
              </c:ext>
            </c:extLst>
          </c:dPt>
          <c:dPt>
            <c:idx val="10"/>
            <c:invertIfNegative val="0"/>
            <c:bubble3D val="0"/>
            <c:spPr>
              <a:solidFill>
                <a:srgbClr val="F46C31"/>
              </a:solidFill>
              <a:ln>
                <a:noFill/>
              </a:ln>
              <a:effectLst/>
            </c:spPr>
            <c:extLst>
              <c:ext xmlns:c16="http://schemas.microsoft.com/office/drawing/2014/chart" uri="{C3380CC4-5D6E-409C-BE32-E72D297353CC}">
                <c16:uniqueId val="{00000015-5275-45EC-82A6-62D7CD884CC7}"/>
              </c:ext>
            </c:extLst>
          </c:dPt>
          <c:dPt>
            <c:idx val="12"/>
            <c:invertIfNegative val="0"/>
            <c:bubble3D val="0"/>
            <c:spPr>
              <a:solidFill>
                <a:srgbClr val="F46C31"/>
              </a:solidFill>
              <a:ln>
                <a:noFill/>
              </a:ln>
              <a:effectLst/>
            </c:spPr>
            <c:extLst>
              <c:ext xmlns:c16="http://schemas.microsoft.com/office/drawing/2014/chart" uri="{C3380CC4-5D6E-409C-BE32-E72D297353CC}">
                <c16:uniqueId val="{00000017-5275-45EC-82A6-62D7CD884CC7}"/>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Theft of confidential data</c:v>
                </c:pt>
                <c:pt idx="1">
                  <c:v>Shutdown of operations</c:v>
                </c:pt>
                <c:pt idx="2">
                  <c:v>Lost income</c:v>
                </c:pt>
                <c:pt idx="3">
                  <c:v>Infection, loss, restructuring of software</c:v>
                </c:pt>
                <c:pt idx="4">
                  <c:v>Lost time</c:v>
                </c:pt>
                <c:pt idx="5">
                  <c:v>No impact</c:v>
                </c:pt>
                <c:pt idx="6">
                  <c:v>Don't know</c:v>
                </c:pt>
              </c:strCache>
            </c:strRef>
          </c:cat>
          <c:val>
            <c:numRef>
              <c:f>Feuil1!$B$2:$B$8</c:f>
              <c:numCache>
                <c:formatCode>0%</c:formatCode>
                <c:ptCount val="7"/>
                <c:pt idx="0">
                  <c:v>0.32</c:v>
                </c:pt>
                <c:pt idx="1">
                  <c:v>0.27</c:v>
                </c:pt>
                <c:pt idx="2">
                  <c:v>0.18</c:v>
                </c:pt>
                <c:pt idx="3">
                  <c:v>0.18</c:v>
                </c:pt>
                <c:pt idx="4">
                  <c:v>0.05</c:v>
                </c:pt>
                <c:pt idx="5">
                  <c:v>0.05</c:v>
                </c:pt>
                <c:pt idx="6">
                  <c:v>0.18</c:v>
                </c:pt>
              </c:numCache>
            </c:numRef>
          </c:val>
          <c:extLst>
            <c:ext xmlns:c16="http://schemas.microsoft.com/office/drawing/2014/chart" uri="{C3380CC4-5D6E-409C-BE32-E72D297353CC}">
              <c16:uniqueId val="{00000018-5275-45EC-82A6-62D7CD884CC7}"/>
            </c:ext>
          </c:extLst>
        </c:ser>
        <c:dLbls>
          <c:dLblPos val="ctr"/>
          <c:showLegendKey val="0"/>
          <c:showVal val="1"/>
          <c:showCatName val="0"/>
          <c:showSerName val="0"/>
          <c:showPercent val="0"/>
          <c:showBubbleSize val="0"/>
        </c:dLbls>
        <c:gapWidth val="98"/>
        <c:axId val="333924144"/>
        <c:axId val="333928064"/>
      </c:barChart>
      <c:catAx>
        <c:axId val="333924144"/>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50" b="0" i="0" u="none" strike="noStrike" kern="1200" cap="none" spc="0" normalizeH="0" baseline="0">
                <a:solidFill>
                  <a:schemeClr val="tx1"/>
                </a:solidFill>
                <a:latin typeface="+mn-lt"/>
                <a:ea typeface="+mn-ea"/>
                <a:cs typeface="Arial" panose="020B0604020202020204" pitchFamily="34" charset="0"/>
              </a:defRPr>
            </a:pPr>
            <a:endParaRPr lang="fr-FR"/>
          </a:p>
        </c:txPr>
        <c:crossAx val="333928064"/>
        <c:crosses val="autoZero"/>
        <c:auto val="1"/>
        <c:lblAlgn val="ctr"/>
        <c:lblOffset val="100"/>
        <c:noMultiLvlLbl val="0"/>
      </c:catAx>
      <c:valAx>
        <c:axId val="333928064"/>
        <c:scaling>
          <c:orientation val="minMax"/>
          <c:max val="0.4"/>
        </c:scaling>
        <c:delete val="1"/>
        <c:axPos val="t"/>
        <c:numFmt formatCode="0%" sourceLinked="1"/>
        <c:majorTickMark val="out"/>
        <c:minorTickMark val="none"/>
        <c:tickLblPos val="nextTo"/>
        <c:crossAx val="333924144"/>
        <c:crossesAt val="1"/>
        <c:crossBetween val="between"/>
      </c:valAx>
      <c:spPr>
        <a:noFill/>
        <a:ln w="25400">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19356567338424"/>
          <c:y val="0.17777186090303257"/>
          <c:w val="0.63068350293071729"/>
          <c:h val="0.83492273089640923"/>
        </c:manualLayout>
      </c:layout>
      <c:doughnutChart>
        <c:varyColors val="1"/>
        <c:ser>
          <c:idx val="0"/>
          <c:order val="0"/>
          <c:tx>
            <c:strRef>
              <c:f>Sheet1!$B$1</c:f>
              <c:strCache>
                <c:ptCount val="1"/>
                <c:pt idx="0">
                  <c:v>Freq.</c:v>
                </c:pt>
              </c:strCache>
            </c:strRef>
          </c:tx>
          <c:spPr>
            <a:solidFill>
              <a:srgbClr val="F46C31"/>
            </a:solidFill>
          </c:spPr>
          <c:dPt>
            <c:idx val="0"/>
            <c:bubble3D val="0"/>
            <c:spPr>
              <a:solidFill>
                <a:srgbClr val="F46C31"/>
              </a:solidFill>
              <a:ln>
                <a:noFill/>
              </a:ln>
              <a:effectLst/>
            </c:spPr>
            <c:extLst>
              <c:ext xmlns:c16="http://schemas.microsoft.com/office/drawing/2014/chart" uri="{C3380CC4-5D6E-409C-BE32-E72D297353CC}">
                <c16:uniqueId val="{00000001-3A1B-4877-85A4-38FF3AFBA4D6}"/>
              </c:ext>
            </c:extLst>
          </c:dPt>
          <c:dPt>
            <c:idx val="1"/>
            <c:bubble3D val="0"/>
            <c:spPr>
              <a:solidFill>
                <a:srgbClr val="002F5F"/>
              </a:solidFill>
              <a:ln>
                <a:noFill/>
              </a:ln>
              <a:effectLst/>
            </c:spPr>
            <c:extLst>
              <c:ext xmlns:c16="http://schemas.microsoft.com/office/drawing/2014/chart" uri="{C3380CC4-5D6E-409C-BE32-E72D297353CC}">
                <c16:uniqueId val="{00000003-3A1B-4877-85A4-38FF3AFBA4D6}"/>
              </c:ext>
            </c:extLst>
          </c:dPt>
          <c:dPt>
            <c:idx val="2"/>
            <c:bubble3D val="0"/>
            <c:spPr>
              <a:solidFill>
                <a:schemeClr val="bg1">
                  <a:lumMod val="75000"/>
                </a:schemeClr>
              </a:solidFill>
              <a:ln>
                <a:noFill/>
              </a:ln>
              <a:effectLst/>
            </c:spPr>
            <c:extLst>
              <c:ext xmlns:c16="http://schemas.microsoft.com/office/drawing/2014/chart" uri="{C3380CC4-5D6E-409C-BE32-E72D297353CC}">
                <c16:uniqueId val="{00000005-3A1B-4877-85A4-38FF3AFBA4D6}"/>
              </c:ext>
            </c:extLst>
          </c:dPt>
          <c:dPt>
            <c:idx val="3"/>
            <c:bubble3D val="0"/>
            <c:spPr>
              <a:solidFill>
                <a:srgbClr val="F46C31"/>
              </a:solidFill>
              <a:ln>
                <a:noFill/>
              </a:ln>
              <a:effectLst/>
            </c:spPr>
            <c:extLst>
              <c:ext xmlns:c16="http://schemas.microsoft.com/office/drawing/2014/chart" uri="{C3380CC4-5D6E-409C-BE32-E72D297353CC}">
                <c16:uniqueId val="{00000007-3A1B-4877-85A4-38FF3AFBA4D6}"/>
              </c:ext>
            </c:extLst>
          </c:dPt>
          <c:dPt>
            <c:idx val="4"/>
            <c:bubble3D val="0"/>
            <c:spPr>
              <a:solidFill>
                <a:srgbClr val="F46C31"/>
              </a:solidFill>
              <a:ln>
                <a:noFill/>
              </a:ln>
              <a:effectLst/>
            </c:spPr>
            <c:extLst>
              <c:ext xmlns:c16="http://schemas.microsoft.com/office/drawing/2014/chart" uri="{C3380CC4-5D6E-409C-BE32-E72D297353CC}">
                <c16:uniqueId val="{00000009-3A1B-4877-85A4-38FF3AFBA4D6}"/>
              </c:ext>
            </c:extLst>
          </c:dPt>
          <c:dPt>
            <c:idx val="5"/>
            <c:bubble3D val="0"/>
            <c:spPr>
              <a:solidFill>
                <a:srgbClr val="F46C31"/>
              </a:solidFill>
              <a:ln>
                <a:noFill/>
              </a:ln>
              <a:effectLst/>
            </c:spPr>
            <c:extLst>
              <c:ext xmlns:c16="http://schemas.microsoft.com/office/drawing/2014/chart" uri="{C3380CC4-5D6E-409C-BE32-E72D297353CC}">
                <c16:uniqueId val="{0000000B-3A1B-4877-85A4-38FF3AFBA4D6}"/>
              </c:ext>
            </c:extLst>
          </c:dPt>
          <c:dLbls>
            <c:dLbl>
              <c:idx val="0"/>
              <c:layout>
                <c:manualLayout>
                  <c:x val="-7.2132887429385423E-3"/>
                  <c:y val="-2.9009524623072654E-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3A1B-4877-85A4-38FF3AFBA4D6}"/>
                </c:ext>
              </c:extLst>
            </c:dLbl>
            <c:dLbl>
              <c:idx val="1"/>
              <c:layout>
                <c:manualLayout>
                  <c:x val="3.3875338753386912E-3"/>
                  <c:y val="-4.4845456201878589E-3"/>
                </c:manualLayout>
              </c:layout>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A1B-4877-85A4-38FF3AFBA4D6}"/>
                </c:ext>
              </c:extLst>
            </c:dLbl>
            <c:dLbl>
              <c:idx val="2"/>
              <c:layout>
                <c:manualLayout>
                  <c:x val="3.3876863600696638E-3"/>
                  <c:y val="-0.15282806854304223"/>
                </c:manualLayout>
              </c:layout>
              <c:tx>
                <c:rich>
                  <a:bodyPr/>
                  <a:lstStyle/>
                  <a:p>
                    <a:r>
                      <a:rPr lang="en-US" dirty="0"/>
                      <a:t>DNK </a:t>
                    </a:r>
                    <a:fld id="{138A6348-1F96-4CF2-B74F-F5199FB2210D}" type="VALUE">
                      <a:rPr lang="en-US" baseline="0" smtClean="0"/>
                      <a:pPr/>
                      <a:t>[VALEUR]</a:t>
                    </a:fld>
                    <a:endParaRPr lang="en-US"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5460909839046141"/>
                      <c:h val="0.18141321846273589"/>
                    </c:manualLayout>
                  </c15:layout>
                  <c15:dlblFieldTable/>
                  <c15:showDataLabelsRange val="0"/>
                </c:ext>
                <c:ext xmlns:c16="http://schemas.microsoft.com/office/drawing/2014/chart" uri="{C3380CC4-5D6E-409C-BE32-E72D297353CC}">
                  <c16:uniqueId val="{00000005-3A1B-4877-85A4-38FF3AFBA4D6}"/>
                </c:ext>
              </c:extLst>
            </c:dLbl>
            <c:dLbl>
              <c:idx val="3"/>
              <c:layout>
                <c:manualLayout>
                  <c:x val="-0.1111111111111111"/>
                  <c:y val="5.845794724573022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A1B-4877-85A4-38FF3AFBA4D6}"/>
                </c:ext>
              </c:extLst>
            </c:dLbl>
            <c:dLbl>
              <c:idx val="4"/>
              <c:layout>
                <c:manualLayout>
                  <c:x val="-0.16926493735621911"/>
                  <c:y val="-2.192164164292589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531656298107136"/>
                      <c:h val="0.1603763548593925"/>
                    </c:manualLayout>
                  </c15:layout>
                </c:ext>
                <c:ext xmlns:c16="http://schemas.microsoft.com/office/drawing/2014/chart" uri="{C3380CC4-5D6E-409C-BE32-E72D297353CC}">
                  <c16:uniqueId val="{00000009-3A1B-4877-85A4-38FF3AFBA4D6}"/>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3A1B-4877-85A4-38FF3AFBA4D6}"/>
                </c:ext>
              </c:extLst>
            </c:dLbl>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Yes</c:v>
                </c:pt>
                <c:pt idx="1">
                  <c:v>No</c:v>
                </c:pt>
                <c:pt idx="2">
                  <c:v>NSP</c:v>
                </c:pt>
              </c:strCache>
            </c:strRef>
          </c:cat>
          <c:val>
            <c:numRef>
              <c:f>Sheet1!$B$2:$B$4</c:f>
              <c:numCache>
                <c:formatCode>0%</c:formatCode>
                <c:ptCount val="3"/>
                <c:pt idx="0">
                  <c:v>0.09</c:v>
                </c:pt>
                <c:pt idx="1">
                  <c:v>0.88</c:v>
                </c:pt>
                <c:pt idx="2">
                  <c:v>0.02</c:v>
                </c:pt>
              </c:numCache>
            </c:numRef>
          </c:val>
          <c:extLst>
            <c:ext xmlns:c16="http://schemas.microsoft.com/office/drawing/2014/chart" uri="{C3380CC4-5D6E-409C-BE32-E72D297353CC}">
              <c16:uniqueId val="{0000000C-3A1B-4877-85A4-38FF3AFBA4D6}"/>
            </c:ext>
          </c:extLst>
        </c:ser>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33241469062794"/>
          <c:y val="0.10544184422642992"/>
          <c:w val="0.63068350293071729"/>
          <c:h val="0.83492273089640923"/>
        </c:manualLayout>
      </c:layout>
      <c:doughnutChart>
        <c:varyColors val="1"/>
        <c:ser>
          <c:idx val="0"/>
          <c:order val="0"/>
          <c:tx>
            <c:strRef>
              <c:f>Sheet1!$B$1</c:f>
              <c:strCache>
                <c:ptCount val="1"/>
                <c:pt idx="0">
                  <c:v>Freq.</c:v>
                </c:pt>
              </c:strCache>
            </c:strRef>
          </c:tx>
          <c:spPr>
            <a:solidFill>
              <a:srgbClr val="F46C31"/>
            </a:solidFill>
          </c:spPr>
          <c:dPt>
            <c:idx val="0"/>
            <c:bubble3D val="0"/>
            <c:spPr>
              <a:solidFill>
                <a:srgbClr val="F46C31"/>
              </a:solidFill>
              <a:ln>
                <a:noFill/>
              </a:ln>
              <a:effectLst/>
            </c:spPr>
            <c:extLst>
              <c:ext xmlns:c16="http://schemas.microsoft.com/office/drawing/2014/chart" uri="{C3380CC4-5D6E-409C-BE32-E72D297353CC}">
                <c16:uniqueId val="{00000001-3A1B-4877-85A4-38FF3AFBA4D6}"/>
              </c:ext>
            </c:extLst>
          </c:dPt>
          <c:dPt>
            <c:idx val="1"/>
            <c:bubble3D val="0"/>
            <c:spPr>
              <a:solidFill>
                <a:srgbClr val="002F5F"/>
              </a:solidFill>
              <a:ln>
                <a:noFill/>
              </a:ln>
              <a:effectLst/>
            </c:spPr>
            <c:extLst>
              <c:ext xmlns:c16="http://schemas.microsoft.com/office/drawing/2014/chart" uri="{C3380CC4-5D6E-409C-BE32-E72D297353CC}">
                <c16:uniqueId val="{00000003-3A1B-4877-85A4-38FF3AFBA4D6}"/>
              </c:ext>
            </c:extLst>
          </c:dPt>
          <c:dPt>
            <c:idx val="2"/>
            <c:bubble3D val="0"/>
            <c:spPr>
              <a:solidFill>
                <a:schemeClr val="bg1">
                  <a:lumMod val="75000"/>
                </a:schemeClr>
              </a:solidFill>
              <a:ln>
                <a:noFill/>
              </a:ln>
              <a:effectLst/>
            </c:spPr>
            <c:extLst>
              <c:ext xmlns:c16="http://schemas.microsoft.com/office/drawing/2014/chart" uri="{C3380CC4-5D6E-409C-BE32-E72D297353CC}">
                <c16:uniqueId val="{00000005-3A1B-4877-85A4-38FF3AFBA4D6}"/>
              </c:ext>
            </c:extLst>
          </c:dPt>
          <c:dPt>
            <c:idx val="3"/>
            <c:bubble3D val="0"/>
            <c:spPr>
              <a:solidFill>
                <a:srgbClr val="F46C31"/>
              </a:solidFill>
              <a:ln>
                <a:noFill/>
              </a:ln>
              <a:effectLst/>
            </c:spPr>
            <c:extLst>
              <c:ext xmlns:c16="http://schemas.microsoft.com/office/drawing/2014/chart" uri="{C3380CC4-5D6E-409C-BE32-E72D297353CC}">
                <c16:uniqueId val="{00000007-3A1B-4877-85A4-38FF3AFBA4D6}"/>
              </c:ext>
            </c:extLst>
          </c:dPt>
          <c:dPt>
            <c:idx val="4"/>
            <c:bubble3D val="0"/>
            <c:spPr>
              <a:solidFill>
                <a:srgbClr val="F46C31"/>
              </a:solidFill>
              <a:ln>
                <a:noFill/>
              </a:ln>
              <a:effectLst/>
            </c:spPr>
            <c:extLst>
              <c:ext xmlns:c16="http://schemas.microsoft.com/office/drawing/2014/chart" uri="{C3380CC4-5D6E-409C-BE32-E72D297353CC}">
                <c16:uniqueId val="{00000009-3A1B-4877-85A4-38FF3AFBA4D6}"/>
              </c:ext>
            </c:extLst>
          </c:dPt>
          <c:dPt>
            <c:idx val="5"/>
            <c:bubble3D val="0"/>
            <c:spPr>
              <a:solidFill>
                <a:srgbClr val="F46C31"/>
              </a:solidFill>
              <a:ln>
                <a:noFill/>
              </a:ln>
              <a:effectLst/>
            </c:spPr>
            <c:extLst>
              <c:ext xmlns:c16="http://schemas.microsoft.com/office/drawing/2014/chart" uri="{C3380CC4-5D6E-409C-BE32-E72D297353CC}">
                <c16:uniqueId val="{0000000B-3A1B-4877-85A4-38FF3AFBA4D6}"/>
              </c:ext>
            </c:extLst>
          </c:dPt>
          <c:dLbls>
            <c:dLbl>
              <c:idx val="0"/>
              <c:layout>
                <c:manualLayout>
                  <c:x val="-7.2132887429385423E-3"/>
                  <c:y val="-2.9009524623072654E-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3A1B-4877-85A4-38FF3AFBA4D6}"/>
                </c:ext>
              </c:extLst>
            </c:dLbl>
            <c:dLbl>
              <c:idx val="1"/>
              <c:layout>
                <c:manualLayout>
                  <c:x val="3.3875338753386912E-3"/>
                  <c:y val="-4.4845456201878589E-3"/>
                </c:manualLayout>
              </c:layout>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A1B-4877-85A4-38FF3AFBA4D6}"/>
                </c:ext>
              </c:extLst>
            </c:dLbl>
            <c:dLbl>
              <c:idx val="2"/>
              <c:layout>
                <c:manualLayout>
                  <c:x val="3.3876863600696638E-3"/>
                  <c:y val="-5.8090659737406302E-3"/>
                </c:manualLayout>
              </c:layout>
              <c:tx>
                <c:rich>
                  <a:bodyPr/>
                  <a:lstStyle/>
                  <a:p>
                    <a:r>
                      <a:rPr lang="en-US" dirty="0"/>
                      <a:t>DNK </a:t>
                    </a:r>
                    <a:fld id="{138A6348-1F96-4CF2-B74F-F5199FB2210D}" type="VALUE">
                      <a:rPr lang="en-US" baseline="0" smtClean="0"/>
                      <a:pPr/>
                      <a:t>[VALEUR]</a:t>
                    </a:fld>
                    <a:endParaRPr lang="en-US"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5460909839046141"/>
                      <c:h val="0.18141321846273589"/>
                    </c:manualLayout>
                  </c15:layout>
                  <c15:dlblFieldTable/>
                  <c15:showDataLabelsRange val="0"/>
                </c:ext>
                <c:ext xmlns:c16="http://schemas.microsoft.com/office/drawing/2014/chart" uri="{C3380CC4-5D6E-409C-BE32-E72D297353CC}">
                  <c16:uniqueId val="{00000005-3A1B-4877-85A4-38FF3AFBA4D6}"/>
                </c:ext>
              </c:extLst>
            </c:dLbl>
            <c:dLbl>
              <c:idx val="3"/>
              <c:layout>
                <c:manualLayout>
                  <c:x val="-0.1111111111111111"/>
                  <c:y val="5.845794724573022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A1B-4877-85A4-38FF3AFBA4D6}"/>
                </c:ext>
              </c:extLst>
            </c:dLbl>
            <c:dLbl>
              <c:idx val="4"/>
              <c:layout>
                <c:manualLayout>
                  <c:x val="-0.16926493735621911"/>
                  <c:y val="-2.192164164292589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531656298107136"/>
                      <c:h val="0.1603763548593925"/>
                    </c:manualLayout>
                  </c15:layout>
                </c:ext>
                <c:ext xmlns:c16="http://schemas.microsoft.com/office/drawing/2014/chart" uri="{C3380CC4-5D6E-409C-BE32-E72D297353CC}">
                  <c16:uniqueId val="{00000009-3A1B-4877-85A4-38FF3AFBA4D6}"/>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3A1B-4877-85A4-38FF3AFBA4D6}"/>
                </c:ext>
              </c:extLst>
            </c:dLbl>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Yes</c:v>
                </c:pt>
                <c:pt idx="1">
                  <c:v>No</c:v>
                </c:pt>
                <c:pt idx="2">
                  <c:v>NSP</c:v>
                </c:pt>
              </c:strCache>
            </c:strRef>
          </c:cat>
          <c:val>
            <c:numRef>
              <c:f>Sheet1!$B$2:$B$4</c:f>
              <c:numCache>
                <c:formatCode>0%</c:formatCode>
                <c:ptCount val="3"/>
                <c:pt idx="0">
                  <c:v>0.52</c:v>
                </c:pt>
                <c:pt idx="1">
                  <c:v>0.44</c:v>
                </c:pt>
                <c:pt idx="2">
                  <c:v>0.04</c:v>
                </c:pt>
              </c:numCache>
            </c:numRef>
          </c:val>
          <c:extLst>
            <c:ext xmlns:c16="http://schemas.microsoft.com/office/drawing/2014/chart" uri="{C3380CC4-5D6E-409C-BE32-E72D297353CC}">
              <c16:uniqueId val="{0000000C-3A1B-4877-85A4-38FF3AFBA4D6}"/>
            </c:ext>
          </c:extLst>
        </c:ser>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33241469062794"/>
          <c:y val="0.10544184422642992"/>
          <c:w val="0.63068350293071729"/>
          <c:h val="0.83492273089640923"/>
        </c:manualLayout>
      </c:layout>
      <c:doughnutChart>
        <c:varyColors val="1"/>
        <c:ser>
          <c:idx val="0"/>
          <c:order val="0"/>
          <c:tx>
            <c:strRef>
              <c:f>Sheet1!$B$1</c:f>
              <c:strCache>
                <c:ptCount val="1"/>
                <c:pt idx="0">
                  <c:v>Freq.</c:v>
                </c:pt>
              </c:strCache>
            </c:strRef>
          </c:tx>
          <c:spPr>
            <a:solidFill>
              <a:srgbClr val="F46C31"/>
            </a:solidFill>
          </c:spPr>
          <c:explosion val="1"/>
          <c:dPt>
            <c:idx val="0"/>
            <c:bubble3D val="0"/>
            <c:spPr>
              <a:solidFill>
                <a:srgbClr val="F46C31"/>
              </a:solidFill>
              <a:ln>
                <a:noFill/>
              </a:ln>
              <a:effectLst/>
            </c:spPr>
            <c:extLst>
              <c:ext xmlns:c16="http://schemas.microsoft.com/office/drawing/2014/chart" uri="{C3380CC4-5D6E-409C-BE32-E72D297353CC}">
                <c16:uniqueId val="{00000001-A085-4FB5-86F7-05019C7FF259}"/>
              </c:ext>
            </c:extLst>
          </c:dPt>
          <c:dPt>
            <c:idx val="1"/>
            <c:bubble3D val="0"/>
            <c:spPr>
              <a:solidFill>
                <a:srgbClr val="002F5F"/>
              </a:solidFill>
              <a:ln>
                <a:noFill/>
              </a:ln>
              <a:effectLst/>
            </c:spPr>
            <c:extLst>
              <c:ext xmlns:c16="http://schemas.microsoft.com/office/drawing/2014/chart" uri="{C3380CC4-5D6E-409C-BE32-E72D297353CC}">
                <c16:uniqueId val="{00000003-A085-4FB5-86F7-05019C7FF259}"/>
              </c:ext>
            </c:extLst>
          </c:dPt>
          <c:dPt>
            <c:idx val="2"/>
            <c:bubble3D val="0"/>
            <c:spPr>
              <a:solidFill>
                <a:schemeClr val="bg1">
                  <a:lumMod val="75000"/>
                </a:schemeClr>
              </a:solidFill>
              <a:ln>
                <a:noFill/>
              </a:ln>
              <a:effectLst/>
            </c:spPr>
            <c:extLst>
              <c:ext xmlns:c16="http://schemas.microsoft.com/office/drawing/2014/chart" uri="{C3380CC4-5D6E-409C-BE32-E72D297353CC}">
                <c16:uniqueId val="{00000005-A085-4FB5-86F7-05019C7FF259}"/>
              </c:ext>
            </c:extLst>
          </c:dPt>
          <c:dPt>
            <c:idx val="3"/>
            <c:bubble3D val="0"/>
            <c:spPr>
              <a:solidFill>
                <a:srgbClr val="F46C31"/>
              </a:solidFill>
              <a:ln>
                <a:noFill/>
              </a:ln>
              <a:effectLst/>
            </c:spPr>
            <c:extLst>
              <c:ext xmlns:c16="http://schemas.microsoft.com/office/drawing/2014/chart" uri="{C3380CC4-5D6E-409C-BE32-E72D297353CC}">
                <c16:uniqueId val="{00000007-A085-4FB5-86F7-05019C7FF259}"/>
              </c:ext>
            </c:extLst>
          </c:dPt>
          <c:dPt>
            <c:idx val="4"/>
            <c:bubble3D val="0"/>
            <c:spPr>
              <a:solidFill>
                <a:srgbClr val="F46C31"/>
              </a:solidFill>
              <a:ln>
                <a:noFill/>
              </a:ln>
              <a:effectLst/>
            </c:spPr>
            <c:extLst>
              <c:ext xmlns:c16="http://schemas.microsoft.com/office/drawing/2014/chart" uri="{C3380CC4-5D6E-409C-BE32-E72D297353CC}">
                <c16:uniqueId val="{00000009-A085-4FB5-86F7-05019C7FF259}"/>
              </c:ext>
            </c:extLst>
          </c:dPt>
          <c:dPt>
            <c:idx val="5"/>
            <c:bubble3D val="0"/>
            <c:spPr>
              <a:solidFill>
                <a:srgbClr val="F46C31"/>
              </a:solidFill>
              <a:ln>
                <a:noFill/>
              </a:ln>
              <a:effectLst/>
            </c:spPr>
            <c:extLst>
              <c:ext xmlns:c16="http://schemas.microsoft.com/office/drawing/2014/chart" uri="{C3380CC4-5D6E-409C-BE32-E72D297353CC}">
                <c16:uniqueId val="{0000000B-A085-4FB5-86F7-05019C7FF259}"/>
              </c:ext>
            </c:extLst>
          </c:dPt>
          <c:dLbls>
            <c:dLbl>
              <c:idx val="0"/>
              <c:layout>
                <c:manualLayout>
                  <c:x val="-7.2132887429385423E-3"/>
                  <c:y val="-2.9009524623072654E-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A085-4FB5-86F7-05019C7FF259}"/>
                </c:ext>
              </c:extLst>
            </c:dLbl>
            <c:dLbl>
              <c:idx val="1"/>
              <c:layout>
                <c:manualLayout>
                  <c:x val="3.3875338753386912E-3"/>
                  <c:y val="-4.4845456201878589E-3"/>
                </c:manualLayout>
              </c:layout>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A085-4FB5-86F7-05019C7FF259}"/>
                </c:ext>
              </c:extLst>
            </c:dLbl>
            <c:dLbl>
              <c:idx val="2"/>
              <c:layout>
                <c:manualLayout>
                  <c:x val="-1.6996698979570978E-3"/>
                  <c:y val="5.6505561383472375E-3"/>
                </c:manualLayout>
              </c:layout>
              <c:tx>
                <c:rich>
                  <a:bodyPr/>
                  <a:lstStyle/>
                  <a:p>
                    <a:fld id="{F8103A7E-B3DB-4608-AA5F-F5F292FFB436}" type="CATEGORYNAME">
                      <a:rPr lang="en-US" smtClean="0"/>
                      <a:pPr/>
                      <a:t>[NOM DE CATÉGORIE]</a:t>
                    </a:fld>
                    <a:r>
                      <a:rPr lang="en-US" dirty="0"/>
                      <a:t> </a:t>
                    </a:r>
                    <a:fld id="{138A6348-1F96-4CF2-B74F-F5199FB2210D}" type="VALUE">
                      <a:rPr lang="en-US" baseline="0" smtClean="0"/>
                      <a:pPr/>
                      <a:t>[VALEUR]</a:t>
                    </a:fld>
                    <a:endParaRPr lang="en-US"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674972909876703"/>
                      <c:h val="0.25235310603350014"/>
                    </c:manualLayout>
                  </c15:layout>
                  <c15:dlblFieldTable/>
                  <c15:showDataLabelsRange val="0"/>
                </c:ext>
                <c:ext xmlns:c16="http://schemas.microsoft.com/office/drawing/2014/chart" uri="{C3380CC4-5D6E-409C-BE32-E72D297353CC}">
                  <c16:uniqueId val="{00000005-A085-4FB5-86F7-05019C7FF259}"/>
                </c:ext>
              </c:extLst>
            </c:dLbl>
            <c:dLbl>
              <c:idx val="3"/>
              <c:layout>
                <c:manualLayout>
                  <c:x val="-0.1111111111111111"/>
                  <c:y val="5.845794724573022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A085-4FB5-86F7-05019C7FF259}"/>
                </c:ext>
              </c:extLst>
            </c:dLbl>
            <c:dLbl>
              <c:idx val="4"/>
              <c:layout>
                <c:manualLayout>
                  <c:x val="-0.16926493735621911"/>
                  <c:y val="-2.192164164292589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531656298107136"/>
                      <c:h val="0.1603763548593925"/>
                    </c:manualLayout>
                  </c15:layout>
                </c:ext>
                <c:ext xmlns:c16="http://schemas.microsoft.com/office/drawing/2014/chart" uri="{C3380CC4-5D6E-409C-BE32-E72D297353CC}">
                  <c16:uniqueId val="{00000009-A085-4FB5-86F7-05019C7FF259}"/>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A085-4FB5-86F7-05019C7FF259}"/>
                </c:ext>
              </c:extLst>
            </c:dLbl>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Yes</c:v>
                </c:pt>
                <c:pt idx="1">
                  <c:v>No</c:v>
                </c:pt>
                <c:pt idx="2">
                  <c:v>DNK</c:v>
                </c:pt>
              </c:strCache>
            </c:strRef>
          </c:cat>
          <c:val>
            <c:numRef>
              <c:f>Sheet1!$B$2:$B$4</c:f>
              <c:numCache>
                <c:formatCode>0%</c:formatCode>
                <c:ptCount val="3"/>
                <c:pt idx="0">
                  <c:v>0.65</c:v>
                </c:pt>
                <c:pt idx="1">
                  <c:v>0.28000000000000003</c:v>
                </c:pt>
                <c:pt idx="2">
                  <c:v>0.08</c:v>
                </c:pt>
              </c:numCache>
            </c:numRef>
          </c:val>
          <c:extLst>
            <c:ext xmlns:c16="http://schemas.microsoft.com/office/drawing/2014/chart" uri="{C3380CC4-5D6E-409C-BE32-E72D297353CC}">
              <c16:uniqueId val="{0000000C-A085-4FB5-86F7-05019C7FF259}"/>
            </c:ext>
          </c:extLst>
        </c:ser>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33241469062794"/>
          <c:y val="0.10544184422642992"/>
          <c:w val="0.63068350293071729"/>
          <c:h val="0.83492273089640923"/>
        </c:manualLayout>
      </c:layout>
      <c:doughnutChart>
        <c:varyColors val="1"/>
        <c:ser>
          <c:idx val="0"/>
          <c:order val="0"/>
          <c:tx>
            <c:strRef>
              <c:f>Sheet1!$B$1</c:f>
              <c:strCache>
                <c:ptCount val="1"/>
                <c:pt idx="0">
                  <c:v>Freq.</c:v>
                </c:pt>
              </c:strCache>
            </c:strRef>
          </c:tx>
          <c:spPr>
            <a:solidFill>
              <a:srgbClr val="F46C31"/>
            </a:solidFill>
          </c:spPr>
          <c:explosion val="1"/>
          <c:dPt>
            <c:idx val="0"/>
            <c:bubble3D val="0"/>
            <c:spPr>
              <a:solidFill>
                <a:srgbClr val="F46C31"/>
              </a:solidFill>
              <a:ln>
                <a:noFill/>
              </a:ln>
              <a:effectLst/>
            </c:spPr>
            <c:extLst>
              <c:ext xmlns:c16="http://schemas.microsoft.com/office/drawing/2014/chart" uri="{C3380CC4-5D6E-409C-BE32-E72D297353CC}">
                <c16:uniqueId val="{00000001-CE90-49C8-B2B0-112240F25043}"/>
              </c:ext>
            </c:extLst>
          </c:dPt>
          <c:dPt>
            <c:idx val="1"/>
            <c:bubble3D val="0"/>
            <c:spPr>
              <a:solidFill>
                <a:srgbClr val="002F5F"/>
              </a:solidFill>
              <a:ln>
                <a:noFill/>
              </a:ln>
              <a:effectLst/>
            </c:spPr>
            <c:extLst>
              <c:ext xmlns:c16="http://schemas.microsoft.com/office/drawing/2014/chart" uri="{C3380CC4-5D6E-409C-BE32-E72D297353CC}">
                <c16:uniqueId val="{00000003-CE90-49C8-B2B0-112240F25043}"/>
              </c:ext>
            </c:extLst>
          </c:dPt>
          <c:dPt>
            <c:idx val="2"/>
            <c:bubble3D val="0"/>
            <c:spPr>
              <a:solidFill>
                <a:schemeClr val="bg1">
                  <a:lumMod val="75000"/>
                </a:schemeClr>
              </a:solidFill>
              <a:ln>
                <a:noFill/>
              </a:ln>
              <a:effectLst/>
            </c:spPr>
            <c:extLst>
              <c:ext xmlns:c16="http://schemas.microsoft.com/office/drawing/2014/chart" uri="{C3380CC4-5D6E-409C-BE32-E72D297353CC}">
                <c16:uniqueId val="{00000005-CE90-49C8-B2B0-112240F25043}"/>
              </c:ext>
            </c:extLst>
          </c:dPt>
          <c:dPt>
            <c:idx val="3"/>
            <c:bubble3D val="0"/>
            <c:spPr>
              <a:solidFill>
                <a:srgbClr val="F46C31"/>
              </a:solidFill>
              <a:ln>
                <a:noFill/>
              </a:ln>
              <a:effectLst/>
            </c:spPr>
            <c:extLst>
              <c:ext xmlns:c16="http://schemas.microsoft.com/office/drawing/2014/chart" uri="{C3380CC4-5D6E-409C-BE32-E72D297353CC}">
                <c16:uniqueId val="{00000007-CE90-49C8-B2B0-112240F25043}"/>
              </c:ext>
            </c:extLst>
          </c:dPt>
          <c:dPt>
            <c:idx val="4"/>
            <c:bubble3D val="0"/>
            <c:spPr>
              <a:solidFill>
                <a:srgbClr val="F46C31"/>
              </a:solidFill>
              <a:ln>
                <a:noFill/>
              </a:ln>
              <a:effectLst/>
            </c:spPr>
            <c:extLst>
              <c:ext xmlns:c16="http://schemas.microsoft.com/office/drawing/2014/chart" uri="{C3380CC4-5D6E-409C-BE32-E72D297353CC}">
                <c16:uniqueId val="{00000009-CE90-49C8-B2B0-112240F25043}"/>
              </c:ext>
            </c:extLst>
          </c:dPt>
          <c:dPt>
            <c:idx val="5"/>
            <c:bubble3D val="0"/>
            <c:spPr>
              <a:solidFill>
                <a:srgbClr val="F46C31"/>
              </a:solidFill>
              <a:ln>
                <a:noFill/>
              </a:ln>
              <a:effectLst/>
            </c:spPr>
            <c:extLst>
              <c:ext xmlns:c16="http://schemas.microsoft.com/office/drawing/2014/chart" uri="{C3380CC4-5D6E-409C-BE32-E72D297353CC}">
                <c16:uniqueId val="{0000000B-CE90-49C8-B2B0-112240F25043}"/>
              </c:ext>
            </c:extLst>
          </c:dPt>
          <c:dLbls>
            <c:dLbl>
              <c:idx val="0"/>
              <c:layout>
                <c:manualLayout>
                  <c:x val="-7.2132887429385423E-3"/>
                  <c:y val="-2.9009524623072654E-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CE90-49C8-B2B0-112240F25043}"/>
                </c:ext>
              </c:extLst>
            </c:dLbl>
            <c:dLbl>
              <c:idx val="1"/>
              <c:layout>
                <c:manualLayout>
                  <c:x val="3.3875338753386912E-3"/>
                  <c:y val="-4.4845456201878589E-3"/>
                </c:manualLayout>
              </c:layout>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CE90-49C8-B2B0-112240F25043}"/>
                </c:ext>
              </c:extLst>
            </c:dLbl>
            <c:dLbl>
              <c:idx val="2"/>
              <c:layout>
                <c:manualLayout>
                  <c:x val="1.1583904073768811E-2"/>
                  <c:y val="5.650556138347221E-3"/>
                </c:manualLayout>
              </c:layout>
              <c:tx>
                <c:rich>
                  <a:bodyPr/>
                  <a:lstStyle/>
                  <a:p>
                    <a:r>
                      <a:rPr lang="en-US" dirty="0"/>
                      <a:t>DNK </a:t>
                    </a:r>
                    <a:fld id="{138A6348-1F96-4CF2-B74F-F5199FB2210D}" type="VALUE">
                      <a:rPr lang="en-US" baseline="0" smtClean="0"/>
                      <a:pPr/>
                      <a:t>[VALEUR]</a:t>
                    </a:fld>
                    <a:endParaRPr lang="en-US"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7281072057636065"/>
                      <c:h val="0.23828487177413726"/>
                    </c:manualLayout>
                  </c15:layout>
                  <c15:dlblFieldTable/>
                  <c15:showDataLabelsRange val="0"/>
                </c:ext>
                <c:ext xmlns:c16="http://schemas.microsoft.com/office/drawing/2014/chart" uri="{C3380CC4-5D6E-409C-BE32-E72D297353CC}">
                  <c16:uniqueId val="{00000005-CE90-49C8-B2B0-112240F25043}"/>
                </c:ext>
              </c:extLst>
            </c:dLbl>
            <c:dLbl>
              <c:idx val="3"/>
              <c:layout>
                <c:manualLayout>
                  <c:x val="-0.1111111111111111"/>
                  <c:y val="5.845794724573022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CE90-49C8-B2B0-112240F25043}"/>
                </c:ext>
              </c:extLst>
            </c:dLbl>
            <c:dLbl>
              <c:idx val="4"/>
              <c:layout>
                <c:manualLayout>
                  <c:x val="-0.16926493735621911"/>
                  <c:y val="-2.192164164292589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531656298107136"/>
                      <c:h val="0.1603763548593925"/>
                    </c:manualLayout>
                  </c15:layout>
                </c:ext>
                <c:ext xmlns:c16="http://schemas.microsoft.com/office/drawing/2014/chart" uri="{C3380CC4-5D6E-409C-BE32-E72D297353CC}">
                  <c16:uniqueId val="{00000009-CE90-49C8-B2B0-112240F25043}"/>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CE90-49C8-B2B0-112240F25043}"/>
                </c:ext>
              </c:extLst>
            </c:dLbl>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Yes</c:v>
                </c:pt>
                <c:pt idx="1">
                  <c:v>No</c:v>
                </c:pt>
                <c:pt idx="2">
                  <c:v>NSP</c:v>
                </c:pt>
              </c:strCache>
            </c:strRef>
          </c:cat>
          <c:val>
            <c:numRef>
              <c:f>Sheet1!$B$2:$B$4</c:f>
              <c:numCache>
                <c:formatCode>0%</c:formatCode>
                <c:ptCount val="3"/>
                <c:pt idx="0">
                  <c:v>0.2</c:v>
                </c:pt>
                <c:pt idx="1">
                  <c:v>0.62</c:v>
                </c:pt>
                <c:pt idx="2">
                  <c:v>0.18</c:v>
                </c:pt>
              </c:numCache>
            </c:numRef>
          </c:val>
          <c:extLst>
            <c:ext xmlns:c16="http://schemas.microsoft.com/office/drawing/2014/chart" uri="{C3380CC4-5D6E-409C-BE32-E72D297353CC}">
              <c16:uniqueId val="{0000000C-CE90-49C8-B2B0-112240F25043}"/>
            </c:ext>
          </c:extLst>
        </c:ser>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420199980479035"/>
          <c:y val="7.1486388379706769E-4"/>
          <c:w val="0.60437158252263301"/>
          <c:h val="0.99928520592509162"/>
        </c:manualLayout>
      </c:layout>
      <c:barChart>
        <c:barDir val="bar"/>
        <c:grouping val="clustered"/>
        <c:varyColors val="0"/>
        <c:ser>
          <c:idx val="1"/>
          <c:order val="0"/>
          <c:tx>
            <c:strRef>
              <c:f>Feuil1!$B$1</c:f>
              <c:strCache>
                <c:ptCount val="1"/>
                <c:pt idx="0">
                  <c:v>Colonne2</c:v>
                </c:pt>
              </c:strCache>
            </c:strRef>
          </c:tx>
          <c:spPr>
            <a:solidFill>
              <a:srgbClr val="F46C31"/>
            </a:solidFill>
            <a:ln>
              <a:noFill/>
            </a:ln>
            <a:effectLst/>
          </c:spPr>
          <c:invertIfNegative val="0"/>
          <c:dPt>
            <c:idx val="0"/>
            <c:invertIfNegative val="0"/>
            <c:bubble3D val="0"/>
            <c:spPr>
              <a:solidFill>
                <a:srgbClr val="F46C31"/>
              </a:solidFill>
              <a:ln>
                <a:noFill/>
              </a:ln>
              <a:effectLst/>
            </c:spPr>
            <c:extLst>
              <c:ext xmlns:c16="http://schemas.microsoft.com/office/drawing/2014/chart" uri="{C3380CC4-5D6E-409C-BE32-E72D297353CC}">
                <c16:uniqueId val="{00000001-2CC4-4026-AD4C-DF95432ADF0F}"/>
              </c:ext>
            </c:extLst>
          </c:dPt>
          <c:dPt>
            <c:idx val="1"/>
            <c:invertIfNegative val="0"/>
            <c:bubble3D val="0"/>
            <c:spPr>
              <a:solidFill>
                <a:srgbClr val="F46C31"/>
              </a:solidFill>
              <a:ln>
                <a:noFill/>
              </a:ln>
              <a:effectLst/>
            </c:spPr>
            <c:extLst>
              <c:ext xmlns:c16="http://schemas.microsoft.com/office/drawing/2014/chart" uri="{C3380CC4-5D6E-409C-BE32-E72D297353CC}">
                <c16:uniqueId val="{00000003-2CC4-4026-AD4C-DF95432ADF0F}"/>
              </c:ext>
            </c:extLst>
          </c:dPt>
          <c:dPt>
            <c:idx val="2"/>
            <c:invertIfNegative val="0"/>
            <c:bubble3D val="0"/>
            <c:spPr>
              <a:solidFill>
                <a:srgbClr val="F46C31"/>
              </a:solidFill>
              <a:ln>
                <a:noFill/>
              </a:ln>
              <a:effectLst/>
            </c:spPr>
            <c:extLst>
              <c:ext xmlns:c16="http://schemas.microsoft.com/office/drawing/2014/chart" uri="{C3380CC4-5D6E-409C-BE32-E72D297353CC}">
                <c16:uniqueId val="{00000005-2CC4-4026-AD4C-DF95432ADF0F}"/>
              </c:ext>
            </c:extLst>
          </c:dPt>
          <c:dPt>
            <c:idx val="3"/>
            <c:invertIfNegative val="0"/>
            <c:bubble3D val="0"/>
            <c:spPr>
              <a:solidFill>
                <a:srgbClr val="F46C31"/>
              </a:solidFill>
              <a:ln>
                <a:noFill/>
              </a:ln>
              <a:effectLst/>
            </c:spPr>
            <c:extLst>
              <c:ext xmlns:c16="http://schemas.microsoft.com/office/drawing/2014/chart" uri="{C3380CC4-5D6E-409C-BE32-E72D297353CC}">
                <c16:uniqueId val="{00000007-2CC4-4026-AD4C-DF95432ADF0F}"/>
              </c:ext>
            </c:extLst>
          </c:dPt>
          <c:dPt>
            <c:idx val="4"/>
            <c:invertIfNegative val="0"/>
            <c:bubble3D val="0"/>
            <c:spPr>
              <a:solidFill>
                <a:srgbClr val="F46C31"/>
              </a:solidFill>
              <a:ln>
                <a:noFill/>
              </a:ln>
              <a:effectLst/>
            </c:spPr>
            <c:extLst>
              <c:ext xmlns:c16="http://schemas.microsoft.com/office/drawing/2014/chart" uri="{C3380CC4-5D6E-409C-BE32-E72D297353CC}">
                <c16:uniqueId val="{00000009-2CC4-4026-AD4C-DF95432ADF0F}"/>
              </c:ext>
            </c:extLst>
          </c:dPt>
          <c:dPt>
            <c:idx val="5"/>
            <c:invertIfNegative val="0"/>
            <c:bubble3D val="0"/>
            <c:spPr>
              <a:solidFill>
                <a:srgbClr val="F46C31"/>
              </a:solidFill>
              <a:ln>
                <a:noFill/>
              </a:ln>
              <a:effectLst/>
            </c:spPr>
            <c:extLst>
              <c:ext xmlns:c16="http://schemas.microsoft.com/office/drawing/2014/chart" uri="{C3380CC4-5D6E-409C-BE32-E72D297353CC}">
                <c16:uniqueId val="{0000000B-2CC4-4026-AD4C-DF95432ADF0F}"/>
              </c:ext>
            </c:extLst>
          </c:dPt>
          <c:dPt>
            <c:idx val="6"/>
            <c:invertIfNegative val="0"/>
            <c:bubble3D val="0"/>
            <c:spPr>
              <a:solidFill>
                <a:srgbClr val="F46C31"/>
              </a:solidFill>
              <a:ln>
                <a:noFill/>
              </a:ln>
              <a:effectLst/>
            </c:spPr>
            <c:extLst>
              <c:ext xmlns:c16="http://schemas.microsoft.com/office/drawing/2014/chart" uri="{C3380CC4-5D6E-409C-BE32-E72D297353CC}">
                <c16:uniqueId val="{0000000D-2CC4-4026-AD4C-DF95432ADF0F}"/>
              </c:ext>
            </c:extLst>
          </c:dPt>
          <c:dPt>
            <c:idx val="7"/>
            <c:invertIfNegative val="0"/>
            <c:bubble3D val="0"/>
            <c:spPr>
              <a:solidFill>
                <a:srgbClr val="F46C31"/>
              </a:solidFill>
              <a:ln>
                <a:noFill/>
              </a:ln>
              <a:effectLst/>
            </c:spPr>
            <c:extLst>
              <c:ext xmlns:c16="http://schemas.microsoft.com/office/drawing/2014/chart" uri="{C3380CC4-5D6E-409C-BE32-E72D297353CC}">
                <c16:uniqueId val="{0000000F-2CC4-4026-AD4C-DF95432ADF0F}"/>
              </c:ext>
            </c:extLst>
          </c:dPt>
          <c:dPt>
            <c:idx val="8"/>
            <c:invertIfNegative val="0"/>
            <c:bubble3D val="0"/>
            <c:spPr>
              <a:solidFill>
                <a:schemeClr val="bg1">
                  <a:lumMod val="75000"/>
                </a:schemeClr>
              </a:solidFill>
              <a:ln>
                <a:noFill/>
              </a:ln>
              <a:effectLst/>
            </c:spPr>
            <c:extLst>
              <c:ext xmlns:c16="http://schemas.microsoft.com/office/drawing/2014/chart" uri="{C3380CC4-5D6E-409C-BE32-E72D297353CC}">
                <c16:uniqueId val="{00000011-2CC4-4026-AD4C-DF95432ADF0F}"/>
              </c:ext>
            </c:extLst>
          </c:dPt>
          <c:dPt>
            <c:idx val="9"/>
            <c:invertIfNegative val="0"/>
            <c:bubble3D val="0"/>
            <c:spPr>
              <a:solidFill>
                <a:srgbClr val="F46C31"/>
              </a:solidFill>
              <a:ln>
                <a:noFill/>
              </a:ln>
              <a:effectLst/>
            </c:spPr>
            <c:extLst>
              <c:ext xmlns:c16="http://schemas.microsoft.com/office/drawing/2014/chart" uri="{C3380CC4-5D6E-409C-BE32-E72D297353CC}">
                <c16:uniqueId val="{00000013-2CC4-4026-AD4C-DF95432ADF0F}"/>
              </c:ext>
            </c:extLst>
          </c:dPt>
          <c:dPt>
            <c:idx val="10"/>
            <c:invertIfNegative val="0"/>
            <c:bubble3D val="0"/>
            <c:spPr>
              <a:solidFill>
                <a:srgbClr val="F46C31"/>
              </a:solidFill>
              <a:ln>
                <a:noFill/>
              </a:ln>
              <a:effectLst/>
            </c:spPr>
            <c:extLst>
              <c:ext xmlns:c16="http://schemas.microsoft.com/office/drawing/2014/chart" uri="{C3380CC4-5D6E-409C-BE32-E72D297353CC}">
                <c16:uniqueId val="{00000015-2CC4-4026-AD4C-DF95432ADF0F}"/>
              </c:ext>
            </c:extLst>
          </c:dPt>
          <c:dPt>
            <c:idx val="12"/>
            <c:invertIfNegative val="0"/>
            <c:bubble3D val="0"/>
            <c:spPr>
              <a:solidFill>
                <a:srgbClr val="F46C31"/>
              </a:solidFill>
              <a:ln>
                <a:noFill/>
              </a:ln>
              <a:effectLst/>
            </c:spPr>
            <c:extLst>
              <c:ext xmlns:c16="http://schemas.microsoft.com/office/drawing/2014/chart" uri="{C3380CC4-5D6E-409C-BE32-E72D297353CC}">
                <c16:uniqueId val="{00000017-2CC4-4026-AD4C-DF95432ADF0F}"/>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Feuil1!$A$2:$A$10</c:f>
              <c:strCache>
                <c:ptCount val="9"/>
                <c:pt idx="0">
                  <c:v>Employee awareness and training</c:v>
                </c:pt>
                <c:pt idx="1">
                  <c:v>Password manager</c:v>
                </c:pt>
                <c:pt idx="2">
                  <c:v>Backup copies</c:v>
                </c:pt>
                <c:pt idx="3">
                  <c:v>Double identification of users</c:v>
                </c:pt>
                <c:pt idx="4">
                  <c:v>Dealing with an outside cybersecurity expert</c:v>
                </c:pt>
                <c:pt idx="5">
                  <c:v>New firewall/anti-spy software (or updates)</c:v>
                </c:pt>
                <c:pt idx="6">
                  <c:v>Changing passwords on a more regular basis</c:v>
                </c:pt>
                <c:pt idx="7">
                  <c:v>Installation of a secure server, data encrypting</c:v>
                </c:pt>
                <c:pt idx="8">
                  <c:v>Don't know</c:v>
                </c:pt>
              </c:strCache>
            </c:strRef>
          </c:cat>
          <c:val>
            <c:numRef>
              <c:f>Feuil1!$B$2:$B$10</c:f>
              <c:numCache>
                <c:formatCode>0%</c:formatCode>
                <c:ptCount val="9"/>
                <c:pt idx="0">
                  <c:v>0.72</c:v>
                </c:pt>
                <c:pt idx="1">
                  <c:v>0.66</c:v>
                </c:pt>
                <c:pt idx="2">
                  <c:v>0.65</c:v>
                </c:pt>
                <c:pt idx="3">
                  <c:v>0.52</c:v>
                </c:pt>
                <c:pt idx="4">
                  <c:v>7.0000000000000007E-2</c:v>
                </c:pt>
                <c:pt idx="5">
                  <c:v>0.05</c:v>
                </c:pt>
                <c:pt idx="6">
                  <c:v>0.02</c:v>
                </c:pt>
                <c:pt idx="7">
                  <c:v>0.02</c:v>
                </c:pt>
                <c:pt idx="8">
                  <c:v>7.0000000000000007E-2</c:v>
                </c:pt>
              </c:numCache>
            </c:numRef>
          </c:val>
          <c:extLst>
            <c:ext xmlns:c16="http://schemas.microsoft.com/office/drawing/2014/chart" uri="{C3380CC4-5D6E-409C-BE32-E72D297353CC}">
              <c16:uniqueId val="{00000018-2CC4-4026-AD4C-DF95432ADF0F}"/>
            </c:ext>
          </c:extLst>
        </c:ser>
        <c:dLbls>
          <c:dLblPos val="ctr"/>
          <c:showLegendKey val="0"/>
          <c:showVal val="1"/>
          <c:showCatName val="0"/>
          <c:showSerName val="0"/>
          <c:showPercent val="0"/>
          <c:showBubbleSize val="0"/>
        </c:dLbls>
        <c:gapWidth val="98"/>
        <c:axId val="333924144"/>
        <c:axId val="333928064"/>
      </c:barChart>
      <c:catAx>
        <c:axId val="333924144"/>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50" b="0" i="0" u="none" strike="noStrike" kern="1200" cap="none" spc="0" normalizeH="0" baseline="0">
                <a:solidFill>
                  <a:schemeClr val="tx1"/>
                </a:solidFill>
                <a:latin typeface="+mn-lt"/>
                <a:ea typeface="+mn-ea"/>
                <a:cs typeface="Arial" panose="020B0604020202020204" pitchFamily="34" charset="0"/>
              </a:defRPr>
            </a:pPr>
            <a:endParaRPr lang="fr-FR"/>
          </a:p>
        </c:txPr>
        <c:crossAx val="333928064"/>
        <c:crosses val="autoZero"/>
        <c:auto val="1"/>
        <c:lblAlgn val="ctr"/>
        <c:lblOffset val="100"/>
        <c:noMultiLvlLbl val="0"/>
      </c:catAx>
      <c:valAx>
        <c:axId val="333928064"/>
        <c:scaling>
          <c:orientation val="minMax"/>
          <c:max val="0.8"/>
        </c:scaling>
        <c:delete val="1"/>
        <c:axPos val="t"/>
        <c:numFmt formatCode="0%" sourceLinked="1"/>
        <c:majorTickMark val="out"/>
        <c:minorTickMark val="none"/>
        <c:tickLblPos val="nextTo"/>
        <c:crossAx val="333924144"/>
        <c:crossesAt val="1"/>
        <c:crossBetween val="between"/>
      </c:valAx>
      <c:spPr>
        <a:noFill/>
        <a:ln w="25400">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134322390268508"/>
          <c:y val="7.146165093758727E-4"/>
          <c:w val="0.60437158252263301"/>
          <c:h val="0.99928520592509162"/>
        </c:manualLayout>
      </c:layout>
      <c:barChart>
        <c:barDir val="bar"/>
        <c:grouping val="clustered"/>
        <c:varyColors val="0"/>
        <c:ser>
          <c:idx val="1"/>
          <c:order val="0"/>
          <c:tx>
            <c:strRef>
              <c:f>Feuil1!$B$1</c:f>
              <c:strCache>
                <c:ptCount val="1"/>
                <c:pt idx="0">
                  <c:v>Colonne2</c:v>
                </c:pt>
              </c:strCache>
            </c:strRef>
          </c:tx>
          <c:spPr>
            <a:solidFill>
              <a:srgbClr val="F46C31"/>
            </a:solidFill>
            <a:ln>
              <a:noFill/>
            </a:ln>
            <a:effectLst/>
          </c:spPr>
          <c:invertIfNegative val="0"/>
          <c:dPt>
            <c:idx val="0"/>
            <c:invertIfNegative val="0"/>
            <c:bubble3D val="0"/>
            <c:spPr>
              <a:solidFill>
                <a:srgbClr val="F46C31"/>
              </a:solidFill>
              <a:ln>
                <a:noFill/>
              </a:ln>
              <a:effectLst/>
            </c:spPr>
            <c:extLst>
              <c:ext xmlns:c16="http://schemas.microsoft.com/office/drawing/2014/chart" uri="{C3380CC4-5D6E-409C-BE32-E72D297353CC}">
                <c16:uniqueId val="{00000001-2CC4-4026-AD4C-DF95432ADF0F}"/>
              </c:ext>
            </c:extLst>
          </c:dPt>
          <c:dPt>
            <c:idx val="1"/>
            <c:invertIfNegative val="0"/>
            <c:bubble3D val="0"/>
            <c:spPr>
              <a:solidFill>
                <a:srgbClr val="F46C31"/>
              </a:solidFill>
              <a:ln>
                <a:noFill/>
              </a:ln>
              <a:effectLst/>
            </c:spPr>
            <c:extLst>
              <c:ext xmlns:c16="http://schemas.microsoft.com/office/drawing/2014/chart" uri="{C3380CC4-5D6E-409C-BE32-E72D297353CC}">
                <c16:uniqueId val="{00000003-2CC4-4026-AD4C-DF95432ADF0F}"/>
              </c:ext>
            </c:extLst>
          </c:dPt>
          <c:dPt>
            <c:idx val="2"/>
            <c:invertIfNegative val="0"/>
            <c:bubble3D val="0"/>
            <c:spPr>
              <a:solidFill>
                <a:srgbClr val="F46C31"/>
              </a:solidFill>
              <a:ln>
                <a:noFill/>
              </a:ln>
              <a:effectLst/>
            </c:spPr>
            <c:extLst>
              <c:ext xmlns:c16="http://schemas.microsoft.com/office/drawing/2014/chart" uri="{C3380CC4-5D6E-409C-BE32-E72D297353CC}">
                <c16:uniqueId val="{00000005-2CC4-4026-AD4C-DF95432ADF0F}"/>
              </c:ext>
            </c:extLst>
          </c:dPt>
          <c:dPt>
            <c:idx val="3"/>
            <c:invertIfNegative val="0"/>
            <c:bubble3D val="0"/>
            <c:spPr>
              <a:solidFill>
                <a:srgbClr val="F46C31"/>
              </a:solidFill>
              <a:ln>
                <a:noFill/>
              </a:ln>
              <a:effectLst/>
            </c:spPr>
            <c:extLst>
              <c:ext xmlns:c16="http://schemas.microsoft.com/office/drawing/2014/chart" uri="{C3380CC4-5D6E-409C-BE32-E72D297353CC}">
                <c16:uniqueId val="{00000007-2CC4-4026-AD4C-DF95432ADF0F}"/>
              </c:ext>
            </c:extLst>
          </c:dPt>
          <c:dPt>
            <c:idx val="4"/>
            <c:invertIfNegative val="0"/>
            <c:bubble3D val="0"/>
            <c:spPr>
              <a:solidFill>
                <a:srgbClr val="F46C31"/>
              </a:solidFill>
              <a:ln>
                <a:noFill/>
              </a:ln>
              <a:effectLst/>
            </c:spPr>
            <c:extLst>
              <c:ext xmlns:c16="http://schemas.microsoft.com/office/drawing/2014/chart" uri="{C3380CC4-5D6E-409C-BE32-E72D297353CC}">
                <c16:uniqueId val="{00000009-2CC4-4026-AD4C-DF95432ADF0F}"/>
              </c:ext>
            </c:extLst>
          </c:dPt>
          <c:dPt>
            <c:idx val="5"/>
            <c:invertIfNegative val="0"/>
            <c:bubble3D val="0"/>
            <c:spPr>
              <a:solidFill>
                <a:srgbClr val="F46C31"/>
              </a:solidFill>
              <a:ln>
                <a:noFill/>
              </a:ln>
              <a:effectLst/>
            </c:spPr>
            <c:extLst>
              <c:ext xmlns:c16="http://schemas.microsoft.com/office/drawing/2014/chart" uri="{C3380CC4-5D6E-409C-BE32-E72D297353CC}">
                <c16:uniqueId val="{0000000B-2CC4-4026-AD4C-DF95432ADF0F}"/>
              </c:ext>
            </c:extLst>
          </c:dPt>
          <c:dPt>
            <c:idx val="6"/>
            <c:invertIfNegative val="0"/>
            <c:bubble3D val="0"/>
            <c:spPr>
              <a:solidFill>
                <a:srgbClr val="F46C31"/>
              </a:solidFill>
              <a:ln>
                <a:noFill/>
              </a:ln>
              <a:effectLst/>
            </c:spPr>
            <c:extLst>
              <c:ext xmlns:c16="http://schemas.microsoft.com/office/drawing/2014/chart" uri="{C3380CC4-5D6E-409C-BE32-E72D297353CC}">
                <c16:uniqueId val="{0000000D-2CC4-4026-AD4C-DF95432ADF0F}"/>
              </c:ext>
            </c:extLst>
          </c:dPt>
          <c:dPt>
            <c:idx val="7"/>
            <c:invertIfNegative val="0"/>
            <c:bubble3D val="0"/>
            <c:spPr>
              <a:solidFill>
                <a:srgbClr val="F46C31"/>
              </a:solidFill>
              <a:ln>
                <a:noFill/>
              </a:ln>
              <a:effectLst/>
            </c:spPr>
            <c:extLst>
              <c:ext xmlns:c16="http://schemas.microsoft.com/office/drawing/2014/chart" uri="{C3380CC4-5D6E-409C-BE32-E72D297353CC}">
                <c16:uniqueId val="{0000000F-2CC4-4026-AD4C-DF95432ADF0F}"/>
              </c:ext>
            </c:extLst>
          </c:dPt>
          <c:dPt>
            <c:idx val="8"/>
            <c:invertIfNegative val="0"/>
            <c:bubble3D val="0"/>
            <c:spPr>
              <a:solidFill>
                <a:srgbClr val="F46C31"/>
              </a:solidFill>
              <a:ln>
                <a:noFill/>
              </a:ln>
              <a:effectLst/>
            </c:spPr>
            <c:extLst>
              <c:ext xmlns:c16="http://schemas.microsoft.com/office/drawing/2014/chart" uri="{C3380CC4-5D6E-409C-BE32-E72D297353CC}">
                <c16:uniqueId val="{00000011-2CC4-4026-AD4C-DF95432ADF0F}"/>
              </c:ext>
            </c:extLst>
          </c:dPt>
          <c:dPt>
            <c:idx val="9"/>
            <c:invertIfNegative val="0"/>
            <c:bubble3D val="0"/>
            <c:spPr>
              <a:solidFill>
                <a:srgbClr val="F46C31"/>
              </a:solidFill>
              <a:ln>
                <a:noFill/>
              </a:ln>
              <a:effectLst/>
            </c:spPr>
            <c:extLst>
              <c:ext xmlns:c16="http://schemas.microsoft.com/office/drawing/2014/chart" uri="{C3380CC4-5D6E-409C-BE32-E72D297353CC}">
                <c16:uniqueId val="{00000013-2CC4-4026-AD4C-DF95432ADF0F}"/>
              </c:ext>
            </c:extLst>
          </c:dPt>
          <c:dPt>
            <c:idx val="10"/>
            <c:invertIfNegative val="0"/>
            <c:bubble3D val="0"/>
            <c:spPr>
              <a:solidFill>
                <a:srgbClr val="F46C31"/>
              </a:solidFill>
              <a:ln>
                <a:noFill/>
              </a:ln>
              <a:effectLst/>
            </c:spPr>
            <c:extLst>
              <c:ext xmlns:c16="http://schemas.microsoft.com/office/drawing/2014/chart" uri="{C3380CC4-5D6E-409C-BE32-E72D297353CC}">
                <c16:uniqueId val="{00000015-2CC4-4026-AD4C-DF95432ADF0F}"/>
              </c:ext>
            </c:extLst>
          </c:dPt>
          <c:dPt>
            <c:idx val="12"/>
            <c:invertIfNegative val="0"/>
            <c:bubble3D val="0"/>
            <c:spPr>
              <a:solidFill>
                <a:srgbClr val="F46C31"/>
              </a:solidFill>
              <a:ln>
                <a:noFill/>
              </a:ln>
              <a:effectLst/>
            </c:spPr>
            <c:extLst>
              <c:ext xmlns:c16="http://schemas.microsoft.com/office/drawing/2014/chart" uri="{C3380CC4-5D6E-409C-BE32-E72D297353CC}">
                <c16:uniqueId val="{00000017-2CC4-4026-AD4C-DF95432ADF0F}"/>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Feuil1!$A$2:$A$4</c:f>
              <c:strCache>
                <c:ptCount val="3"/>
                <c:pt idx="0">
                  <c:v>The economic dimension</c:v>
                </c:pt>
                <c:pt idx="1">
                  <c:v>The social dimension</c:v>
                </c:pt>
                <c:pt idx="2">
                  <c:v>The environmental dimension</c:v>
                </c:pt>
              </c:strCache>
            </c:strRef>
          </c:cat>
          <c:val>
            <c:numRef>
              <c:f>Feuil1!$B$2:$B$4</c:f>
              <c:numCache>
                <c:formatCode>0%</c:formatCode>
                <c:ptCount val="3"/>
                <c:pt idx="0">
                  <c:v>0.73</c:v>
                </c:pt>
                <c:pt idx="1">
                  <c:v>0.71</c:v>
                </c:pt>
                <c:pt idx="2">
                  <c:v>0.76</c:v>
                </c:pt>
              </c:numCache>
            </c:numRef>
          </c:val>
          <c:extLst>
            <c:ext xmlns:c16="http://schemas.microsoft.com/office/drawing/2014/chart" uri="{C3380CC4-5D6E-409C-BE32-E72D297353CC}">
              <c16:uniqueId val="{00000018-2CC4-4026-AD4C-DF95432ADF0F}"/>
            </c:ext>
          </c:extLst>
        </c:ser>
        <c:dLbls>
          <c:dLblPos val="ctr"/>
          <c:showLegendKey val="0"/>
          <c:showVal val="1"/>
          <c:showCatName val="0"/>
          <c:showSerName val="0"/>
          <c:showPercent val="0"/>
          <c:showBubbleSize val="0"/>
        </c:dLbls>
        <c:gapWidth val="98"/>
        <c:axId val="333924144"/>
        <c:axId val="333928064"/>
      </c:barChart>
      <c:catAx>
        <c:axId val="333924144"/>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50" b="0" i="0" u="none" strike="noStrike" kern="1200" cap="none" spc="0" normalizeH="0" baseline="0">
                <a:solidFill>
                  <a:schemeClr val="tx1"/>
                </a:solidFill>
                <a:latin typeface="+mn-lt"/>
                <a:ea typeface="+mn-ea"/>
                <a:cs typeface="Arial" panose="020B0604020202020204" pitchFamily="34" charset="0"/>
              </a:defRPr>
            </a:pPr>
            <a:endParaRPr lang="fr-FR"/>
          </a:p>
        </c:txPr>
        <c:crossAx val="333928064"/>
        <c:crosses val="autoZero"/>
        <c:auto val="1"/>
        <c:lblAlgn val="ctr"/>
        <c:lblOffset val="100"/>
        <c:noMultiLvlLbl val="0"/>
      </c:catAx>
      <c:valAx>
        <c:axId val="333928064"/>
        <c:scaling>
          <c:orientation val="minMax"/>
          <c:max val="1"/>
        </c:scaling>
        <c:delete val="1"/>
        <c:axPos val="t"/>
        <c:numFmt formatCode="0%" sourceLinked="1"/>
        <c:majorTickMark val="out"/>
        <c:minorTickMark val="none"/>
        <c:tickLblPos val="nextTo"/>
        <c:crossAx val="333924144"/>
        <c:crossesAt val="1"/>
        <c:crossBetween val="between"/>
      </c:valAx>
      <c:spPr>
        <a:noFill/>
        <a:ln w="25400">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72129453596435"/>
          <c:y val="0.11069030856939764"/>
          <c:w val="0.63068350293071729"/>
          <c:h val="0.83492273089640923"/>
        </c:manualLayout>
      </c:layout>
      <c:doughnutChart>
        <c:varyColors val="1"/>
        <c:ser>
          <c:idx val="0"/>
          <c:order val="0"/>
          <c:tx>
            <c:strRef>
              <c:f>Sheet1!$B$1</c:f>
              <c:strCache>
                <c:ptCount val="1"/>
                <c:pt idx="0">
                  <c:v>Freq.</c:v>
                </c:pt>
              </c:strCache>
            </c:strRef>
          </c:tx>
          <c:spPr>
            <a:solidFill>
              <a:srgbClr val="F46C31"/>
            </a:solidFill>
          </c:spPr>
          <c:dPt>
            <c:idx val="0"/>
            <c:bubble3D val="0"/>
            <c:spPr>
              <a:solidFill>
                <a:srgbClr val="F46C31"/>
              </a:solidFill>
              <a:ln>
                <a:noFill/>
              </a:ln>
              <a:effectLst/>
            </c:spPr>
            <c:extLst>
              <c:ext xmlns:c16="http://schemas.microsoft.com/office/drawing/2014/chart" uri="{C3380CC4-5D6E-409C-BE32-E72D297353CC}">
                <c16:uniqueId val="{00000001-3A1B-4877-85A4-38FF3AFBA4D6}"/>
              </c:ext>
            </c:extLst>
          </c:dPt>
          <c:dPt>
            <c:idx val="1"/>
            <c:bubble3D val="0"/>
            <c:spPr>
              <a:solidFill>
                <a:srgbClr val="FAB99C"/>
              </a:solidFill>
              <a:ln>
                <a:noFill/>
              </a:ln>
              <a:effectLst/>
            </c:spPr>
            <c:extLst>
              <c:ext xmlns:c16="http://schemas.microsoft.com/office/drawing/2014/chart" uri="{C3380CC4-5D6E-409C-BE32-E72D297353CC}">
                <c16:uniqueId val="{00000003-3A1B-4877-85A4-38FF3AFBA4D6}"/>
              </c:ext>
            </c:extLst>
          </c:dPt>
          <c:dPt>
            <c:idx val="2"/>
            <c:bubble3D val="0"/>
            <c:spPr>
              <a:solidFill>
                <a:srgbClr val="002F5F"/>
              </a:solidFill>
              <a:ln>
                <a:noFill/>
              </a:ln>
              <a:effectLst/>
            </c:spPr>
            <c:extLst>
              <c:ext xmlns:c16="http://schemas.microsoft.com/office/drawing/2014/chart" uri="{C3380CC4-5D6E-409C-BE32-E72D297353CC}">
                <c16:uniqueId val="{00000005-3A1B-4877-85A4-38FF3AFBA4D6}"/>
              </c:ext>
            </c:extLst>
          </c:dPt>
          <c:dPt>
            <c:idx val="3"/>
            <c:bubble3D val="0"/>
            <c:spPr>
              <a:solidFill>
                <a:schemeClr val="bg1">
                  <a:lumMod val="75000"/>
                </a:schemeClr>
              </a:solidFill>
              <a:ln>
                <a:noFill/>
              </a:ln>
              <a:effectLst/>
            </c:spPr>
            <c:extLst>
              <c:ext xmlns:c16="http://schemas.microsoft.com/office/drawing/2014/chart" uri="{C3380CC4-5D6E-409C-BE32-E72D297353CC}">
                <c16:uniqueId val="{00000007-3A1B-4877-85A4-38FF3AFBA4D6}"/>
              </c:ext>
            </c:extLst>
          </c:dPt>
          <c:dPt>
            <c:idx val="4"/>
            <c:bubble3D val="0"/>
            <c:spPr>
              <a:solidFill>
                <a:srgbClr val="F46C31"/>
              </a:solidFill>
              <a:ln>
                <a:noFill/>
              </a:ln>
              <a:effectLst/>
            </c:spPr>
            <c:extLst>
              <c:ext xmlns:c16="http://schemas.microsoft.com/office/drawing/2014/chart" uri="{C3380CC4-5D6E-409C-BE32-E72D297353CC}">
                <c16:uniqueId val="{00000009-3A1B-4877-85A4-38FF3AFBA4D6}"/>
              </c:ext>
            </c:extLst>
          </c:dPt>
          <c:dPt>
            <c:idx val="5"/>
            <c:bubble3D val="0"/>
            <c:spPr>
              <a:solidFill>
                <a:srgbClr val="F46C31"/>
              </a:solidFill>
              <a:ln>
                <a:noFill/>
              </a:ln>
              <a:effectLst/>
            </c:spPr>
            <c:extLst>
              <c:ext xmlns:c16="http://schemas.microsoft.com/office/drawing/2014/chart" uri="{C3380CC4-5D6E-409C-BE32-E72D297353CC}">
                <c16:uniqueId val="{0000000B-3A1B-4877-85A4-38FF3AFBA4D6}"/>
              </c:ext>
            </c:extLst>
          </c:dPt>
          <c:dLbls>
            <c:dLbl>
              <c:idx val="0"/>
              <c:layout>
                <c:manualLayout>
                  <c:x val="0.26040064807964264"/>
                  <c:y val="-7.1145155524514253E-2"/>
                </c:manualLayout>
              </c:layout>
              <c:tx>
                <c:rich>
                  <a:bodyPr/>
                  <a:lstStyle/>
                  <a:p>
                    <a:r>
                      <a:rPr lang="en-US" dirty="0"/>
                      <a:t>Yes with quantifiable</a:t>
                    </a:r>
                    <a:r>
                      <a:rPr lang="en-US" baseline="0" dirty="0"/>
                      <a:t> targets
</a:t>
                    </a:r>
                    <a:fld id="{892D3B48-2532-44D9-A4B1-92796634322F}" type="VALUE">
                      <a:rPr lang="en-US" baseline="0" dirty="0"/>
                      <a:pPr/>
                      <a:t>[VALEUR]</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37216160783689373"/>
                      <c:h val="0.21818230659395838"/>
                    </c:manualLayout>
                  </c15:layout>
                  <c15:dlblFieldTable/>
                  <c15:showDataLabelsRange val="0"/>
                </c:ext>
                <c:ext xmlns:c16="http://schemas.microsoft.com/office/drawing/2014/chart" uri="{C3380CC4-5D6E-409C-BE32-E72D297353CC}">
                  <c16:uniqueId val="{00000001-3A1B-4877-85A4-38FF3AFBA4D6}"/>
                </c:ext>
              </c:extLst>
            </c:dLbl>
            <c:dLbl>
              <c:idx val="1"/>
              <c:layout>
                <c:manualLayout>
                  <c:x val="2.9894702666928896E-2"/>
                  <c:y val="-7.2715588406072618E-2"/>
                </c:manualLayout>
              </c:layout>
              <c:tx>
                <c:rich>
                  <a:bodyPr/>
                  <a:lstStyle/>
                  <a:p>
                    <a:r>
                      <a:rPr lang="en-US" dirty="0"/>
                      <a:t>Yes, non-quantifiable commitments</a:t>
                    </a:r>
                    <a:r>
                      <a:rPr lang="en-US" baseline="0" dirty="0"/>
                      <a:t>
</a:t>
                    </a:r>
                    <a:fld id="{557E429B-7B47-4F40-9845-8C013DE477F3}" type="VALUE">
                      <a:rPr lang="en-US" baseline="0"/>
                      <a:pPr/>
                      <a:t>[VALEUR]</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7701003024996018"/>
                      <c:h val="0.3200306647683715"/>
                    </c:manualLayout>
                  </c15:layout>
                  <c15:dlblFieldTable/>
                  <c15:showDataLabelsRange val="0"/>
                </c:ext>
                <c:ext xmlns:c16="http://schemas.microsoft.com/office/drawing/2014/chart" uri="{C3380CC4-5D6E-409C-BE32-E72D297353CC}">
                  <c16:uniqueId val="{00000003-3A1B-4877-85A4-38FF3AFBA4D6}"/>
                </c:ext>
              </c:extLst>
            </c:dLbl>
            <c:dLbl>
              <c:idx val="2"/>
              <c:layout>
                <c:manualLayout>
                  <c:x val="3.3876863600696638E-3"/>
                  <c:y val="-5.8090659737406302E-3"/>
                </c:manualLayout>
              </c:layout>
              <c:tx>
                <c:rich>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r>
                      <a:rPr lang="en-US" dirty="0">
                        <a:solidFill>
                          <a:schemeClr val="bg1"/>
                        </a:solidFill>
                      </a:rPr>
                      <a:t>No </a:t>
                    </a:r>
                    <a:fld id="{138A6348-1F96-4CF2-B74F-F5199FB2210D}" type="VALUE">
                      <a:rPr lang="en-US" baseline="0" smtClean="0">
                        <a:solidFill>
                          <a:schemeClr val="bg1"/>
                        </a:solidFill>
                      </a:rPr>
                      <a:pPr>
                        <a:defRPr sz="950" b="1">
                          <a:solidFill>
                            <a:schemeClr val="bg1"/>
                          </a:solidFill>
                          <a:latin typeface="+mn-lt"/>
                        </a:defRPr>
                      </a:pPr>
                      <a:t>[VALEUR]</a:t>
                    </a:fld>
                    <a:endParaRPr lang="en-US" dirty="0">
                      <a:solidFill>
                        <a:schemeClr val="bg1"/>
                      </a:solidFill>
                    </a:endParaRPr>
                  </a:p>
                </c:rich>
              </c:tx>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15460909839046141"/>
                      <c:h val="0.18141321846273589"/>
                    </c:manualLayout>
                  </c15:layout>
                  <c15:dlblFieldTable/>
                  <c15:showDataLabelsRange val="0"/>
                </c:ext>
                <c:ext xmlns:c16="http://schemas.microsoft.com/office/drawing/2014/chart" uri="{C3380CC4-5D6E-409C-BE32-E72D297353CC}">
                  <c16:uniqueId val="{00000005-3A1B-4877-85A4-38FF3AFBA4D6}"/>
                </c:ext>
              </c:extLst>
            </c:dLbl>
            <c:dLbl>
              <c:idx val="3"/>
              <c:layout>
                <c:manualLayout>
                  <c:x val="-2.0830016451732739E-3"/>
                  <c:y val="-4.7313423275055118E-3"/>
                </c:manualLayout>
              </c:layout>
              <c:tx>
                <c:rich>
                  <a:bodyPr/>
                  <a:lstStyle/>
                  <a:p>
                    <a:r>
                      <a:rPr lang="en-US" dirty="0"/>
                      <a:t>DNK</a:t>
                    </a:r>
                    <a:r>
                      <a:rPr lang="en-US" baseline="0" dirty="0"/>
                      <a:t>
</a:t>
                    </a:r>
                    <a:fld id="{623F5CD5-BE54-454B-98A6-412CA3DAA8ED}" type="VALUE">
                      <a:rPr lang="en-US" baseline="0"/>
                      <a:pPr/>
                      <a:t>[VALEUR]</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9.8343276173707805E-2"/>
                      <c:h val="0.13745957685099275"/>
                    </c:manualLayout>
                  </c15:layout>
                  <c15:dlblFieldTable/>
                  <c15:showDataLabelsRange val="0"/>
                </c:ext>
                <c:ext xmlns:c16="http://schemas.microsoft.com/office/drawing/2014/chart" uri="{C3380CC4-5D6E-409C-BE32-E72D297353CC}">
                  <c16:uniqueId val="{00000007-3A1B-4877-85A4-38FF3AFBA4D6}"/>
                </c:ext>
              </c:extLst>
            </c:dLbl>
            <c:dLbl>
              <c:idx val="4"/>
              <c:layout>
                <c:manualLayout>
                  <c:x val="-0.16926493735621911"/>
                  <c:y val="-2.192164164292589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531656298107136"/>
                      <c:h val="0.1603763548593925"/>
                    </c:manualLayout>
                  </c15:layout>
                </c:ext>
                <c:ext xmlns:c16="http://schemas.microsoft.com/office/drawing/2014/chart" uri="{C3380CC4-5D6E-409C-BE32-E72D297353CC}">
                  <c16:uniqueId val="{00000009-3A1B-4877-85A4-38FF3AFBA4D6}"/>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3A1B-4877-85A4-38FF3AFBA4D6}"/>
                </c:ext>
              </c:extLst>
            </c:dLbl>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Sheet1!$A$2:$A$5</c:f>
              <c:strCache>
                <c:ptCount val="4"/>
                <c:pt idx="0">
                  <c:v>Oui, engagements avec cibles chiffrées</c:v>
                </c:pt>
                <c:pt idx="1">
                  <c:v>Oui, engagements non chiffrés</c:v>
                </c:pt>
                <c:pt idx="2">
                  <c:v>Non</c:v>
                </c:pt>
                <c:pt idx="3">
                  <c:v>NSP</c:v>
                </c:pt>
              </c:strCache>
            </c:strRef>
          </c:cat>
          <c:val>
            <c:numRef>
              <c:f>Sheet1!$B$2:$B$5</c:f>
              <c:numCache>
                <c:formatCode>0%</c:formatCode>
                <c:ptCount val="4"/>
                <c:pt idx="0">
                  <c:v>0.06</c:v>
                </c:pt>
                <c:pt idx="1">
                  <c:v>0.57999999999999996</c:v>
                </c:pt>
                <c:pt idx="2">
                  <c:v>0.28000000000000003</c:v>
                </c:pt>
                <c:pt idx="3">
                  <c:v>0.08</c:v>
                </c:pt>
              </c:numCache>
            </c:numRef>
          </c:val>
          <c:extLst>
            <c:ext xmlns:c16="http://schemas.microsoft.com/office/drawing/2014/chart" uri="{C3380CC4-5D6E-409C-BE32-E72D297353CC}">
              <c16:uniqueId val="{0000000C-3A1B-4877-85A4-38FF3AFBA4D6}"/>
            </c:ext>
          </c:extLst>
        </c:ser>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874536284976534"/>
          <c:y val="3.7847098804497652E-2"/>
          <c:w val="0.73327240570591523"/>
          <c:h val="0.92430580239100468"/>
        </c:manualLayout>
      </c:layout>
      <c:barChart>
        <c:barDir val="bar"/>
        <c:grouping val="percentStacked"/>
        <c:varyColors val="0"/>
        <c:ser>
          <c:idx val="0"/>
          <c:order val="0"/>
          <c:tx>
            <c:strRef>
              <c:f>Sheet1!$B$1</c:f>
              <c:strCache>
                <c:ptCount val="1"/>
                <c:pt idx="0">
                  <c:v>Moins de 25 ans</c:v>
                </c:pt>
              </c:strCache>
            </c:strRef>
          </c:tx>
          <c:spPr>
            <a:solidFill>
              <a:srgbClr val="F46C31"/>
            </a:solidFill>
            <a:ln>
              <a:noFill/>
            </a:ln>
            <a:effectLst/>
          </c:spPr>
          <c:invertIfNegative val="0"/>
          <c:dLbls>
            <c:dLbl>
              <c:idx val="0"/>
              <c:layout>
                <c:manualLayout>
                  <c:x val="0"/>
                  <c:y val="3.44064534586343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A33-4AA1-A4B3-F49E937D22E5}"/>
                </c:ext>
              </c:extLst>
            </c:dLbl>
            <c:dLbl>
              <c:idx val="2"/>
              <c:layout>
                <c:manualLayout>
                  <c:x val="3.2098943621528672E-3"/>
                  <c:y val="3.2510034764063842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33-4AA1-A4B3-F49E937D22E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TOTAL COMPANIES</c:v>
                </c:pt>
                <c:pt idx="1">
                  <c:v>PRIMARY SECTOR</c:v>
                </c:pt>
                <c:pt idx="2">
                  <c:v>SECONDARY SECTOR</c:v>
                </c:pt>
                <c:pt idx="3">
                  <c:v>TOTAL TERTIARY SECTOR</c:v>
                </c:pt>
                <c:pt idx="4">
                  <c:v>Accommodation, restaurants and tourism</c:v>
                </c:pt>
                <c:pt idx="5">
                  <c:v>Retailing</c:v>
                </c:pt>
                <c:pt idx="6">
                  <c:v>Public and para-public sectors</c:v>
                </c:pt>
                <c:pt idx="7">
                  <c:v>Tertiary sector, other</c:v>
                </c:pt>
              </c:strCache>
            </c:strRef>
          </c:cat>
          <c:val>
            <c:numRef>
              <c:f>Sheet1!$B$2:$B$9</c:f>
              <c:numCache>
                <c:formatCode>0%</c:formatCode>
                <c:ptCount val="8"/>
                <c:pt idx="0">
                  <c:v>0.12</c:v>
                </c:pt>
                <c:pt idx="1">
                  <c:v>0.2</c:v>
                </c:pt>
                <c:pt idx="2">
                  <c:v>0.09</c:v>
                </c:pt>
                <c:pt idx="3">
                  <c:v>0.12</c:v>
                </c:pt>
                <c:pt idx="4">
                  <c:v>0.12</c:v>
                </c:pt>
                <c:pt idx="5">
                  <c:v>0.16</c:v>
                </c:pt>
                <c:pt idx="6">
                  <c:v>0.13</c:v>
                </c:pt>
                <c:pt idx="7">
                  <c:v>0.09</c:v>
                </c:pt>
              </c:numCache>
            </c:numRef>
          </c:val>
          <c:extLst>
            <c:ext xmlns:c16="http://schemas.microsoft.com/office/drawing/2014/chart" uri="{C3380CC4-5D6E-409C-BE32-E72D297353CC}">
              <c16:uniqueId val="{00000000-5319-4CE1-A6E5-6271A5D10738}"/>
            </c:ext>
          </c:extLst>
        </c:ser>
        <c:ser>
          <c:idx val="1"/>
          <c:order val="1"/>
          <c:tx>
            <c:strRef>
              <c:f>Sheet1!$C$1</c:f>
              <c:strCache>
                <c:ptCount val="1"/>
                <c:pt idx="0">
                  <c:v>25-34 ans</c:v>
                </c:pt>
              </c:strCache>
            </c:strRef>
          </c:tx>
          <c:spPr>
            <a:solidFill>
              <a:srgbClr val="002F5F"/>
            </a:solidFill>
            <a:ln>
              <a:noFill/>
            </a:ln>
            <a:effectLst/>
          </c:spPr>
          <c:invertIfNegative val="0"/>
          <c:dLbls>
            <c:dLbl>
              <c:idx val="0"/>
              <c:layout>
                <c:manualLayout>
                  <c:x val="5.2778738230757601E-3"/>
                  <c:y val="3.44064534586343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A33-4AA1-A4B3-F49E937D22E5}"/>
                </c:ext>
              </c:extLst>
            </c:dLbl>
            <c:dLbl>
              <c:idx val="2"/>
              <c:layout>
                <c:manualLayout>
                  <c:x val="3.6349044707035287E-3"/>
                  <c:y val="1.7394026891165574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A33-4AA1-A4B3-F49E937D22E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TOTAL COMPANIES</c:v>
                </c:pt>
                <c:pt idx="1">
                  <c:v>PRIMARY SECTOR</c:v>
                </c:pt>
                <c:pt idx="2">
                  <c:v>SECONDARY SECTOR</c:v>
                </c:pt>
                <c:pt idx="3">
                  <c:v>TOTAL TERTIARY SECTOR</c:v>
                </c:pt>
                <c:pt idx="4">
                  <c:v>Accommodation, restaurants and tourism</c:v>
                </c:pt>
                <c:pt idx="5">
                  <c:v>Retailing</c:v>
                </c:pt>
                <c:pt idx="6">
                  <c:v>Public and para-public sectors</c:v>
                </c:pt>
                <c:pt idx="7">
                  <c:v>Tertiary sector, other</c:v>
                </c:pt>
              </c:strCache>
            </c:strRef>
          </c:cat>
          <c:val>
            <c:numRef>
              <c:f>Sheet1!$C$2:$C$9</c:f>
              <c:numCache>
                <c:formatCode>0%</c:formatCode>
                <c:ptCount val="8"/>
                <c:pt idx="0">
                  <c:v>0.18</c:v>
                </c:pt>
                <c:pt idx="1">
                  <c:v>0.22</c:v>
                </c:pt>
                <c:pt idx="2">
                  <c:v>0.15</c:v>
                </c:pt>
                <c:pt idx="3">
                  <c:v>0.18</c:v>
                </c:pt>
                <c:pt idx="4">
                  <c:v>0.15</c:v>
                </c:pt>
                <c:pt idx="5">
                  <c:v>0.19</c:v>
                </c:pt>
                <c:pt idx="6">
                  <c:v>0.19</c:v>
                </c:pt>
                <c:pt idx="7">
                  <c:v>0.17</c:v>
                </c:pt>
              </c:numCache>
            </c:numRef>
          </c:val>
          <c:extLst>
            <c:ext xmlns:c16="http://schemas.microsoft.com/office/drawing/2014/chart" uri="{C3380CC4-5D6E-409C-BE32-E72D297353CC}">
              <c16:uniqueId val="{00000001-5319-4CE1-A6E5-6271A5D10738}"/>
            </c:ext>
          </c:extLst>
        </c:ser>
        <c:ser>
          <c:idx val="2"/>
          <c:order val="2"/>
          <c:tx>
            <c:strRef>
              <c:f>Sheet1!$D$1</c:f>
              <c:strCache>
                <c:ptCount val="1"/>
                <c:pt idx="0">
                  <c:v>35-54 ans</c:v>
                </c:pt>
              </c:strCache>
            </c:strRef>
          </c:tx>
          <c:spPr>
            <a:solidFill>
              <a:srgbClr val="5B9B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TOTAL COMPANIES</c:v>
                </c:pt>
                <c:pt idx="1">
                  <c:v>PRIMARY SECTOR</c:v>
                </c:pt>
                <c:pt idx="2">
                  <c:v>SECONDARY SECTOR</c:v>
                </c:pt>
                <c:pt idx="3">
                  <c:v>TOTAL TERTIARY SECTOR</c:v>
                </c:pt>
                <c:pt idx="4">
                  <c:v>Accommodation, restaurants and tourism</c:v>
                </c:pt>
                <c:pt idx="5">
                  <c:v>Retailing</c:v>
                </c:pt>
                <c:pt idx="6">
                  <c:v>Public and para-public sectors</c:v>
                </c:pt>
                <c:pt idx="7">
                  <c:v>Tertiary sector, other</c:v>
                </c:pt>
              </c:strCache>
            </c:strRef>
          </c:cat>
          <c:val>
            <c:numRef>
              <c:f>Sheet1!$D$2:$D$9</c:f>
              <c:numCache>
                <c:formatCode>0%</c:formatCode>
                <c:ptCount val="8"/>
                <c:pt idx="0">
                  <c:v>0.4</c:v>
                </c:pt>
                <c:pt idx="1">
                  <c:v>0.25</c:v>
                </c:pt>
                <c:pt idx="2">
                  <c:v>0.42</c:v>
                </c:pt>
                <c:pt idx="3">
                  <c:v>0.41</c:v>
                </c:pt>
                <c:pt idx="4">
                  <c:v>0.42</c:v>
                </c:pt>
                <c:pt idx="5">
                  <c:v>0.4</c:v>
                </c:pt>
                <c:pt idx="6">
                  <c:v>0.46</c:v>
                </c:pt>
                <c:pt idx="7">
                  <c:v>0.38</c:v>
                </c:pt>
              </c:numCache>
            </c:numRef>
          </c:val>
          <c:extLst>
            <c:ext xmlns:c16="http://schemas.microsoft.com/office/drawing/2014/chart" uri="{C3380CC4-5D6E-409C-BE32-E72D297353CC}">
              <c16:uniqueId val="{00000002-5319-4CE1-A6E5-6271A5D10738}"/>
            </c:ext>
          </c:extLst>
        </c:ser>
        <c:ser>
          <c:idx val="3"/>
          <c:order val="3"/>
          <c:tx>
            <c:strRef>
              <c:f>Sheet1!$E$1</c:f>
              <c:strCache>
                <c:ptCount val="1"/>
                <c:pt idx="0">
                  <c:v>55 ans et plus</c:v>
                </c:pt>
              </c:strCache>
            </c:strRef>
          </c:tx>
          <c:spPr>
            <a:solidFill>
              <a:schemeClr val="accent4"/>
            </a:solidFill>
            <a:ln>
              <a:noFill/>
            </a:ln>
            <a:effectLst/>
          </c:spPr>
          <c:invertIfNegative val="0"/>
          <c:dLbls>
            <c:dLbl>
              <c:idx val="6"/>
              <c:spPr>
                <a:noFill/>
                <a:ln w="28575">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1-9F2E-4D15-83A3-5EBA1CB24BF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TOTAL COMPANIES</c:v>
                </c:pt>
                <c:pt idx="1">
                  <c:v>PRIMARY SECTOR</c:v>
                </c:pt>
                <c:pt idx="2">
                  <c:v>SECONDARY SECTOR</c:v>
                </c:pt>
                <c:pt idx="3">
                  <c:v>TOTAL TERTIARY SECTOR</c:v>
                </c:pt>
                <c:pt idx="4">
                  <c:v>Accommodation, restaurants and tourism</c:v>
                </c:pt>
                <c:pt idx="5">
                  <c:v>Retailing</c:v>
                </c:pt>
                <c:pt idx="6">
                  <c:v>Public and para-public sectors</c:v>
                </c:pt>
                <c:pt idx="7">
                  <c:v>Tertiary sector, other</c:v>
                </c:pt>
              </c:strCache>
            </c:strRef>
          </c:cat>
          <c:val>
            <c:numRef>
              <c:f>Sheet1!$E$2:$E$9</c:f>
              <c:numCache>
                <c:formatCode>0%</c:formatCode>
                <c:ptCount val="8"/>
                <c:pt idx="0">
                  <c:v>0.3</c:v>
                </c:pt>
                <c:pt idx="1">
                  <c:v>0.34</c:v>
                </c:pt>
                <c:pt idx="2">
                  <c:v>0.33</c:v>
                </c:pt>
                <c:pt idx="3">
                  <c:v>0.28999999999999998</c:v>
                </c:pt>
                <c:pt idx="4">
                  <c:v>0.31</c:v>
                </c:pt>
                <c:pt idx="5">
                  <c:v>0.25</c:v>
                </c:pt>
                <c:pt idx="6">
                  <c:v>0.21</c:v>
                </c:pt>
                <c:pt idx="7">
                  <c:v>0.36</c:v>
                </c:pt>
              </c:numCache>
            </c:numRef>
          </c:val>
          <c:extLst>
            <c:ext xmlns:c16="http://schemas.microsoft.com/office/drawing/2014/chart" uri="{C3380CC4-5D6E-409C-BE32-E72D297353CC}">
              <c16:uniqueId val="{00000004-0A33-4AA1-A4B3-F49E937D22E5}"/>
            </c:ext>
          </c:extLst>
        </c:ser>
        <c:dLbls>
          <c:dLblPos val="ctr"/>
          <c:showLegendKey val="0"/>
          <c:showVal val="1"/>
          <c:showCatName val="0"/>
          <c:showSerName val="0"/>
          <c:showPercent val="0"/>
          <c:showBubbleSize val="0"/>
        </c:dLbls>
        <c:gapWidth val="80"/>
        <c:overlap val="100"/>
        <c:axId val="-86253760"/>
        <c:axId val="-2064618480"/>
      </c:barChart>
      <c:catAx>
        <c:axId val="-862537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800" b="0" i="0" u="none" strike="noStrike" kern="1200" baseline="0">
                <a:solidFill>
                  <a:schemeClr val="tx1"/>
                </a:solidFill>
                <a:latin typeface="+mn-lt"/>
                <a:ea typeface="+mn-ea"/>
                <a:cs typeface="+mn-cs"/>
              </a:defRPr>
            </a:pPr>
            <a:endParaRPr lang="fr-FR"/>
          </a:p>
        </c:txPr>
        <c:crossAx val="-2064618480"/>
        <c:crosses val="autoZero"/>
        <c:auto val="1"/>
        <c:lblAlgn val="ctr"/>
        <c:lblOffset val="100"/>
        <c:noMultiLvlLbl val="0"/>
      </c:catAx>
      <c:valAx>
        <c:axId val="-2064618480"/>
        <c:scaling>
          <c:orientation val="minMax"/>
          <c:max val="1"/>
        </c:scaling>
        <c:delete val="1"/>
        <c:axPos val="t"/>
        <c:numFmt formatCode="0%" sourceLinked="1"/>
        <c:majorTickMark val="none"/>
        <c:minorTickMark val="none"/>
        <c:tickLblPos val="nextTo"/>
        <c:crossAx val="-862537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33241469062794"/>
          <c:y val="0.10544184422642992"/>
          <c:w val="0.63068350293071729"/>
          <c:h val="0.83492273089640923"/>
        </c:manualLayout>
      </c:layout>
      <c:doughnutChart>
        <c:varyColors val="1"/>
        <c:ser>
          <c:idx val="0"/>
          <c:order val="0"/>
          <c:tx>
            <c:strRef>
              <c:f>Sheet1!$B$1</c:f>
              <c:strCache>
                <c:ptCount val="1"/>
                <c:pt idx="0">
                  <c:v>Freq.</c:v>
                </c:pt>
              </c:strCache>
            </c:strRef>
          </c:tx>
          <c:spPr>
            <a:solidFill>
              <a:srgbClr val="F46C31"/>
            </a:solidFill>
          </c:spPr>
          <c:explosion val="1"/>
          <c:dPt>
            <c:idx val="0"/>
            <c:bubble3D val="0"/>
            <c:spPr>
              <a:solidFill>
                <a:srgbClr val="F46C31"/>
              </a:solidFill>
              <a:ln>
                <a:noFill/>
              </a:ln>
              <a:effectLst/>
            </c:spPr>
            <c:extLst>
              <c:ext xmlns:c16="http://schemas.microsoft.com/office/drawing/2014/chart" uri="{C3380CC4-5D6E-409C-BE32-E72D297353CC}">
                <c16:uniqueId val="{00000001-A085-4FB5-86F7-05019C7FF259}"/>
              </c:ext>
            </c:extLst>
          </c:dPt>
          <c:dPt>
            <c:idx val="1"/>
            <c:bubble3D val="0"/>
            <c:spPr>
              <a:solidFill>
                <a:srgbClr val="002F5F"/>
              </a:solidFill>
              <a:ln>
                <a:noFill/>
              </a:ln>
              <a:effectLst/>
            </c:spPr>
            <c:extLst>
              <c:ext xmlns:c16="http://schemas.microsoft.com/office/drawing/2014/chart" uri="{C3380CC4-5D6E-409C-BE32-E72D297353CC}">
                <c16:uniqueId val="{00000003-A085-4FB5-86F7-05019C7FF259}"/>
              </c:ext>
            </c:extLst>
          </c:dPt>
          <c:dPt>
            <c:idx val="2"/>
            <c:bubble3D val="0"/>
            <c:spPr>
              <a:solidFill>
                <a:schemeClr val="bg1">
                  <a:lumMod val="75000"/>
                </a:schemeClr>
              </a:solidFill>
              <a:ln>
                <a:noFill/>
              </a:ln>
              <a:effectLst/>
            </c:spPr>
            <c:extLst>
              <c:ext xmlns:c16="http://schemas.microsoft.com/office/drawing/2014/chart" uri="{C3380CC4-5D6E-409C-BE32-E72D297353CC}">
                <c16:uniqueId val="{00000005-A085-4FB5-86F7-05019C7FF259}"/>
              </c:ext>
            </c:extLst>
          </c:dPt>
          <c:dPt>
            <c:idx val="3"/>
            <c:bubble3D val="0"/>
            <c:spPr>
              <a:solidFill>
                <a:srgbClr val="F46C31"/>
              </a:solidFill>
              <a:ln>
                <a:noFill/>
              </a:ln>
              <a:effectLst/>
            </c:spPr>
            <c:extLst>
              <c:ext xmlns:c16="http://schemas.microsoft.com/office/drawing/2014/chart" uri="{C3380CC4-5D6E-409C-BE32-E72D297353CC}">
                <c16:uniqueId val="{00000007-A085-4FB5-86F7-05019C7FF259}"/>
              </c:ext>
            </c:extLst>
          </c:dPt>
          <c:dPt>
            <c:idx val="4"/>
            <c:bubble3D val="0"/>
            <c:spPr>
              <a:solidFill>
                <a:srgbClr val="F46C31"/>
              </a:solidFill>
              <a:ln>
                <a:noFill/>
              </a:ln>
              <a:effectLst/>
            </c:spPr>
            <c:extLst>
              <c:ext xmlns:c16="http://schemas.microsoft.com/office/drawing/2014/chart" uri="{C3380CC4-5D6E-409C-BE32-E72D297353CC}">
                <c16:uniqueId val="{00000009-A085-4FB5-86F7-05019C7FF259}"/>
              </c:ext>
            </c:extLst>
          </c:dPt>
          <c:dPt>
            <c:idx val="5"/>
            <c:bubble3D val="0"/>
            <c:spPr>
              <a:solidFill>
                <a:srgbClr val="F46C31"/>
              </a:solidFill>
              <a:ln>
                <a:noFill/>
              </a:ln>
              <a:effectLst/>
            </c:spPr>
            <c:extLst>
              <c:ext xmlns:c16="http://schemas.microsoft.com/office/drawing/2014/chart" uri="{C3380CC4-5D6E-409C-BE32-E72D297353CC}">
                <c16:uniqueId val="{0000000B-A085-4FB5-86F7-05019C7FF259}"/>
              </c:ext>
            </c:extLst>
          </c:dPt>
          <c:dLbls>
            <c:dLbl>
              <c:idx val="0"/>
              <c:layout>
                <c:manualLayout>
                  <c:x val="-7.2132887429385423E-3"/>
                  <c:y val="-2.9009524623072654E-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A085-4FB5-86F7-05019C7FF259}"/>
                </c:ext>
              </c:extLst>
            </c:dLbl>
            <c:dLbl>
              <c:idx val="1"/>
              <c:layout>
                <c:manualLayout>
                  <c:x val="3.3875338753386912E-3"/>
                  <c:y val="-4.4845456201878589E-3"/>
                </c:manualLayout>
              </c:layout>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A085-4FB5-86F7-05019C7FF259}"/>
                </c:ext>
              </c:extLst>
            </c:dLbl>
            <c:dLbl>
              <c:idx val="2"/>
              <c:layout>
                <c:manualLayout>
                  <c:x val="9.5691948479454943E-4"/>
                  <c:y val="9.1676222607218662E-3"/>
                </c:manualLayout>
              </c:layout>
              <c:tx>
                <c:rich>
                  <a:bodyPr/>
                  <a:lstStyle/>
                  <a:p>
                    <a:r>
                      <a:rPr lang="en-US" dirty="0"/>
                      <a:t>DNK </a:t>
                    </a:r>
                    <a:fld id="{138A6348-1F96-4CF2-B74F-F5199FB2210D}" type="VALUE">
                      <a:rPr lang="en-US" baseline="0" smtClean="0"/>
                      <a:pPr/>
                      <a:t>[VALEUR]</a:t>
                    </a:fld>
                    <a:endParaRPr lang="en-US"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3030334347667988"/>
                      <c:h val="0.17497784356161011"/>
                    </c:manualLayout>
                  </c15:layout>
                  <c15:dlblFieldTable/>
                  <c15:showDataLabelsRange val="0"/>
                </c:ext>
                <c:ext xmlns:c16="http://schemas.microsoft.com/office/drawing/2014/chart" uri="{C3380CC4-5D6E-409C-BE32-E72D297353CC}">
                  <c16:uniqueId val="{00000005-A085-4FB5-86F7-05019C7FF259}"/>
                </c:ext>
              </c:extLst>
            </c:dLbl>
            <c:dLbl>
              <c:idx val="3"/>
              <c:layout>
                <c:manualLayout>
                  <c:x val="-0.1111111111111111"/>
                  <c:y val="5.845794724573022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A085-4FB5-86F7-05019C7FF259}"/>
                </c:ext>
              </c:extLst>
            </c:dLbl>
            <c:dLbl>
              <c:idx val="4"/>
              <c:layout>
                <c:manualLayout>
                  <c:x val="-0.16926493735621911"/>
                  <c:y val="-2.192164164292589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531656298107136"/>
                      <c:h val="0.1603763548593925"/>
                    </c:manualLayout>
                  </c15:layout>
                </c:ext>
                <c:ext xmlns:c16="http://schemas.microsoft.com/office/drawing/2014/chart" uri="{C3380CC4-5D6E-409C-BE32-E72D297353CC}">
                  <c16:uniqueId val="{00000009-A085-4FB5-86F7-05019C7FF259}"/>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A085-4FB5-86F7-05019C7FF259}"/>
                </c:ext>
              </c:extLst>
            </c:dLbl>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Yes</c:v>
                </c:pt>
                <c:pt idx="1">
                  <c:v>No</c:v>
                </c:pt>
                <c:pt idx="2">
                  <c:v>NSP</c:v>
                </c:pt>
              </c:strCache>
            </c:strRef>
          </c:cat>
          <c:val>
            <c:numRef>
              <c:f>Sheet1!$B$2:$B$4</c:f>
              <c:numCache>
                <c:formatCode>0%</c:formatCode>
                <c:ptCount val="3"/>
                <c:pt idx="0">
                  <c:v>0.36</c:v>
                </c:pt>
                <c:pt idx="1">
                  <c:v>0.38</c:v>
                </c:pt>
                <c:pt idx="2">
                  <c:v>0.26</c:v>
                </c:pt>
              </c:numCache>
            </c:numRef>
          </c:val>
          <c:extLst>
            <c:ext xmlns:c16="http://schemas.microsoft.com/office/drawing/2014/chart" uri="{C3380CC4-5D6E-409C-BE32-E72D297353CC}">
              <c16:uniqueId val="{0000000C-A085-4FB5-86F7-05019C7FF259}"/>
            </c:ext>
          </c:extLst>
        </c:ser>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33241469062794"/>
          <c:y val="0.10544184422642992"/>
          <c:w val="0.63068350293071729"/>
          <c:h val="0.83492273089640923"/>
        </c:manualLayout>
      </c:layout>
      <c:doughnutChart>
        <c:varyColors val="1"/>
        <c:ser>
          <c:idx val="0"/>
          <c:order val="0"/>
          <c:tx>
            <c:strRef>
              <c:f>Sheet1!$B$1</c:f>
              <c:strCache>
                <c:ptCount val="1"/>
                <c:pt idx="0">
                  <c:v>Freq.</c:v>
                </c:pt>
              </c:strCache>
            </c:strRef>
          </c:tx>
          <c:spPr>
            <a:solidFill>
              <a:srgbClr val="F46C31"/>
            </a:solidFill>
          </c:spPr>
          <c:dPt>
            <c:idx val="0"/>
            <c:bubble3D val="0"/>
            <c:spPr>
              <a:solidFill>
                <a:srgbClr val="F46C31"/>
              </a:solidFill>
              <a:ln>
                <a:noFill/>
              </a:ln>
              <a:effectLst/>
            </c:spPr>
            <c:extLst>
              <c:ext xmlns:c16="http://schemas.microsoft.com/office/drawing/2014/chart" uri="{C3380CC4-5D6E-409C-BE32-E72D297353CC}">
                <c16:uniqueId val="{00000001-3A1B-4877-85A4-38FF3AFBA4D6}"/>
              </c:ext>
            </c:extLst>
          </c:dPt>
          <c:dPt>
            <c:idx val="1"/>
            <c:bubble3D val="0"/>
            <c:spPr>
              <a:solidFill>
                <a:srgbClr val="002F5F"/>
              </a:solidFill>
              <a:ln>
                <a:noFill/>
              </a:ln>
              <a:effectLst/>
            </c:spPr>
            <c:extLst>
              <c:ext xmlns:c16="http://schemas.microsoft.com/office/drawing/2014/chart" uri="{C3380CC4-5D6E-409C-BE32-E72D297353CC}">
                <c16:uniqueId val="{00000003-3A1B-4877-85A4-38FF3AFBA4D6}"/>
              </c:ext>
            </c:extLst>
          </c:dPt>
          <c:dPt>
            <c:idx val="2"/>
            <c:bubble3D val="0"/>
            <c:spPr>
              <a:solidFill>
                <a:schemeClr val="bg1">
                  <a:lumMod val="75000"/>
                </a:schemeClr>
              </a:solidFill>
              <a:ln>
                <a:noFill/>
              </a:ln>
              <a:effectLst/>
            </c:spPr>
            <c:extLst>
              <c:ext xmlns:c16="http://schemas.microsoft.com/office/drawing/2014/chart" uri="{C3380CC4-5D6E-409C-BE32-E72D297353CC}">
                <c16:uniqueId val="{00000005-3A1B-4877-85A4-38FF3AFBA4D6}"/>
              </c:ext>
            </c:extLst>
          </c:dPt>
          <c:dPt>
            <c:idx val="3"/>
            <c:bubble3D val="0"/>
            <c:spPr>
              <a:solidFill>
                <a:srgbClr val="F46C31"/>
              </a:solidFill>
              <a:ln>
                <a:noFill/>
              </a:ln>
              <a:effectLst/>
            </c:spPr>
            <c:extLst>
              <c:ext xmlns:c16="http://schemas.microsoft.com/office/drawing/2014/chart" uri="{C3380CC4-5D6E-409C-BE32-E72D297353CC}">
                <c16:uniqueId val="{00000007-3A1B-4877-85A4-38FF3AFBA4D6}"/>
              </c:ext>
            </c:extLst>
          </c:dPt>
          <c:dPt>
            <c:idx val="4"/>
            <c:bubble3D val="0"/>
            <c:spPr>
              <a:solidFill>
                <a:srgbClr val="F46C31"/>
              </a:solidFill>
              <a:ln>
                <a:noFill/>
              </a:ln>
              <a:effectLst/>
            </c:spPr>
            <c:extLst>
              <c:ext xmlns:c16="http://schemas.microsoft.com/office/drawing/2014/chart" uri="{C3380CC4-5D6E-409C-BE32-E72D297353CC}">
                <c16:uniqueId val="{00000009-3A1B-4877-85A4-38FF3AFBA4D6}"/>
              </c:ext>
            </c:extLst>
          </c:dPt>
          <c:dPt>
            <c:idx val="5"/>
            <c:bubble3D val="0"/>
            <c:spPr>
              <a:solidFill>
                <a:srgbClr val="F46C31"/>
              </a:solidFill>
              <a:ln>
                <a:noFill/>
              </a:ln>
              <a:effectLst/>
            </c:spPr>
            <c:extLst>
              <c:ext xmlns:c16="http://schemas.microsoft.com/office/drawing/2014/chart" uri="{C3380CC4-5D6E-409C-BE32-E72D297353CC}">
                <c16:uniqueId val="{0000000B-3A1B-4877-85A4-38FF3AFBA4D6}"/>
              </c:ext>
            </c:extLst>
          </c:dPt>
          <c:dLbls>
            <c:dLbl>
              <c:idx val="0"/>
              <c:layout>
                <c:manualLayout>
                  <c:x val="-7.2132887429385423E-3"/>
                  <c:y val="-2.9009524623072654E-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3A1B-4877-85A4-38FF3AFBA4D6}"/>
                </c:ext>
              </c:extLst>
            </c:dLbl>
            <c:dLbl>
              <c:idx val="1"/>
              <c:layout>
                <c:manualLayout>
                  <c:x val="3.3875338753386912E-3"/>
                  <c:y val="-4.4845456201878589E-3"/>
                </c:manualLayout>
              </c:layout>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A1B-4877-85A4-38FF3AFBA4D6}"/>
                </c:ext>
              </c:extLst>
            </c:dLbl>
            <c:dLbl>
              <c:idx val="2"/>
              <c:layout>
                <c:manualLayout>
                  <c:x val="3.3876863600696638E-3"/>
                  <c:y val="-5.8090659737406302E-3"/>
                </c:manualLayout>
              </c:layout>
              <c:tx>
                <c:rich>
                  <a:bodyPr/>
                  <a:lstStyle/>
                  <a:p>
                    <a:r>
                      <a:rPr lang="en-US" dirty="0"/>
                      <a:t>DNK </a:t>
                    </a:r>
                    <a:fld id="{138A6348-1F96-4CF2-B74F-F5199FB2210D}" type="VALUE">
                      <a:rPr lang="en-US" baseline="0" smtClean="0"/>
                      <a:pPr/>
                      <a:t>[VALEUR]</a:t>
                    </a:fld>
                    <a:endParaRPr lang="en-US"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5460909839046141"/>
                      <c:h val="0.18141321846273589"/>
                    </c:manualLayout>
                  </c15:layout>
                  <c15:dlblFieldTable/>
                  <c15:showDataLabelsRange val="0"/>
                </c:ext>
                <c:ext xmlns:c16="http://schemas.microsoft.com/office/drawing/2014/chart" uri="{C3380CC4-5D6E-409C-BE32-E72D297353CC}">
                  <c16:uniqueId val="{00000005-3A1B-4877-85A4-38FF3AFBA4D6}"/>
                </c:ext>
              </c:extLst>
            </c:dLbl>
            <c:dLbl>
              <c:idx val="3"/>
              <c:layout>
                <c:manualLayout>
                  <c:x val="-0.1111111111111111"/>
                  <c:y val="5.845794724573022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A1B-4877-85A4-38FF3AFBA4D6}"/>
                </c:ext>
              </c:extLst>
            </c:dLbl>
            <c:dLbl>
              <c:idx val="4"/>
              <c:layout>
                <c:manualLayout>
                  <c:x val="-0.16926493735621911"/>
                  <c:y val="-2.192164164292589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531656298107136"/>
                      <c:h val="0.1603763548593925"/>
                    </c:manualLayout>
                  </c15:layout>
                </c:ext>
                <c:ext xmlns:c16="http://schemas.microsoft.com/office/drawing/2014/chart" uri="{C3380CC4-5D6E-409C-BE32-E72D297353CC}">
                  <c16:uniqueId val="{00000009-3A1B-4877-85A4-38FF3AFBA4D6}"/>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3A1B-4877-85A4-38FF3AFBA4D6}"/>
                </c:ext>
              </c:extLst>
            </c:dLbl>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Yes</c:v>
                </c:pt>
                <c:pt idx="1">
                  <c:v>No</c:v>
                </c:pt>
                <c:pt idx="2">
                  <c:v>NSP</c:v>
                </c:pt>
              </c:strCache>
            </c:strRef>
          </c:cat>
          <c:val>
            <c:numRef>
              <c:f>Sheet1!$B$2:$B$4</c:f>
              <c:numCache>
                <c:formatCode>0%</c:formatCode>
                <c:ptCount val="3"/>
                <c:pt idx="0">
                  <c:v>0.27</c:v>
                </c:pt>
                <c:pt idx="1">
                  <c:v>0.61</c:v>
                </c:pt>
                <c:pt idx="2">
                  <c:v>0.12</c:v>
                </c:pt>
              </c:numCache>
            </c:numRef>
          </c:val>
          <c:extLst>
            <c:ext xmlns:c16="http://schemas.microsoft.com/office/drawing/2014/chart" uri="{C3380CC4-5D6E-409C-BE32-E72D297353CC}">
              <c16:uniqueId val="{0000000C-3A1B-4877-85A4-38FF3AFBA4D6}"/>
            </c:ext>
          </c:extLst>
        </c:ser>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9537551097068565"/>
          <c:y val="3.7276860939935472E-2"/>
          <c:w val="0.70462448902931429"/>
          <c:h val="0.84041754846736216"/>
        </c:manualLayout>
      </c:layout>
      <c:barChart>
        <c:barDir val="bar"/>
        <c:grouping val="percentStacked"/>
        <c:varyColors val="0"/>
        <c:ser>
          <c:idx val="1"/>
          <c:order val="0"/>
          <c:tx>
            <c:strRef>
              <c:f>Feuil1!$B$1</c:f>
              <c:strCache>
                <c:ptCount val="1"/>
                <c:pt idx="0">
                  <c:v>1-4</c:v>
                </c:pt>
              </c:strCache>
            </c:strRef>
          </c:tx>
          <c:spPr>
            <a:solidFill>
              <a:srgbClr val="002F5F"/>
            </a:solidFill>
            <a:ln>
              <a:noFill/>
            </a:ln>
            <a:effectLst/>
          </c:spPr>
          <c:invertIfNegative val="0"/>
          <c:dLbls>
            <c:dLbl>
              <c:idx val="0"/>
              <c:layout>
                <c:manualLayout>
                  <c:x val="-2.7136386839236993E-3"/>
                  <c:y val="3.288846162706529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E6-49F9-BE1D-A6ADDE45CC90}"/>
                </c:ext>
              </c:extLst>
            </c:dLbl>
            <c:dLbl>
              <c:idx val="1"/>
              <c:layout>
                <c:manualLayout>
                  <c:x val="-2.7136386839236993E-3"/>
                  <c:y val="3.2875519528203553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E6-49F9-BE1D-A6ADDE45CC9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Feuil1!$A$2:$A$6</c:f>
              <c:strCache>
                <c:ptCount val="5"/>
                <c:pt idx="0">
                  <c:v>Waste management (recycling and composting)</c:v>
                </c:pt>
                <c:pt idx="1">
                  <c:v>Energy efficiency (heating, air conditioning, insulation, lighting)</c:v>
                </c:pt>
                <c:pt idx="2">
                  <c:v>Water management (consumption reduction, wastewater management)</c:v>
                </c:pt>
                <c:pt idx="3">
                  <c:v>Paperless office or no paper</c:v>
                </c:pt>
                <c:pt idx="4">
                  <c:v>Transportation (more fuel efficient, hybrid or electric vehicles, circuit optimization, etc.</c:v>
                </c:pt>
              </c:strCache>
            </c:strRef>
          </c:cat>
          <c:val>
            <c:numRef>
              <c:f>Feuil1!$B$2:$B$6</c:f>
              <c:numCache>
                <c:formatCode>0%</c:formatCode>
                <c:ptCount val="5"/>
                <c:pt idx="0">
                  <c:v>0.05</c:v>
                </c:pt>
                <c:pt idx="1">
                  <c:v>0.09</c:v>
                </c:pt>
                <c:pt idx="2">
                  <c:v>0.12</c:v>
                </c:pt>
                <c:pt idx="3">
                  <c:v>0.16</c:v>
                </c:pt>
                <c:pt idx="4">
                  <c:v>0.25</c:v>
                </c:pt>
              </c:numCache>
            </c:numRef>
          </c:val>
          <c:extLst>
            <c:ext xmlns:c16="http://schemas.microsoft.com/office/drawing/2014/chart" uri="{C3380CC4-5D6E-409C-BE32-E72D297353CC}">
              <c16:uniqueId val="{00000000-4C28-446F-AB5B-8B09246EF3EC}"/>
            </c:ext>
          </c:extLst>
        </c:ser>
        <c:ser>
          <c:idx val="2"/>
          <c:order val="1"/>
          <c:tx>
            <c:strRef>
              <c:f>Feuil1!$C$1</c:f>
              <c:strCache>
                <c:ptCount val="1"/>
                <c:pt idx="0">
                  <c:v>5-6</c:v>
                </c:pt>
              </c:strCache>
            </c:strRef>
          </c:tx>
          <c:spPr>
            <a:solidFill>
              <a:srgbClr val="8DB7E1"/>
            </a:solidFill>
            <a:ln w="3175">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Feuil1!$A$2:$A$6</c:f>
              <c:strCache>
                <c:ptCount val="5"/>
                <c:pt idx="0">
                  <c:v>Waste management (recycling and composting)</c:v>
                </c:pt>
                <c:pt idx="1">
                  <c:v>Energy efficiency (heating, air conditioning, insulation, lighting)</c:v>
                </c:pt>
                <c:pt idx="2">
                  <c:v>Water management (consumption reduction, wastewater management)</c:v>
                </c:pt>
                <c:pt idx="3">
                  <c:v>Paperless office or no paper</c:v>
                </c:pt>
                <c:pt idx="4">
                  <c:v>Transportation (more fuel efficient, hybrid or electric vehicles, circuit optimization, etc.</c:v>
                </c:pt>
              </c:strCache>
            </c:strRef>
          </c:cat>
          <c:val>
            <c:numRef>
              <c:f>Feuil1!$C$2:$C$6</c:f>
              <c:numCache>
                <c:formatCode>0%</c:formatCode>
                <c:ptCount val="5"/>
                <c:pt idx="0">
                  <c:v>0.13</c:v>
                </c:pt>
                <c:pt idx="1">
                  <c:v>0.17</c:v>
                </c:pt>
                <c:pt idx="2">
                  <c:v>0.19</c:v>
                </c:pt>
                <c:pt idx="3">
                  <c:v>0.25</c:v>
                </c:pt>
                <c:pt idx="4">
                  <c:v>0.25</c:v>
                </c:pt>
              </c:numCache>
            </c:numRef>
          </c:val>
          <c:extLst>
            <c:ext xmlns:c16="http://schemas.microsoft.com/office/drawing/2014/chart" uri="{C3380CC4-5D6E-409C-BE32-E72D297353CC}">
              <c16:uniqueId val="{00000001-4C28-446F-AB5B-8B09246EF3EC}"/>
            </c:ext>
          </c:extLst>
        </c:ser>
        <c:ser>
          <c:idx val="3"/>
          <c:order val="2"/>
          <c:tx>
            <c:strRef>
              <c:f>Feuil1!$D$1</c:f>
              <c:strCache>
                <c:ptCount val="1"/>
                <c:pt idx="0">
                  <c:v>7-8</c:v>
                </c:pt>
              </c:strCache>
            </c:strRef>
          </c:tx>
          <c:spPr>
            <a:solidFill>
              <a:srgbClr val="FAB99C"/>
            </a:solidFill>
            <a:ln w="3175">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Feuil1!$A$2:$A$6</c:f>
              <c:strCache>
                <c:ptCount val="5"/>
                <c:pt idx="0">
                  <c:v>Waste management (recycling and composting)</c:v>
                </c:pt>
                <c:pt idx="1">
                  <c:v>Energy efficiency (heating, air conditioning, insulation, lighting)</c:v>
                </c:pt>
                <c:pt idx="2">
                  <c:v>Water management (consumption reduction, wastewater management)</c:v>
                </c:pt>
                <c:pt idx="3">
                  <c:v>Paperless office or no paper</c:v>
                </c:pt>
                <c:pt idx="4">
                  <c:v>Transportation (more fuel efficient, hybrid or electric vehicles, circuit optimization, etc.</c:v>
                </c:pt>
              </c:strCache>
            </c:strRef>
          </c:cat>
          <c:val>
            <c:numRef>
              <c:f>Feuil1!$D$2:$D$6</c:f>
              <c:numCache>
                <c:formatCode>0%</c:formatCode>
                <c:ptCount val="5"/>
                <c:pt idx="0">
                  <c:v>0.3</c:v>
                </c:pt>
                <c:pt idx="1">
                  <c:v>0.33</c:v>
                </c:pt>
                <c:pt idx="2">
                  <c:v>0.28000000000000003</c:v>
                </c:pt>
                <c:pt idx="3">
                  <c:v>0.35</c:v>
                </c:pt>
                <c:pt idx="4">
                  <c:v>0.21</c:v>
                </c:pt>
              </c:numCache>
            </c:numRef>
          </c:val>
          <c:extLst>
            <c:ext xmlns:c16="http://schemas.microsoft.com/office/drawing/2014/chart" uri="{C3380CC4-5D6E-409C-BE32-E72D297353CC}">
              <c16:uniqueId val="{00000002-4C28-446F-AB5B-8B09246EF3EC}"/>
            </c:ext>
          </c:extLst>
        </c:ser>
        <c:ser>
          <c:idx val="4"/>
          <c:order val="3"/>
          <c:tx>
            <c:strRef>
              <c:f>Feuil1!$E$1</c:f>
              <c:strCache>
                <c:ptCount val="1"/>
                <c:pt idx="0">
                  <c:v>9-10</c:v>
                </c:pt>
              </c:strCache>
            </c:strRef>
          </c:tx>
          <c:spPr>
            <a:solidFill>
              <a:srgbClr val="F46C3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Feuil1!$A$2:$A$6</c:f>
              <c:strCache>
                <c:ptCount val="5"/>
                <c:pt idx="0">
                  <c:v>Waste management (recycling and composting)</c:v>
                </c:pt>
                <c:pt idx="1">
                  <c:v>Energy efficiency (heating, air conditioning, insulation, lighting)</c:v>
                </c:pt>
                <c:pt idx="2">
                  <c:v>Water management (consumption reduction, wastewater management)</c:v>
                </c:pt>
                <c:pt idx="3">
                  <c:v>Paperless office or no paper</c:v>
                </c:pt>
                <c:pt idx="4">
                  <c:v>Transportation (more fuel efficient, hybrid or electric vehicles, circuit optimization, etc.</c:v>
                </c:pt>
              </c:strCache>
            </c:strRef>
          </c:cat>
          <c:val>
            <c:numRef>
              <c:f>Feuil1!$E$2:$E$6</c:f>
              <c:numCache>
                <c:formatCode>0%</c:formatCode>
                <c:ptCount val="5"/>
                <c:pt idx="0">
                  <c:v>0.52</c:v>
                </c:pt>
                <c:pt idx="1">
                  <c:v>0.4</c:v>
                </c:pt>
                <c:pt idx="2">
                  <c:v>0.41</c:v>
                </c:pt>
                <c:pt idx="3">
                  <c:v>0.24</c:v>
                </c:pt>
                <c:pt idx="4">
                  <c:v>0.28999999999999998</c:v>
                </c:pt>
              </c:numCache>
            </c:numRef>
          </c:val>
          <c:extLst>
            <c:ext xmlns:c16="http://schemas.microsoft.com/office/drawing/2014/chart" uri="{C3380CC4-5D6E-409C-BE32-E72D297353CC}">
              <c16:uniqueId val="{00000003-4C28-446F-AB5B-8B09246EF3EC}"/>
            </c:ext>
          </c:extLst>
        </c:ser>
        <c:dLbls>
          <c:dLblPos val="ctr"/>
          <c:showLegendKey val="0"/>
          <c:showVal val="1"/>
          <c:showCatName val="0"/>
          <c:showSerName val="0"/>
          <c:showPercent val="0"/>
          <c:showBubbleSize val="0"/>
        </c:dLbls>
        <c:gapWidth val="98"/>
        <c:overlap val="100"/>
        <c:axId val="290776752"/>
        <c:axId val="290777872"/>
      </c:barChart>
      <c:catAx>
        <c:axId val="290776752"/>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50" b="0" i="0" u="none" strike="noStrike" kern="1200" cap="none" spc="0" normalizeH="0" baseline="0">
                <a:solidFill>
                  <a:schemeClr val="tx1"/>
                </a:solidFill>
                <a:latin typeface="+mn-lt"/>
                <a:ea typeface="+mn-ea"/>
                <a:cs typeface="Arial" panose="020B0604020202020204" pitchFamily="34" charset="0"/>
              </a:defRPr>
            </a:pPr>
            <a:endParaRPr lang="fr-FR"/>
          </a:p>
        </c:txPr>
        <c:crossAx val="290777872"/>
        <c:crosses val="autoZero"/>
        <c:auto val="1"/>
        <c:lblAlgn val="ctr"/>
        <c:lblOffset val="100"/>
        <c:noMultiLvlLbl val="0"/>
      </c:catAx>
      <c:valAx>
        <c:axId val="290777872"/>
        <c:scaling>
          <c:orientation val="minMax"/>
          <c:max val="1"/>
        </c:scaling>
        <c:delete val="1"/>
        <c:axPos val="t"/>
        <c:numFmt formatCode="0%" sourceLinked="1"/>
        <c:majorTickMark val="none"/>
        <c:minorTickMark val="none"/>
        <c:tickLblPos val="nextTo"/>
        <c:crossAx val="290776752"/>
        <c:crossesAt val="1"/>
        <c:crossBetween val="between"/>
      </c:valAx>
      <c:spPr>
        <a:noFill/>
        <a:ln w="25400">
          <a:noFill/>
        </a:ln>
        <a:effectLst/>
      </c:spPr>
    </c:plotArea>
    <c:legend>
      <c:legendPos val="b"/>
      <c:layout>
        <c:manualLayout>
          <c:xMode val="edge"/>
          <c:yMode val="edge"/>
          <c:x val="0.29814235406660122"/>
          <c:y val="0.91212832556936807"/>
          <c:w val="0.55428185475281"/>
          <c:h val="6.1445202765157081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134322390268508"/>
          <c:y val="7.146165093758727E-4"/>
          <c:w val="0.60437158252263301"/>
          <c:h val="0.99928520592509162"/>
        </c:manualLayout>
      </c:layout>
      <c:barChart>
        <c:barDir val="bar"/>
        <c:grouping val="clustered"/>
        <c:varyColors val="0"/>
        <c:ser>
          <c:idx val="1"/>
          <c:order val="0"/>
          <c:tx>
            <c:strRef>
              <c:f>Feuil1!$B$1</c:f>
              <c:strCache>
                <c:ptCount val="1"/>
                <c:pt idx="0">
                  <c:v>Colonne2</c:v>
                </c:pt>
              </c:strCache>
            </c:strRef>
          </c:tx>
          <c:spPr>
            <a:solidFill>
              <a:srgbClr val="F46C31"/>
            </a:solidFill>
            <a:ln>
              <a:noFill/>
            </a:ln>
            <a:effectLst/>
          </c:spPr>
          <c:invertIfNegative val="0"/>
          <c:dPt>
            <c:idx val="0"/>
            <c:invertIfNegative val="0"/>
            <c:bubble3D val="0"/>
            <c:spPr>
              <a:solidFill>
                <a:srgbClr val="F46C31"/>
              </a:solidFill>
              <a:ln>
                <a:noFill/>
              </a:ln>
              <a:effectLst/>
            </c:spPr>
            <c:extLst>
              <c:ext xmlns:c16="http://schemas.microsoft.com/office/drawing/2014/chart" uri="{C3380CC4-5D6E-409C-BE32-E72D297353CC}">
                <c16:uniqueId val="{00000001-4BCA-429B-B352-27B864548D85}"/>
              </c:ext>
            </c:extLst>
          </c:dPt>
          <c:dPt>
            <c:idx val="1"/>
            <c:invertIfNegative val="0"/>
            <c:bubble3D val="0"/>
            <c:spPr>
              <a:solidFill>
                <a:srgbClr val="F46C31"/>
              </a:solidFill>
              <a:ln>
                <a:noFill/>
              </a:ln>
              <a:effectLst/>
            </c:spPr>
            <c:extLst>
              <c:ext xmlns:c16="http://schemas.microsoft.com/office/drawing/2014/chart" uri="{C3380CC4-5D6E-409C-BE32-E72D297353CC}">
                <c16:uniqueId val="{00000003-4BCA-429B-B352-27B864548D85}"/>
              </c:ext>
            </c:extLst>
          </c:dPt>
          <c:dPt>
            <c:idx val="2"/>
            <c:invertIfNegative val="0"/>
            <c:bubble3D val="0"/>
            <c:spPr>
              <a:solidFill>
                <a:srgbClr val="F46C31"/>
              </a:solidFill>
              <a:ln>
                <a:noFill/>
              </a:ln>
              <a:effectLst/>
            </c:spPr>
            <c:extLst>
              <c:ext xmlns:c16="http://schemas.microsoft.com/office/drawing/2014/chart" uri="{C3380CC4-5D6E-409C-BE32-E72D297353CC}">
                <c16:uniqueId val="{00000005-4BCA-429B-B352-27B864548D85}"/>
              </c:ext>
            </c:extLst>
          </c:dPt>
          <c:dPt>
            <c:idx val="3"/>
            <c:invertIfNegative val="0"/>
            <c:bubble3D val="0"/>
            <c:spPr>
              <a:solidFill>
                <a:srgbClr val="F46C31"/>
              </a:solidFill>
              <a:ln>
                <a:noFill/>
              </a:ln>
              <a:effectLst/>
            </c:spPr>
            <c:extLst>
              <c:ext xmlns:c16="http://schemas.microsoft.com/office/drawing/2014/chart" uri="{C3380CC4-5D6E-409C-BE32-E72D297353CC}">
                <c16:uniqueId val="{00000007-4BCA-429B-B352-27B864548D85}"/>
              </c:ext>
            </c:extLst>
          </c:dPt>
          <c:dPt>
            <c:idx val="4"/>
            <c:invertIfNegative val="0"/>
            <c:bubble3D val="0"/>
            <c:spPr>
              <a:solidFill>
                <a:srgbClr val="F46C31"/>
              </a:solidFill>
              <a:ln>
                <a:noFill/>
              </a:ln>
              <a:effectLst/>
            </c:spPr>
            <c:extLst>
              <c:ext xmlns:c16="http://schemas.microsoft.com/office/drawing/2014/chart" uri="{C3380CC4-5D6E-409C-BE32-E72D297353CC}">
                <c16:uniqueId val="{00000009-4BCA-429B-B352-27B864548D85}"/>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B-4BCA-429B-B352-27B864548D85}"/>
              </c:ext>
            </c:extLst>
          </c:dPt>
          <c:dPt>
            <c:idx val="6"/>
            <c:invertIfNegative val="0"/>
            <c:bubble3D val="0"/>
            <c:spPr>
              <a:solidFill>
                <a:srgbClr val="F46C31"/>
              </a:solidFill>
              <a:ln>
                <a:noFill/>
              </a:ln>
              <a:effectLst/>
            </c:spPr>
            <c:extLst>
              <c:ext xmlns:c16="http://schemas.microsoft.com/office/drawing/2014/chart" uri="{C3380CC4-5D6E-409C-BE32-E72D297353CC}">
                <c16:uniqueId val="{0000000D-4BCA-429B-B352-27B864548D85}"/>
              </c:ext>
            </c:extLst>
          </c:dPt>
          <c:dPt>
            <c:idx val="7"/>
            <c:invertIfNegative val="0"/>
            <c:bubble3D val="0"/>
            <c:spPr>
              <a:solidFill>
                <a:srgbClr val="F46C31"/>
              </a:solidFill>
              <a:ln>
                <a:noFill/>
              </a:ln>
              <a:effectLst/>
            </c:spPr>
            <c:extLst>
              <c:ext xmlns:c16="http://schemas.microsoft.com/office/drawing/2014/chart" uri="{C3380CC4-5D6E-409C-BE32-E72D297353CC}">
                <c16:uniqueId val="{0000000F-4BCA-429B-B352-27B864548D85}"/>
              </c:ext>
            </c:extLst>
          </c:dPt>
          <c:dPt>
            <c:idx val="8"/>
            <c:invertIfNegative val="0"/>
            <c:bubble3D val="0"/>
            <c:spPr>
              <a:solidFill>
                <a:srgbClr val="F46C31"/>
              </a:solidFill>
              <a:ln>
                <a:noFill/>
              </a:ln>
              <a:effectLst/>
            </c:spPr>
            <c:extLst>
              <c:ext xmlns:c16="http://schemas.microsoft.com/office/drawing/2014/chart" uri="{C3380CC4-5D6E-409C-BE32-E72D297353CC}">
                <c16:uniqueId val="{00000011-4BCA-429B-B352-27B864548D85}"/>
              </c:ext>
            </c:extLst>
          </c:dPt>
          <c:dPt>
            <c:idx val="9"/>
            <c:invertIfNegative val="0"/>
            <c:bubble3D val="0"/>
            <c:spPr>
              <a:solidFill>
                <a:srgbClr val="F46C31"/>
              </a:solidFill>
              <a:ln>
                <a:noFill/>
              </a:ln>
              <a:effectLst/>
            </c:spPr>
            <c:extLst>
              <c:ext xmlns:c16="http://schemas.microsoft.com/office/drawing/2014/chart" uri="{C3380CC4-5D6E-409C-BE32-E72D297353CC}">
                <c16:uniqueId val="{00000013-4BCA-429B-B352-27B864548D85}"/>
              </c:ext>
            </c:extLst>
          </c:dPt>
          <c:dPt>
            <c:idx val="10"/>
            <c:invertIfNegative val="0"/>
            <c:bubble3D val="0"/>
            <c:spPr>
              <a:solidFill>
                <a:srgbClr val="F46C31"/>
              </a:solidFill>
              <a:ln>
                <a:noFill/>
              </a:ln>
              <a:effectLst/>
            </c:spPr>
            <c:extLst>
              <c:ext xmlns:c16="http://schemas.microsoft.com/office/drawing/2014/chart" uri="{C3380CC4-5D6E-409C-BE32-E72D297353CC}">
                <c16:uniqueId val="{00000015-4BCA-429B-B352-27B864548D85}"/>
              </c:ext>
            </c:extLst>
          </c:dPt>
          <c:dPt>
            <c:idx val="12"/>
            <c:invertIfNegative val="0"/>
            <c:bubble3D val="0"/>
            <c:spPr>
              <a:solidFill>
                <a:srgbClr val="F46C31"/>
              </a:solidFill>
              <a:ln>
                <a:noFill/>
              </a:ln>
              <a:effectLst/>
            </c:spPr>
            <c:extLst>
              <c:ext xmlns:c16="http://schemas.microsoft.com/office/drawing/2014/chart" uri="{C3380CC4-5D6E-409C-BE32-E72D297353CC}">
                <c16:uniqueId val="{00000017-4BCA-429B-B352-27B864548D85}"/>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Feuil1!$A$2:$A$7</c:f>
              <c:strCache>
                <c:ptCount val="6"/>
                <c:pt idx="0">
                  <c:v>Waste management (recycling and composting)</c:v>
                </c:pt>
                <c:pt idx="1">
                  <c:v>Energy efficiency (heating, air conditioning, insulation, lighting)</c:v>
                </c:pt>
                <c:pt idx="2">
                  <c:v>Paperless office or zero paper</c:v>
                </c:pt>
                <c:pt idx="3">
                  <c:v>Water management (consumption reduction, wastewater management)</c:v>
                </c:pt>
                <c:pt idx="4">
                  <c:v>Transportation (more energy efficient, hybrid or electric vehicles, circuit optimization, etc.)</c:v>
                </c:pt>
                <c:pt idx="5">
                  <c:v>Don't know</c:v>
                </c:pt>
              </c:strCache>
            </c:strRef>
          </c:cat>
          <c:val>
            <c:numRef>
              <c:f>Feuil1!$B$2:$B$7</c:f>
              <c:numCache>
                <c:formatCode>0%</c:formatCode>
                <c:ptCount val="6"/>
                <c:pt idx="0">
                  <c:v>0.56999999999999995</c:v>
                </c:pt>
                <c:pt idx="1">
                  <c:v>0.42</c:v>
                </c:pt>
                <c:pt idx="2">
                  <c:v>0.37</c:v>
                </c:pt>
                <c:pt idx="3">
                  <c:v>0.2</c:v>
                </c:pt>
                <c:pt idx="4">
                  <c:v>0.2</c:v>
                </c:pt>
                <c:pt idx="5">
                  <c:v>0.06</c:v>
                </c:pt>
              </c:numCache>
            </c:numRef>
          </c:val>
          <c:extLst>
            <c:ext xmlns:c16="http://schemas.microsoft.com/office/drawing/2014/chart" uri="{C3380CC4-5D6E-409C-BE32-E72D297353CC}">
              <c16:uniqueId val="{00000018-4BCA-429B-B352-27B864548D85}"/>
            </c:ext>
          </c:extLst>
        </c:ser>
        <c:dLbls>
          <c:dLblPos val="ctr"/>
          <c:showLegendKey val="0"/>
          <c:showVal val="1"/>
          <c:showCatName val="0"/>
          <c:showSerName val="0"/>
          <c:showPercent val="0"/>
          <c:showBubbleSize val="0"/>
        </c:dLbls>
        <c:gapWidth val="98"/>
        <c:axId val="333924144"/>
        <c:axId val="333928064"/>
      </c:barChart>
      <c:catAx>
        <c:axId val="333924144"/>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50" b="0" i="0" u="none" strike="noStrike" kern="1200" cap="none" spc="0" normalizeH="0" baseline="0">
                <a:solidFill>
                  <a:schemeClr val="tx1"/>
                </a:solidFill>
                <a:latin typeface="+mn-lt"/>
                <a:ea typeface="+mn-ea"/>
                <a:cs typeface="Arial" panose="020B0604020202020204" pitchFamily="34" charset="0"/>
              </a:defRPr>
            </a:pPr>
            <a:endParaRPr lang="fr-FR"/>
          </a:p>
        </c:txPr>
        <c:crossAx val="333928064"/>
        <c:crosses val="autoZero"/>
        <c:auto val="1"/>
        <c:lblAlgn val="ctr"/>
        <c:lblOffset val="100"/>
        <c:noMultiLvlLbl val="0"/>
      </c:catAx>
      <c:valAx>
        <c:axId val="333928064"/>
        <c:scaling>
          <c:orientation val="minMax"/>
          <c:max val="0.65000000000000013"/>
        </c:scaling>
        <c:delete val="1"/>
        <c:axPos val="t"/>
        <c:numFmt formatCode="0%" sourceLinked="1"/>
        <c:majorTickMark val="out"/>
        <c:minorTickMark val="none"/>
        <c:tickLblPos val="nextTo"/>
        <c:crossAx val="333924144"/>
        <c:crossesAt val="1"/>
        <c:crossBetween val="between"/>
      </c:valAx>
      <c:spPr>
        <a:noFill/>
        <a:ln w="25400">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21554870295551"/>
          <c:y val="0.10990735396007734"/>
          <c:w val="0.76970955230365812"/>
          <c:h val="0.80064809307874429"/>
        </c:manualLayout>
      </c:layout>
      <c:pieChart>
        <c:varyColors val="1"/>
        <c:ser>
          <c:idx val="0"/>
          <c:order val="0"/>
          <c:tx>
            <c:strRef>
              <c:f>Sheet1!$B$1</c:f>
              <c:strCache>
                <c:ptCount val="1"/>
                <c:pt idx="0">
                  <c:v>Freq.</c:v>
                </c:pt>
              </c:strCache>
            </c:strRef>
          </c:tx>
          <c:spPr>
            <a:solidFill>
              <a:srgbClr val="F46C31"/>
            </a:solidFill>
          </c:spPr>
          <c:explosion val="2"/>
          <c:dPt>
            <c:idx val="0"/>
            <c:bubble3D val="0"/>
            <c:spPr>
              <a:solidFill>
                <a:srgbClr val="002F5F"/>
              </a:solidFill>
              <a:ln>
                <a:noFill/>
              </a:ln>
              <a:effectLst/>
            </c:spPr>
            <c:extLst>
              <c:ext xmlns:c16="http://schemas.microsoft.com/office/drawing/2014/chart" uri="{C3380CC4-5D6E-409C-BE32-E72D297353CC}">
                <c16:uniqueId val="{00000001-3A1B-4877-85A4-38FF3AFBA4D6}"/>
              </c:ext>
            </c:extLst>
          </c:dPt>
          <c:dPt>
            <c:idx val="1"/>
            <c:bubble3D val="0"/>
            <c:spPr>
              <a:solidFill>
                <a:srgbClr val="F46C31"/>
              </a:solidFill>
              <a:ln>
                <a:noFill/>
              </a:ln>
              <a:effectLst/>
            </c:spPr>
            <c:extLst>
              <c:ext xmlns:c16="http://schemas.microsoft.com/office/drawing/2014/chart" uri="{C3380CC4-5D6E-409C-BE32-E72D297353CC}">
                <c16:uniqueId val="{00000003-3A1B-4877-85A4-38FF3AFBA4D6}"/>
              </c:ext>
            </c:extLst>
          </c:dPt>
          <c:dPt>
            <c:idx val="2"/>
            <c:bubble3D val="0"/>
            <c:spPr>
              <a:solidFill>
                <a:srgbClr val="002F5F"/>
              </a:solidFill>
              <a:ln>
                <a:noFill/>
              </a:ln>
              <a:effectLst/>
            </c:spPr>
            <c:extLst>
              <c:ext xmlns:c16="http://schemas.microsoft.com/office/drawing/2014/chart" uri="{C3380CC4-5D6E-409C-BE32-E72D297353CC}">
                <c16:uniqueId val="{00000005-3A1B-4877-85A4-38FF3AFBA4D6}"/>
              </c:ext>
            </c:extLst>
          </c:dPt>
          <c:dPt>
            <c:idx val="3"/>
            <c:bubble3D val="0"/>
            <c:spPr>
              <a:solidFill>
                <a:schemeClr val="bg1">
                  <a:lumMod val="65000"/>
                </a:schemeClr>
              </a:solidFill>
              <a:ln>
                <a:noFill/>
              </a:ln>
              <a:effectLst/>
            </c:spPr>
            <c:extLst>
              <c:ext xmlns:c16="http://schemas.microsoft.com/office/drawing/2014/chart" uri="{C3380CC4-5D6E-409C-BE32-E72D297353CC}">
                <c16:uniqueId val="{00000007-3A1B-4877-85A4-38FF3AFBA4D6}"/>
              </c:ext>
            </c:extLst>
          </c:dPt>
          <c:dPt>
            <c:idx val="4"/>
            <c:bubble3D val="0"/>
            <c:spPr>
              <a:solidFill>
                <a:srgbClr val="F46C31"/>
              </a:solidFill>
              <a:ln>
                <a:noFill/>
              </a:ln>
              <a:effectLst/>
            </c:spPr>
            <c:extLst>
              <c:ext xmlns:c16="http://schemas.microsoft.com/office/drawing/2014/chart" uri="{C3380CC4-5D6E-409C-BE32-E72D297353CC}">
                <c16:uniqueId val="{00000009-3A1B-4877-85A4-38FF3AFBA4D6}"/>
              </c:ext>
            </c:extLst>
          </c:dPt>
          <c:dPt>
            <c:idx val="5"/>
            <c:bubble3D val="0"/>
            <c:spPr>
              <a:solidFill>
                <a:srgbClr val="F46C31"/>
              </a:solidFill>
              <a:ln>
                <a:noFill/>
              </a:ln>
              <a:effectLst/>
            </c:spPr>
            <c:extLst>
              <c:ext xmlns:c16="http://schemas.microsoft.com/office/drawing/2014/chart" uri="{C3380CC4-5D6E-409C-BE32-E72D297353CC}">
                <c16:uniqueId val="{0000000B-3A1B-4877-85A4-38FF3AFBA4D6}"/>
              </c:ext>
            </c:extLst>
          </c:dPt>
          <c:dLbls>
            <c:dLbl>
              <c:idx val="0"/>
              <c:layout>
                <c:manualLayout>
                  <c:x val="-0.16905901966242204"/>
                  <c:y val="-0.19273265803364975"/>
                </c:manualLayout>
              </c:layout>
              <c:tx>
                <c:rich>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r>
                      <a:rPr lang="en-US" dirty="0"/>
                      <a:t>Men</a:t>
                    </a:r>
                    <a:r>
                      <a:rPr lang="en-US" baseline="0" dirty="0"/>
                      <a:t>
</a:t>
                    </a:r>
                    <a:fld id="{F9813D7E-9EE0-4D25-942F-7DBEA1D17AF8}" type="VALUE">
                      <a:rPr lang="en-US" baseline="0"/>
                      <a:pPr>
                        <a:defRPr sz="950" b="1">
                          <a:solidFill>
                            <a:schemeClr val="bg1"/>
                          </a:solidFill>
                          <a:latin typeface="+mn-lt"/>
                        </a:defRPr>
                      </a:pPr>
                      <a:t>[VALEUR]</a:t>
                    </a:fld>
                    <a:endParaRPr lang="en-US" baseline="0" dirty="0"/>
                  </a:p>
                </c:rich>
              </c:tx>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9536558157537229"/>
                      <c:h val="0.25782436444012868"/>
                    </c:manualLayout>
                  </c15:layout>
                  <c15:dlblFieldTable/>
                  <c15:showDataLabelsRange val="0"/>
                </c:ext>
                <c:ext xmlns:c16="http://schemas.microsoft.com/office/drawing/2014/chart" uri="{C3380CC4-5D6E-409C-BE32-E72D297353CC}">
                  <c16:uniqueId val="{00000001-3A1B-4877-85A4-38FF3AFBA4D6}"/>
                </c:ext>
              </c:extLst>
            </c:dLbl>
            <c:dLbl>
              <c:idx val="1"/>
              <c:layout>
                <c:manualLayout>
                  <c:x val="0.23465280502818417"/>
                  <c:y val="0.14251609721658953"/>
                </c:manualLayout>
              </c:layout>
              <c:tx>
                <c:rich>
                  <a:bodyPr rot="0" spcFirstLastPara="1" vertOverflow="ellipsis" vert="horz" wrap="square" anchor="ctr" anchorCtr="1"/>
                  <a:lstStyle/>
                  <a:p>
                    <a:pPr>
                      <a:lnSpc>
                        <a:spcPts val="1000"/>
                      </a:lnSpc>
                      <a:defRPr sz="950" b="1" i="0" u="none" strike="noStrike" kern="1200" baseline="0">
                        <a:solidFill>
                          <a:schemeClr val="tx1"/>
                        </a:solidFill>
                        <a:latin typeface="+mn-lt"/>
                        <a:ea typeface="+mn-ea"/>
                        <a:cs typeface="+mn-cs"/>
                      </a:defRPr>
                    </a:pPr>
                    <a:r>
                      <a:rPr lang="en-US" dirty="0"/>
                      <a:t>Women</a:t>
                    </a:r>
                    <a:r>
                      <a:rPr lang="en-US" baseline="0" dirty="0"/>
                      <a:t>
</a:t>
                    </a:r>
                    <a:fld id="{FDB3E11D-AC62-42C6-AB66-AC9501616C34}" type="VALUE">
                      <a:rPr lang="en-US" baseline="0"/>
                      <a:pPr>
                        <a:lnSpc>
                          <a:spcPts val="1000"/>
                        </a:lnSpc>
                        <a:defRPr sz="950" b="1">
                          <a:solidFill>
                            <a:schemeClr val="tx1"/>
                          </a:solidFill>
                          <a:latin typeface="+mn-lt"/>
                        </a:defRPr>
                      </a:pPr>
                      <a:t>[VALEUR]</a:t>
                    </a:fld>
                    <a:endParaRPr lang="en-US" baseline="0" dirty="0"/>
                  </a:p>
                </c:rich>
              </c:tx>
              <c:spPr>
                <a:noFill/>
                <a:ln>
                  <a:noFill/>
                </a:ln>
                <a:effectLst/>
              </c:spPr>
              <c:txPr>
                <a:bodyPr rot="0" spcFirstLastPara="1" vertOverflow="ellipsis" vert="horz" wrap="square" anchor="ctr" anchorCtr="1"/>
                <a:lstStyle/>
                <a:p>
                  <a:pPr>
                    <a:lnSpc>
                      <a:spcPts val="1000"/>
                    </a:lnSpc>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4123107652250944"/>
                      <c:h val="0.17625609092748523"/>
                    </c:manualLayout>
                  </c15:layout>
                  <c15:dlblFieldTable/>
                  <c15:showDataLabelsRange val="0"/>
                </c:ext>
                <c:ext xmlns:c16="http://schemas.microsoft.com/office/drawing/2014/chart" uri="{C3380CC4-5D6E-409C-BE32-E72D297353CC}">
                  <c16:uniqueId val="{00000003-3A1B-4877-85A4-38FF3AFBA4D6}"/>
                </c:ext>
              </c:extLst>
            </c:dLbl>
            <c:dLbl>
              <c:idx val="2"/>
              <c:layout>
                <c:manualLayout>
                  <c:x val="8.1557039599624723E-2"/>
                  <c:y val="4.0350199635374367E-2"/>
                </c:manualLayout>
              </c:layout>
              <c:spPr>
                <a:noFill/>
                <a:ln>
                  <a:noFill/>
                </a:ln>
                <a:effectLst/>
              </c:spPr>
              <c:txPr>
                <a:bodyPr rot="0" spcFirstLastPara="1" vertOverflow="ellipsis" vert="horz" wrap="square" anchor="ctr" anchorCtr="1"/>
                <a:lstStyle/>
                <a:p>
                  <a:pPr>
                    <a:lnSpc>
                      <a:spcPts val="1000"/>
                    </a:lnSpc>
                    <a:defRPr sz="950" b="0"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3306230476864601"/>
                      <c:h val="0.23011893568995856"/>
                    </c:manualLayout>
                  </c15:layout>
                </c:ext>
                <c:ext xmlns:c16="http://schemas.microsoft.com/office/drawing/2014/chart" uri="{C3380CC4-5D6E-409C-BE32-E72D297353CC}">
                  <c16:uniqueId val="{00000005-3A1B-4877-85A4-38FF3AFBA4D6}"/>
                </c:ext>
              </c:extLst>
            </c:dLbl>
            <c:dLbl>
              <c:idx val="3"/>
              <c:layout>
                <c:manualLayout>
                  <c:x val="0.1108528503146632"/>
                  <c:y val="4.1462251023734707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A1B-4877-85A4-38FF3AFBA4D6}"/>
                </c:ext>
              </c:extLst>
            </c:dLbl>
            <c:dLbl>
              <c:idx val="4"/>
              <c:layout>
                <c:manualLayout>
                  <c:x val="-0.16926493735621911"/>
                  <c:y val="-2.192164164292589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531656298107136"/>
                      <c:h val="0.1603763548593925"/>
                    </c:manualLayout>
                  </c15:layout>
                </c:ext>
                <c:ext xmlns:c16="http://schemas.microsoft.com/office/drawing/2014/chart" uri="{C3380CC4-5D6E-409C-BE32-E72D297353CC}">
                  <c16:uniqueId val="{00000009-3A1B-4877-85A4-38FF3AFBA4D6}"/>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3A1B-4877-85A4-38FF3AFBA4D6}"/>
                </c:ext>
              </c:extLst>
            </c:dLbl>
            <c:spPr>
              <a:noFill/>
              <a:ln>
                <a:noFill/>
              </a:ln>
              <a:effectLst/>
            </c:spPr>
            <c:txPr>
              <a:bodyPr rot="0" spcFirstLastPara="1" vertOverflow="ellipsis" vert="horz" wrap="square" anchor="ctr" anchorCtr="1"/>
              <a:lstStyle/>
              <a:p>
                <a:pPr>
                  <a:defRPr sz="950" b="0"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Sheet1!$A$2:$A$3</c:f>
              <c:strCache>
                <c:ptCount val="2"/>
                <c:pt idx="0">
                  <c:v>Homme</c:v>
                </c:pt>
                <c:pt idx="1">
                  <c:v>Femme</c:v>
                </c:pt>
              </c:strCache>
            </c:strRef>
          </c:cat>
          <c:val>
            <c:numRef>
              <c:f>Sheet1!$B$2:$B$3</c:f>
              <c:numCache>
                <c:formatCode>0%</c:formatCode>
                <c:ptCount val="2"/>
                <c:pt idx="0">
                  <c:v>0.66</c:v>
                </c:pt>
                <c:pt idx="1">
                  <c:v>0.34</c:v>
                </c:pt>
              </c:numCache>
            </c:numRef>
          </c:val>
          <c:extLst>
            <c:ext xmlns:c16="http://schemas.microsoft.com/office/drawing/2014/chart" uri="{C3380CC4-5D6E-409C-BE32-E72D297353CC}">
              <c16:uniqueId val="{0000000C-3A1B-4877-85A4-38FF3AFBA4D6}"/>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21554870295551"/>
          <c:y val="0.10990735396007734"/>
          <c:w val="0.76970955230365812"/>
          <c:h val="0.80064809307874429"/>
        </c:manualLayout>
      </c:layout>
      <c:pieChart>
        <c:varyColors val="1"/>
        <c:ser>
          <c:idx val="0"/>
          <c:order val="0"/>
          <c:tx>
            <c:strRef>
              <c:f>Sheet1!$B$1</c:f>
              <c:strCache>
                <c:ptCount val="1"/>
                <c:pt idx="0">
                  <c:v>Freq.</c:v>
                </c:pt>
              </c:strCache>
            </c:strRef>
          </c:tx>
          <c:spPr>
            <a:solidFill>
              <a:srgbClr val="FFC000"/>
            </a:solidFill>
          </c:spPr>
          <c:explosion val="2"/>
          <c:dPt>
            <c:idx val="0"/>
            <c:bubble3D val="0"/>
            <c:spPr>
              <a:solidFill>
                <a:srgbClr val="FFEEB7"/>
              </a:solidFill>
              <a:ln>
                <a:noFill/>
              </a:ln>
              <a:effectLst/>
            </c:spPr>
            <c:extLst>
              <c:ext xmlns:c16="http://schemas.microsoft.com/office/drawing/2014/chart" uri="{C3380CC4-5D6E-409C-BE32-E72D297353CC}">
                <c16:uniqueId val="{00000001-BA0E-4D57-A78F-F35556E28133}"/>
              </c:ext>
            </c:extLst>
          </c:dPt>
          <c:dPt>
            <c:idx val="1"/>
            <c:bubble3D val="0"/>
            <c:spPr>
              <a:solidFill>
                <a:srgbClr val="FFDD71"/>
              </a:solidFill>
              <a:ln>
                <a:noFill/>
              </a:ln>
              <a:effectLst/>
            </c:spPr>
            <c:extLst>
              <c:ext xmlns:c16="http://schemas.microsoft.com/office/drawing/2014/chart" uri="{C3380CC4-5D6E-409C-BE32-E72D297353CC}">
                <c16:uniqueId val="{00000003-BA0E-4D57-A78F-F35556E28133}"/>
              </c:ext>
            </c:extLst>
          </c:dPt>
          <c:dPt>
            <c:idx val="2"/>
            <c:bubble3D val="0"/>
            <c:spPr>
              <a:solidFill>
                <a:srgbClr val="FFC000"/>
              </a:solidFill>
              <a:ln>
                <a:noFill/>
              </a:ln>
              <a:effectLst/>
            </c:spPr>
            <c:extLst>
              <c:ext xmlns:c16="http://schemas.microsoft.com/office/drawing/2014/chart" uri="{C3380CC4-5D6E-409C-BE32-E72D297353CC}">
                <c16:uniqueId val="{00000005-BA0E-4D57-A78F-F35556E28133}"/>
              </c:ext>
            </c:extLst>
          </c:dPt>
          <c:dPt>
            <c:idx val="3"/>
            <c:bubble3D val="0"/>
            <c:spPr>
              <a:solidFill>
                <a:srgbClr val="DEA900"/>
              </a:solidFill>
              <a:ln>
                <a:noFill/>
              </a:ln>
              <a:effectLst/>
            </c:spPr>
            <c:extLst>
              <c:ext xmlns:c16="http://schemas.microsoft.com/office/drawing/2014/chart" uri="{C3380CC4-5D6E-409C-BE32-E72D297353CC}">
                <c16:uniqueId val="{00000007-BA0E-4D57-A78F-F35556E28133}"/>
              </c:ext>
            </c:extLst>
          </c:dPt>
          <c:dPt>
            <c:idx val="4"/>
            <c:bubble3D val="0"/>
            <c:spPr>
              <a:solidFill>
                <a:srgbClr val="BC8F00"/>
              </a:solidFill>
              <a:ln>
                <a:noFill/>
              </a:ln>
              <a:effectLst/>
            </c:spPr>
            <c:extLst>
              <c:ext xmlns:c16="http://schemas.microsoft.com/office/drawing/2014/chart" uri="{C3380CC4-5D6E-409C-BE32-E72D297353CC}">
                <c16:uniqueId val="{00000009-BA0E-4D57-A78F-F35556E28133}"/>
              </c:ext>
            </c:extLst>
          </c:dPt>
          <c:dPt>
            <c:idx val="5"/>
            <c:bubble3D val="0"/>
            <c:spPr>
              <a:solidFill>
                <a:srgbClr val="FFC000"/>
              </a:solidFill>
              <a:ln>
                <a:noFill/>
              </a:ln>
              <a:effectLst/>
            </c:spPr>
            <c:extLst>
              <c:ext xmlns:c16="http://schemas.microsoft.com/office/drawing/2014/chart" uri="{C3380CC4-5D6E-409C-BE32-E72D297353CC}">
                <c16:uniqueId val="{0000000B-BA0E-4D57-A78F-F35556E28133}"/>
              </c:ext>
            </c:extLst>
          </c:dPt>
          <c:dLbls>
            <c:dLbl>
              <c:idx val="0"/>
              <c:layout>
                <c:manualLayout>
                  <c:x val="-0.17447261170009382"/>
                  <c:y val="8.4467885575944604E-2"/>
                </c:manualLayout>
              </c:layout>
              <c:tx>
                <c:rich>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r>
                      <a:rPr lang="en-US" dirty="0"/>
                      <a:t>Under 35</a:t>
                    </a:r>
                    <a:r>
                      <a:rPr lang="en-US" baseline="0" dirty="0"/>
                      <a:t>
</a:t>
                    </a:r>
                    <a:fld id="{A741B8B6-1AD2-4D88-84C7-1A594EA5EA7D}" type="VALUE">
                      <a:rPr lang="en-US" baseline="0"/>
                      <a:pPr>
                        <a:defRPr sz="950" b="1">
                          <a:solidFill>
                            <a:schemeClr val="tx1"/>
                          </a:solidFill>
                          <a:latin typeface="+mn-lt"/>
                        </a:defRPr>
                      </a:pPr>
                      <a:t>[VALEUR]</a:t>
                    </a:fld>
                    <a:endParaRPr lang="en-US" baseline="0" dirty="0"/>
                  </a:p>
                </c:rich>
              </c:tx>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9536558157537229"/>
                      <c:h val="0.25782436444012868"/>
                    </c:manualLayout>
                  </c15:layout>
                  <c15:dlblFieldTable/>
                  <c15:showDataLabelsRange val="0"/>
                </c:ext>
                <c:ext xmlns:c16="http://schemas.microsoft.com/office/drawing/2014/chart" uri="{C3380CC4-5D6E-409C-BE32-E72D297353CC}">
                  <c16:uniqueId val="{00000001-BA0E-4D57-A78F-F35556E28133}"/>
                </c:ext>
              </c:extLst>
            </c:dLbl>
            <c:dLbl>
              <c:idx val="1"/>
              <c:layout>
                <c:manualLayout>
                  <c:x val="-8.6617472602748491E-2"/>
                  <c:y val="0.11154460946350694"/>
                </c:manualLayout>
              </c:layout>
              <c:tx>
                <c:rich>
                  <a:bodyPr rot="0" spcFirstLastPara="1" vertOverflow="ellipsis" vert="horz" wrap="square" anchor="ctr" anchorCtr="1"/>
                  <a:lstStyle/>
                  <a:p>
                    <a:pPr>
                      <a:lnSpc>
                        <a:spcPts val="1000"/>
                      </a:lnSpc>
                      <a:defRPr sz="950" b="1" i="0" u="none" strike="noStrike" kern="1200" baseline="0">
                        <a:solidFill>
                          <a:schemeClr val="tx1"/>
                        </a:solidFill>
                        <a:latin typeface="+mn-lt"/>
                        <a:ea typeface="+mn-ea"/>
                        <a:cs typeface="+mn-cs"/>
                      </a:defRPr>
                    </a:pPr>
                    <a:r>
                      <a:rPr lang="en-US" dirty="0"/>
                      <a:t>Between 35-44</a:t>
                    </a:r>
                    <a:r>
                      <a:rPr lang="en-US" baseline="0" dirty="0"/>
                      <a:t>
</a:t>
                    </a:r>
                    <a:fld id="{74F5DEDD-EA56-4DC7-842E-FF174C3CA2BE}" type="VALUE">
                      <a:rPr lang="en-US" baseline="0"/>
                      <a:pPr>
                        <a:lnSpc>
                          <a:spcPts val="1000"/>
                        </a:lnSpc>
                        <a:defRPr sz="950" b="1">
                          <a:solidFill>
                            <a:schemeClr val="tx1"/>
                          </a:solidFill>
                          <a:latin typeface="+mn-lt"/>
                        </a:defRPr>
                      </a:pPr>
                      <a:t>[VALEUR]</a:t>
                    </a:fld>
                    <a:endParaRPr lang="en-US" baseline="0" dirty="0"/>
                  </a:p>
                </c:rich>
              </c:tx>
              <c:spPr>
                <a:noFill/>
                <a:ln>
                  <a:noFill/>
                </a:ln>
                <a:effectLst/>
              </c:spPr>
              <c:txPr>
                <a:bodyPr rot="0" spcFirstLastPara="1" vertOverflow="ellipsis" vert="horz" wrap="square" anchor="ctr" anchorCtr="1"/>
                <a:lstStyle/>
                <a:p>
                  <a:pPr>
                    <a:lnSpc>
                      <a:spcPts val="1000"/>
                    </a:lnSpc>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8453967630129751"/>
                      <c:h val="0.19314945494935251"/>
                    </c:manualLayout>
                  </c15:layout>
                  <c15:dlblFieldTable/>
                  <c15:showDataLabelsRange val="0"/>
                </c:ext>
                <c:ext xmlns:c16="http://schemas.microsoft.com/office/drawing/2014/chart" uri="{C3380CC4-5D6E-409C-BE32-E72D297353CC}">
                  <c16:uniqueId val="{00000003-BA0E-4D57-A78F-F35556E28133}"/>
                </c:ext>
              </c:extLst>
            </c:dLbl>
            <c:dLbl>
              <c:idx val="2"/>
              <c:layout>
                <c:manualLayout>
                  <c:x val="-0.205486526336699"/>
                  <c:y val="-0.15767338640842993"/>
                </c:manualLayout>
              </c:layout>
              <c:tx>
                <c:rich>
                  <a:bodyPr rot="0" spcFirstLastPara="1" vertOverflow="ellipsis" vert="horz" wrap="square" anchor="ctr" anchorCtr="1"/>
                  <a:lstStyle/>
                  <a:p>
                    <a:pPr>
                      <a:lnSpc>
                        <a:spcPts val="1000"/>
                      </a:lnSpc>
                      <a:defRPr sz="950" b="1" i="0" u="none" strike="noStrike" kern="1200" baseline="0">
                        <a:solidFill>
                          <a:schemeClr val="tx1"/>
                        </a:solidFill>
                        <a:latin typeface="+mn-lt"/>
                        <a:ea typeface="+mn-ea"/>
                        <a:cs typeface="+mn-cs"/>
                      </a:defRPr>
                    </a:pPr>
                    <a:r>
                      <a:rPr lang="en-US" dirty="0"/>
                      <a:t>Between 45-54</a:t>
                    </a:r>
                    <a:r>
                      <a:rPr lang="en-US" baseline="0" dirty="0"/>
                      <a:t>
</a:t>
                    </a:r>
                    <a:fld id="{8C375EC6-8A8E-4F17-9537-2C57D200C1C5}" type="VALUE">
                      <a:rPr lang="en-US" baseline="0"/>
                      <a:pPr>
                        <a:lnSpc>
                          <a:spcPts val="1000"/>
                        </a:lnSpc>
                        <a:defRPr sz="950" b="1">
                          <a:solidFill>
                            <a:schemeClr val="tx1"/>
                          </a:solidFill>
                          <a:latin typeface="+mn-lt"/>
                        </a:defRPr>
                      </a:pPr>
                      <a:t>[VALEUR]</a:t>
                    </a:fld>
                    <a:endParaRPr lang="en-US" baseline="0" dirty="0"/>
                  </a:p>
                </c:rich>
              </c:tx>
              <c:spPr>
                <a:noFill/>
                <a:ln>
                  <a:noFill/>
                </a:ln>
                <a:effectLst/>
              </c:spPr>
              <c:txPr>
                <a:bodyPr rot="0" spcFirstLastPara="1" vertOverflow="ellipsis" vert="horz" wrap="square" anchor="ctr" anchorCtr="1"/>
                <a:lstStyle/>
                <a:p>
                  <a:pPr>
                    <a:lnSpc>
                      <a:spcPts val="1000"/>
                    </a:lnSpc>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3306230476864601"/>
                      <c:h val="0.23011893568995856"/>
                    </c:manualLayout>
                  </c15:layout>
                  <c15:dlblFieldTable/>
                  <c15:showDataLabelsRange val="0"/>
                </c:ext>
                <c:ext xmlns:c16="http://schemas.microsoft.com/office/drawing/2014/chart" uri="{C3380CC4-5D6E-409C-BE32-E72D297353CC}">
                  <c16:uniqueId val="{00000005-BA0E-4D57-A78F-F35556E28133}"/>
                </c:ext>
              </c:extLst>
            </c:dLbl>
            <c:dLbl>
              <c:idx val="3"/>
              <c:layout>
                <c:manualLayout>
                  <c:x val="0.18664317650825016"/>
                  <c:y val="-0.14999811554585984"/>
                </c:manualLayout>
              </c:layout>
              <c:tx>
                <c:rich>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r>
                      <a:rPr lang="en-US" dirty="0"/>
                      <a:t>Between 55-64</a:t>
                    </a:r>
                    <a:r>
                      <a:rPr lang="en-US" baseline="0" dirty="0"/>
                      <a:t>
</a:t>
                    </a:r>
                    <a:fld id="{7A7F0AF4-CB1C-483C-94BE-DD1877F66198}" type="VALUE">
                      <a:rPr lang="en-US" baseline="0"/>
                      <a:pPr>
                        <a:defRPr sz="950" b="1">
                          <a:solidFill>
                            <a:schemeClr val="tx1"/>
                          </a:solidFill>
                          <a:latin typeface="+mn-lt"/>
                        </a:defRPr>
                      </a:pPr>
                      <a:t>[VALEUR]</a:t>
                    </a:fld>
                    <a:endParaRPr lang="en-US" baseline="0" dirty="0"/>
                  </a:p>
                </c:rich>
              </c:tx>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5462808835834738"/>
                      <c:h val="0.27806827931600964"/>
                    </c:manualLayout>
                  </c15:layout>
                  <c15:dlblFieldTable/>
                  <c15:showDataLabelsRange val="0"/>
                </c:ext>
                <c:ext xmlns:c16="http://schemas.microsoft.com/office/drawing/2014/chart" uri="{C3380CC4-5D6E-409C-BE32-E72D297353CC}">
                  <c16:uniqueId val="{00000007-BA0E-4D57-A78F-F35556E28133}"/>
                </c:ext>
              </c:extLst>
            </c:dLbl>
            <c:dLbl>
              <c:idx val="4"/>
              <c:layout>
                <c:manualLayout>
                  <c:x val="0.22896212062761861"/>
                  <c:y val="0.16612039666651149"/>
                </c:manualLayout>
              </c:layout>
              <c:tx>
                <c:rich>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r>
                      <a:rPr lang="en-US" dirty="0"/>
                      <a:t>65 and</a:t>
                    </a:r>
                    <a:r>
                      <a:rPr lang="en-US" baseline="0" dirty="0"/>
                      <a:t> over
</a:t>
                    </a:r>
                    <a:fld id="{A23C14C2-D2E2-4807-B369-BD153373CE4E}" type="VALUE">
                      <a:rPr lang="en-US" baseline="0"/>
                      <a:pPr>
                        <a:defRPr sz="950" b="1">
                          <a:solidFill>
                            <a:schemeClr val="tx1"/>
                          </a:solidFill>
                          <a:latin typeface="+mn-lt"/>
                        </a:defRPr>
                      </a:pPr>
                      <a:t>[VALEUR]</a:t>
                    </a:fld>
                    <a:endParaRPr lang="en-US" baseline="0" dirty="0"/>
                  </a:p>
                </c:rich>
              </c:tx>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9862524600939405"/>
                      <c:h val="0.24484424432280472"/>
                    </c:manualLayout>
                  </c15:layout>
                  <c15:dlblFieldTable/>
                  <c15:showDataLabelsRange val="0"/>
                </c:ext>
                <c:ext xmlns:c16="http://schemas.microsoft.com/office/drawing/2014/chart" uri="{C3380CC4-5D6E-409C-BE32-E72D297353CC}">
                  <c16:uniqueId val="{00000009-BA0E-4D57-A78F-F35556E28133}"/>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BA0E-4D57-A78F-F35556E28133}"/>
                </c:ext>
              </c:extLst>
            </c:dLbl>
            <c:spPr>
              <a:noFill/>
              <a:ln>
                <a:noFill/>
              </a:ln>
              <a:effectLst/>
            </c:spPr>
            <c:txPr>
              <a:bodyPr rot="0" spcFirstLastPara="1" vertOverflow="ellipsis" vert="horz" wrap="square" anchor="ctr" anchorCtr="1"/>
              <a:lstStyle/>
              <a:p>
                <a:pPr>
                  <a:defRPr sz="950" b="0"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Sheet1!$A$2:$A$6</c:f>
              <c:strCache>
                <c:ptCount val="5"/>
                <c:pt idx="0">
                  <c:v>Moins de 35 ans</c:v>
                </c:pt>
                <c:pt idx="1">
                  <c:v>Entre 35 et 44 ans</c:v>
                </c:pt>
                <c:pt idx="2">
                  <c:v>Entre 45 et 54 ans</c:v>
                </c:pt>
                <c:pt idx="3">
                  <c:v>Entre 55 et 64 ans</c:v>
                </c:pt>
                <c:pt idx="4">
                  <c:v>65 ans ou plus</c:v>
                </c:pt>
              </c:strCache>
            </c:strRef>
          </c:cat>
          <c:val>
            <c:numRef>
              <c:f>Sheet1!$B$2:$B$6</c:f>
              <c:numCache>
                <c:formatCode>0%</c:formatCode>
                <c:ptCount val="5"/>
                <c:pt idx="0">
                  <c:v>0.1</c:v>
                </c:pt>
                <c:pt idx="1">
                  <c:v>0.18</c:v>
                </c:pt>
                <c:pt idx="2">
                  <c:v>0.24</c:v>
                </c:pt>
                <c:pt idx="3">
                  <c:v>0.3</c:v>
                </c:pt>
                <c:pt idx="4">
                  <c:v>0.18</c:v>
                </c:pt>
              </c:numCache>
            </c:numRef>
          </c:val>
          <c:extLst>
            <c:ext xmlns:c16="http://schemas.microsoft.com/office/drawing/2014/chart" uri="{C3380CC4-5D6E-409C-BE32-E72D297353CC}">
              <c16:uniqueId val="{0000000C-BA0E-4D57-A78F-F35556E28133}"/>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21554870295551"/>
          <c:y val="0.10990735396007734"/>
          <c:w val="0.76970955230365812"/>
          <c:h val="0.80064809307874429"/>
        </c:manualLayout>
      </c:layout>
      <c:pieChart>
        <c:varyColors val="1"/>
        <c:ser>
          <c:idx val="0"/>
          <c:order val="0"/>
          <c:tx>
            <c:strRef>
              <c:f>Sheet1!$B$1</c:f>
              <c:strCache>
                <c:ptCount val="1"/>
                <c:pt idx="0">
                  <c:v>Freq.</c:v>
                </c:pt>
              </c:strCache>
            </c:strRef>
          </c:tx>
          <c:spPr>
            <a:solidFill>
              <a:srgbClr val="F46C31"/>
            </a:solidFill>
          </c:spPr>
          <c:explosion val="2"/>
          <c:dPt>
            <c:idx val="0"/>
            <c:bubble3D val="0"/>
            <c:spPr>
              <a:solidFill>
                <a:srgbClr val="FAB99C"/>
              </a:solidFill>
              <a:ln>
                <a:noFill/>
              </a:ln>
              <a:effectLst/>
            </c:spPr>
            <c:extLst>
              <c:ext xmlns:c16="http://schemas.microsoft.com/office/drawing/2014/chart" uri="{C3380CC4-5D6E-409C-BE32-E72D297353CC}">
                <c16:uniqueId val="{00000001-864F-48EE-A364-50A2FBA3A3D4}"/>
              </c:ext>
            </c:extLst>
          </c:dPt>
          <c:dPt>
            <c:idx val="1"/>
            <c:bubble3D val="0"/>
            <c:spPr>
              <a:solidFill>
                <a:srgbClr val="F46C31"/>
              </a:solidFill>
              <a:ln>
                <a:noFill/>
              </a:ln>
              <a:effectLst/>
            </c:spPr>
            <c:extLst>
              <c:ext xmlns:c16="http://schemas.microsoft.com/office/drawing/2014/chart" uri="{C3380CC4-5D6E-409C-BE32-E72D297353CC}">
                <c16:uniqueId val="{00000003-864F-48EE-A364-50A2FBA3A3D4}"/>
              </c:ext>
            </c:extLst>
          </c:dPt>
          <c:dPt>
            <c:idx val="2"/>
            <c:bubble3D val="0"/>
            <c:spPr>
              <a:solidFill>
                <a:srgbClr val="DA4C0C"/>
              </a:solidFill>
              <a:ln>
                <a:noFill/>
              </a:ln>
              <a:effectLst/>
            </c:spPr>
            <c:extLst>
              <c:ext xmlns:c16="http://schemas.microsoft.com/office/drawing/2014/chart" uri="{C3380CC4-5D6E-409C-BE32-E72D297353CC}">
                <c16:uniqueId val="{00000005-864F-48EE-A364-50A2FBA3A3D4}"/>
              </c:ext>
            </c:extLst>
          </c:dPt>
          <c:dPt>
            <c:idx val="3"/>
            <c:bubble3D val="0"/>
            <c:spPr>
              <a:solidFill>
                <a:schemeClr val="bg1">
                  <a:lumMod val="65000"/>
                </a:schemeClr>
              </a:solidFill>
              <a:ln>
                <a:noFill/>
              </a:ln>
              <a:effectLst/>
            </c:spPr>
            <c:extLst>
              <c:ext xmlns:c16="http://schemas.microsoft.com/office/drawing/2014/chart" uri="{C3380CC4-5D6E-409C-BE32-E72D297353CC}">
                <c16:uniqueId val="{00000007-864F-48EE-A364-50A2FBA3A3D4}"/>
              </c:ext>
            </c:extLst>
          </c:dPt>
          <c:dPt>
            <c:idx val="4"/>
            <c:bubble3D val="0"/>
            <c:spPr>
              <a:solidFill>
                <a:srgbClr val="F46C31"/>
              </a:solidFill>
              <a:ln>
                <a:noFill/>
              </a:ln>
              <a:effectLst/>
            </c:spPr>
            <c:extLst>
              <c:ext xmlns:c16="http://schemas.microsoft.com/office/drawing/2014/chart" uri="{C3380CC4-5D6E-409C-BE32-E72D297353CC}">
                <c16:uniqueId val="{00000009-864F-48EE-A364-50A2FBA3A3D4}"/>
              </c:ext>
            </c:extLst>
          </c:dPt>
          <c:dPt>
            <c:idx val="5"/>
            <c:bubble3D val="0"/>
            <c:spPr>
              <a:solidFill>
                <a:srgbClr val="F46C31"/>
              </a:solidFill>
              <a:ln>
                <a:noFill/>
              </a:ln>
              <a:effectLst/>
            </c:spPr>
            <c:extLst>
              <c:ext xmlns:c16="http://schemas.microsoft.com/office/drawing/2014/chart" uri="{C3380CC4-5D6E-409C-BE32-E72D297353CC}">
                <c16:uniqueId val="{0000000B-864F-48EE-A364-50A2FBA3A3D4}"/>
              </c:ext>
            </c:extLst>
          </c:dPt>
          <c:dLbls>
            <c:dLbl>
              <c:idx val="0"/>
              <c:layout>
                <c:manualLayout>
                  <c:x val="-0.16364542762475026"/>
                  <c:y val="1.8437055906211815E-2"/>
                </c:manualLayout>
              </c:layout>
              <c:tx>
                <c:rich>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r>
                      <a:rPr lang="en-US" baseline="0" dirty="0"/>
                      <a:t>Secondary school or less
</a:t>
                    </a:r>
                    <a:fld id="{ED7320EF-18FD-4C80-8F52-ED660737FAE7}" type="VALUE">
                      <a:rPr lang="en-US" baseline="0"/>
                      <a:pPr>
                        <a:defRPr sz="950" b="1">
                          <a:solidFill>
                            <a:schemeClr val="tx1"/>
                          </a:solidFill>
                          <a:latin typeface="+mn-lt"/>
                        </a:defRPr>
                      </a:pPr>
                      <a:t>[VALEUR]</a:t>
                    </a:fld>
                    <a:endParaRPr lang="en-US" baseline="0" dirty="0"/>
                  </a:p>
                </c:rich>
              </c:tx>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9536558157537229"/>
                      <c:h val="0.34229225001607327"/>
                    </c:manualLayout>
                  </c15:layout>
                  <c15:dlblFieldTable/>
                  <c15:showDataLabelsRange val="0"/>
                </c:ext>
                <c:ext xmlns:c16="http://schemas.microsoft.com/office/drawing/2014/chart" uri="{C3380CC4-5D6E-409C-BE32-E72D297353CC}">
                  <c16:uniqueId val="{00000001-864F-48EE-A364-50A2FBA3A3D4}"/>
                </c:ext>
              </c:extLst>
            </c:dLbl>
            <c:dLbl>
              <c:idx val="1"/>
              <c:layout>
                <c:manualLayout>
                  <c:x val="0.22382560219817413"/>
                  <c:y val="-0.21398531012572644"/>
                </c:manualLayout>
              </c:layout>
              <c:tx>
                <c:rich>
                  <a:bodyPr rot="0" spcFirstLastPara="1" vertOverflow="ellipsis" vert="horz" wrap="square" anchor="ctr" anchorCtr="1"/>
                  <a:lstStyle/>
                  <a:p>
                    <a:pPr>
                      <a:lnSpc>
                        <a:spcPts val="1000"/>
                      </a:lnSpc>
                      <a:defRPr sz="950" b="1" i="0" u="none" strike="noStrike" kern="1200" baseline="0">
                        <a:solidFill>
                          <a:schemeClr val="tx1"/>
                        </a:solidFill>
                        <a:latin typeface="+mn-lt"/>
                        <a:ea typeface="+mn-ea"/>
                        <a:cs typeface="+mn-cs"/>
                      </a:defRPr>
                    </a:pPr>
                    <a:r>
                      <a:rPr lang="en-US" dirty="0"/>
                      <a:t>College</a:t>
                    </a:r>
                    <a:r>
                      <a:rPr lang="en-US" baseline="0" dirty="0"/>
                      <a:t>
</a:t>
                    </a:r>
                    <a:fld id="{C5015D86-973F-483D-B83B-4FD16906237F}" type="VALUE">
                      <a:rPr lang="en-US" baseline="0"/>
                      <a:pPr>
                        <a:lnSpc>
                          <a:spcPts val="1000"/>
                        </a:lnSpc>
                        <a:defRPr sz="950" b="1">
                          <a:solidFill>
                            <a:schemeClr val="tx1"/>
                          </a:solidFill>
                          <a:latin typeface="+mn-lt"/>
                        </a:defRPr>
                      </a:pPr>
                      <a:t>[VALEUR]</a:t>
                    </a:fld>
                    <a:endParaRPr lang="en-US" baseline="0" dirty="0"/>
                  </a:p>
                </c:rich>
              </c:tx>
              <c:spPr>
                <a:noFill/>
                <a:ln>
                  <a:noFill/>
                </a:ln>
                <a:effectLst/>
              </c:spPr>
              <c:txPr>
                <a:bodyPr rot="0" spcFirstLastPara="1" vertOverflow="ellipsis" vert="horz" wrap="square" anchor="ctr" anchorCtr="1"/>
                <a:lstStyle/>
                <a:p>
                  <a:pPr>
                    <a:lnSpc>
                      <a:spcPts val="1000"/>
                    </a:lnSpc>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4123107652250944"/>
                      <c:h val="0.17625609092748523"/>
                    </c:manualLayout>
                  </c15:layout>
                  <c15:dlblFieldTable/>
                  <c15:showDataLabelsRange val="0"/>
                </c:ext>
                <c:ext xmlns:c16="http://schemas.microsoft.com/office/drawing/2014/chart" uri="{C3380CC4-5D6E-409C-BE32-E72D297353CC}">
                  <c16:uniqueId val="{00000003-864F-48EE-A364-50A2FBA3A3D4}"/>
                </c:ext>
              </c:extLst>
            </c:dLbl>
            <c:dLbl>
              <c:idx val="2"/>
              <c:layout>
                <c:manualLayout>
                  <c:x val="0.18170849554572208"/>
                  <c:y val="0.20928614660166409"/>
                </c:manualLayout>
              </c:layout>
              <c:tx>
                <c:rich>
                  <a:bodyPr rot="0" spcFirstLastPara="1" vertOverflow="ellipsis" vert="horz" wrap="square" anchor="ctr" anchorCtr="1"/>
                  <a:lstStyle/>
                  <a:p>
                    <a:pPr>
                      <a:lnSpc>
                        <a:spcPts val="1000"/>
                      </a:lnSpc>
                      <a:defRPr sz="950" b="1" i="0" u="none" strike="noStrike" kern="1200" baseline="0">
                        <a:solidFill>
                          <a:schemeClr val="bg1"/>
                        </a:solidFill>
                        <a:latin typeface="+mn-lt"/>
                        <a:ea typeface="+mn-ea"/>
                        <a:cs typeface="+mn-cs"/>
                      </a:defRPr>
                    </a:pPr>
                    <a:r>
                      <a:rPr lang="en-US" dirty="0"/>
                      <a:t>University</a:t>
                    </a:r>
                    <a:r>
                      <a:rPr lang="en-US" baseline="0" dirty="0"/>
                      <a:t>
</a:t>
                    </a:r>
                    <a:fld id="{075E55AA-580C-485A-9520-59DE8A0F4A01}" type="VALUE">
                      <a:rPr lang="en-US" baseline="0"/>
                      <a:pPr>
                        <a:lnSpc>
                          <a:spcPts val="1000"/>
                        </a:lnSpc>
                        <a:defRPr sz="950" b="1">
                          <a:solidFill>
                            <a:schemeClr val="bg1"/>
                          </a:solidFill>
                          <a:latin typeface="+mn-lt"/>
                        </a:defRPr>
                      </a:pPr>
                      <a:t>[VALEUR]</a:t>
                    </a:fld>
                    <a:endParaRPr lang="en-US" baseline="0" dirty="0"/>
                  </a:p>
                </c:rich>
              </c:tx>
              <c:spPr>
                <a:noFill/>
                <a:ln>
                  <a:noFill/>
                </a:ln>
                <a:effectLst/>
              </c:spPr>
              <c:txPr>
                <a:bodyPr rot="0" spcFirstLastPara="1" vertOverflow="ellipsis" vert="horz" wrap="square" anchor="ctr" anchorCtr="1"/>
                <a:lstStyle/>
                <a:p>
                  <a:pPr>
                    <a:lnSpc>
                      <a:spcPts val="1000"/>
                    </a:lnSpc>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3250934484027132"/>
                      <c:h val="0.23011889797121884"/>
                    </c:manualLayout>
                  </c15:layout>
                  <c15:dlblFieldTable/>
                  <c15:showDataLabelsRange val="0"/>
                </c:ext>
                <c:ext xmlns:c16="http://schemas.microsoft.com/office/drawing/2014/chart" uri="{C3380CC4-5D6E-409C-BE32-E72D297353CC}">
                  <c16:uniqueId val="{00000005-864F-48EE-A364-50A2FBA3A3D4}"/>
                </c:ext>
              </c:extLst>
            </c:dLbl>
            <c:dLbl>
              <c:idx val="3"/>
              <c:layout>
                <c:manualLayout>
                  <c:x val="0.1108528503146632"/>
                  <c:y val="4.1462251023734707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864F-48EE-A364-50A2FBA3A3D4}"/>
                </c:ext>
              </c:extLst>
            </c:dLbl>
            <c:dLbl>
              <c:idx val="4"/>
              <c:layout>
                <c:manualLayout>
                  <c:x val="-0.16926493735621911"/>
                  <c:y val="-2.192164164292589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531656298107136"/>
                      <c:h val="0.1603763548593925"/>
                    </c:manualLayout>
                  </c15:layout>
                </c:ext>
                <c:ext xmlns:c16="http://schemas.microsoft.com/office/drawing/2014/chart" uri="{C3380CC4-5D6E-409C-BE32-E72D297353CC}">
                  <c16:uniqueId val="{00000009-864F-48EE-A364-50A2FBA3A3D4}"/>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864F-48EE-A364-50A2FBA3A3D4}"/>
                </c:ext>
              </c:extLst>
            </c:dLbl>
            <c:spPr>
              <a:noFill/>
              <a:ln>
                <a:noFill/>
              </a:ln>
              <a:effectLst/>
            </c:spPr>
            <c:txPr>
              <a:bodyPr rot="0" spcFirstLastPara="1" vertOverflow="ellipsis" vert="horz" wrap="square" anchor="ctr" anchorCtr="1"/>
              <a:lstStyle/>
              <a:p>
                <a:pPr>
                  <a:defRPr sz="950" b="0"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Secondaire ou moins</c:v>
                </c:pt>
                <c:pt idx="1">
                  <c:v>Collégiale</c:v>
                </c:pt>
                <c:pt idx="2">
                  <c:v>Universitaire</c:v>
                </c:pt>
              </c:strCache>
            </c:strRef>
          </c:cat>
          <c:val>
            <c:numRef>
              <c:f>Sheet1!$B$2:$B$4</c:f>
              <c:numCache>
                <c:formatCode>0%</c:formatCode>
                <c:ptCount val="3"/>
                <c:pt idx="0">
                  <c:v>0.49</c:v>
                </c:pt>
                <c:pt idx="1">
                  <c:v>0.22</c:v>
                </c:pt>
                <c:pt idx="2">
                  <c:v>0.28999999999999998</c:v>
                </c:pt>
              </c:numCache>
            </c:numRef>
          </c:val>
          <c:extLst>
            <c:ext xmlns:c16="http://schemas.microsoft.com/office/drawing/2014/chart" uri="{C3380CC4-5D6E-409C-BE32-E72D297353CC}">
              <c16:uniqueId val="{0000000C-864F-48EE-A364-50A2FBA3A3D4}"/>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21554870295551"/>
          <c:y val="0.10990735396007734"/>
          <c:w val="0.76970955230365812"/>
          <c:h val="0.80064809307874429"/>
        </c:manualLayout>
      </c:layout>
      <c:pieChart>
        <c:varyColors val="1"/>
        <c:ser>
          <c:idx val="0"/>
          <c:order val="0"/>
          <c:tx>
            <c:strRef>
              <c:f>Sheet1!$B$1</c:f>
              <c:strCache>
                <c:ptCount val="1"/>
                <c:pt idx="0">
                  <c:v>Freq.</c:v>
                </c:pt>
              </c:strCache>
            </c:strRef>
          </c:tx>
          <c:spPr>
            <a:solidFill>
              <a:srgbClr val="F46C31"/>
            </a:solidFill>
          </c:spPr>
          <c:explosion val="2"/>
          <c:dPt>
            <c:idx val="0"/>
            <c:bubble3D val="0"/>
            <c:spPr>
              <a:solidFill>
                <a:srgbClr val="B3CFEB"/>
              </a:solidFill>
              <a:ln>
                <a:noFill/>
              </a:ln>
              <a:effectLst/>
            </c:spPr>
            <c:extLst>
              <c:ext xmlns:c16="http://schemas.microsoft.com/office/drawing/2014/chart" uri="{C3380CC4-5D6E-409C-BE32-E72D297353CC}">
                <c16:uniqueId val="{00000001-161C-41F8-B841-1817A6162000}"/>
              </c:ext>
            </c:extLst>
          </c:dPt>
          <c:dPt>
            <c:idx val="1"/>
            <c:bubble3D val="0"/>
            <c:spPr>
              <a:solidFill>
                <a:srgbClr val="8DB7E1"/>
              </a:solidFill>
              <a:ln>
                <a:noFill/>
              </a:ln>
              <a:effectLst/>
            </c:spPr>
            <c:extLst>
              <c:ext xmlns:c16="http://schemas.microsoft.com/office/drawing/2014/chart" uri="{C3380CC4-5D6E-409C-BE32-E72D297353CC}">
                <c16:uniqueId val="{00000003-161C-41F8-B841-1817A6162000}"/>
              </c:ext>
            </c:extLst>
          </c:dPt>
          <c:dPt>
            <c:idx val="2"/>
            <c:bubble3D val="0"/>
            <c:spPr>
              <a:solidFill>
                <a:srgbClr val="5594D3"/>
              </a:solidFill>
              <a:ln>
                <a:noFill/>
              </a:ln>
              <a:effectLst/>
            </c:spPr>
            <c:extLst>
              <c:ext xmlns:c16="http://schemas.microsoft.com/office/drawing/2014/chart" uri="{C3380CC4-5D6E-409C-BE32-E72D297353CC}">
                <c16:uniqueId val="{00000005-161C-41F8-B841-1817A6162000}"/>
              </c:ext>
            </c:extLst>
          </c:dPt>
          <c:dPt>
            <c:idx val="3"/>
            <c:bubble3D val="0"/>
            <c:spPr>
              <a:solidFill>
                <a:srgbClr val="2F71B3"/>
              </a:solidFill>
              <a:ln>
                <a:noFill/>
              </a:ln>
              <a:effectLst/>
            </c:spPr>
            <c:extLst>
              <c:ext xmlns:c16="http://schemas.microsoft.com/office/drawing/2014/chart" uri="{C3380CC4-5D6E-409C-BE32-E72D297353CC}">
                <c16:uniqueId val="{00000007-161C-41F8-B841-1817A6162000}"/>
              </c:ext>
            </c:extLst>
          </c:dPt>
          <c:dPt>
            <c:idx val="4"/>
            <c:bubble3D val="0"/>
            <c:spPr>
              <a:solidFill>
                <a:srgbClr val="1E4974"/>
              </a:solidFill>
              <a:ln>
                <a:noFill/>
              </a:ln>
              <a:effectLst/>
            </c:spPr>
            <c:extLst>
              <c:ext xmlns:c16="http://schemas.microsoft.com/office/drawing/2014/chart" uri="{C3380CC4-5D6E-409C-BE32-E72D297353CC}">
                <c16:uniqueId val="{00000009-161C-41F8-B841-1817A6162000}"/>
              </c:ext>
            </c:extLst>
          </c:dPt>
          <c:dPt>
            <c:idx val="5"/>
            <c:bubble3D val="0"/>
            <c:spPr>
              <a:solidFill>
                <a:srgbClr val="F46C31"/>
              </a:solidFill>
              <a:ln>
                <a:noFill/>
              </a:ln>
              <a:effectLst/>
            </c:spPr>
            <c:extLst>
              <c:ext xmlns:c16="http://schemas.microsoft.com/office/drawing/2014/chart" uri="{C3380CC4-5D6E-409C-BE32-E72D297353CC}">
                <c16:uniqueId val="{0000000B-161C-41F8-B841-1817A6162000}"/>
              </c:ext>
            </c:extLst>
          </c:dPt>
          <c:dLbls>
            <c:dLbl>
              <c:idx val="0"/>
              <c:layout>
                <c:manualLayout>
                  <c:x val="-0.21236775596379628"/>
                  <c:y val="0.1520421940367003"/>
                </c:manualLayout>
              </c:layout>
              <c:tx>
                <c:rich>
                  <a:bodyPr/>
                  <a:lstStyle/>
                  <a:p>
                    <a:r>
                      <a:rPr lang="en-US" dirty="0"/>
                      <a:t>Less than</a:t>
                    </a:r>
                    <a:r>
                      <a:rPr lang="en-US" baseline="0" dirty="0"/>
                      <a:t> 5 years
</a:t>
                    </a:r>
                    <a:fld id="{D9453E8D-1BA6-40BF-B60F-6CCA17DF8319}" type="VALUE">
                      <a:rPr lang="en-US" baseline="0"/>
                      <a:pPr/>
                      <a:t>[VALEUR]</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9536558157537229"/>
                      <c:h val="0.25782436444012868"/>
                    </c:manualLayout>
                  </c15:layout>
                  <c15:dlblFieldTable/>
                  <c15:showDataLabelsRange val="0"/>
                </c:ext>
                <c:ext xmlns:c16="http://schemas.microsoft.com/office/drawing/2014/chart" uri="{C3380CC4-5D6E-409C-BE32-E72D297353CC}">
                  <c16:uniqueId val="{00000001-161C-41F8-B841-1817A6162000}"/>
                </c:ext>
              </c:extLst>
            </c:dLbl>
            <c:dLbl>
              <c:idx val="1"/>
              <c:layout>
                <c:manualLayout>
                  <c:x val="-9.7444656678092045E-2"/>
                  <c:y val="6.367947430380505E-2"/>
                </c:manualLayout>
              </c:layout>
              <c:tx>
                <c:rich>
                  <a:bodyPr rot="0" spcFirstLastPara="1" vertOverflow="ellipsis" vert="horz" wrap="square" anchor="ctr" anchorCtr="1"/>
                  <a:lstStyle/>
                  <a:p>
                    <a:pPr>
                      <a:lnSpc>
                        <a:spcPts val="1000"/>
                      </a:lnSpc>
                      <a:defRPr sz="950" b="1" i="0" u="none" strike="noStrike" kern="1200" baseline="0">
                        <a:solidFill>
                          <a:schemeClr val="tx1"/>
                        </a:solidFill>
                        <a:latin typeface="+mn-lt"/>
                        <a:ea typeface="+mn-ea"/>
                        <a:cs typeface="+mn-cs"/>
                      </a:defRPr>
                    </a:pPr>
                    <a:r>
                      <a:rPr lang="en-US" dirty="0"/>
                      <a:t>5 to 9 yrs</a:t>
                    </a:r>
                    <a:r>
                      <a:rPr lang="en-US" baseline="0" dirty="0"/>
                      <a:t>
</a:t>
                    </a:r>
                    <a:fld id="{5B948DCB-C9ED-4F8A-BE61-54F59D3FA6FE}" type="VALUE">
                      <a:rPr lang="en-US" baseline="0"/>
                      <a:pPr>
                        <a:lnSpc>
                          <a:spcPts val="1000"/>
                        </a:lnSpc>
                        <a:defRPr sz="950" b="1">
                          <a:solidFill>
                            <a:schemeClr val="tx1"/>
                          </a:solidFill>
                          <a:latin typeface="+mn-lt"/>
                        </a:defRPr>
                      </a:pPr>
                      <a:t>[VALEUR]</a:t>
                    </a:fld>
                    <a:endParaRPr lang="en-US" baseline="0" dirty="0"/>
                  </a:p>
                </c:rich>
              </c:tx>
              <c:spPr>
                <a:noFill/>
                <a:ln>
                  <a:noFill/>
                </a:ln>
                <a:effectLst/>
              </c:spPr>
              <c:txPr>
                <a:bodyPr rot="0" spcFirstLastPara="1" vertOverflow="ellipsis" vert="horz" wrap="square" anchor="ctr" anchorCtr="1"/>
                <a:lstStyle/>
                <a:p>
                  <a:pPr>
                    <a:lnSpc>
                      <a:spcPts val="1000"/>
                    </a:lnSpc>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4123107652250944"/>
                      <c:h val="0.17625609092748523"/>
                    </c:manualLayout>
                  </c15:layout>
                  <c15:dlblFieldTable/>
                  <c15:showDataLabelsRange val="0"/>
                </c:ext>
                <c:ext xmlns:c16="http://schemas.microsoft.com/office/drawing/2014/chart" uri="{C3380CC4-5D6E-409C-BE32-E72D297353CC}">
                  <c16:uniqueId val="{00000003-161C-41F8-B841-1817A6162000}"/>
                </c:ext>
              </c:extLst>
            </c:dLbl>
            <c:dLbl>
              <c:idx val="2"/>
              <c:layout>
                <c:manualLayout>
                  <c:x val="-0.16782156630136999"/>
                  <c:y val="-0.20272292538226697"/>
                </c:manualLayout>
              </c:layout>
              <c:tx>
                <c:rich>
                  <a:bodyPr rot="0" spcFirstLastPara="1" vertOverflow="ellipsis" vert="horz" wrap="square" anchor="ctr" anchorCtr="1"/>
                  <a:lstStyle/>
                  <a:p>
                    <a:pPr>
                      <a:lnSpc>
                        <a:spcPts val="1000"/>
                      </a:lnSpc>
                      <a:defRPr sz="950" b="1" i="0" u="none" strike="noStrike" kern="1200" baseline="0">
                        <a:solidFill>
                          <a:schemeClr val="tx1"/>
                        </a:solidFill>
                        <a:latin typeface="+mn-lt"/>
                        <a:ea typeface="+mn-ea"/>
                        <a:cs typeface="+mn-cs"/>
                      </a:defRPr>
                    </a:pPr>
                    <a:r>
                      <a:rPr lang="en-US" dirty="0"/>
                      <a:t>10 to 14 yrs</a:t>
                    </a:r>
                    <a:r>
                      <a:rPr lang="en-US" baseline="0" dirty="0"/>
                      <a:t>
</a:t>
                    </a:r>
                    <a:fld id="{362ACB1F-F9AA-4A50-951C-40DDBC8EDCFA}" type="VALUE">
                      <a:rPr lang="en-US" baseline="0"/>
                      <a:pPr>
                        <a:lnSpc>
                          <a:spcPts val="1000"/>
                        </a:lnSpc>
                        <a:defRPr sz="950" b="1">
                          <a:solidFill>
                            <a:schemeClr val="tx1"/>
                          </a:solidFill>
                          <a:latin typeface="+mn-lt"/>
                        </a:defRPr>
                      </a:pPr>
                      <a:t>[VALEUR]</a:t>
                    </a:fld>
                    <a:endParaRPr lang="en-US" baseline="0" dirty="0"/>
                  </a:p>
                </c:rich>
              </c:tx>
              <c:spPr>
                <a:noFill/>
                <a:ln>
                  <a:noFill/>
                </a:ln>
                <a:effectLst/>
              </c:spPr>
              <c:txPr>
                <a:bodyPr rot="0" spcFirstLastPara="1" vertOverflow="ellipsis" vert="horz" wrap="square" anchor="ctr" anchorCtr="1"/>
                <a:lstStyle/>
                <a:p>
                  <a:pPr>
                    <a:lnSpc>
                      <a:spcPts val="1000"/>
                    </a:lnSpc>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3306230476864601"/>
                      <c:h val="0.23011893568995856"/>
                    </c:manualLayout>
                  </c15:layout>
                  <c15:dlblFieldTable/>
                  <c15:showDataLabelsRange val="0"/>
                </c:ext>
                <c:ext xmlns:c16="http://schemas.microsoft.com/office/drawing/2014/chart" uri="{C3380CC4-5D6E-409C-BE32-E72D297353CC}">
                  <c16:uniqueId val="{00000005-161C-41F8-B841-1817A6162000}"/>
                </c:ext>
              </c:extLst>
            </c:dLbl>
            <c:dLbl>
              <c:idx val="3"/>
              <c:layout>
                <c:manualLayout>
                  <c:x val="2.9649007415768557E-2"/>
                  <c:y val="-9.5730270319403898E-2"/>
                </c:manualLayout>
              </c:layout>
              <c:tx>
                <c:rich>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r>
                      <a:rPr lang="en-US" dirty="0"/>
                      <a:t>15 to</a:t>
                    </a:r>
                    <a:r>
                      <a:rPr lang="en-US" baseline="0" dirty="0"/>
                      <a:t> 19 yrs
</a:t>
                    </a:r>
                    <a:fld id="{CFFFDC41-040E-4D1A-AC5A-25CB9E738FD6}" type="VALUE">
                      <a:rPr lang="en-US" baseline="0"/>
                      <a:pPr>
                        <a:defRPr sz="950" b="1">
                          <a:solidFill>
                            <a:schemeClr val="bg1"/>
                          </a:solidFill>
                          <a:latin typeface="+mn-lt"/>
                        </a:defRPr>
                      </a:pPr>
                      <a:t>[VALEUR]</a:t>
                    </a:fld>
                    <a:endParaRPr lang="en-US" baseline="0" dirty="0"/>
                  </a:p>
                </c:rich>
              </c:tx>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161C-41F8-B841-1817A6162000}"/>
                </c:ext>
              </c:extLst>
            </c:dLbl>
            <c:dLbl>
              <c:idx val="4"/>
              <c:layout>
                <c:manualLayout>
                  <c:x val="0.19488928671965833"/>
                  <c:y val="4.5652787942904616E-2"/>
                </c:manualLayout>
              </c:layout>
              <c:tx>
                <c:rich>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r>
                      <a:rPr lang="en-US" dirty="0"/>
                      <a:t>20 and over</a:t>
                    </a:r>
                    <a:r>
                      <a:rPr lang="en-US" baseline="0" dirty="0"/>
                      <a:t>
</a:t>
                    </a:r>
                    <a:fld id="{8B9DDEAC-6963-4B16-BF88-F2064AC9F6F7}" type="VALUE">
                      <a:rPr lang="en-US" baseline="0"/>
                      <a:pPr>
                        <a:defRPr sz="950" b="1">
                          <a:solidFill>
                            <a:schemeClr val="bg1"/>
                          </a:solidFill>
                          <a:latin typeface="+mn-lt"/>
                        </a:defRPr>
                      </a:pPr>
                      <a:t>[VALEUR]</a:t>
                    </a:fld>
                    <a:endParaRPr lang="en-US" baseline="0" dirty="0"/>
                  </a:p>
                </c:rich>
              </c:tx>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5531650970801983"/>
                      <c:h val="0.22795066720761584"/>
                    </c:manualLayout>
                  </c15:layout>
                  <c15:dlblFieldTable/>
                  <c15:showDataLabelsRange val="0"/>
                </c:ext>
                <c:ext xmlns:c16="http://schemas.microsoft.com/office/drawing/2014/chart" uri="{C3380CC4-5D6E-409C-BE32-E72D297353CC}">
                  <c16:uniqueId val="{00000009-161C-41F8-B841-1817A6162000}"/>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161C-41F8-B841-1817A6162000}"/>
                </c:ext>
              </c:extLst>
            </c:dLbl>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Sheet1!$A$2:$A$6</c:f>
              <c:strCache>
                <c:ptCount val="5"/>
                <c:pt idx="0">
                  <c:v>Moins de 5 ans</c:v>
                </c:pt>
                <c:pt idx="1">
                  <c:v>5 à 9 ans</c:v>
                </c:pt>
                <c:pt idx="2">
                  <c:v>10 à 14 ans</c:v>
                </c:pt>
                <c:pt idx="3">
                  <c:v>15 à 19 ans</c:v>
                </c:pt>
                <c:pt idx="4">
                  <c:v>20 ans et plus</c:v>
                </c:pt>
              </c:strCache>
            </c:strRef>
          </c:cat>
          <c:val>
            <c:numRef>
              <c:f>Sheet1!$B$2:$B$6</c:f>
              <c:numCache>
                <c:formatCode>0%</c:formatCode>
                <c:ptCount val="5"/>
                <c:pt idx="0">
                  <c:v>0.16</c:v>
                </c:pt>
                <c:pt idx="1">
                  <c:v>0.12</c:v>
                </c:pt>
                <c:pt idx="2">
                  <c:v>0.18</c:v>
                </c:pt>
                <c:pt idx="3">
                  <c:v>0.1</c:v>
                </c:pt>
                <c:pt idx="4">
                  <c:v>0.44</c:v>
                </c:pt>
              </c:numCache>
            </c:numRef>
          </c:val>
          <c:extLst>
            <c:ext xmlns:c16="http://schemas.microsoft.com/office/drawing/2014/chart" uri="{C3380CC4-5D6E-409C-BE32-E72D297353CC}">
              <c16:uniqueId val="{0000000C-161C-41F8-B841-1817A616200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33241469062794"/>
          <c:y val="0.10544184422642992"/>
          <c:w val="0.63068350293071729"/>
          <c:h val="0.83492273089640923"/>
        </c:manualLayout>
      </c:layout>
      <c:doughnutChart>
        <c:varyColors val="1"/>
        <c:ser>
          <c:idx val="0"/>
          <c:order val="0"/>
          <c:tx>
            <c:strRef>
              <c:f>Sheet1!$B$1</c:f>
              <c:strCache>
                <c:ptCount val="1"/>
                <c:pt idx="0">
                  <c:v>Freq.</c:v>
                </c:pt>
              </c:strCache>
            </c:strRef>
          </c:tx>
          <c:spPr>
            <a:solidFill>
              <a:srgbClr val="F46C31"/>
            </a:solidFill>
          </c:spPr>
          <c:dPt>
            <c:idx val="0"/>
            <c:bubble3D val="0"/>
            <c:spPr>
              <a:solidFill>
                <a:srgbClr val="F46C31"/>
              </a:solidFill>
              <a:ln>
                <a:noFill/>
              </a:ln>
              <a:effectLst/>
            </c:spPr>
            <c:extLst>
              <c:ext xmlns:c16="http://schemas.microsoft.com/office/drawing/2014/chart" uri="{C3380CC4-5D6E-409C-BE32-E72D297353CC}">
                <c16:uniqueId val="{00000001-3A1B-4877-85A4-38FF3AFBA4D6}"/>
              </c:ext>
            </c:extLst>
          </c:dPt>
          <c:dPt>
            <c:idx val="1"/>
            <c:bubble3D val="0"/>
            <c:spPr>
              <a:solidFill>
                <a:srgbClr val="002F5F"/>
              </a:solidFill>
              <a:ln>
                <a:noFill/>
              </a:ln>
              <a:effectLst/>
            </c:spPr>
            <c:extLst>
              <c:ext xmlns:c16="http://schemas.microsoft.com/office/drawing/2014/chart" uri="{C3380CC4-5D6E-409C-BE32-E72D297353CC}">
                <c16:uniqueId val="{00000003-3A1B-4877-85A4-38FF3AFBA4D6}"/>
              </c:ext>
            </c:extLst>
          </c:dPt>
          <c:dPt>
            <c:idx val="2"/>
            <c:bubble3D val="0"/>
            <c:spPr>
              <a:solidFill>
                <a:schemeClr val="bg1">
                  <a:lumMod val="75000"/>
                </a:schemeClr>
              </a:solidFill>
              <a:ln>
                <a:noFill/>
              </a:ln>
              <a:effectLst/>
            </c:spPr>
            <c:extLst>
              <c:ext xmlns:c16="http://schemas.microsoft.com/office/drawing/2014/chart" uri="{C3380CC4-5D6E-409C-BE32-E72D297353CC}">
                <c16:uniqueId val="{00000005-3A1B-4877-85A4-38FF3AFBA4D6}"/>
              </c:ext>
            </c:extLst>
          </c:dPt>
          <c:dPt>
            <c:idx val="3"/>
            <c:bubble3D val="0"/>
            <c:spPr>
              <a:solidFill>
                <a:srgbClr val="F46C31"/>
              </a:solidFill>
              <a:ln>
                <a:noFill/>
              </a:ln>
              <a:effectLst/>
            </c:spPr>
            <c:extLst>
              <c:ext xmlns:c16="http://schemas.microsoft.com/office/drawing/2014/chart" uri="{C3380CC4-5D6E-409C-BE32-E72D297353CC}">
                <c16:uniqueId val="{00000007-3A1B-4877-85A4-38FF3AFBA4D6}"/>
              </c:ext>
            </c:extLst>
          </c:dPt>
          <c:dPt>
            <c:idx val="4"/>
            <c:bubble3D val="0"/>
            <c:spPr>
              <a:solidFill>
                <a:srgbClr val="F46C31"/>
              </a:solidFill>
              <a:ln>
                <a:noFill/>
              </a:ln>
              <a:effectLst/>
            </c:spPr>
            <c:extLst>
              <c:ext xmlns:c16="http://schemas.microsoft.com/office/drawing/2014/chart" uri="{C3380CC4-5D6E-409C-BE32-E72D297353CC}">
                <c16:uniqueId val="{00000009-3A1B-4877-85A4-38FF3AFBA4D6}"/>
              </c:ext>
            </c:extLst>
          </c:dPt>
          <c:dPt>
            <c:idx val="5"/>
            <c:bubble3D val="0"/>
            <c:spPr>
              <a:solidFill>
                <a:srgbClr val="F46C31"/>
              </a:solidFill>
              <a:ln>
                <a:noFill/>
              </a:ln>
              <a:effectLst/>
            </c:spPr>
            <c:extLst>
              <c:ext xmlns:c16="http://schemas.microsoft.com/office/drawing/2014/chart" uri="{C3380CC4-5D6E-409C-BE32-E72D297353CC}">
                <c16:uniqueId val="{0000000B-3A1B-4877-85A4-38FF3AFBA4D6}"/>
              </c:ext>
            </c:extLst>
          </c:dPt>
          <c:dLbls>
            <c:dLbl>
              <c:idx val="0"/>
              <c:layout>
                <c:manualLayout>
                  <c:x val="-7.2132887429385423E-3"/>
                  <c:y val="-2.9009524623072654E-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3A1B-4877-85A4-38FF3AFBA4D6}"/>
                </c:ext>
              </c:extLst>
            </c:dLbl>
            <c:dLbl>
              <c:idx val="1"/>
              <c:layout>
                <c:manualLayout>
                  <c:x val="3.3875338753386912E-3"/>
                  <c:y val="-4.4845456201878589E-3"/>
                </c:manualLayout>
              </c:layout>
              <c:spPr>
                <a:noFill/>
                <a:ln>
                  <a:noFill/>
                </a:ln>
                <a:effectLst/>
              </c:spPr>
              <c:txPr>
                <a:bodyPr rot="0" spcFirstLastPara="1" vertOverflow="ellipsis" vert="horz" wrap="square" anchor="ctr" anchorCtr="1"/>
                <a:lstStyle/>
                <a:p>
                  <a:pPr>
                    <a:defRPr sz="950" b="1" i="0" u="none" strike="noStrike" kern="1200" baseline="0">
                      <a:solidFill>
                        <a:schemeClr val="bg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A1B-4877-85A4-38FF3AFBA4D6}"/>
                </c:ext>
              </c:extLst>
            </c:dLbl>
            <c:dLbl>
              <c:idx val="2"/>
              <c:layout>
                <c:manualLayout>
                  <c:x val="3.3876863600696638E-3"/>
                  <c:y val="-5.8090659737406302E-3"/>
                </c:manualLayout>
              </c:layout>
              <c:tx>
                <c:rich>
                  <a:bodyPr/>
                  <a:lstStyle/>
                  <a:p>
                    <a:r>
                      <a:rPr lang="en-US" dirty="0"/>
                      <a:t>DNK </a:t>
                    </a:r>
                    <a:fld id="{138A6348-1F96-4CF2-B74F-F5199FB2210D}" type="VALUE">
                      <a:rPr lang="en-US" baseline="0" smtClean="0"/>
                      <a:pPr/>
                      <a:t>[VALEUR]</a:t>
                    </a:fld>
                    <a:endParaRPr lang="en-US"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5460909839046141"/>
                      <c:h val="0.18141321846273589"/>
                    </c:manualLayout>
                  </c15:layout>
                  <c15:dlblFieldTable/>
                  <c15:showDataLabelsRange val="0"/>
                </c:ext>
                <c:ext xmlns:c16="http://schemas.microsoft.com/office/drawing/2014/chart" uri="{C3380CC4-5D6E-409C-BE32-E72D297353CC}">
                  <c16:uniqueId val="{00000005-3A1B-4877-85A4-38FF3AFBA4D6}"/>
                </c:ext>
              </c:extLst>
            </c:dLbl>
            <c:dLbl>
              <c:idx val="3"/>
              <c:layout>
                <c:manualLayout>
                  <c:x val="-0.1111111111111111"/>
                  <c:y val="5.845794724573022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A1B-4877-85A4-38FF3AFBA4D6}"/>
                </c:ext>
              </c:extLst>
            </c:dLbl>
            <c:dLbl>
              <c:idx val="4"/>
              <c:layout>
                <c:manualLayout>
                  <c:x val="-0.16926493735621911"/>
                  <c:y val="-2.192164164292589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531656298107136"/>
                      <c:h val="0.1603763548593925"/>
                    </c:manualLayout>
                  </c15:layout>
                </c:ext>
                <c:ext xmlns:c16="http://schemas.microsoft.com/office/drawing/2014/chart" uri="{C3380CC4-5D6E-409C-BE32-E72D297353CC}">
                  <c16:uniqueId val="{00000009-3A1B-4877-85A4-38FF3AFBA4D6}"/>
                </c:ext>
              </c:extLst>
            </c:dLbl>
            <c:dLbl>
              <c:idx val="5"/>
              <c:layout>
                <c:manualLayout>
                  <c:x val="-5.8333333333333383E-2"/>
                  <c:y val="-0.1388376247086093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3A1B-4877-85A4-38FF3AFBA4D6}"/>
                </c:ext>
              </c:extLst>
            </c:dLbl>
            <c:spPr>
              <a:noFill/>
              <a:ln>
                <a:noFill/>
              </a:ln>
              <a:effectLst/>
            </c:spPr>
            <c:txPr>
              <a:bodyPr rot="0" spcFirstLastPara="1" vertOverflow="ellipsis" vert="horz" wrap="square" anchor="ctr" anchorCtr="1"/>
              <a:lstStyle/>
              <a:p>
                <a:pPr>
                  <a:defRPr sz="95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Yes</c:v>
                </c:pt>
                <c:pt idx="1">
                  <c:v>No</c:v>
                </c:pt>
                <c:pt idx="2">
                  <c:v>NSP</c:v>
                </c:pt>
              </c:strCache>
            </c:strRef>
          </c:cat>
          <c:val>
            <c:numRef>
              <c:f>Sheet1!$B$2:$B$4</c:f>
              <c:numCache>
                <c:formatCode>0%</c:formatCode>
                <c:ptCount val="3"/>
                <c:pt idx="0">
                  <c:v>0.35</c:v>
                </c:pt>
                <c:pt idx="1">
                  <c:v>0.56000000000000005</c:v>
                </c:pt>
                <c:pt idx="2">
                  <c:v>0.09</c:v>
                </c:pt>
              </c:numCache>
            </c:numRef>
          </c:val>
          <c:extLst>
            <c:ext xmlns:c16="http://schemas.microsoft.com/office/drawing/2014/chart" uri="{C3380CC4-5D6E-409C-BE32-E72D297353CC}">
              <c16:uniqueId val="{0000000C-3A1B-4877-85A4-38FF3AFBA4D6}"/>
            </c:ext>
          </c:extLst>
        </c:ser>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268323284493634"/>
          <c:y val="7.1449077797360689E-4"/>
          <c:w val="0.60731676715506366"/>
          <c:h val="0.99928520592509162"/>
        </c:manualLayout>
      </c:layout>
      <c:barChart>
        <c:barDir val="bar"/>
        <c:grouping val="clustered"/>
        <c:varyColors val="0"/>
        <c:ser>
          <c:idx val="1"/>
          <c:order val="0"/>
          <c:tx>
            <c:strRef>
              <c:f>Feuil1!$B$1</c:f>
              <c:strCache>
                <c:ptCount val="1"/>
                <c:pt idx="0">
                  <c:v>Colonne2</c:v>
                </c:pt>
              </c:strCache>
            </c:strRef>
          </c:tx>
          <c:spPr>
            <a:solidFill>
              <a:srgbClr val="8DB7E1"/>
            </a:solidFill>
            <a:ln>
              <a:noFill/>
            </a:ln>
            <a:effectLst/>
          </c:spPr>
          <c:invertIfNegative val="0"/>
          <c:dPt>
            <c:idx val="0"/>
            <c:invertIfNegative val="0"/>
            <c:bubble3D val="0"/>
            <c:spPr>
              <a:solidFill>
                <a:srgbClr val="002F5F"/>
              </a:solidFill>
              <a:ln>
                <a:noFill/>
              </a:ln>
              <a:effectLst/>
            </c:spPr>
            <c:extLst>
              <c:ext xmlns:c16="http://schemas.microsoft.com/office/drawing/2014/chart" uri="{C3380CC4-5D6E-409C-BE32-E72D297353CC}">
                <c16:uniqueId val="{00000001-FED4-4570-8DEA-BB22829E7E30}"/>
              </c:ext>
            </c:extLst>
          </c:dPt>
          <c:dPt>
            <c:idx val="1"/>
            <c:invertIfNegative val="0"/>
            <c:bubble3D val="0"/>
            <c:spPr>
              <a:solidFill>
                <a:srgbClr val="8DB7E1"/>
              </a:solidFill>
              <a:ln>
                <a:noFill/>
              </a:ln>
              <a:effectLst/>
            </c:spPr>
            <c:extLst>
              <c:ext xmlns:c16="http://schemas.microsoft.com/office/drawing/2014/chart" uri="{C3380CC4-5D6E-409C-BE32-E72D297353CC}">
                <c16:uniqueId val="{00000003-FED4-4570-8DEA-BB22829E7E30}"/>
              </c:ext>
            </c:extLst>
          </c:dPt>
          <c:dPt>
            <c:idx val="2"/>
            <c:invertIfNegative val="0"/>
            <c:bubble3D val="0"/>
            <c:spPr>
              <a:solidFill>
                <a:srgbClr val="FAB99C"/>
              </a:solidFill>
              <a:ln>
                <a:noFill/>
              </a:ln>
              <a:effectLst/>
            </c:spPr>
            <c:extLst>
              <c:ext xmlns:c16="http://schemas.microsoft.com/office/drawing/2014/chart" uri="{C3380CC4-5D6E-409C-BE32-E72D297353CC}">
                <c16:uniqueId val="{00000005-FED4-4570-8DEA-BB22829E7E30}"/>
              </c:ext>
            </c:extLst>
          </c:dPt>
          <c:dPt>
            <c:idx val="3"/>
            <c:invertIfNegative val="0"/>
            <c:bubble3D val="0"/>
            <c:spPr>
              <a:solidFill>
                <a:srgbClr val="F46C31"/>
              </a:solidFill>
              <a:ln>
                <a:noFill/>
              </a:ln>
              <a:effectLst/>
            </c:spPr>
            <c:extLst>
              <c:ext xmlns:c16="http://schemas.microsoft.com/office/drawing/2014/chart" uri="{C3380CC4-5D6E-409C-BE32-E72D297353CC}">
                <c16:uniqueId val="{00000007-FED4-4570-8DEA-BB22829E7E30}"/>
              </c:ext>
            </c:extLst>
          </c:dPt>
          <c:dPt>
            <c:idx val="4"/>
            <c:invertIfNegative val="0"/>
            <c:bubble3D val="0"/>
            <c:spPr>
              <a:solidFill>
                <a:srgbClr val="DA4C0C"/>
              </a:solidFill>
              <a:ln>
                <a:noFill/>
              </a:ln>
              <a:effectLst/>
            </c:spPr>
            <c:extLst>
              <c:ext xmlns:c16="http://schemas.microsoft.com/office/drawing/2014/chart" uri="{C3380CC4-5D6E-409C-BE32-E72D297353CC}">
                <c16:uniqueId val="{00000009-FED4-4570-8DEA-BB22829E7E30}"/>
              </c:ext>
            </c:extLst>
          </c:dPt>
          <c:dPt>
            <c:idx val="5"/>
            <c:invertIfNegative val="0"/>
            <c:bubble3D val="0"/>
            <c:spPr>
              <a:solidFill>
                <a:srgbClr val="8DB7E1"/>
              </a:solidFill>
              <a:ln>
                <a:noFill/>
              </a:ln>
              <a:effectLst/>
            </c:spPr>
            <c:extLst>
              <c:ext xmlns:c16="http://schemas.microsoft.com/office/drawing/2014/chart" uri="{C3380CC4-5D6E-409C-BE32-E72D297353CC}">
                <c16:uniqueId val="{0000000B-FED4-4570-8DEA-BB22829E7E30}"/>
              </c:ext>
            </c:extLst>
          </c:dPt>
          <c:dPt>
            <c:idx val="6"/>
            <c:invertIfNegative val="0"/>
            <c:bubble3D val="0"/>
            <c:spPr>
              <a:solidFill>
                <a:srgbClr val="8DB7E1"/>
              </a:solidFill>
              <a:ln>
                <a:noFill/>
              </a:ln>
              <a:effectLst/>
            </c:spPr>
            <c:extLst>
              <c:ext xmlns:c16="http://schemas.microsoft.com/office/drawing/2014/chart" uri="{C3380CC4-5D6E-409C-BE32-E72D297353CC}">
                <c16:uniqueId val="{0000000D-FED4-4570-8DEA-BB22829E7E30}"/>
              </c:ext>
            </c:extLst>
          </c:dPt>
          <c:dPt>
            <c:idx val="7"/>
            <c:invertIfNegative val="0"/>
            <c:bubble3D val="0"/>
            <c:spPr>
              <a:solidFill>
                <a:srgbClr val="8DB7E1"/>
              </a:solidFill>
              <a:ln>
                <a:noFill/>
              </a:ln>
              <a:effectLst/>
            </c:spPr>
            <c:extLst>
              <c:ext xmlns:c16="http://schemas.microsoft.com/office/drawing/2014/chart" uri="{C3380CC4-5D6E-409C-BE32-E72D297353CC}">
                <c16:uniqueId val="{0000000F-FED4-4570-8DEA-BB22829E7E30}"/>
              </c:ext>
            </c:extLst>
          </c:dPt>
          <c:dPt>
            <c:idx val="8"/>
            <c:invertIfNegative val="0"/>
            <c:bubble3D val="0"/>
            <c:spPr>
              <a:solidFill>
                <a:srgbClr val="8DB7E1"/>
              </a:solidFill>
              <a:ln>
                <a:noFill/>
              </a:ln>
              <a:effectLst/>
            </c:spPr>
            <c:extLst>
              <c:ext xmlns:c16="http://schemas.microsoft.com/office/drawing/2014/chart" uri="{C3380CC4-5D6E-409C-BE32-E72D297353CC}">
                <c16:uniqueId val="{00000011-FED4-4570-8DEA-BB22829E7E30}"/>
              </c:ext>
            </c:extLst>
          </c:dPt>
          <c:dPt>
            <c:idx val="9"/>
            <c:invertIfNegative val="0"/>
            <c:bubble3D val="0"/>
            <c:spPr>
              <a:solidFill>
                <a:srgbClr val="8DB7E1"/>
              </a:solidFill>
              <a:ln>
                <a:noFill/>
              </a:ln>
              <a:effectLst/>
            </c:spPr>
            <c:extLst>
              <c:ext xmlns:c16="http://schemas.microsoft.com/office/drawing/2014/chart" uri="{C3380CC4-5D6E-409C-BE32-E72D297353CC}">
                <c16:uniqueId val="{00000013-FED4-4570-8DEA-BB22829E7E30}"/>
              </c:ext>
            </c:extLst>
          </c:dPt>
          <c:dPt>
            <c:idx val="10"/>
            <c:invertIfNegative val="0"/>
            <c:bubble3D val="0"/>
            <c:spPr>
              <a:solidFill>
                <a:srgbClr val="8DB7E1"/>
              </a:solidFill>
              <a:ln>
                <a:noFill/>
              </a:ln>
              <a:effectLst/>
            </c:spPr>
            <c:extLst>
              <c:ext xmlns:c16="http://schemas.microsoft.com/office/drawing/2014/chart" uri="{C3380CC4-5D6E-409C-BE32-E72D297353CC}">
                <c16:uniqueId val="{00000015-FED4-4570-8DEA-BB22829E7E30}"/>
              </c:ext>
            </c:extLst>
          </c:dPt>
          <c:dPt>
            <c:idx val="12"/>
            <c:invertIfNegative val="0"/>
            <c:bubble3D val="0"/>
            <c:spPr>
              <a:solidFill>
                <a:srgbClr val="8DB7E1"/>
              </a:solidFill>
              <a:ln>
                <a:noFill/>
              </a:ln>
              <a:effectLst/>
            </c:spPr>
            <c:extLst>
              <c:ext xmlns:c16="http://schemas.microsoft.com/office/drawing/2014/chart" uri="{C3380CC4-5D6E-409C-BE32-E72D297353CC}">
                <c16:uniqueId val="{00000017-FED4-4570-8DEA-BB22829E7E30}"/>
              </c:ext>
            </c:extLst>
          </c:dPt>
          <c:dLbls>
            <c:dLbl>
              <c:idx val="1"/>
              <c:layout>
                <c:manualLayout>
                  <c:x val="0"/>
                  <c:y val="3.8025054708547463E-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ED4-4570-8DEA-BB22829E7E3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Feuil1!$A$2:$A$6</c:f>
              <c:strCache>
                <c:ptCount val="5"/>
                <c:pt idx="0">
                  <c:v>Has not begun thinking about it</c:v>
                </c:pt>
                <c:pt idx="1">
                  <c:v>Has just begun to think about it, nothing more</c:v>
                </c:pt>
                <c:pt idx="2">
                  <c:v>Has begun the process to find a successor</c:v>
                </c:pt>
                <c:pt idx="3">
                  <c:v>Is well along in the process of finding a successor</c:v>
                </c:pt>
                <c:pt idx="4">
                  <c:v>Has already found a successor</c:v>
                </c:pt>
              </c:strCache>
            </c:strRef>
          </c:cat>
          <c:val>
            <c:numRef>
              <c:f>Feuil1!$B$2:$B$6</c:f>
              <c:numCache>
                <c:formatCode>0%</c:formatCode>
                <c:ptCount val="5"/>
                <c:pt idx="0">
                  <c:v>0.12</c:v>
                </c:pt>
                <c:pt idx="1">
                  <c:v>0.37</c:v>
                </c:pt>
                <c:pt idx="2">
                  <c:v>0.19</c:v>
                </c:pt>
                <c:pt idx="3">
                  <c:v>0.08</c:v>
                </c:pt>
                <c:pt idx="4">
                  <c:v>0.25</c:v>
                </c:pt>
              </c:numCache>
            </c:numRef>
          </c:val>
          <c:extLst>
            <c:ext xmlns:c16="http://schemas.microsoft.com/office/drawing/2014/chart" uri="{C3380CC4-5D6E-409C-BE32-E72D297353CC}">
              <c16:uniqueId val="{00000018-FED4-4570-8DEA-BB22829E7E30}"/>
            </c:ext>
          </c:extLst>
        </c:ser>
        <c:dLbls>
          <c:dLblPos val="ctr"/>
          <c:showLegendKey val="0"/>
          <c:showVal val="1"/>
          <c:showCatName val="0"/>
          <c:showSerName val="0"/>
          <c:showPercent val="0"/>
          <c:showBubbleSize val="0"/>
        </c:dLbls>
        <c:gapWidth val="98"/>
        <c:axId val="333924144"/>
        <c:axId val="333928064"/>
      </c:barChart>
      <c:catAx>
        <c:axId val="333924144"/>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solidFill>
                <a:latin typeface="+mn-lt"/>
                <a:ea typeface="+mn-ea"/>
                <a:cs typeface="Arial" panose="020B0604020202020204" pitchFamily="34" charset="0"/>
              </a:defRPr>
            </a:pPr>
            <a:endParaRPr lang="fr-FR"/>
          </a:p>
        </c:txPr>
        <c:crossAx val="333928064"/>
        <c:crosses val="autoZero"/>
        <c:auto val="1"/>
        <c:lblAlgn val="ctr"/>
        <c:lblOffset val="100"/>
        <c:noMultiLvlLbl val="0"/>
      </c:catAx>
      <c:valAx>
        <c:axId val="333928064"/>
        <c:scaling>
          <c:orientation val="minMax"/>
          <c:max val="0.45"/>
        </c:scaling>
        <c:delete val="1"/>
        <c:axPos val="t"/>
        <c:numFmt formatCode="0%" sourceLinked="1"/>
        <c:majorTickMark val="out"/>
        <c:minorTickMark val="none"/>
        <c:tickLblPos val="nextTo"/>
        <c:crossAx val="333924144"/>
        <c:crossesAt val="1"/>
        <c:crossBetween val="between"/>
      </c:valAx>
      <c:spPr>
        <a:noFill/>
        <a:ln w="25400">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874536284976534"/>
          <c:y val="3.7847098804497652E-2"/>
          <c:w val="0.73327240570591523"/>
          <c:h val="0.92430580239100468"/>
        </c:manualLayout>
      </c:layout>
      <c:barChart>
        <c:barDir val="bar"/>
        <c:grouping val="percentStacked"/>
        <c:varyColors val="0"/>
        <c:ser>
          <c:idx val="0"/>
          <c:order val="0"/>
          <c:tx>
            <c:strRef>
              <c:f>Sheet1!$B$1</c:f>
              <c:strCache>
                <c:ptCount val="1"/>
                <c:pt idx="0">
                  <c:v>Moins de 5 ans</c:v>
                </c:pt>
              </c:strCache>
            </c:strRef>
          </c:tx>
          <c:spPr>
            <a:solidFill>
              <a:srgbClr val="F46C31"/>
            </a:solidFill>
            <a:ln>
              <a:noFill/>
            </a:ln>
            <a:effectLst/>
          </c:spPr>
          <c:invertIfNegative val="0"/>
          <c:dLbls>
            <c:dLbl>
              <c:idx val="0"/>
              <c:layout>
                <c:manualLayout>
                  <c:x val="0"/>
                  <c:y val="3.44064534586343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A33-4AA1-A4B3-F49E937D22E5}"/>
                </c:ext>
              </c:extLst>
            </c:dLbl>
            <c:dLbl>
              <c:idx val="2"/>
              <c:layout>
                <c:manualLayout>
                  <c:x val="3.2098943621528672E-3"/>
                  <c:y val="3.2510034764063842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33-4AA1-A4B3-F49E937D22E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TOTAL COMPANIES</c:v>
                </c:pt>
                <c:pt idx="1">
                  <c:v>PRIMARY SECTOR</c:v>
                </c:pt>
                <c:pt idx="2">
                  <c:v>SECONDARY SECTOR</c:v>
                </c:pt>
                <c:pt idx="3">
                  <c:v>TOTAL TERTIARY SECTOR</c:v>
                </c:pt>
                <c:pt idx="4">
                  <c:v>Accommodation, restaurants and tourism</c:v>
                </c:pt>
                <c:pt idx="5">
                  <c:v>Retailing</c:v>
                </c:pt>
                <c:pt idx="6">
                  <c:v>Public and para-public sectors</c:v>
                </c:pt>
                <c:pt idx="7">
                  <c:v>Tertiary sector, others</c:v>
                </c:pt>
              </c:strCache>
            </c:strRef>
          </c:cat>
          <c:val>
            <c:numRef>
              <c:f>Sheet1!$B$2:$B$9</c:f>
              <c:numCache>
                <c:formatCode>0%</c:formatCode>
                <c:ptCount val="8"/>
                <c:pt idx="0" formatCode="0.0%">
                  <c:v>0.45500000000000002</c:v>
                </c:pt>
                <c:pt idx="1">
                  <c:v>0.44</c:v>
                </c:pt>
                <c:pt idx="2">
                  <c:v>0.47</c:v>
                </c:pt>
                <c:pt idx="3">
                  <c:v>0.45</c:v>
                </c:pt>
                <c:pt idx="4">
                  <c:v>0.48</c:v>
                </c:pt>
                <c:pt idx="5">
                  <c:v>0.51</c:v>
                </c:pt>
                <c:pt idx="6">
                  <c:v>0.47</c:v>
                </c:pt>
                <c:pt idx="7">
                  <c:v>0.4</c:v>
                </c:pt>
              </c:numCache>
            </c:numRef>
          </c:val>
          <c:extLst>
            <c:ext xmlns:c16="http://schemas.microsoft.com/office/drawing/2014/chart" uri="{C3380CC4-5D6E-409C-BE32-E72D297353CC}">
              <c16:uniqueId val="{00000000-5319-4CE1-A6E5-6271A5D10738}"/>
            </c:ext>
          </c:extLst>
        </c:ser>
        <c:ser>
          <c:idx val="1"/>
          <c:order val="1"/>
          <c:tx>
            <c:strRef>
              <c:f>Sheet1!$C$1</c:f>
              <c:strCache>
                <c:ptCount val="1"/>
                <c:pt idx="0">
                  <c:v>5-9 ans</c:v>
                </c:pt>
              </c:strCache>
            </c:strRef>
          </c:tx>
          <c:spPr>
            <a:solidFill>
              <a:srgbClr val="002F5F"/>
            </a:solidFill>
            <a:ln>
              <a:noFill/>
            </a:ln>
            <a:effectLst/>
          </c:spPr>
          <c:invertIfNegative val="0"/>
          <c:dLbls>
            <c:dLbl>
              <c:idx val="0"/>
              <c:layout>
                <c:manualLayout>
                  <c:x val="5.2778738230757601E-3"/>
                  <c:y val="3.44064534586343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A33-4AA1-A4B3-F49E937D22E5}"/>
                </c:ext>
              </c:extLst>
            </c:dLbl>
            <c:dLbl>
              <c:idx val="2"/>
              <c:layout>
                <c:manualLayout>
                  <c:x val="3.6349044707035287E-3"/>
                  <c:y val="1.7394026891165574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A33-4AA1-A4B3-F49E937D22E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TOTAL COMPANIES</c:v>
                </c:pt>
                <c:pt idx="1">
                  <c:v>PRIMARY SECTOR</c:v>
                </c:pt>
                <c:pt idx="2">
                  <c:v>SECONDARY SECTOR</c:v>
                </c:pt>
                <c:pt idx="3">
                  <c:v>TOTAL TERTIARY SECTOR</c:v>
                </c:pt>
                <c:pt idx="4">
                  <c:v>Accommodation, restaurants and tourism</c:v>
                </c:pt>
                <c:pt idx="5">
                  <c:v>Retailing</c:v>
                </c:pt>
                <c:pt idx="6">
                  <c:v>Public and para-public sectors</c:v>
                </c:pt>
                <c:pt idx="7">
                  <c:v>Tertiary sector, others</c:v>
                </c:pt>
              </c:strCache>
            </c:strRef>
          </c:cat>
          <c:val>
            <c:numRef>
              <c:f>Sheet1!$C$2:$C$9</c:f>
              <c:numCache>
                <c:formatCode>0%</c:formatCode>
                <c:ptCount val="8"/>
                <c:pt idx="0">
                  <c:v>0.2</c:v>
                </c:pt>
                <c:pt idx="1">
                  <c:v>0.2</c:v>
                </c:pt>
                <c:pt idx="2">
                  <c:v>0.15</c:v>
                </c:pt>
                <c:pt idx="3">
                  <c:v>0.21</c:v>
                </c:pt>
                <c:pt idx="4">
                  <c:v>0.2</c:v>
                </c:pt>
                <c:pt idx="5">
                  <c:v>0.22</c:v>
                </c:pt>
                <c:pt idx="6">
                  <c:v>0.17</c:v>
                </c:pt>
                <c:pt idx="7">
                  <c:v>0.22</c:v>
                </c:pt>
              </c:numCache>
            </c:numRef>
          </c:val>
          <c:extLst>
            <c:ext xmlns:c16="http://schemas.microsoft.com/office/drawing/2014/chart" uri="{C3380CC4-5D6E-409C-BE32-E72D297353CC}">
              <c16:uniqueId val="{00000001-5319-4CE1-A6E5-6271A5D10738}"/>
            </c:ext>
          </c:extLst>
        </c:ser>
        <c:ser>
          <c:idx val="2"/>
          <c:order val="2"/>
          <c:tx>
            <c:strRef>
              <c:f>Sheet1!$D$1</c:f>
              <c:strCache>
                <c:ptCount val="1"/>
                <c:pt idx="0">
                  <c:v>10-14 ans</c:v>
                </c:pt>
              </c:strCache>
            </c:strRef>
          </c:tx>
          <c:spPr>
            <a:solidFill>
              <a:srgbClr val="5B9B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TOTAL COMPANIES</c:v>
                </c:pt>
                <c:pt idx="1">
                  <c:v>PRIMARY SECTOR</c:v>
                </c:pt>
                <c:pt idx="2">
                  <c:v>SECONDARY SECTOR</c:v>
                </c:pt>
                <c:pt idx="3">
                  <c:v>TOTAL TERTIARY SECTOR</c:v>
                </c:pt>
                <c:pt idx="4">
                  <c:v>Accommodation, restaurants and tourism</c:v>
                </c:pt>
                <c:pt idx="5">
                  <c:v>Retailing</c:v>
                </c:pt>
                <c:pt idx="6">
                  <c:v>Public and para-public sectors</c:v>
                </c:pt>
                <c:pt idx="7">
                  <c:v>Tertiary sector, others</c:v>
                </c:pt>
              </c:strCache>
            </c:strRef>
          </c:cat>
          <c:val>
            <c:numRef>
              <c:f>Sheet1!$D$2:$D$9</c:f>
              <c:numCache>
                <c:formatCode>0%</c:formatCode>
                <c:ptCount val="8"/>
                <c:pt idx="0">
                  <c:v>0.13</c:v>
                </c:pt>
                <c:pt idx="1">
                  <c:v>0.08</c:v>
                </c:pt>
                <c:pt idx="2">
                  <c:v>0.16</c:v>
                </c:pt>
                <c:pt idx="3">
                  <c:v>0.13</c:v>
                </c:pt>
                <c:pt idx="4">
                  <c:v>0.14000000000000001</c:v>
                </c:pt>
                <c:pt idx="5">
                  <c:v>0.1</c:v>
                </c:pt>
                <c:pt idx="6">
                  <c:v>0.2</c:v>
                </c:pt>
                <c:pt idx="7">
                  <c:v>0.13</c:v>
                </c:pt>
              </c:numCache>
            </c:numRef>
          </c:val>
          <c:extLst>
            <c:ext xmlns:c16="http://schemas.microsoft.com/office/drawing/2014/chart" uri="{C3380CC4-5D6E-409C-BE32-E72D297353CC}">
              <c16:uniqueId val="{00000002-5319-4CE1-A6E5-6271A5D10738}"/>
            </c:ext>
          </c:extLst>
        </c:ser>
        <c:ser>
          <c:idx val="3"/>
          <c:order val="3"/>
          <c:tx>
            <c:strRef>
              <c:f>Sheet1!$E$1</c:f>
              <c:strCache>
                <c:ptCount val="1"/>
                <c:pt idx="0">
                  <c:v>15 ans et plus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TOTAL COMPANIES</c:v>
                </c:pt>
                <c:pt idx="1">
                  <c:v>PRIMARY SECTOR</c:v>
                </c:pt>
                <c:pt idx="2">
                  <c:v>SECONDARY SECTOR</c:v>
                </c:pt>
                <c:pt idx="3">
                  <c:v>TOTAL TERTIARY SECTOR</c:v>
                </c:pt>
                <c:pt idx="4">
                  <c:v>Accommodation, restaurants and tourism</c:v>
                </c:pt>
                <c:pt idx="5">
                  <c:v>Retailing</c:v>
                </c:pt>
                <c:pt idx="6">
                  <c:v>Public and para-public sectors</c:v>
                </c:pt>
                <c:pt idx="7">
                  <c:v>Tertiary sector, others</c:v>
                </c:pt>
              </c:strCache>
            </c:strRef>
          </c:cat>
          <c:val>
            <c:numRef>
              <c:f>Sheet1!$E$2:$E$9</c:f>
              <c:numCache>
                <c:formatCode>0%</c:formatCode>
                <c:ptCount val="8"/>
                <c:pt idx="0" formatCode="0.0%">
                  <c:v>0.215</c:v>
                </c:pt>
                <c:pt idx="1">
                  <c:v>0.28000000000000003</c:v>
                </c:pt>
                <c:pt idx="2">
                  <c:v>0.22</c:v>
                </c:pt>
                <c:pt idx="3">
                  <c:v>0.21</c:v>
                </c:pt>
                <c:pt idx="4">
                  <c:v>0.18</c:v>
                </c:pt>
                <c:pt idx="5">
                  <c:v>0.17</c:v>
                </c:pt>
                <c:pt idx="6">
                  <c:v>0.17</c:v>
                </c:pt>
                <c:pt idx="7">
                  <c:v>0.26</c:v>
                </c:pt>
              </c:numCache>
            </c:numRef>
          </c:val>
          <c:extLst>
            <c:ext xmlns:c16="http://schemas.microsoft.com/office/drawing/2014/chart" uri="{C3380CC4-5D6E-409C-BE32-E72D297353CC}">
              <c16:uniqueId val="{00000004-0A33-4AA1-A4B3-F49E937D22E5}"/>
            </c:ext>
          </c:extLst>
        </c:ser>
        <c:dLbls>
          <c:dLblPos val="ctr"/>
          <c:showLegendKey val="0"/>
          <c:showVal val="1"/>
          <c:showCatName val="0"/>
          <c:showSerName val="0"/>
          <c:showPercent val="0"/>
          <c:showBubbleSize val="0"/>
        </c:dLbls>
        <c:gapWidth val="80"/>
        <c:overlap val="100"/>
        <c:axId val="-86253760"/>
        <c:axId val="-2064618480"/>
      </c:barChart>
      <c:catAx>
        <c:axId val="-862537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800" b="0" i="0" u="none" strike="noStrike" kern="1200" baseline="0">
                <a:solidFill>
                  <a:schemeClr val="tx1"/>
                </a:solidFill>
                <a:latin typeface="+mn-lt"/>
                <a:ea typeface="+mn-ea"/>
                <a:cs typeface="+mn-cs"/>
              </a:defRPr>
            </a:pPr>
            <a:endParaRPr lang="fr-FR"/>
          </a:p>
        </c:txPr>
        <c:crossAx val="-2064618480"/>
        <c:crosses val="autoZero"/>
        <c:auto val="1"/>
        <c:lblAlgn val="ctr"/>
        <c:lblOffset val="100"/>
        <c:noMultiLvlLbl val="0"/>
      </c:catAx>
      <c:valAx>
        <c:axId val="-2064618480"/>
        <c:scaling>
          <c:orientation val="minMax"/>
          <c:max val="1"/>
        </c:scaling>
        <c:delete val="1"/>
        <c:axPos val="t"/>
        <c:numFmt formatCode="0%" sourceLinked="1"/>
        <c:majorTickMark val="none"/>
        <c:minorTickMark val="none"/>
        <c:tickLblPos val="nextTo"/>
        <c:crossAx val="-862537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Très qualifié</c:v>
                </c:pt>
              </c:strCache>
            </c:strRef>
          </c:tx>
          <c:spPr>
            <a:solidFill>
              <a:srgbClr val="F46C31"/>
            </a:solidFill>
            <a:ln>
              <a:noFill/>
            </a:ln>
            <a:effectLst/>
          </c:spPr>
          <c:invertIfNegative val="0"/>
          <c:dLbls>
            <c:dLbl>
              <c:idx val="0"/>
              <c:layout>
                <c:manualLayout>
                  <c:x val="0"/>
                  <c:y val="3.44064534586343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A33-4AA1-A4B3-F49E937D22E5}"/>
                </c:ext>
              </c:extLst>
            </c:dLbl>
            <c:dLbl>
              <c:idx val="2"/>
              <c:layout>
                <c:manualLayout>
                  <c:x val="3.2098943621528672E-3"/>
                  <c:y val="3.2510034764063842E-6"/>
                </c:manualLayout>
              </c:layout>
              <c:spPr>
                <a:noFill/>
                <a:ln w="28575">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33-4AA1-A4B3-F49E937D22E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TOTAL COMPANIES</c:v>
                </c:pt>
                <c:pt idx="1">
                  <c:v>PRIMARY SECTOR</c:v>
                </c:pt>
                <c:pt idx="2">
                  <c:v>SECONDARY SECTOR</c:v>
                </c:pt>
                <c:pt idx="3">
                  <c:v>TOTAL TERTIARY SECTOR</c:v>
                </c:pt>
                <c:pt idx="4">
                  <c:v>Accommodation, restaurants and tourism</c:v>
                </c:pt>
                <c:pt idx="5">
                  <c:v>Retailing</c:v>
                </c:pt>
                <c:pt idx="6">
                  <c:v>Public and para-public sectors</c:v>
                </c:pt>
                <c:pt idx="7">
                  <c:v>Tertiary sector, others</c:v>
                </c:pt>
              </c:strCache>
            </c:strRef>
          </c:cat>
          <c:val>
            <c:numRef>
              <c:f>Sheet1!$B$2:$B$9</c:f>
              <c:numCache>
                <c:formatCode>0%</c:formatCode>
                <c:ptCount val="8"/>
                <c:pt idx="0">
                  <c:v>0.12</c:v>
                </c:pt>
                <c:pt idx="1">
                  <c:v>0.13</c:v>
                </c:pt>
                <c:pt idx="2">
                  <c:v>0.04</c:v>
                </c:pt>
                <c:pt idx="3">
                  <c:v>0.13</c:v>
                </c:pt>
                <c:pt idx="4">
                  <c:v>7.0000000000000007E-2</c:v>
                </c:pt>
                <c:pt idx="5">
                  <c:v>0.05</c:v>
                </c:pt>
                <c:pt idx="6">
                  <c:v>0.23</c:v>
                </c:pt>
                <c:pt idx="7">
                  <c:v>0.18</c:v>
                </c:pt>
              </c:numCache>
            </c:numRef>
          </c:val>
          <c:extLst>
            <c:ext xmlns:c16="http://schemas.microsoft.com/office/drawing/2014/chart" uri="{C3380CC4-5D6E-409C-BE32-E72D297353CC}">
              <c16:uniqueId val="{00000000-5319-4CE1-A6E5-6271A5D10738}"/>
            </c:ext>
          </c:extLst>
        </c:ser>
        <c:ser>
          <c:idx val="1"/>
          <c:order val="1"/>
          <c:tx>
            <c:strRef>
              <c:f>Sheet1!$C$1</c:f>
              <c:strCache>
                <c:ptCount val="1"/>
                <c:pt idx="0">
                  <c:v>Qualifié/semi-qualifié</c:v>
                </c:pt>
              </c:strCache>
            </c:strRef>
          </c:tx>
          <c:spPr>
            <a:solidFill>
              <a:srgbClr val="002F5F"/>
            </a:solidFill>
            <a:ln>
              <a:noFill/>
            </a:ln>
            <a:effectLst/>
          </c:spPr>
          <c:invertIfNegative val="0"/>
          <c:dLbls>
            <c:dLbl>
              <c:idx val="0"/>
              <c:layout>
                <c:manualLayout>
                  <c:x val="5.2778738230757601E-3"/>
                  <c:y val="3.44064534586343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A33-4AA1-A4B3-F49E937D22E5}"/>
                </c:ext>
              </c:extLst>
            </c:dLbl>
            <c:dLbl>
              <c:idx val="2"/>
              <c:layout>
                <c:manualLayout>
                  <c:x val="3.6349044707035287E-3"/>
                  <c:y val="1.7394026891165574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A33-4AA1-A4B3-F49E937D22E5}"/>
                </c:ext>
              </c:extLst>
            </c:dLbl>
            <c:dLbl>
              <c:idx val="5"/>
              <c:spPr>
                <a:noFill/>
                <a:ln w="28575">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0-58F7-4BB6-A2DF-1F921D4704B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TOTAL COMPANIES</c:v>
                </c:pt>
                <c:pt idx="1">
                  <c:v>PRIMARY SECTOR</c:v>
                </c:pt>
                <c:pt idx="2">
                  <c:v>SECONDARY SECTOR</c:v>
                </c:pt>
                <c:pt idx="3">
                  <c:v>TOTAL TERTIARY SECTOR</c:v>
                </c:pt>
                <c:pt idx="4">
                  <c:v>Accommodation, restaurants and tourism</c:v>
                </c:pt>
                <c:pt idx="5">
                  <c:v>Retailing</c:v>
                </c:pt>
                <c:pt idx="6">
                  <c:v>Public and para-public sectors</c:v>
                </c:pt>
                <c:pt idx="7">
                  <c:v>Tertiary sector, others</c:v>
                </c:pt>
              </c:strCache>
            </c:strRef>
          </c:cat>
          <c:val>
            <c:numRef>
              <c:f>Sheet1!$C$2:$C$9</c:f>
              <c:numCache>
                <c:formatCode>0%</c:formatCode>
                <c:ptCount val="8"/>
                <c:pt idx="0">
                  <c:v>0.35</c:v>
                </c:pt>
                <c:pt idx="1">
                  <c:v>0.22</c:v>
                </c:pt>
                <c:pt idx="2">
                  <c:v>0.44</c:v>
                </c:pt>
                <c:pt idx="3">
                  <c:v>0.35</c:v>
                </c:pt>
                <c:pt idx="4">
                  <c:v>0.21</c:v>
                </c:pt>
                <c:pt idx="5">
                  <c:v>0.24</c:v>
                </c:pt>
                <c:pt idx="6">
                  <c:v>0.46</c:v>
                </c:pt>
                <c:pt idx="7">
                  <c:v>0.44</c:v>
                </c:pt>
              </c:numCache>
            </c:numRef>
          </c:val>
          <c:extLst>
            <c:ext xmlns:c16="http://schemas.microsoft.com/office/drawing/2014/chart" uri="{C3380CC4-5D6E-409C-BE32-E72D297353CC}">
              <c16:uniqueId val="{00000001-5319-4CE1-A6E5-6271A5D10738}"/>
            </c:ext>
          </c:extLst>
        </c:ser>
        <c:ser>
          <c:idx val="2"/>
          <c:order val="2"/>
          <c:tx>
            <c:strRef>
              <c:f>Sheet1!$D$1</c:f>
              <c:strCache>
                <c:ptCount val="1"/>
                <c:pt idx="0">
                  <c:v>Peu/non qualifié</c:v>
                </c:pt>
              </c:strCache>
            </c:strRef>
          </c:tx>
          <c:spPr>
            <a:solidFill>
              <a:srgbClr val="5B9B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TOTAL COMPANIES</c:v>
                </c:pt>
                <c:pt idx="1">
                  <c:v>PRIMARY SECTOR</c:v>
                </c:pt>
                <c:pt idx="2">
                  <c:v>SECONDARY SECTOR</c:v>
                </c:pt>
                <c:pt idx="3">
                  <c:v>TOTAL TERTIARY SECTOR</c:v>
                </c:pt>
                <c:pt idx="4">
                  <c:v>Accommodation, restaurants and tourism</c:v>
                </c:pt>
                <c:pt idx="5">
                  <c:v>Retailing</c:v>
                </c:pt>
                <c:pt idx="6">
                  <c:v>Public and para-public sectors</c:v>
                </c:pt>
                <c:pt idx="7">
                  <c:v>Tertiary sector, others</c:v>
                </c:pt>
              </c:strCache>
            </c:strRef>
          </c:cat>
          <c:val>
            <c:numRef>
              <c:f>Sheet1!$D$2:$D$9</c:f>
              <c:numCache>
                <c:formatCode>0%</c:formatCode>
                <c:ptCount val="8"/>
                <c:pt idx="0">
                  <c:v>0.53</c:v>
                </c:pt>
                <c:pt idx="1">
                  <c:v>0.65</c:v>
                </c:pt>
                <c:pt idx="2">
                  <c:v>0.52</c:v>
                </c:pt>
                <c:pt idx="3">
                  <c:v>0.52</c:v>
                </c:pt>
                <c:pt idx="4">
                  <c:v>0.72</c:v>
                </c:pt>
                <c:pt idx="5">
                  <c:v>0.71</c:v>
                </c:pt>
                <c:pt idx="6">
                  <c:v>0.31</c:v>
                </c:pt>
                <c:pt idx="7">
                  <c:v>0.38</c:v>
                </c:pt>
              </c:numCache>
            </c:numRef>
          </c:val>
          <c:extLst>
            <c:ext xmlns:c16="http://schemas.microsoft.com/office/drawing/2014/chart" uri="{C3380CC4-5D6E-409C-BE32-E72D297353CC}">
              <c16:uniqueId val="{00000002-5319-4CE1-A6E5-6271A5D10738}"/>
            </c:ext>
          </c:extLst>
        </c:ser>
        <c:dLbls>
          <c:dLblPos val="ctr"/>
          <c:showLegendKey val="0"/>
          <c:showVal val="1"/>
          <c:showCatName val="0"/>
          <c:showSerName val="0"/>
          <c:showPercent val="0"/>
          <c:showBubbleSize val="0"/>
        </c:dLbls>
        <c:gapWidth val="80"/>
        <c:overlap val="100"/>
        <c:axId val="-86253760"/>
        <c:axId val="-2064618480"/>
      </c:barChart>
      <c:catAx>
        <c:axId val="-862537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800" b="0" i="0" u="none" strike="noStrike" kern="1200" baseline="0">
                <a:solidFill>
                  <a:schemeClr val="tx1"/>
                </a:solidFill>
                <a:latin typeface="+mn-lt"/>
                <a:ea typeface="+mn-ea"/>
                <a:cs typeface="+mn-cs"/>
              </a:defRPr>
            </a:pPr>
            <a:endParaRPr lang="fr-FR"/>
          </a:p>
        </c:txPr>
        <c:crossAx val="-2064618480"/>
        <c:crosses val="autoZero"/>
        <c:auto val="1"/>
        <c:lblAlgn val="ctr"/>
        <c:lblOffset val="100"/>
        <c:noMultiLvlLbl val="0"/>
      </c:catAx>
      <c:valAx>
        <c:axId val="-2064618480"/>
        <c:scaling>
          <c:orientation val="minMax"/>
          <c:max val="1"/>
        </c:scaling>
        <c:delete val="1"/>
        <c:axPos val="t"/>
        <c:numFmt formatCode="0%" sourceLinked="1"/>
        <c:majorTickMark val="none"/>
        <c:minorTickMark val="none"/>
        <c:tickLblPos val="nextTo"/>
        <c:crossAx val="-862537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493072104274161"/>
          <c:y val="1.1863287818419808E-2"/>
          <c:w val="0.49114857762335118"/>
          <c:h val="0.96259251968503934"/>
        </c:manualLayout>
      </c:layout>
      <c:barChart>
        <c:barDir val="bar"/>
        <c:grouping val="clustered"/>
        <c:varyColors val="0"/>
        <c:ser>
          <c:idx val="0"/>
          <c:order val="0"/>
          <c:tx>
            <c:strRef>
              <c:f>Sheet1!$B$1</c:f>
              <c:strCache>
                <c:ptCount val="1"/>
                <c:pt idx="0">
                  <c:v>Total</c:v>
                </c:pt>
              </c:strCache>
            </c:strRef>
          </c:tx>
          <c:spPr>
            <a:solidFill>
              <a:srgbClr val="F46C31"/>
            </a:solidFill>
            <a:ln>
              <a:noFill/>
            </a:ln>
            <a:effectLst/>
          </c:spPr>
          <c:invertIfNegative val="0"/>
          <c:dPt>
            <c:idx val="0"/>
            <c:invertIfNegative val="0"/>
            <c:bubble3D val="0"/>
            <c:spPr>
              <a:solidFill>
                <a:srgbClr val="F46C31"/>
              </a:solidFill>
              <a:ln>
                <a:noFill/>
              </a:ln>
              <a:effectLst/>
            </c:spPr>
            <c:extLst>
              <c:ext xmlns:c16="http://schemas.microsoft.com/office/drawing/2014/chart" uri="{C3380CC4-5D6E-409C-BE32-E72D297353CC}">
                <c16:uniqueId val="{00000001-3E3E-4F3B-B181-69C511EE8853}"/>
              </c:ext>
            </c:extLst>
          </c:dPt>
          <c:dPt>
            <c:idx val="1"/>
            <c:invertIfNegative val="0"/>
            <c:bubble3D val="0"/>
            <c:spPr>
              <a:solidFill>
                <a:srgbClr val="F46C31"/>
              </a:solidFill>
              <a:ln>
                <a:noFill/>
              </a:ln>
              <a:effectLst/>
            </c:spPr>
            <c:extLst>
              <c:ext xmlns:c16="http://schemas.microsoft.com/office/drawing/2014/chart" uri="{C3380CC4-5D6E-409C-BE32-E72D297353CC}">
                <c16:uniqueId val="{00000003-3E3E-4F3B-B181-69C511EE8853}"/>
              </c:ext>
            </c:extLst>
          </c:dPt>
          <c:dPt>
            <c:idx val="2"/>
            <c:invertIfNegative val="0"/>
            <c:bubble3D val="0"/>
            <c:spPr>
              <a:solidFill>
                <a:srgbClr val="F46C31"/>
              </a:solidFill>
              <a:ln>
                <a:noFill/>
              </a:ln>
              <a:effectLst/>
            </c:spPr>
            <c:extLst>
              <c:ext xmlns:c16="http://schemas.microsoft.com/office/drawing/2014/chart" uri="{C3380CC4-5D6E-409C-BE32-E72D297353CC}">
                <c16:uniqueId val="{00000005-3E3E-4F3B-B181-69C511EE8853}"/>
              </c:ext>
            </c:extLst>
          </c:dPt>
          <c:dPt>
            <c:idx val="3"/>
            <c:invertIfNegative val="0"/>
            <c:bubble3D val="0"/>
            <c:spPr>
              <a:solidFill>
                <a:srgbClr val="F46C31"/>
              </a:solidFill>
              <a:ln>
                <a:noFill/>
              </a:ln>
              <a:effectLst/>
            </c:spPr>
            <c:extLst>
              <c:ext xmlns:c16="http://schemas.microsoft.com/office/drawing/2014/chart" uri="{C3380CC4-5D6E-409C-BE32-E72D297353CC}">
                <c16:uniqueId val="{00000013-95CF-4CCF-9A8F-A0E303F5064E}"/>
              </c:ext>
            </c:extLst>
          </c:dPt>
          <c:dPt>
            <c:idx val="10"/>
            <c:invertIfNegative val="0"/>
            <c:bubble3D val="0"/>
            <c:spPr>
              <a:solidFill>
                <a:srgbClr val="F46C31"/>
              </a:solidFill>
              <a:ln>
                <a:noFill/>
              </a:ln>
              <a:effectLst/>
            </c:spPr>
            <c:extLst>
              <c:ext xmlns:c16="http://schemas.microsoft.com/office/drawing/2014/chart" uri="{C3380CC4-5D6E-409C-BE32-E72D297353CC}">
                <c16:uniqueId val="{00000007-3E3E-4F3B-B181-69C511EE8853}"/>
              </c:ext>
            </c:extLst>
          </c:dPt>
          <c:dPt>
            <c:idx val="11"/>
            <c:invertIfNegative val="0"/>
            <c:bubble3D val="0"/>
            <c:spPr>
              <a:solidFill>
                <a:srgbClr val="F46C31"/>
              </a:solidFill>
              <a:ln>
                <a:noFill/>
              </a:ln>
              <a:effectLst/>
            </c:spPr>
            <c:extLst>
              <c:ext xmlns:c16="http://schemas.microsoft.com/office/drawing/2014/chart" uri="{C3380CC4-5D6E-409C-BE32-E72D297353CC}">
                <c16:uniqueId val="{00000009-3E3E-4F3B-B181-69C511EE8853}"/>
              </c:ext>
            </c:extLst>
          </c:dPt>
          <c:dPt>
            <c:idx val="12"/>
            <c:invertIfNegative val="0"/>
            <c:bubble3D val="0"/>
            <c:spPr>
              <a:solidFill>
                <a:srgbClr val="F46C31"/>
              </a:solidFill>
              <a:ln>
                <a:noFill/>
              </a:ln>
              <a:effectLst/>
            </c:spPr>
            <c:extLst>
              <c:ext xmlns:c16="http://schemas.microsoft.com/office/drawing/2014/chart" uri="{C3380CC4-5D6E-409C-BE32-E72D297353CC}">
                <c16:uniqueId val="{0000000B-3E3E-4F3B-B181-69C511EE8853}"/>
              </c:ext>
            </c:extLst>
          </c:dPt>
          <c:dPt>
            <c:idx val="13"/>
            <c:invertIfNegative val="0"/>
            <c:bubble3D val="0"/>
            <c:spPr>
              <a:solidFill>
                <a:srgbClr val="F46C31"/>
              </a:solidFill>
              <a:ln>
                <a:noFill/>
              </a:ln>
              <a:effectLst/>
            </c:spPr>
            <c:extLst>
              <c:ext xmlns:c16="http://schemas.microsoft.com/office/drawing/2014/chart" uri="{C3380CC4-5D6E-409C-BE32-E72D297353CC}">
                <c16:uniqueId val="{0000000D-3E3E-4F3B-B181-69C511EE8853}"/>
              </c:ext>
            </c:extLst>
          </c:dPt>
          <c:dPt>
            <c:idx val="14"/>
            <c:invertIfNegative val="0"/>
            <c:bubble3D val="0"/>
            <c:spPr>
              <a:solidFill>
                <a:srgbClr val="F46C31"/>
              </a:solidFill>
              <a:ln>
                <a:noFill/>
              </a:ln>
              <a:effectLst/>
            </c:spPr>
            <c:extLst>
              <c:ext xmlns:c16="http://schemas.microsoft.com/office/drawing/2014/chart" uri="{C3380CC4-5D6E-409C-BE32-E72D297353CC}">
                <c16:uniqueId val="{0000000F-3E3E-4F3B-B181-69C511EE8853}"/>
              </c:ext>
            </c:extLst>
          </c:dPt>
          <c:dPt>
            <c:idx val="15"/>
            <c:invertIfNegative val="0"/>
            <c:bubble3D val="0"/>
            <c:spPr>
              <a:solidFill>
                <a:srgbClr val="F46C31"/>
              </a:solidFill>
              <a:ln>
                <a:noFill/>
              </a:ln>
              <a:effectLst/>
            </c:spPr>
            <c:extLst>
              <c:ext xmlns:c16="http://schemas.microsoft.com/office/drawing/2014/chart" uri="{C3380CC4-5D6E-409C-BE32-E72D297353CC}">
                <c16:uniqueId val="{00000011-3E3E-4F3B-B181-69C511EE8853}"/>
              </c:ext>
            </c:extLst>
          </c:dPt>
          <c:dLbls>
            <c:spPr>
              <a:noFill/>
              <a:ln>
                <a:noFill/>
              </a:ln>
              <a:effectLst/>
            </c:spPr>
            <c:txPr>
              <a:bodyPr rot="0" spcFirstLastPara="1" vertOverflow="ellipsis" vert="horz" wrap="square" anchor="ctr" anchorCtr="1"/>
              <a:lstStyle/>
              <a:p>
                <a:pPr>
                  <a:defRPr lang="en-US" sz="900" b="1" i="0" u="none" strike="noStrike" kern="1200" baseline="0">
                    <a:solidFill>
                      <a:srgbClr val="222223"/>
                    </a:solidFill>
                    <a:latin typeface="Calibri" panose="020F0502020204030204" pitchFamily="34" charset="0"/>
                    <a:ea typeface="+mn-ea"/>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Hiring workers from Indigenous communities</c:v>
                </c:pt>
                <c:pt idx="1">
                  <c:v>Hiring of retirees</c:v>
                </c:pt>
                <c:pt idx="2">
                  <c:v>Hiring of immigrants or members of cultural communities</c:v>
                </c:pt>
                <c:pt idx="3">
                  <c:v>Hiring of workers less skilled than desired</c:v>
                </c:pt>
                <c:pt idx="4">
                  <c:v>Hring of  workers with handicaps</c:v>
                </c:pt>
                <c:pt idx="5">
                  <c:v>Sponsorship of students pursuing a specialized education</c:v>
                </c:pt>
                <c:pt idx="6">
                  <c:v>Mentoring of young dropouts for unskilled trades</c:v>
                </c:pt>
                <c:pt idx="7">
                  <c:v>Hiring of young people far from the job market and overseen by an employability stakeholder</c:v>
                </c:pt>
                <c:pt idx="8">
                  <c:v>Hiring of workers with a criminal record</c:v>
                </c:pt>
                <c:pt idx="9">
                  <c:v>Hiring of workers with a mental health problem</c:v>
                </c:pt>
              </c:strCache>
            </c:strRef>
          </c:cat>
          <c:val>
            <c:numRef>
              <c:f>Sheet1!$B$2:$B$11</c:f>
              <c:numCache>
                <c:formatCode>0%</c:formatCode>
                <c:ptCount val="10"/>
                <c:pt idx="0">
                  <c:v>0.72</c:v>
                </c:pt>
                <c:pt idx="1">
                  <c:v>0.71</c:v>
                </c:pt>
                <c:pt idx="2">
                  <c:v>0.67</c:v>
                </c:pt>
                <c:pt idx="3">
                  <c:v>0.56999999999999995</c:v>
                </c:pt>
                <c:pt idx="4">
                  <c:v>0.48</c:v>
                </c:pt>
                <c:pt idx="5">
                  <c:v>0.45</c:v>
                </c:pt>
                <c:pt idx="6">
                  <c:v>0.42</c:v>
                </c:pt>
                <c:pt idx="7">
                  <c:v>0.42</c:v>
                </c:pt>
                <c:pt idx="8">
                  <c:v>0.3</c:v>
                </c:pt>
                <c:pt idx="9">
                  <c:v>0.25</c:v>
                </c:pt>
              </c:numCache>
            </c:numRef>
          </c:val>
          <c:extLst>
            <c:ext xmlns:c16="http://schemas.microsoft.com/office/drawing/2014/chart" uri="{C3380CC4-5D6E-409C-BE32-E72D297353CC}">
              <c16:uniqueId val="{00000000-71BE-4EAD-84CB-B1B995FB0F0F}"/>
            </c:ext>
          </c:extLst>
        </c:ser>
        <c:dLbls>
          <c:showLegendKey val="0"/>
          <c:showVal val="0"/>
          <c:showCatName val="0"/>
          <c:showSerName val="0"/>
          <c:showPercent val="0"/>
          <c:showBubbleSize val="0"/>
        </c:dLbls>
        <c:gapWidth val="73"/>
        <c:axId val="-2064261104"/>
        <c:axId val="-2064248048"/>
      </c:barChart>
      <c:catAx>
        <c:axId val="-20642611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lang="en-US" sz="800" b="0" i="0" u="none" strike="noStrike" kern="1200" baseline="0">
                <a:solidFill>
                  <a:srgbClr val="222223"/>
                </a:solidFill>
                <a:latin typeface="Calibri" panose="020F0502020204030204" pitchFamily="34" charset="0"/>
                <a:ea typeface="+mn-ea"/>
                <a:cs typeface="Calibri" panose="020F0502020204030204" pitchFamily="34" charset="0"/>
              </a:defRPr>
            </a:pPr>
            <a:endParaRPr lang="fr-FR"/>
          </a:p>
        </c:txPr>
        <c:crossAx val="-2064248048"/>
        <c:crosses val="autoZero"/>
        <c:auto val="1"/>
        <c:lblAlgn val="ctr"/>
        <c:lblOffset val="100"/>
        <c:noMultiLvlLbl val="0"/>
      </c:catAx>
      <c:valAx>
        <c:axId val="-2064248048"/>
        <c:scaling>
          <c:orientation val="minMax"/>
          <c:max val="0.9"/>
          <c:min val="0"/>
        </c:scaling>
        <c:delete val="1"/>
        <c:axPos val="t"/>
        <c:numFmt formatCode="0%" sourceLinked="1"/>
        <c:majorTickMark val="out"/>
        <c:minorTickMark val="none"/>
        <c:tickLblPos val="nextTo"/>
        <c:crossAx val="-2064261104"/>
        <c:crosses val="autoZero"/>
        <c:crossBetween val="between"/>
      </c:valAx>
      <c:spPr>
        <a:noFill/>
        <a:ln>
          <a:noFill/>
        </a:ln>
        <a:effectLst/>
      </c:spPr>
    </c:plotArea>
    <c:plotVisOnly val="1"/>
    <c:dispBlanksAs val="gap"/>
    <c:showDLblsOverMax val="0"/>
  </c:chart>
  <c:spPr>
    <a:noFill/>
    <a:ln>
      <a:noFill/>
    </a:ln>
    <a:effectLst/>
  </c:spPr>
  <c:txPr>
    <a:bodyPr/>
    <a:lstStyle/>
    <a:p>
      <a:pPr>
        <a:defRPr lang="en-US" sz="1100" b="0" kern="1200">
          <a:solidFill>
            <a:srgbClr val="222223"/>
          </a:solidFill>
          <a:latin typeface="Calibri" panose="020F0502020204030204" pitchFamily="34" charset="0"/>
          <a:ea typeface="+mn-ea"/>
          <a:cs typeface="Calibri" panose="020F0502020204030204" pitchFamily="34" charset="0"/>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21623535163285"/>
          <c:y val="1.1863287818419808E-2"/>
          <c:w val="0.48408520803235983"/>
          <c:h val="0.96259251968503934"/>
        </c:manualLayout>
      </c:layout>
      <c:barChart>
        <c:barDir val="bar"/>
        <c:grouping val="clustered"/>
        <c:varyColors val="0"/>
        <c:ser>
          <c:idx val="0"/>
          <c:order val="0"/>
          <c:tx>
            <c:strRef>
              <c:f>Sheet1!$B$1</c:f>
              <c:strCache>
                <c:ptCount val="1"/>
                <c:pt idx="0">
                  <c:v>Total</c:v>
                </c:pt>
              </c:strCache>
            </c:strRef>
          </c:tx>
          <c:spPr>
            <a:solidFill>
              <a:srgbClr val="1B2F5F"/>
            </a:solidFill>
            <a:ln>
              <a:noFill/>
            </a:ln>
            <a:effectLst/>
          </c:spPr>
          <c:invertIfNegative val="0"/>
          <c:dPt>
            <c:idx val="0"/>
            <c:invertIfNegative val="0"/>
            <c:bubble3D val="0"/>
            <c:spPr>
              <a:solidFill>
                <a:srgbClr val="F46C31"/>
              </a:solidFill>
              <a:ln>
                <a:noFill/>
              </a:ln>
              <a:effectLst/>
            </c:spPr>
            <c:extLst>
              <c:ext xmlns:c16="http://schemas.microsoft.com/office/drawing/2014/chart" uri="{C3380CC4-5D6E-409C-BE32-E72D297353CC}">
                <c16:uniqueId val="{00000001-131B-4D48-B2F3-D0D4932FD461}"/>
              </c:ext>
            </c:extLst>
          </c:dPt>
          <c:dPt>
            <c:idx val="1"/>
            <c:invertIfNegative val="0"/>
            <c:bubble3D val="0"/>
            <c:spPr>
              <a:solidFill>
                <a:srgbClr val="F46C31"/>
              </a:solidFill>
              <a:ln>
                <a:noFill/>
              </a:ln>
              <a:effectLst/>
            </c:spPr>
            <c:extLst>
              <c:ext xmlns:c16="http://schemas.microsoft.com/office/drawing/2014/chart" uri="{C3380CC4-5D6E-409C-BE32-E72D297353CC}">
                <c16:uniqueId val="{00000003-131B-4D48-B2F3-D0D4932FD461}"/>
              </c:ext>
            </c:extLst>
          </c:dPt>
          <c:dPt>
            <c:idx val="2"/>
            <c:invertIfNegative val="0"/>
            <c:bubble3D val="0"/>
            <c:spPr>
              <a:solidFill>
                <a:srgbClr val="F46C31"/>
              </a:solidFill>
              <a:ln>
                <a:noFill/>
              </a:ln>
              <a:effectLst/>
            </c:spPr>
            <c:extLst>
              <c:ext xmlns:c16="http://schemas.microsoft.com/office/drawing/2014/chart" uri="{C3380CC4-5D6E-409C-BE32-E72D297353CC}">
                <c16:uniqueId val="{00000005-131B-4D48-B2F3-D0D4932FD461}"/>
              </c:ext>
            </c:extLst>
          </c:dPt>
          <c:dPt>
            <c:idx val="3"/>
            <c:invertIfNegative val="0"/>
            <c:bubble3D val="0"/>
            <c:spPr>
              <a:solidFill>
                <a:srgbClr val="F46C31"/>
              </a:solidFill>
              <a:ln>
                <a:noFill/>
              </a:ln>
              <a:effectLst/>
            </c:spPr>
            <c:extLst>
              <c:ext xmlns:c16="http://schemas.microsoft.com/office/drawing/2014/chart" uri="{C3380CC4-5D6E-409C-BE32-E72D297353CC}">
                <c16:uniqueId val="{00000007-131B-4D48-B2F3-D0D4932FD461}"/>
              </c:ext>
            </c:extLst>
          </c:dPt>
          <c:dPt>
            <c:idx val="4"/>
            <c:invertIfNegative val="0"/>
            <c:bubble3D val="0"/>
            <c:spPr>
              <a:solidFill>
                <a:srgbClr val="F46C31"/>
              </a:solidFill>
              <a:ln>
                <a:noFill/>
              </a:ln>
              <a:effectLst/>
            </c:spPr>
            <c:extLst>
              <c:ext xmlns:c16="http://schemas.microsoft.com/office/drawing/2014/chart" uri="{C3380CC4-5D6E-409C-BE32-E72D297353CC}">
                <c16:uniqueId val="{00000009-131B-4D48-B2F3-D0D4932FD461}"/>
              </c:ext>
            </c:extLst>
          </c:dPt>
          <c:dPt>
            <c:idx val="5"/>
            <c:invertIfNegative val="0"/>
            <c:bubble3D val="0"/>
            <c:spPr>
              <a:solidFill>
                <a:srgbClr val="1B2F5F"/>
              </a:solidFill>
              <a:ln>
                <a:noFill/>
              </a:ln>
              <a:effectLst/>
            </c:spPr>
            <c:extLst>
              <c:ext xmlns:c16="http://schemas.microsoft.com/office/drawing/2014/chart" uri="{C3380CC4-5D6E-409C-BE32-E72D297353CC}">
                <c16:uniqueId val="{0000000B-131B-4D48-B2F3-D0D4932FD461}"/>
              </c:ext>
            </c:extLst>
          </c:dPt>
          <c:dPt>
            <c:idx val="6"/>
            <c:invertIfNegative val="0"/>
            <c:bubble3D val="0"/>
            <c:spPr>
              <a:solidFill>
                <a:srgbClr val="1B2F5F"/>
              </a:solidFill>
              <a:ln>
                <a:noFill/>
              </a:ln>
              <a:effectLst/>
            </c:spPr>
            <c:extLst>
              <c:ext xmlns:c16="http://schemas.microsoft.com/office/drawing/2014/chart" uri="{C3380CC4-5D6E-409C-BE32-E72D297353CC}">
                <c16:uniqueId val="{0000000D-131B-4D48-B2F3-D0D4932FD461}"/>
              </c:ext>
            </c:extLst>
          </c:dPt>
          <c:dPt>
            <c:idx val="10"/>
            <c:invertIfNegative val="0"/>
            <c:bubble3D val="0"/>
            <c:spPr>
              <a:solidFill>
                <a:srgbClr val="1B2F5F"/>
              </a:solidFill>
              <a:ln>
                <a:noFill/>
              </a:ln>
              <a:effectLst/>
            </c:spPr>
            <c:extLst>
              <c:ext xmlns:c16="http://schemas.microsoft.com/office/drawing/2014/chart" uri="{C3380CC4-5D6E-409C-BE32-E72D297353CC}">
                <c16:uniqueId val="{0000000F-131B-4D48-B2F3-D0D4932FD461}"/>
              </c:ext>
            </c:extLst>
          </c:dPt>
          <c:dPt>
            <c:idx val="11"/>
            <c:invertIfNegative val="0"/>
            <c:bubble3D val="0"/>
            <c:spPr>
              <a:solidFill>
                <a:srgbClr val="1B2F5F"/>
              </a:solidFill>
              <a:ln>
                <a:noFill/>
              </a:ln>
              <a:effectLst/>
            </c:spPr>
            <c:extLst>
              <c:ext xmlns:c16="http://schemas.microsoft.com/office/drawing/2014/chart" uri="{C3380CC4-5D6E-409C-BE32-E72D297353CC}">
                <c16:uniqueId val="{00000011-131B-4D48-B2F3-D0D4932FD461}"/>
              </c:ext>
            </c:extLst>
          </c:dPt>
          <c:dPt>
            <c:idx val="12"/>
            <c:invertIfNegative val="0"/>
            <c:bubble3D val="0"/>
            <c:spPr>
              <a:solidFill>
                <a:srgbClr val="1B2F5F"/>
              </a:solidFill>
              <a:ln>
                <a:noFill/>
              </a:ln>
              <a:effectLst/>
            </c:spPr>
            <c:extLst>
              <c:ext xmlns:c16="http://schemas.microsoft.com/office/drawing/2014/chart" uri="{C3380CC4-5D6E-409C-BE32-E72D297353CC}">
                <c16:uniqueId val="{00000013-131B-4D48-B2F3-D0D4932FD461}"/>
              </c:ext>
            </c:extLst>
          </c:dPt>
          <c:dPt>
            <c:idx val="13"/>
            <c:invertIfNegative val="0"/>
            <c:bubble3D val="0"/>
            <c:spPr>
              <a:solidFill>
                <a:srgbClr val="1B2F5F"/>
              </a:solidFill>
              <a:ln>
                <a:noFill/>
              </a:ln>
              <a:effectLst/>
            </c:spPr>
            <c:extLst>
              <c:ext xmlns:c16="http://schemas.microsoft.com/office/drawing/2014/chart" uri="{C3380CC4-5D6E-409C-BE32-E72D297353CC}">
                <c16:uniqueId val="{00000015-131B-4D48-B2F3-D0D4932FD461}"/>
              </c:ext>
            </c:extLst>
          </c:dPt>
          <c:dPt>
            <c:idx val="14"/>
            <c:invertIfNegative val="0"/>
            <c:bubble3D val="0"/>
            <c:spPr>
              <a:solidFill>
                <a:srgbClr val="1B2F5F"/>
              </a:solidFill>
              <a:ln>
                <a:noFill/>
              </a:ln>
              <a:effectLst/>
            </c:spPr>
            <c:extLst>
              <c:ext xmlns:c16="http://schemas.microsoft.com/office/drawing/2014/chart" uri="{C3380CC4-5D6E-409C-BE32-E72D297353CC}">
                <c16:uniqueId val="{00000017-131B-4D48-B2F3-D0D4932FD461}"/>
              </c:ext>
            </c:extLst>
          </c:dPt>
          <c:dPt>
            <c:idx val="15"/>
            <c:invertIfNegative val="0"/>
            <c:bubble3D val="0"/>
            <c:spPr>
              <a:solidFill>
                <a:srgbClr val="1B2F5F"/>
              </a:solidFill>
              <a:ln>
                <a:noFill/>
              </a:ln>
              <a:effectLst/>
            </c:spPr>
            <c:extLst>
              <c:ext xmlns:c16="http://schemas.microsoft.com/office/drawing/2014/chart" uri="{C3380CC4-5D6E-409C-BE32-E72D297353CC}">
                <c16:uniqueId val="{00000019-131B-4D48-B2F3-D0D4932FD461}"/>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On-the-job learning - training provided directly in the workplace</c:v>
                </c:pt>
                <c:pt idx="1">
                  <c:v>Recognition of acquired competencies (for respondents without a diploma or immigrants)</c:v>
                </c:pt>
                <c:pt idx="2">
                  <c:v>In-class training (in the presence of a teacher)</c:v>
                </c:pt>
                <c:pt idx="3">
                  <c:v>Online training (remotely using a computer)</c:v>
                </c:pt>
                <c:pt idx="4">
                  <c:v>Work-study training (alternating between training at school and practical use in the workplace)</c:v>
                </c:pt>
                <c:pt idx="5">
                  <c:v>None of the above.</c:v>
                </c:pt>
              </c:strCache>
            </c:strRef>
          </c:cat>
          <c:val>
            <c:numRef>
              <c:f>Sheet1!$B$2:$B$7</c:f>
              <c:numCache>
                <c:formatCode>0%</c:formatCode>
                <c:ptCount val="6"/>
                <c:pt idx="0">
                  <c:v>0.8</c:v>
                </c:pt>
                <c:pt idx="1">
                  <c:v>0.53</c:v>
                </c:pt>
                <c:pt idx="2">
                  <c:v>0.53</c:v>
                </c:pt>
                <c:pt idx="3">
                  <c:v>0.5</c:v>
                </c:pt>
                <c:pt idx="4">
                  <c:v>0.48</c:v>
                </c:pt>
                <c:pt idx="5">
                  <c:v>0.08</c:v>
                </c:pt>
              </c:numCache>
            </c:numRef>
          </c:val>
          <c:extLst>
            <c:ext xmlns:c16="http://schemas.microsoft.com/office/drawing/2014/chart" uri="{C3380CC4-5D6E-409C-BE32-E72D297353CC}">
              <c16:uniqueId val="{00000000-71BE-4EAD-84CB-B1B995FB0F0F}"/>
            </c:ext>
          </c:extLst>
        </c:ser>
        <c:dLbls>
          <c:showLegendKey val="0"/>
          <c:showVal val="0"/>
          <c:showCatName val="0"/>
          <c:showSerName val="0"/>
          <c:showPercent val="0"/>
          <c:showBubbleSize val="0"/>
        </c:dLbls>
        <c:gapWidth val="60"/>
        <c:axId val="-2064249680"/>
        <c:axId val="-2064252944"/>
      </c:barChart>
      <c:catAx>
        <c:axId val="-20642496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800" b="0" i="0" u="none" strike="noStrike" kern="1200" baseline="0">
                <a:solidFill>
                  <a:schemeClr val="tx1"/>
                </a:solidFill>
                <a:latin typeface="+mn-lt"/>
                <a:ea typeface="+mn-ea"/>
                <a:cs typeface="+mn-cs"/>
              </a:defRPr>
            </a:pPr>
            <a:endParaRPr lang="fr-FR"/>
          </a:p>
        </c:txPr>
        <c:crossAx val="-2064252944"/>
        <c:crosses val="autoZero"/>
        <c:auto val="1"/>
        <c:lblAlgn val="ctr"/>
        <c:lblOffset val="100"/>
        <c:noMultiLvlLbl val="0"/>
      </c:catAx>
      <c:valAx>
        <c:axId val="-2064252944"/>
        <c:scaling>
          <c:orientation val="minMax"/>
          <c:max val="0.88000000000000012"/>
          <c:min val="0"/>
        </c:scaling>
        <c:delete val="1"/>
        <c:axPos val="t"/>
        <c:numFmt formatCode="0%" sourceLinked="1"/>
        <c:majorTickMark val="out"/>
        <c:minorTickMark val="none"/>
        <c:tickLblPos val="nextTo"/>
        <c:crossAx val="-2064249680"/>
        <c:crosses val="autoZero"/>
        <c:crossBetween val="between"/>
      </c:valAx>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400602595486476"/>
          <c:y val="1.1863287818419808E-2"/>
          <c:w val="0.50599397404513524"/>
          <c:h val="0.96259251968503934"/>
        </c:manualLayout>
      </c:layout>
      <c:barChart>
        <c:barDir val="bar"/>
        <c:grouping val="clustered"/>
        <c:varyColors val="0"/>
        <c:ser>
          <c:idx val="0"/>
          <c:order val="0"/>
          <c:tx>
            <c:strRef>
              <c:f>Sheet1!$B$1</c:f>
              <c:strCache>
                <c:ptCount val="1"/>
                <c:pt idx="0">
                  <c:v>Total</c:v>
                </c:pt>
              </c:strCache>
            </c:strRef>
          </c:tx>
          <c:spPr>
            <a:solidFill>
              <a:srgbClr val="F46C31"/>
            </a:solidFill>
            <a:ln>
              <a:noFill/>
            </a:ln>
            <a:effectLst/>
          </c:spPr>
          <c:invertIfNegative val="0"/>
          <c:dPt>
            <c:idx val="0"/>
            <c:invertIfNegative val="0"/>
            <c:bubble3D val="0"/>
            <c:spPr>
              <a:solidFill>
                <a:srgbClr val="F46C31"/>
              </a:solidFill>
              <a:ln>
                <a:noFill/>
              </a:ln>
              <a:effectLst/>
            </c:spPr>
            <c:extLst>
              <c:ext xmlns:c16="http://schemas.microsoft.com/office/drawing/2014/chart" uri="{C3380CC4-5D6E-409C-BE32-E72D297353CC}">
                <c16:uniqueId val="{00000001-B3C0-4034-A08C-21702CC26EB2}"/>
              </c:ext>
            </c:extLst>
          </c:dPt>
          <c:dPt>
            <c:idx val="1"/>
            <c:invertIfNegative val="0"/>
            <c:bubble3D val="0"/>
            <c:spPr>
              <a:solidFill>
                <a:srgbClr val="F46C31"/>
              </a:solidFill>
              <a:ln>
                <a:noFill/>
              </a:ln>
              <a:effectLst/>
            </c:spPr>
            <c:extLst>
              <c:ext xmlns:c16="http://schemas.microsoft.com/office/drawing/2014/chart" uri="{C3380CC4-5D6E-409C-BE32-E72D297353CC}">
                <c16:uniqueId val="{00000003-B3C0-4034-A08C-21702CC26EB2}"/>
              </c:ext>
            </c:extLst>
          </c:dPt>
          <c:dPt>
            <c:idx val="2"/>
            <c:invertIfNegative val="0"/>
            <c:bubble3D val="0"/>
            <c:spPr>
              <a:solidFill>
                <a:srgbClr val="F46C31"/>
              </a:solidFill>
              <a:ln>
                <a:noFill/>
              </a:ln>
              <a:effectLst/>
            </c:spPr>
            <c:extLst>
              <c:ext xmlns:c16="http://schemas.microsoft.com/office/drawing/2014/chart" uri="{C3380CC4-5D6E-409C-BE32-E72D297353CC}">
                <c16:uniqueId val="{00000005-B3C0-4034-A08C-21702CC26EB2}"/>
              </c:ext>
            </c:extLst>
          </c:dPt>
          <c:dPt>
            <c:idx val="3"/>
            <c:invertIfNegative val="0"/>
            <c:bubble3D val="0"/>
            <c:spPr>
              <a:solidFill>
                <a:srgbClr val="F46C31"/>
              </a:solidFill>
              <a:ln>
                <a:noFill/>
              </a:ln>
              <a:effectLst/>
            </c:spPr>
            <c:extLst>
              <c:ext xmlns:c16="http://schemas.microsoft.com/office/drawing/2014/chart" uri="{C3380CC4-5D6E-409C-BE32-E72D297353CC}">
                <c16:uniqueId val="{00000007-B3C0-4034-A08C-21702CC26EB2}"/>
              </c:ext>
            </c:extLst>
          </c:dPt>
          <c:dPt>
            <c:idx val="4"/>
            <c:invertIfNegative val="0"/>
            <c:bubble3D val="0"/>
            <c:spPr>
              <a:solidFill>
                <a:srgbClr val="F46C31"/>
              </a:solidFill>
              <a:ln>
                <a:noFill/>
              </a:ln>
              <a:effectLst/>
            </c:spPr>
            <c:extLst>
              <c:ext xmlns:c16="http://schemas.microsoft.com/office/drawing/2014/chart" uri="{C3380CC4-5D6E-409C-BE32-E72D297353CC}">
                <c16:uniqueId val="{00000009-B3C0-4034-A08C-21702CC26EB2}"/>
              </c:ext>
            </c:extLst>
          </c:dPt>
          <c:dPt>
            <c:idx val="5"/>
            <c:invertIfNegative val="0"/>
            <c:bubble3D val="0"/>
            <c:spPr>
              <a:solidFill>
                <a:srgbClr val="F46C31"/>
              </a:solidFill>
              <a:ln>
                <a:noFill/>
              </a:ln>
              <a:effectLst/>
            </c:spPr>
            <c:extLst>
              <c:ext xmlns:c16="http://schemas.microsoft.com/office/drawing/2014/chart" uri="{C3380CC4-5D6E-409C-BE32-E72D297353CC}">
                <c16:uniqueId val="{0000000B-B3C0-4034-A08C-21702CC26EB2}"/>
              </c:ext>
            </c:extLst>
          </c:dPt>
          <c:dPt>
            <c:idx val="6"/>
            <c:invertIfNegative val="0"/>
            <c:bubble3D val="0"/>
            <c:spPr>
              <a:solidFill>
                <a:srgbClr val="F46C31"/>
              </a:solidFill>
              <a:ln>
                <a:noFill/>
              </a:ln>
              <a:effectLst/>
            </c:spPr>
            <c:extLst>
              <c:ext xmlns:c16="http://schemas.microsoft.com/office/drawing/2014/chart" uri="{C3380CC4-5D6E-409C-BE32-E72D297353CC}">
                <c16:uniqueId val="{0000000D-B3C0-4034-A08C-21702CC26EB2}"/>
              </c:ext>
            </c:extLst>
          </c:dPt>
          <c:dPt>
            <c:idx val="10"/>
            <c:invertIfNegative val="0"/>
            <c:bubble3D val="0"/>
            <c:spPr>
              <a:solidFill>
                <a:srgbClr val="F46C31"/>
              </a:solidFill>
              <a:ln>
                <a:noFill/>
              </a:ln>
              <a:effectLst/>
            </c:spPr>
            <c:extLst>
              <c:ext xmlns:c16="http://schemas.microsoft.com/office/drawing/2014/chart" uri="{C3380CC4-5D6E-409C-BE32-E72D297353CC}">
                <c16:uniqueId val="{0000000F-B3C0-4034-A08C-21702CC26EB2}"/>
              </c:ext>
            </c:extLst>
          </c:dPt>
          <c:dPt>
            <c:idx val="11"/>
            <c:invertIfNegative val="0"/>
            <c:bubble3D val="0"/>
            <c:spPr>
              <a:solidFill>
                <a:srgbClr val="F46C31"/>
              </a:solidFill>
              <a:ln>
                <a:noFill/>
              </a:ln>
              <a:effectLst/>
            </c:spPr>
            <c:extLst>
              <c:ext xmlns:c16="http://schemas.microsoft.com/office/drawing/2014/chart" uri="{C3380CC4-5D6E-409C-BE32-E72D297353CC}">
                <c16:uniqueId val="{00000011-B3C0-4034-A08C-21702CC26EB2}"/>
              </c:ext>
            </c:extLst>
          </c:dPt>
          <c:dPt>
            <c:idx val="12"/>
            <c:invertIfNegative val="0"/>
            <c:bubble3D val="0"/>
            <c:spPr>
              <a:solidFill>
                <a:srgbClr val="002F5F"/>
              </a:solidFill>
              <a:ln>
                <a:noFill/>
              </a:ln>
              <a:effectLst/>
            </c:spPr>
            <c:extLst>
              <c:ext xmlns:c16="http://schemas.microsoft.com/office/drawing/2014/chart" uri="{C3380CC4-5D6E-409C-BE32-E72D297353CC}">
                <c16:uniqueId val="{00000013-B3C0-4034-A08C-21702CC26EB2}"/>
              </c:ext>
            </c:extLst>
          </c:dPt>
          <c:dPt>
            <c:idx val="13"/>
            <c:invertIfNegative val="0"/>
            <c:bubble3D val="0"/>
            <c:spPr>
              <a:solidFill>
                <a:schemeClr val="bg1">
                  <a:lumMod val="75000"/>
                </a:schemeClr>
              </a:solidFill>
              <a:ln>
                <a:noFill/>
              </a:ln>
              <a:effectLst/>
            </c:spPr>
            <c:extLst>
              <c:ext xmlns:c16="http://schemas.microsoft.com/office/drawing/2014/chart" uri="{C3380CC4-5D6E-409C-BE32-E72D297353CC}">
                <c16:uniqueId val="{00000015-B3C0-4034-A08C-21702CC26EB2}"/>
              </c:ext>
            </c:extLst>
          </c:dPt>
          <c:dPt>
            <c:idx val="14"/>
            <c:invertIfNegative val="0"/>
            <c:bubble3D val="0"/>
            <c:spPr>
              <a:solidFill>
                <a:srgbClr val="F46C31"/>
              </a:solidFill>
              <a:ln>
                <a:noFill/>
              </a:ln>
              <a:effectLst/>
            </c:spPr>
            <c:extLst>
              <c:ext xmlns:c16="http://schemas.microsoft.com/office/drawing/2014/chart" uri="{C3380CC4-5D6E-409C-BE32-E72D297353CC}">
                <c16:uniqueId val="{00000017-B3C0-4034-A08C-21702CC26EB2}"/>
              </c:ext>
            </c:extLst>
          </c:dPt>
          <c:dPt>
            <c:idx val="15"/>
            <c:invertIfNegative val="0"/>
            <c:bubble3D val="0"/>
            <c:spPr>
              <a:solidFill>
                <a:srgbClr val="F46C31"/>
              </a:solidFill>
              <a:ln>
                <a:noFill/>
              </a:ln>
              <a:effectLst/>
            </c:spPr>
            <c:extLst>
              <c:ext xmlns:c16="http://schemas.microsoft.com/office/drawing/2014/chart" uri="{C3380CC4-5D6E-409C-BE32-E72D297353CC}">
                <c16:uniqueId val="{00000019-B3C0-4034-A08C-21702CC26EB2}"/>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Occupational health and safety</c:v>
                </c:pt>
                <c:pt idx="1">
                  <c:v>Office automation, secretarial services, accounting</c:v>
                </c:pt>
                <c:pt idx="2">
                  <c:v>Management-related training (administration, communication, marketing, HRM, etc.</c:v>
                </c:pt>
                <c:pt idx="3">
                  <c:v>Technology and computer training (website development and updates, electronic commerce, digital technologies, new software, the cloud, etc.)</c:v>
                </c:pt>
                <c:pt idx="4">
                  <c:v>Technical training relating to industrial trades (agri-food, manufacturing, construction, storage, transport sectors)</c:v>
                </c:pt>
                <c:pt idx="5">
                  <c:v>General basic training in-house (numeracy, literacy, problem solving, etc.)</c:v>
                </c:pt>
                <c:pt idx="6">
                  <c:v>Language training (French, English, francization of immigrants)</c:v>
                </c:pt>
                <c:pt idx="7">
                  <c:v>Training relating to trades and professions in the tourism, hotel and restaurant sectors</c:v>
                </c:pt>
                <c:pt idx="8">
                  <c:v>Environment and sustainable development</c:v>
                </c:pt>
                <c:pt idx="9">
                  <c:v>Training relating to trades and professions in the health care and education sectors</c:v>
                </c:pt>
                <c:pt idx="10">
                  <c:v>Training relating to commerce and services (sales, etc.)</c:v>
                </c:pt>
                <c:pt idx="11">
                  <c:v>Other fields</c:v>
                </c:pt>
                <c:pt idx="12">
                  <c:v>No training required</c:v>
                </c:pt>
              </c:strCache>
            </c:strRef>
          </c:cat>
          <c:val>
            <c:numRef>
              <c:f>Sheet1!$B$2:$B$14</c:f>
              <c:numCache>
                <c:formatCode>0%</c:formatCode>
                <c:ptCount val="13"/>
                <c:pt idx="0">
                  <c:v>0.56000000000000005</c:v>
                </c:pt>
                <c:pt idx="1">
                  <c:v>0.43</c:v>
                </c:pt>
                <c:pt idx="2">
                  <c:v>0.42</c:v>
                </c:pt>
                <c:pt idx="3">
                  <c:v>0.32</c:v>
                </c:pt>
                <c:pt idx="4">
                  <c:v>0.28000000000000003</c:v>
                </c:pt>
                <c:pt idx="5">
                  <c:v>0.27</c:v>
                </c:pt>
                <c:pt idx="6">
                  <c:v>0.19</c:v>
                </c:pt>
                <c:pt idx="7">
                  <c:v>0.18</c:v>
                </c:pt>
                <c:pt idx="8">
                  <c:v>0.18</c:v>
                </c:pt>
                <c:pt idx="9">
                  <c:v>0.14000000000000001</c:v>
                </c:pt>
                <c:pt idx="10">
                  <c:v>0.05</c:v>
                </c:pt>
                <c:pt idx="11">
                  <c:v>7.0000000000000007E-2</c:v>
                </c:pt>
                <c:pt idx="12">
                  <c:v>0.08</c:v>
                </c:pt>
              </c:numCache>
            </c:numRef>
          </c:val>
          <c:extLst>
            <c:ext xmlns:c16="http://schemas.microsoft.com/office/drawing/2014/chart" uri="{C3380CC4-5D6E-409C-BE32-E72D297353CC}">
              <c16:uniqueId val="{0000001A-B3C0-4034-A08C-21702CC26EB2}"/>
            </c:ext>
          </c:extLst>
        </c:ser>
        <c:dLbls>
          <c:showLegendKey val="0"/>
          <c:showVal val="0"/>
          <c:showCatName val="0"/>
          <c:showSerName val="0"/>
          <c:showPercent val="0"/>
          <c:showBubbleSize val="0"/>
        </c:dLbls>
        <c:gapWidth val="60"/>
        <c:axId val="-2064249680"/>
        <c:axId val="-2064252944"/>
      </c:barChart>
      <c:catAx>
        <c:axId val="-20642496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800" b="0" i="0" u="none" strike="noStrike" kern="1200" baseline="0">
                <a:solidFill>
                  <a:schemeClr val="tx1"/>
                </a:solidFill>
                <a:latin typeface="+mn-lt"/>
                <a:ea typeface="+mn-ea"/>
                <a:cs typeface="+mn-cs"/>
              </a:defRPr>
            </a:pPr>
            <a:endParaRPr lang="fr-FR"/>
          </a:p>
        </c:txPr>
        <c:crossAx val="-2064252944"/>
        <c:crosses val="autoZero"/>
        <c:auto val="1"/>
        <c:lblAlgn val="ctr"/>
        <c:lblOffset val="100"/>
        <c:noMultiLvlLbl val="0"/>
      </c:catAx>
      <c:valAx>
        <c:axId val="-2064252944"/>
        <c:scaling>
          <c:orientation val="minMax"/>
          <c:max val="0.65000000000000013"/>
          <c:min val="0"/>
        </c:scaling>
        <c:delete val="1"/>
        <c:axPos val="t"/>
        <c:numFmt formatCode="0%" sourceLinked="1"/>
        <c:majorTickMark val="out"/>
        <c:minorTickMark val="none"/>
        <c:tickLblPos val="nextTo"/>
        <c:crossAx val="-2064249680"/>
        <c:crosses val="autoZero"/>
        <c:crossBetween val="between"/>
      </c:valAx>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4067504063353388"/>
          <c:y val="1.3917096003104836E-2"/>
          <c:w val="0.65932495936646618"/>
          <c:h val="0.90828657627864651"/>
        </c:manualLayout>
      </c:layout>
      <c:barChart>
        <c:barDir val="bar"/>
        <c:grouping val="percentStacked"/>
        <c:varyColors val="0"/>
        <c:ser>
          <c:idx val="1"/>
          <c:order val="0"/>
          <c:tx>
            <c:strRef>
              <c:f>Feuil1!$B$1</c:f>
              <c:strCache>
                <c:ptCount val="1"/>
                <c:pt idx="0">
                  <c:v>Not important at all</c:v>
                </c:pt>
              </c:strCache>
            </c:strRef>
          </c:tx>
          <c:spPr>
            <a:solidFill>
              <a:srgbClr val="002F5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Feuil1!$A$2:$A$19</c:f>
              <c:strCache>
                <c:ptCount val="18"/>
                <c:pt idx="0">
                  <c:v>Recruiting</c:v>
                </c:pt>
                <c:pt idx="1">
                  <c:v>Retention</c:v>
                </c:pt>
                <c:pt idx="2">
                  <c:v>Improving the image/attractiveness of the company</c:v>
                </c:pt>
                <c:pt idx="3">
                  <c:v>Employee competency development</c:v>
                </c:pt>
                <c:pt idx="4">
                  <c:v>Environmental footprint reduction</c:v>
                </c:pt>
                <c:pt idx="5">
                  <c:v>cybersecurity</c:v>
                </c:pt>
                <c:pt idx="6">
                  <c:v>Supplier requirements</c:v>
                </c:pt>
                <c:pt idx="7">
                  <c:v>Digital technology implementation</c:v>
                </c:pt>
                <c:pt idx="8">
                  <c:v>Innovation (products/processes/services/marketing</c:v>
                </c:pt>
                <c:pt idx="9">
                  <c:v>Changing labour behaviour</c:v>
                </c:pt>
                <c:pt idx="10">
                  <c:v>Changing buyer/consumer behaviour</c:v>
                </c:pt>
                <c:pt idx="11">
                  <c:v>Reduction/reorganization of hours of operation</c:v>
                </c:pt>
                <c:pt idx="12">
                  <c:v>Management succession</c:v>
                </c:pt>
                <c:pt idx="13">
                  <c:v>Competition from businesses</c:v>
                </c:pt>
                <c:pt idx="14">
                  <c:v>Owner succession</c:v>
                </c:pt>
                <c:pt idx="15">
                  <c:v>Increase in online commerce/purchasing</c:v>
                </c:pt>
                <c:pt idx="16">
                  <c:v>Supplies of raw materials, components, finished products</c:v>
                </c:pt>
                <c:pt idx="17">
                  <c:v>Development of markets outside the region</c:v>
                </c:pt>
              </c:strCache>
            </c:strRef>
          </c:cat>
          <c:val>
            <c:numRef>
              <c:f>Feuil1!$B$2:$B$19</c:f>
              <c:numCache>
                <c:formatCode>0%</c:formatCode>
                <c:ptCount val="18"/>
                <c:pt idx="0">
                  <c:v>0.05</c:v>
                </c:pt>
                <c:pt idx="1">
                  <c:v>0.06</c:v>
                </c:pt>
                <c:pt idx="2">
                  <c:v>0.05</c:v>
                </c:pt>
                <c:pt idx="3">
                  <c:v>0.06</c:v>
                </c:pt>
                <c:pt idx="4">
                  <c:v>0.1</c:v>
                </c:pt>
                <c:pt idx="5">
                  <c:v>0.17</c:v>
                </c:pt>
                <c:pt idx="6">
                  <c:v>0.22</c:v>
                </c:pt>
                <c:pt idx="7">
                  <c:v>0.22</c:v>
                </c:pt>
                <c:pt idx="8">
                  <c:v>0.24</c:v>
                </c:pt>
                <c:pt idx="9">
                  <c:v>0.18</c:v>
                </c:pt>
                <c:pt idx="10">
                  <c:v>0.24</c:v>
                </c:pt>
                <c:pt idx="11">
                  <c:v>0.24</c:v>
                </c:pt>
                <c:pt idx="12">
                  <c:v>0.27</c:v>
                </c:pt>
                <c:pt idx="13">
                  <c:v>0.28000000000000003</c:v>
                </c:pt>
                <c:pt idx="14">
                  <c:v>0.33</c:v>
                </c:pt>
                <c:pt idx="15">
                  <c:v>0.32</c:v>
                </c:pt>
                <c:pt idx="16">
                  <c:v>0.36</c:v>
                </c:pt>
                <c:pt idx="17">
                  <c:v>0.38</c:v>
                </c:pt>
              </c:numCache>
            </c:numRef>
          </c:val>
          <c:extLst>
            <c:ext xmlns:c16="http://schemas.microsoft.com/office/drawing/2014/chart" uri="{C3380CC4-5D6E-409C-BE32-E72D297353CC}">
              <c16:uniqueId val="{00000000-4C28-446F-AB5B-8B09246EF3EC}"/>
            </c:ext>
          </c:extLst>
        </c:ser>
        <c:ser>
          <c:idx val="2"/>
          <c:order val="1"/>
          <c:tx>
            <c:strRef>
              <c:f>Feuil1!$C$1</c:f>
              <c:strCache>
                <c:ptCount val="1"/>
                <c:pt idx="0">
                  <c:v>Not too important</c:v>
                </c:pt>
              </c:strCache>
            </c:strRef>
          </c:tx>
          <c:spPr>
            <a:solidFill>
              <a:srgbClr val="8DB7E1"/>
            </a:solidFill>
            <a:ln w="3175">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Feuil1!$A$2:$A$19</c:f>
              <c:strCache>
                <c:ptCount val="18"/>
                <c:pt idx="0">
                  <c:v>Recruiting</c:v>
                </c:pt>
                <c:pt idx="1">
                  <c:v>Retention</c:v>
                </c:pt>
                <c:pt idx="2">
                  <c:v>Improving the image/attractiveness of the company</c:v>
                </c:pt>
                <c:pt idx="3">
                  <c:v>Employee competency development</c:v>
                </c:pt>
                <c:pt idx="4">
                  <c:v>Environmental footprint reduction</c:v>
                </c:pt>
                <c:pt idx="5">
                  <c:v>cybersecurity</c:v>
                </c:pt>
                <c:pt idx="6">
                  <c:v>Supplier requirements</c:v>
                </c:pt>
                <c:pt idx="7">
                  <c:v>Digital technology implementation</c:v>
                </c:pt>
                <c:pt idx="8">
                  <c:v>Innovation (products/processes/services/marketing</c:v>
                </c:pt>
                <c:pt idx="9">
                  <c:v>Changing labour behaviour</c:v>
                </c:pt>
                <c:pt idx="10">
                  <c:v>Changing buyer/consumer behaviour</c:v>
                </c:pt>
                <c:pt idx="11">
                  <c:v>Reduction/reorganization of hours of operation</c:v>
                </c:pt>
                <c:pt idx="12">
                  <c:v>Management succession</c:v>
                </c:pt>
                <c:pt idx="13">
                  <c:v>Competition from businesses</c:v>
                </c:pt>
                <c:pt idx="14">
                  <c:v>Owner succession</c:v>
                </c:pt>
                <c:pt idx="15">
                  <c:v>Increase in online commerce/purchasing</c:v>
                </c:pt>
                <c:pt idx="16">
                  <c:v>Supplies of raw materials, components, finished products</c:v>
                </c:pt>
                <c:pt idx="17">
                  <c:v>Development of markets outside the region</c:v>
                </c:pt>
              </c:strCache>
            </c:strRef>
          </c:cat>
          <c:val>
            <c:numRef>
              <c:f>Feuil1!$C$2:$C$19</c:f>
              <c:numCache>
                <c:formatCode>0%</c:formatCode>
                <c:ptCount val="18"/>
                <c:pt idx="0">
                  <c:v>0.09</c:v>
                </c:pt>
                <c:pt idx="1">
                  <c:v>0.11</c:v>
                </c:pt>
                <c:pt idx="2">
                  <c:v>0.14000000000000001</c:v>
                </c:pt>
                <c:pt idx="3">
                  <c:v>0.12</c:v>
                </c:pt>
                <c:pt idx="4">
                  <c:v>0.19</c:v>
                </c:pt>
                <c:pt idx="5">
                  <c:v>0.19</c:v>
                </c:pt>
                <c:pt idx="6">
                  <c:v>0.21</c:v>
                </c:pt>
                <c:pt idx="7">
                  <c:v>0.21</c:v>
                </c:pt>
                <c:pt idx="8">
                  <c:v>0.21</c:v>
                </c:pt>
                <c:pt idx="9">
                  <c:v>0.28000000000000003</c:v>
                </c:pt>
                <c:pt idx="10">
                  <c:v>0.22</c:v>
                </c:pt>
                <c:pt idx="11">
                  <c:v>0.22</c:v>
                </c:pt>
                <c:pt idx="12">
                  <c:v>0.25</c:v>
                </c:pt>
                <c:pt idx="13">
                  <c:v>0.26</c:v>
                </c:pt>
                <c:pt idx="14">
                  <c:v>0.24</c:v>
                </c:pt>
                <c:pt idx="15">
                  <c:v>0.25</c:v>
                </c:pt>
                <c:pt idx="16">
                  <c:v>0.28999999999999998</c:v>
                </c:pt>
                <c:pt idx="17">
                  <c:v>0.33</c:v>
                </c:pt>
              </c:numCache>
            </c:numRef>
          </c:val>
          <c:extLst>
            <c:ext xmlns:c16="http://schemas.microsoft.com/office/drawing/2014/chart" uri="{C3380CC4-5D6E-409C-BE32-E72D297353CC}">
              <c16:uniqueId val="{00000001-4C28-446F-AB5B-8B09246EF3EC}"/>
            </c:ext>
          </c:extLst>
        </c:ser>
        <c:ser>
          <c:idx val="3"/>
          <c:order val="2"/>
          <c:tx>
            <c:strRef>
              <c:f>Feuil1!$D$1</c:f>
              <c:strCache>
                <c:ptCount val="1"/>
                <c:pt idx="0">
                  <c:v>Somewhat important</c:v>
                </c:pt>
              </c:strCache>
            </c:strRef>
          </c:tx>
          <c:spPr>
            <a:solidFill>
              <a:srgbClr val="FAB99C"/>
            </a:solidFill>
            <a:ln w="3175">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Feuil1!$A$2:$A$19</c:f>
              <c:strCache>
                <c:ptCount val="18"/>
                <c:pt idx="0">
                  <c:v>Recruiting</c:v>
                </c:pt>
                <c:pt idx="1">
                  <c:v>Retention</c:v>
                </c:pt>
                <c:pt idx="2">
                  <c:v>Improving the image/attractiveness of the company</c:v>
                </c:pt>
                <c:pt idx="3">
                  <c:v>Employee competency development</c:v>
                </c:pt>
                <c:pt idx="4">
                  <c:v>Environmental footprint reduction</c:v>
                </c:pt>
                <c:pt idx="5">
                  <c:v>cybersecurity</c:v>
                </c:pt>
                <c:pt idx="6">
                  <c:v>Supplier requirements</c:v>
                </c:pt>
                <c:pt idx="7">
                  <c:v>Digital technology implementation</c:v>
                </c:pt>
                <c:pt idx="8">
                  <c:v>Innovation (products/processes/services/marketing</c:v>
                </c:pt>
                <c:pt idx="9">
                  <c:v>Changing labour behaviour</c:v>
                </c:pt>
                <c:pt idx="10">
                  <c:v>Changing buyer/consumer behaviour</c:v>
                </c:pt>
                <c:pt idx="11">
                  <c:v>Reduction/reorganization of hours of operation</c:v>
                </c:pt>
                <c:pt idx="12">
                  <c:v>Management succession</c:v>
                </c:pt>
                <c:pt idx="13">
                  <c:v>Competition from businesses</c:v>
                </c:pt>
                <c:pt idx="14">
                  <c:v>Owner succession</c:v>
                </c:pt>
                <c:pt idx="15">
                  <c:v>Increase in online commerce/purchasing</c:v>
                </c:pt>
                <c:pt idx="16">
                  <c:v>Supplies of raw materials, components, finished products</c:v>
                </c:pt>
                <c:pt idx="17">
                  <c:v>Development of markets outside the region</c:v>
                </c:pt>
              </c:strCache>
            </c:strRef>
          </c:cat>
          <c:val>
            <c:numRef>
              <c:f>Feuil1!$D$2:$D$19</c:f>
              <c:numCache>
                <c:formatCode>0%</c:formatCode>
                <c:ptCount val="18"/>
                <c:pt idx="0">
                  <c:v>0.31</c:v>
                </c:pt>
                <c:pt idx="1">
                  <c:v>0.25</c:v>
                </c:pt>
                <c:pt idx="2">
                  <c:v>0.34</c:v>
                </c:pt>
                <c:pt idx="3">
                  <c:v>0.37</c:v>
                </c:pt>
                <c:pt idx="4">
                  <c:v>0.35</c:v>
                </c:pt>
                <c:pt idx="5">
                  <c:v>0.28000000000000003</c:v>
                </c:pt>
                <c:pt idx="6">
                  <c:v>0.24</c:v>
                </c:pt>
                <c:pt idx="7">
                  <c:v>0.3</c:v>
                </c:pt>
                <c:pt idx="8">
                  <c:v>0.28000000000000003</c:v>
                </c:pt>
                <c:pt idx="9">
                  <c:v>0.33</c:v>
                </c:pt>
                <c:pt idx="10">
                  <c:v>0.26</c:v>
                </c:pt>
                <c:pt idx="11">
                  <c:v>0.31</c:v>
                </c:pt>
                <c:pt idx="12">
                  <c:v>0.22</c:v>
                </c:pt>
                <c:pt idx="13">
                  <c:v>0.25</c:v>
                </c:pt>
                <c:pt idx="14">
                  <c:v>0.19</c:v>
                </c:pt>
                <c:pt idx="15">
                  <c:v>0.24</c:v>
                </c:pt>
                <c:pt idx="16">
                  <c:v>0.17</c:v>
                </c:pt>
                <c:pt idx="17">
                  <c:v>0.14000000000000001</c:v>
                </c:pt>
              </c:numCache>
            </c:numRef>
          </c:val>
          <c:extLst>
            <c:ext xmlns:c16="http://schemas.microsoft.com/office/drawing/2014/chart" uri="{C3380CC4-5D6E-409C-BE32-E72D297353CC}">
              <c16:uniqueId val="{00000002-4C28-446F-AB5B-8B09246EF3EC}"/>
            </c:ext>
          </c:extLst>
        </c:ser>
        <c:ser>
          <c:idx val="4"/>
          <c:order val="3"/>
          <c:tx>
            <c:strRef>
              <c:f>Feuil1!$E$1</c:f>
              <c:strCache>
                <c:ptCount val="1"/>
                <c:pt idx="0">
                  <c:v>Very important</c:v>
                </c:pt>
              </c:strCache>
            </c:strRef>
          </c:tx>
          <c:spPr>
            <a:solidFill>
              <a:srgbClr val="F46C3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Feuil1!$A$2:$A$19</c:f>
              <c:strCache>
                <c:ptCount val="18"/>
                <c:pt idx="0">
                  <c:v>Recruiting</c:v>
                </c:pt>
                <c:pt idx="1">
                  <c:v>Retention</c:v>
                </c:pt>
                <c:pt idx="2">
                  <c:v>Improving the image/attractiveness of the company</c:v>
                </c:pt>
                <c:pt idx="3">
                  <c:v>Employee competency development</c:v>
                </c:pt>
                <c:pt idx="4">
                  <c:v>Environmental footprint reduction</c:v>
                </c:pt>
                <c:pt idx="5">
                  <c:v>cybersecurity</c:v>
                </c:pt>
                <c:pt idx="6">
                  <c:v>Supplier requirements</c:v>
                </c:pt>
                <c:pt idx="7">
                  <c:v>Digital technology implementation</c:v>
                </c:pt>
                <c:pt idx="8">
                  <c:v>Innovation (products/processes/services/marketing</c:v>
                </c:pt>
                <c:pt idx="9">
                  <c:v>Changing labour behaviour</c:v>
                </c:pt>
                <c:pt idx="10">
                  <c:v>Changing buyer/consumer behaviour</c:v>
                </c:pt>
                <c:pt idx="11">
                  <c:v>Reduction/reorganization of hours of operation</c:v>
                </c:pt>
                <c:pt idx="12">
                  <c:v>Management succession</c:v>
                </c:pt>
                <c:pt idx="13">
                  <c:v>Competition from businesses</c:v>
                </c:pt>
                <c:pt idx="14">
                  <c:v>Owner succession</c:v>
                </c:pt>
                <c:pt idx="15">
                  <c:v>Increase in online commerce/purchasing</c:v>
                </c:pt>
                <c:pt idx="16">
                  <c:v>Supplies of raw materials, components, finished products</c:v>
                </c:pt>
                <c:pt idx="17">
                  <c:v>Development of markets outside the region</c:v>
                </c:pt>
              </c:strCache>
            </c:strRef>
          </c:cat>
          <c:val>
            <c:numRef>
              <c:f>Feuil1!$E$2:$E$19</c:f>
              <c:numCache>
                <c:formatCode>0%</c:formatCode>
                <c:ptCount val="18"/>
                <c:pt idx="0">
                  <c:v>0.55000000000000004</c:v>
                </c:pt>
                <c:pt idx="1">
                  <c:v>0.59</c:v>
                </c:pt>
                <c:pt idx="2">
                  <c:v>0.47</c:v>
                </c:pt>
                <c:pt idx="3">
                  <c:v>0.45</c:v>
                </c:pt>
                <c:pt idx="4">
                  <c:v>0.36</c:v>
                </c:pt>
                <c:pt idx="5">
                  <c:v>0.36</c:v>
                </c:pt>
                <c:pt idx="6">
                  <c:v>0.33</c:v>
                </c:pt>
                <c:pt idx="7">
                  <c:v>0.27</c:v>
                </c:pt>
                <c:pt idx="8">
                  <c:v>0.28000000000000003</c:v>
                </c:pt>
                <c:pt idx="9">
                  <c:v>0.21</c:v>
                </c:pt>
                <c:pt idx="10">
                  <c:v>0.28000000000000003</c:v>
                </c:pt>
                <c:pt idx="11">
                  <c:v>0.23</c:v>
                </c:pt>
                <c:pt idx="12">
                  <c:v>0.26</c:v>
                </c:pt>
                <c:pt idx="13">
                  <c:v>0.22</c:v>
                </c:pt>
                <c:pt idx="14">
                  <c:v>0.25</c:v>
                </c:pt>
                <c:pt idx="15">
                  <c:v>0.18</c:v>
                </c:pt>
                <c:pt idx="16">
                  <c:v>0.18</c:v>
                </c:pt>
                <c:pt idx="17">
                  <c:v>0.14000000000000001</c:v>
                </c:pt>
              </c:numCache>
            </c:numRef>
          </c:val>
          <c:extLst>
            <c:ext xmlns:c16="http://schemas.microsoft.com/office/drawing/2014/chart" uri="{C3380CC4-5D6E-409C-BE32-E72D297353CC}">
              <c16:uniqueId val="{00000003-4C28-446F-AB5B-8B09246EF3EC}"/>
            </c:ext>
          </c:extLst>
        </c:ser>
        <c:dLbls>
          <c:dLblPos val="ctr"/>
          <c:showLegendKey val="0"/>
          <c:showVal val="1"/>
          <c:showCatName val="0"/>
          <c:showSerName val="0"/>
          <c:showPercent val="0"/>
          <c:showBubbleSize val="0"/>
        </c:dLbls>
        <c:gapWidth val="98"/>
        <c:overlap val="100"/>
        <c:axId val="290776752"/>
        <c:axId val="290777872"/>
      </c:barChart>
      <c:catAx>
        <c:axId val="290776752"/>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none" spc="0" normalizeH="0" baseline="0">
                <a:solidFill>
                  <a:schemeClr val="tx1"/>
                </a:solidFill>
                <a:latin typeface="+mn-lt"/>
                <a:ea typeface="+mn-ea"/>
                <a:cs typeface="Arial" panose="020B0604020202020204" pitchFamily="34" charset="0"/>
              </a:defRPr>
            </a:pPr>
            <a:endParaRPr lang="fr-FR"/>
          </a:p>
        </c:txPr>
        <c:crossAx val="290777872"/>
        <c:crosses val="autoZero"/>
        <c:auto val="1"/>
        <c:lblAlgn val="ctr"/>
        <c:lblOffset val="100"/>
        <c:noMultiLvlLbl val="0"/>
      </c:catAx>
      <c:valAx>
        <c:axId val="290777872"/>
        <c:scaling>
          <c:orientation val="minMax"/>
          <c:max val="1"/>
        </c:scaling>
        <c:delete val="1"/>
        <c:axPos val="t"/>
        <c:numFmt formatCode="0%" sourceLinked="1"/>
        <c:majorTickMark val="none"/>
        <c:minorTickMark val="none"/>
        <c:tickLblPos val="nextTo"/>
        <c:crossAx val="290776752"/>
        <c:crossesAt val="1"/>
        <c:crossBetween val="between"/>
      </c:valAx>
      <c:spPr>
        <a:noFill/>
        <a:ln w="25400">
          <a:noFill/>
        </a:ln>
        <a:effectLst/>
      </c:spPr>
    </c:plotArea>
    <c:legend>
      <c:legendPos val="b"/>
      <c:layout>
        <c:manualLayout>
          <c:xMode val="edge"/>
          <c:yMode val="edge"/>
          <c:x val="0.30307564832515999"/>
          <c:y val="0.93606917542608503"/>
          <c:w val="0.69517522442024771"/>
          <c:h val="5.083138069256992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400602595486476"/>
          <c:y val="1.1863287818419808E-2"/>
          <c:w val="0.50599397404513524"/>
          <c:h val="0.96259251968503934"/>
        </c:manualLayout>
      </c:layout>
      <c:barChart>
        <c:barDir val="bar"/>
        <c:grouping val="clustered"/>
        <c:varyColors val="0"/>
        <c:ser>
          <c:idx val="0"/>
          <c:order val="0"/>
          <c:tx>
            <c:strRef>
              <c:f>Sheet1!$B$1</c:f>
              <c:strCache>
                <c:ptCount val="1"/>
                <c:pt idx="0">
                  <c:v>Total</c:v>
                </c:pt>
              </c:strCache>
            </c:strRef>
          </c:tx>
          <c:spPr>
            <a:solidFill>
              <a:srgbClr val="F46C31"/>
            </a:solidFill>
            <a:ln>
              <a:noFill/>
            </a:ln>
            <a:effectLst/>
          </c:spPr>
          <c:invertIfNegative val="0"/>
          <c:dPt>
            <c:idx val="0"/>
            <c:invertIfNegative val="0"/>
            <c:bubble3D val="0"/>
            <c:spPr>
              <a:solidFill>
                <a:srgbClr val="F46C31"/>
              </a:solidFill>
              <a:ln>
                <a:noFill/>
              </a:ln>
              <a:effectLst/>
            </c:spPr>
            <c:extLst>
              <c:ext xmlns:c16="http://schemas.microsoft.com/office/drawing/2014/chart" uri="{C3380CC4-5D6E-409C-BE32-E72D297353CC}">
                <c16:uniqueId val="{00000001-B3C0-4034-A08C-21702CC26EB2}"/>
              </c:ext>
            </c:extLst>
          </c:dPt>
          <c:dPt>
            <c:idx val="1"/>
            <c:invertIfNegative val="0"/>
            <c:bubble3D val="0"/>
            <c:spPr>
              <a:solidFill>
                <a:srgbClr val="F46C31"/>
              </a:solidFill>
              <a:ln>
                <a:noFill/>
              </a:ln>
              <a:effectLst/>
            </c:spPr>
            <c:extLst>
              <c:ext xmlns:c16="http://schemas.microsoft.com/office/drawing/2014/chart" uri="{C3380CC4-5D6E-409C-BE32-E72D297353CC}">
                <c16:uniqueId val="{00000003-B3C0-4034-A08C-21702CC26EB2}"/>
              </c:ext>
            </c:extLst>
          </c:dPt>
          <c:dPt>
            <c:idx val="2"/>
            <c:invertIfNegative val="0"/>
            <c:bubble3D val="0"/>
            <c:spPr>
              <a:solidFill>
                <a:srgbClr val="F46C31"/>
              </a:solidFill>
              <a:ln>
                <a:noFill/>
              </a:ln>
              <a:effectLst/>
            </c:spPr>
            <c:extLst>
              <c:ext xmlns:c16="http://schemas.microsoft.com/office/drawing/2014/chart" uri="{C3380CC4-5D6E-409C-BE32-E72D297353CC}">
                <c16:uniqueId val="{00000005-B3C0-4034-A08C-21702CC26EB2}"/>
              </c:ext>
            </c:extLst>
          </c:dPt>
          <c:dPt>
            <c:idx val="3"/>
            <c:invertIfNegative val="0"/>
            <c:bubble3D val="0"/>
            <c:spPr>
              <a:solidFill>
                <a:srgbClr val="F46C31"/>
              </a:solidFill>
              <a:ln>
                <a:noFill/>
              </a:ln>
              <a:effectLst/>
            </c:spPr>
            <c:extLst>
              <c:ext xmlns:c16="http://schemas.microsoft.com/office/drawing/2014/chart" uri="{C3380CC4-5D6E-409C-BE32-E72D297353CC}">
                <c16:uniqueId val="{00000007-B3C0-4034-A08C-21702CC26EB2}"/>
              </c:ext>
            </c:extLst>
          </c:dPt>
          <c:dPt>
            <c:idx val="4"/>
            <c:invertIfNegative val="0"/>
            <c:bubble3D val="0"/>
            <c:spPr>
              <a:solidFill>
                <a:srgbClr val="F46C31"/>
              </a:solidFill>
              <a:ln>
                <a:noFill/>
              </a:ln>
              <a:effectLst/>
            </c:spPr>
            <c:extLst>
              <c:ext xmlns:c16="http://schemas.microsoft.com/office/drawing/2014/chart" uri="{C3380CC4-5D6E-409C-BE32-E72D297353CC}">
                <c16:uniqueId val="{00000009-B3C0-4034-A08C-21702CC26EB2}"/>
              </c:ext>
            </c:extLst>
          </c:dPt>
          <c:dPt>
            <c:idx val="5"/>
            <c:invertIfNegative val="0"/>
            <c:bubble3D val="0"/>
            <c:spPr>
              <a:solidFill>
                <a:srgbClr val="F46C31"/>
              </a:solidFill>
              <a:ln>
                <a:noFill/>
              </a:ln>
              <a:effectLst/>
            </c:spPr>
            <c:extLst>
              <c:ext xmlns:c16="http://schemas.microsoft.com/office/drawing/2014/chart" uri="{C3380CC4-5D6E-409C-BE32-E72D297353CC}">
                <c16:uniqueId val="{0000000B-B3C0-4034-A08C-21702CC26EB2}"/>
              </c:ext>
            </c:extLst>
          </c:dPt>
          <c:dPt>
            <c:idx val="6"/>
            <c:invertIfNegative val="0"/>
            <c:bubble3D val="0"/>
            <c:spPr>
              <a:solidFill>
                <a:srgbClr val="F46C31"/>
              </a:solidFill>
              <a:ln>
                <a:noFill/>
              </a:ln>
              <a:effectLst/>
            </c:spPr>
            <c:extLst>
              <c:ext xmlns:c16="http://schemas.microsoft.com/office/drawing/2014/chart" uri="{C3380CC4-5D6E-409C-BE32-E72D297353CC}">
                <c16:uniqueId val="{0000000D-B3C0-4034-A08C-21702CC26EB2}"/>
              </c:ext>
            </c:extLst>
          </c:dPt>
          <c:dPt>
            <c:idx val="10"/>
            <c:invertIfNegative val="0"/>
            <c:bubble3D val="0"/>
            <c:spPr>
              <a:solidFill>
                <a:srgbClr val="F46C31"/>
              </a:solidFill>
              <a:ln>
                <a:noFill/>
              </a:ln>
              <a:effectLst/>
            </c:spPr>
            <c:extLst>
              <c:ext xmlns:c16="http://schemas.microsoft.com/office/drawing/2014/chart" uri="{C3380CC4-5D6E-409C-BE32-E72D297353CC}">
                <c16:uniqueId val="{0000000F-B3C0-4034-A08C-21702CC26EB2}"/>
              </c:ext>
            </c:extLst>
          </c:dPt>
          <c:dPt>
            <c:idx val="11"/>
            <c:invertIfNegative val="0"/>
            <c:bubble3D val="0"/>
            <c:spPr>
              <a:solidFill>
                <a:srgbClr val="F46C31"/>
              </a:solidFill>
              <a:ln>
                <a:noFill/>
              </a:ln>
              <a:effectLst/>
            </c:spPr>
            <c:extLst>
              <c:ext xmlns:c16="http://schemas.microsoft.com/office/drawing/2014/chart" uri="{C3380CC4-5D6E-409C-BE32-E72D297353CC}">
                <c16:uniqueId val="{00000011-B3C0-4034-A08C-21702CC26EB2}"/>
              </c:ext>
            </c:extLst>
          </c:dPt>
          <c:dPt>
            <c:idx val="12"/>
            <c:invertIfNegative val="0"/>
            <c:bubble3D val="0"/>
            <c:spPr>
              <a:solidFill>
                <a:srgbClr val="F46C31"/>
              </a:solidFill>
              <a:ln>
                <a:noFill/>
              </a:ln>
              <a:effectLst/>
            </c:spPr>
            <c:extLst>
              <c:ext xmlns:c16="http://schemas.microsoft.com/office/drawing/2014/chart" uri="{C3380CC4-5D6E-409C-BE32-E72D297353CC}">
                <c16:uniqueId val="{00000013-B3C0-4034-A08C-21702CC26EB2}"/>
              </c:ext>
            </c:extLst>
          </c:dPt>
          <c:dPt>
            <c:idx val="13"/>
            <c:invertIfNegative val="0"/>
            <c:bubble3D val="0"/>
            <c:spPr>
              <a:solidFill>
                <a:srgbClr val="F46C31"/>
              </a:solidFill>
              <a:ln>
                <a:noFill/>
              </a:ln>
              <a:effectLst/>
            </c:spPr>
            <c:extLst>
              <c:ext xmlns:c16="http://schemas.microsoft.com/office/drawing/2014/chart" uri="{C3380CC4-5D6E-409C-BE32-E72D297353CC}">
                <c16:uniqueId val="{00000015-B3C0-4034-A08C-21702CC26EB2}"/>
              </c:ext>
            </c:extLst>
          </c:dPt>
          <c:dPt>
            <c:idx val="14"/>
            <c:invertIfNegative val="0"/>
            <c:bubble3D val="0"/>
            <c:spPr>
              <a:solidFill>
                <a:srgbClr val="F46C31"/>
              </a:solidFill>
              <a:ln>
                <a:noFill/>
              </a:ln>
              <a:effectLst/>
            </c:spPr>
            <c:extLst>
              <c:ext xmlns:c16="http://schemas.microsoft.com/office/drawing/2014/chart" uri="{C3380CC4-5D6E-409C-BE32-E72D297353CC}">
                <c16:uniqueId val="{00000017-B3C0-4034-A08C-21702CC26EB2}"/>
              </c:ext>
            </c:extLst>
          </c:dPt>
          <c:dPt>
            <c:idx val="15"/>
            <c:invertIfNegative val="0"/>
            <c:bubble3D val="0"/>
            <c:spPr>
              <a:solidFill>
                <a:srgbClr val="F46C31"/>
              </a:solidFill>
              <a:ln>
                <a:noFill/>
              </a:ln>
              <a:effectLst/>
            </c:spPr>
            <c:extLst>
              <c:ext xmlns:c16="http://schemas.microsoft.com/office/drawing/2014/chart" uri="{C3380CC4-5D6E-409C-BE32-E72D297353CC}">
                <c16:uniqueId val="{00000019-B3C0-4034-A08C-21702CC26EB2}"/>
              </c:ext>
            </c:extLst>
          </c:dPt>
          <c:dPt>
            <c:idx val="16"/>
            <c:invertIfNegative val="0"/>
            <c:bubble3D val="0"/>
            <c:spPr>
              <a:solidFill>
                <a:srgbClr val="002F5F"/>
              </a:solidFill>
              <a:ln>
                <a:noFill/>
              </a:ln>
              <a:effectLst/>
            </c:spPr>
            <c:extLst>
              <c:ext xmlns:c16="http://schemas.microsoft.com/office/drawing/2014/chart" uri="{C3380CC4-5D6E-409C-BE32-E72D297353CC}">
                <c16:uniqueId val="{00000000-095B-4E6C-BBC1-3E3E80486743}"/>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Employee training or development plan</c:v>
                </c:pt>
                <c:pt idx="1">
                  <c:v>Help in promoting the image of your business (employer marketing)</c:v>
                </c:pt>
                <c:pt idx="2">
                  <c:v>Information on new human resources management trends</c:v>
                </c:pt>
                <c:pt idx="3">
                  <c:v>Exchanges/networking with other companies to find out the actions they have taken or will take</c:v>
                </c:pt>
                <c:pt idx="4">
                  <c:v>Help with innovation</c:v>
                </c:pt>
                <c:pt idx="5">
                  <c:v>Information on market trends (customer behaviour, competition, demographics)</c:v>
                </c:pt>
                <c:pt idx="6">
                  <c:v>Manager/manager level training and development plan</c:v>
                </c:pt>
                <c:pt idx="7">
                  <c:v>Sharing of labour with other companies (part-time or seasonal positions)</c:v>
                </c:pt>
                <c:pt idx="8">
                  <c:v>Help with digital technology implementation</c:v>
                </c:pt>
                <c:pt idx="9">
                  <c:v>Help with implementing a human resources management policy</c:v>
                </c:pt>
                <c:pt idx="10">
                  <c:v>Business diagnosis</c:v>
                </c:pt>
                <c:pt idx="11">
                  <c:v>Help with implementing online commerce</c:v>
                </c:pt>
                <c:pt idx="12">
                  <c:v>Help with the development of markets outside the region</c:v>
                </c:pt>
                <c:pt idx="13">
                  <c:v>Tools to help with the recruiting or retention of labour</c:v>
                </c:pt>
                <c:pt idx="14">
                  <c:v>Subsidy, financing</c:v>
                </c:pt>
                <c:pt idx="15">
                  <c:v>Other</c:v>
                </c:pt>
                <c:pt idx="16">
                  <c:v>No assistance needed</c:v>
                </c:pt>
              </c:strCache>
            </c:strRef>
          </c:cat>
          <c:val>
            <c:numRef>
              <c:f>Sheet1!$B$2:$B$18</c:f>
              <c:numCache>
                <c:formatCode>0%</c:formatCode>
                <c:ptCount val="17"/>
                <c:pt idx="0">
                  <c:v>0.54</c:v>
                </c:pt>
                <c:pt idx="1">
                  <c:v>0.46</c:v>
                </c:pt>
                <c:pt idx="2">
                  <c:v>0.43</c:v>
                </c:pt>
                <c:pt idx="3">
                  <c:v>0.42</c:v>
                </c:pt>
                <c:pt idx="4">
                  <c:v>0.4</c:v>
                </c:pt>
                <c:pt idx="5">
                  <c:v>0.37</c:v>
                </c:pt>
                <c:pt idx="6">
                  <c:v>0.35</c:v>
                </c:pt>
                <c:pt idx="7">
                  <c:v>0.35</c:v>
                </c:pt>
                <c:pt idx="8">
                  <c:v>0.35</c:v>
                </c:pt>
                <c:pt idx="9">
                  <c:v>0.3</c:v>
                </c:pt>
                <c:pt idx="10">
                  <c:v>0.24</c:v>
                </c:pt>
                <c:pt idx="11">
                  <c:v>0.24</c:v>
                </c:pt>
                <c:pt idx="12">
                  <c:v>0.2</c:v>
                </c:pt>
                <c:pt idx="13">
                  <c:v>0.02</c:v>
                </c:pt>
                <c:pt idx="14">
                  <c:v>0.02</c:v>
                </c:pt>
                <c:pt idx="15">
                  <c:v>0.03</c:v>
                </c:pt>
                <c:pt idx="16">
                  <c:v>7.0000000000000007E-2</c:v>
                </c:pt>
              </c:numCache>
            </c:numRef>
          </c:val>
          <c:extLst>
            <c:ext xmlns:c16="http://schemas.microsoft.com/office/drawing/2014/chart" uri="{C3380CC4-5D6E-409C-BE32-E72D297353CC}">
              <c16:uniqueId val="{0000001A-B3C0-4034-A08C-21702CC26EB2}"/>
            </c:ext>
          </c:extLst>
        </c:ser>
        <c:dLbls>
          <c:showLegendKey val="0"/>
          <c:showVal val="0"/>
          <c:showCatName val="0"/>
          <c:showSerName val="0"/>
          <c:showPercent val="0"/>
          <c:showBubbleSize val="0"/>
        </c:dLbls>
        <c:gapWidth val="60"/>
        <c:axId val="-2064249680"/>
        <c:axId val="-2064252944"/>
      </c:barChart>
      <c:catAx>
        <c:axId val="-20642496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800" b="0" i="0" u="none" strike="noStrike" kern="1200" baseline="0">
                <a:solidFill>
                  <a:schemeClr val="tx1"/>
                </a:solidFill>
                <a:latin typeface="+mn-lt"/>
                <a:ea typeface="+mn-ea"/>
                <a:cs typeface="+mn-cs"/>
              </a:defRPr>
            </a:pPr>
            <a:endParaRPr lang="fr-FR"/>
          </a:p>
        </c:txPr>
        <c:crossAx val="-2064252944"/>
        <c:crosses val="autoZero"/>
        <c:auto val="1"/>
        <c:lblAlgn val="ctr"/>
        <c:lblOffset val="100"/>
        <c:noMultiLvlLbl val="0"/>
      </c:catAx>
      <c:valAx>
        <c:axId val="-2064252944"/>
        <c:scaling>
          <c:orientation val="minMax"/>
          <c:max val="0.65000000000000013"/>
          <c:min val="0"/>
        </c:scaling>
        <c:delete val="1"/>
        <c:axPos val="t"/>
        <c:numFmt formatCode="0%" sourceLinked="1"/>
        <c:majorTickMark val="out"/>
        <c:minorTickMark val="none"/>
        <c:tickLblPos val="nextTo"/>
        <c:crossAx val="-2064249680"/>
        <c:crosses val="autoZero"/>
        <c:crossBetween val="between"/>
      </c:valAx>
      <c:spPr>
        <a:noFill/>
        <a:ln>
          <a:noFill/>
        </a:ln>
        <a:effectLst/>
      </c:spPr>
    </c:plotArea>
    <c:plotVisOnly val="1"/>
    <c:dispBlanksAs val="gap"/>
    <c:showDLblsOverMax val="0"/>
  </c:chart>
  <c:spPr>
    <a:noFill/>
    <a:ln>
      <a:noFill/>
    </a:ln>
    <a:effectLst/>
  </c:spPr>
  <c:txPr>
    <a:bodyPr/>
    <a:lstStyle/>
    <a:p>
      <a:pPr>
        <a:defRPr sz="1000">
          <a:latin typeface="Century Gothic" panose="020B0502020202020204" pitchFamily="34" charset="0"/>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5" y="2"/>
            <a:ext cx="4035753" cy="351942"/>
          </a:xfrm>
          <a:prstGeom prst="rect">
            <a:avLst/>
          </a:prstGeom>
          <a:noFill/>
          <a:ln w="9525">
            <a:noFill/>
            <a:miter lim="800000"/>
            <a:headEnd/>
            <a:tailEnd/>
          </a:ln>
          <a:effectLst/>
        </p:spPr>
        <p:txBody>
          <a:bodyPr vert="horz" wrap="square" lIns="93295" tIns="46647" rIns="93295" bIns="46647" numCol="1" anchor="t" anchorCtr="0" compatLnSpc="1">
            <a:prstTxWarp prst="textNoShape">
              <a:avLst/>
            </a:prstTxWarp>
          </a:bodyPr>
          <a:lstStyle>
            <a:lvl1pPr defTabSz="931745">
              <a:defRPr sz="1200" b="0"/>
            </a:lvl1pPr>
          </a:lstStyle>
          <a:p>
            <a:endParaRPr lang="en-US" dirty="0"/>
          </a:p>
        </p:txBody>
      </p:sp>
      <p:sp>
        <p:nvSpPr>
          <p:cNvPr id="7171" name="Rectangle 3"/>
          <p:cNvSpPr>
            <a:spLocks noGrp="1" noChangeArrowheads="1"/>
          </p:cNvSpPr>
          <p:nvPr>
            <p:ph type="dt" sz="quarter" idx="1"/>
          </p:nvPr>
        </p:nvSpPr>
        <p:spPr bwMode="auto">
          <a:xfrm>
            <a:off x="5275083" y="2"/>
            <a:ext cx="4035753" cy="351942"/>
          </a:xfrm>
          <a:prstGeom prst="rect">
            <a:avLst/>
          </a:prstGeom>
          <a:noFill/>
          <a:ln w="9525">
            <a:noFill/>
            <a:miter lim="800000"/>
            <a:headEnd/>
            <a:tailEnd/>
          </a:ln>
          <a:effectLst/>
        </p:spPr>
        <p:txBody>
          <a:bodyPr vert="horz" wrap="square" lIns="93295" tIns="46647" rIns="93295" bIns="46647" numCol="1" anchor="t" anchorCtr="0" compatLnSpc="1">
            <a:prstTxWarp prst="textNoShape">
              <a:avLst/>
            </a:prstTxWarp>
          </a:bodyPr>
          <a:lstStyle>
            <a:lvl1pPr algn="r" defTabSz="931745">
              <a:defRPr sz="1200" b="0"/>
            </a:lvl1pPr>
          </a:lstStyle>
          <a:p>
            <a:endParaRPr lang="en-US" dirty="0"/>
          </a:p>
        </p:txBody>
      </p:sp>
      <p:sp>
        <p:nvSpPr>
          <p:cNvPr id="7173" name="Rectangle 5"/>
          <p:cNvSpPr>
            <a:spLocks noGrp="1" noChangeArrowheads="1"/>
          </p:cNvSpPr>
          <p:nvPr>
            <p:ph type="sldNum" sz="quarter" idx="3"/>
          </p:nvPr>
        </p:nvSpPr>
        <p:spPr bwMode="auto">
          <a:xfrm>
            <a:off x="5275083" y="6672765"/>
            <a:ext cx="4035753" cy="351942"/>
          </a:xfrm>
          <a:prstGeom prst="rect">
            <a:avLst/>
          </a:prstGeom>
          <a:noFill/>
          <a:ln w="9525">
            <a:noFill/>
            <a:miter lim="800000"/>
            <a:headEnd/>
            <a:tailEnd/>
          </a:ln>
          <a:effectLst/>
        </p:spPr>
        <p:txBody>
          <a:bodyPr vert="horz" wrap="square" lIns="93295" tIns="46647" rIns="93295" bIns="46647" numCol="1" anchor="b" anchorCtr="0" compatLnSpc="1">
            <a:prstTxWarp prst="textNoShape">
              <a:avLst/>
            </a:prstTxWarp>
          </a:bodyPr>
          <a:lstStyle>
            <a:lvl1pPr algn="r" defTabSz="931745">
              <a:defRPr sz="1200" b="0"/>
            </a:lvl1pPr>
          </a:lstStyle>
          <a:p>
            <a:fld id="{6AEA54F6-711F-4DBB-9924-321DBBB26C37}" type="slidenum">
              <a:rPr lang="fr-CA"/>
              <a:pPr/>
              <a:t>‹N°›</a:t>
            </a:fld>
            <a:endParaRPr lang="fr-CA" dirty="0"/>
          </a:p>
        </p:txBody>
      </p:sp>
      <p:sp>
        <p:nvSpPr>
          <p:cNvPr id="6" name="Espace réservé du pied de page 5"/>
          <p:cNvSpPr>
            <a:spLocks noGrp="1"/>
          </p:cNvSpPr>
          <p:nvPr>
            <p:ph type="ftr" sz="quarter" idx="2"/>
          </p:nvPr>
        </p:nvSpPr>
        <p:spPr>
          <a:xfrm>
            <a:off x="0" y="6674049"/>
            <a:ext cx="4035628" cy="350704"/>
          </a:xfrm>
          <a:prstGeom prst="rect">
            <a:avLst/>
          </a:prstGeom>
        </p:spPr>
        <p:txBody>
          <a:bodyPr vert="horz" lIns="88286" tIns="44144" rIns="88286" bIns="44144" rtlCol="0" anchor="b"/>
          <a:lstStyle>
            <a:lvl1pPr algn="l">
              <a:defRPr sz="1100"/>
            </a:lvl1pPr>
          </a:lstStyle>
          <a:p>
            <a:endParaRPr lang="fr-CA" dirty="0"/>
          </a:p>
        </p:txBody>
      </p:sp>
    </p:spTree>
    <p:extLst>
      <p:ext uri="{BB962C8B-B14F-4D97-AF65-F5344CB8AC3E}">
        <p14:creationId xmlns:p14="http://schemas.microsoft.com/office/powerpoint/2010/main" val="4142918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5" y="2"/>
            <a:ext cx="4035753" cy="351942"/>
          </a:xfrm>
          <a:prstGeom prst="rect">
            <a:avLst/>
          </a:prstGeom>
          <a:noFill/>
          <a:ln w="9525">
            <a:noFill/>
            <a:miter lim="800000"/>
            <a:headEnd/>
            <a:tailEnd/>
          </a:ln>
          <a:effectLst/>
        </p:spPr>
        <p:txBody>
          <a:bodyPr vert="horz" wrap="square" lIns="93295" tIns="46647" rIns="93295" bIns="46647" numCol="1" anchor="t" anchorCtr="0" compatLnSpc="1">
            <a:prstTxWarp prst="textNoShape">
              <a:avLst/>
            </a:prstTxWarp>
          </a:bodyPr>
          <a:lstStyle>
            <a:lvl1pPr defTabSz="931745">
              <a:defRPr sz="1200" b="0"/>
            </a:lvl1pPr>
          </a:lstStyle>
          <a:p>
            <a:endParaRPr lang="en-US" dirty="0"/>
          </a:p>
        </p:txBody>
      </p:sp>
      <p:sp>
        <p:nvSpPr>
          <p:cNvPr id="10243" name="Rectangle 3"/>
          <p:cNvSpPr>
            <a:spLocks noGrp="1" noChangeArrowheads="1"/>
          </p:cNvSpPr>
          <p:nvPr>
            <p:ph type="dt" idx="1"/>
          </p:nvPr>
        </p:nvSpPr>
        <p:spPr bwMode="auto">
          <a:xfrm>
            <a:off x="5275083" y="2"/>
            <a:ext cx="4035753" cy="351942"/>
          </a:xfrm>
          <a:prstGeom prst="rect">
            <a:avLst/>
          </a:prstGeom>
          <a:noFill/>
          <a:ln w="9525">
            <a:noFill/>
            <a:miter lim="800000"/>
            <a:headEnd/>
            <a:tailEnd/>
          </a:ln>
          <a:effectLst/>
        </p:spPr>
        <p:txBody>
          <a:bodyPr vert="horz" wrap="square" lIns="93295" tIns="46647" rIns="93295" bIns="46647" numCol="1" anchor="t" anchorCtr="0" compatLnSpc="1">
            <a:prstTxWarp prst="textNoShape">
              <a:avLst/>
            </a:prstTxWarp>
          </a:bodyPr>
          <a:lstStyle>
            <a:lvl1pPr algn="r" defTabSz="931745">
              <a:defRPr sz="1200" b="0"/>
            </a:lvl1pPr>
          </a:lstStyle>
          <a:p>
            <a:endParaRPr lang="en-US" dirty="0"/>
          </a:p>
        </p:txBody>
      </p:sp>
      <p:sp>
        <p:nvSpPr>
          <p:cNvPr id="36868" name="Rectangle 4"/>
          <p:cNvSpPr>
            <a:spLocks noGrp="1" noRot="1" noChangeAspect="1" noChangeArrowheads="1" noTextEdit="1"/>
          </p:cNvSpPr>
          <p:nvPr>
            <p:ph type="sldImg" idx="2"/>
          </p:nvPr>
        </p:nvSpPr>
        <p:spPr bwMode="auto">
          <a:xfrm>
            <a:off x="2316163" y="525463"/>
            <a:ext cx="4684712" cy="26352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931662" y="3338739"/>
            <a:ext cx="7448953" cy="3161196"/>
          </a:xfrm>
          <a:prstGeom prst="rect">
            <a:avLst/>
          </a:prstGeom>
          <a:noFill/>
          <a:ln w="9525">
            <a:noFill/>
            <a:miter lim="800000"/>
            <a:headEnd/>
            <a:tailEnd/>
          </a:ln>
          <a:effectLst/>
        </p:spPr>
        <p:txBody>
          <a:bodyPr vert="horz" wrap="square" lIns="93295" tIns="46647" rIns="93295" bIns="46647" numCol="1" anchor="t" anchorCtr="0" compatLnSpc="1">
            <a:prstTxWarp prst="textNoShape">
              <a:avLst/>
            </a:prstTxWarp>
          </a:bodyPr>
          <a:lstStyle/>
          <a:p>
            <a:pPr lvl="0"/>
            <a:r>
              <a:rPr lang="fr-CA" noProof="0"/>
              <a:t>Cliquez pour modifier les styles du texte du masque</a:t>
            </a:r>
          </a:p>
          <a:p>
            <a:pPr lvl="1"/>
            <a:r>
              <a:rPr lang="fr-CA" noProof="0"/>
              <a:t>Deuxième niveau</a:t>
            </a:r>
          </a:p>
          <a:p>
            <a:pPr lvl="2"/>
            <a:r>
              <a:rPr lang="fr-CA" noProof="0"/>
              <a:t>Troisième niveau</a:t>
            </a:r>
          </a:p>
          <a:p>
            <a:pPr lvl="3"/>
            <a:r>
              <a:rPr lang="fr-CA" noProof="0"/>
              <a:t>Quatrième niveau</a:t>
            </a:r>
          </a:p>
          <a:p>
            <a:pPr lvl="4"/>
            <a:r>
              <a:rPr lang="fr-CA" noProof="0"/>
              <a:t>Cinquième niveau</a:t>
            </a:r>
          </a:p>
        </p:txBody>
      </p:sp>
      <p:sp>
        <p:nvSpPr>
          <p:cNvPr id="10246" name="Rectangle 6"/>
          <p:cNvSpPr>
            <a:spLocks noGrp="1" noChangeArrowheads="1"/>
          </p:cNvSpPr>
          <p:nvPr>
            <p:ph type="ftr" sz="quarter" idx="4"/>
          </p:nvPr>
        </p:nvSpPr>
        <p:spPr bwMode="auto">
          <a:xfrm>
            <a:off x="5" y="6672765"/>
            <a:ext cx="4035753" cy="351942"/>
          </a:xfrm>
          <a:prstGeom prst="rect">
            <a:avLst/>
          </a:prstGeom>
          <a:noFill/>
          <a:ln w="9525">
            <a:noFill/>
            <a:miter lim="800000"/>
            <a:headEnd/>
            <a:tailEnd/>
          </a:ln>
          <a:effectLst/>
        </p:spPr>
        <p:txBody>
          <a:bodyPr vert="horz" wrap="square" lIns="93295" tIns="46647" rIns="93295" bIns="46647" numCol="1" anchor="b" anchorCtr="0" compatLnSpc="1">
            <a:prstTxWarp prst="textNoShape">
              <a:avLst/>
            </a:prstTxWarp>
          </a:bodyPr>
          <a:lstStyle>
            <a:lvl1pPr defTabSz="931745">
              <a:defRPr sz="1200" b="0"/>
            </a:lvl1pPr>
          </a:lstStyle>
          <a:p>
            <a:endParaRPr lang="en-US" dirty="0"/>
          </a:p>
        </p:txBody>
      </p:sp>
      <p:sp>
        <p:nvSpPr>
          <p:cNvPr id="10247" name="Rectangle 7"/>
          <p:cNvSpPr>
            <a:spLocks noGrp="1" noChangeArrowheads="1"/>
          </p:cNvSpPr>
          <p:nvPr>
            <p:ph type="sldNum" sz="quarter" idx="5"/>
          </p:nvPr>
        </p:nvSpPr>
        <p:spPr bwMode="auto">
          <a:xfrm>
            <a:off x="5275083" y="6672765"/>
            <a:ext cx="4035753" cy="351942"/>
          </a:xfrm>
          <a:prstGeom prst="rect">
            <a:avLst/>
          </a:prstGeom>
          <a:noFill/>
          <a:ln w="9525">
            <a:noFill/>
            <a:miter lim="800000"/>
            <a:headEnd/>
            <a:tailEnd/>
          </a:ln>
          <a:effectLst/>
        </p:spPr>
        <p:txBody>
          <a:bodyPr vert="horz" wrap="square" lIns="93295" tIns="46647" rIns="93295" bIns="46647" numCol="1" anchor="b" anchorCtr="0" compatLnSpc="1">
            <a:prstTxWarp prst="textNoShape">
              <a:avLst/>
            </a:prstTxWarp>
          </a:bodyPr>
          <a:lstStyle>
            <a:lvl1pPr algn="r" defTabSz="931745">
              <a:defRPr sz="1200" b="0"/>
            </a:lvl1pPr>
          </a:lstStyle>
          <a:p>
            <a:fld id="{3C67199F-3D02-45DC-8182-CEE99E7046C5}" type="slidenum">
              <a:rPr lang="fr-CA"/>
              <a:pPr/>
              <a:t>‹N°›</a:t>
            </a:fld>
            <a:endParaRPr lang="fr-CA" dirty="0"/>
          </a:p>
        </p:txBody>
      </p:sp>
    </p:spTree>
    <p:extLst>
      <p:ext uri="{BB962C8B-B14F-4D97-AF65-F5344CB8AC3E}">
        <p14:creationId xmlns:p14="http://schemas.microsoft.com/office/powerpoint/2010/main" val="337218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B6767500-2F5E-411E-927C-B45CAD5549D9}" type="slidenum">
              <a:rPr lang="fr-CA"/>
              <a:pPr/>
              <a:t>1</a:t>
            </a:fld>
            <a:endParaRPr lang="fr-CA" dirty="0"/>
          </a:p>
        </p:txBody>
      </p:sp>
      <p:sp>
        <p:nvSpPr>
          <p:cNvPr id="37891" name="Rectangle 2"/>
          <p:cNvSpPr>
            <a:spLocks noGrp="1" noRot="1" noChangeAspect="1" noChangeArrowheads="1" noTextEdit="1"/>
          </p:cNvSpPr>
          <p:nvPr>
            <p:ph type="sldImg"/>
          </p:nvPr>
        </p:nvSpPr>
        <p:spPr>
          <a:xfrm>
            <a:off x="1809750" y="174625"/>
            <a:ext cx="5597525" cy="3148013"/>
          </a:xfrm>
          <a:ln/>
        </p:spPr>
      </p:sp>
      <p:sp>
        <p:nvSpPr>
          <p:cNvPr id="37892" name="Rectangle 3"/>
          <p:cNvSpPr>
            <a:spLocks noGrp="1" noChangeArrowheads="1"/>
          </p:cNvSpPr>
          <p:nvPr>
            <p:ph type="body" idx="1"/>
          </p:nvPr>
        </p:nvSpPr>
        <p:spPr>
          <a:noFill/>
          <a:ln/>
        </p:spPr>
        <p:txBody>
          <a:bodyPr/>
          <a:lstStyle/>
          <a:p>
            <a:pPr eaLnBrk="1" hangingPunct="1"/>
            <a:endParaRPr lang="fr-FR" dirty="0"/>
          </a:p>
        </p:txBody>
      </p:sp>
    </p:spTree>
    <p:extLst>
      <p:ext uri="{BB962C8B-B14F-4D97-AF65-F5344CB8AC3E}">
        <p14:creationId xmlns:p14="http://schemas.microsoft.com/office/powerpoint/2010/main" val="2552250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6163" y="525463"/>
            <a:ext cx="4684712" cy="2635250"/>
          </a:xfrm>
        </p:spPr>
      </p:sp>
      <p:sp>
        <p:nvSpPr>
          <p:cNvPr id="3" name="Espace réservé des commentaires 2"/>
          <p:cNvSpPr>
            <a:spLocks noGrp="1"/>
          </p:cNvSpPr>
          <p:nvPr>
            <p:ph type="body" idx="1"/>
          </p:nvPr>
        </p:nvSpPr>
        <p:spPr/>
        <p:txBody>
          <a:bodyPr/>
          <a:lstStyle/>
          <a:p>
            <a:pPr marL="228600" indent="-228600">
              <a:buAutoNum type="arabicParenBoth"/>
            </a:pPr>
            <a:r>
              <a:rPr lang="en-CA" dirty="0"/>
              <a:t>For a number to be considered a </a:t>
            </a:r>
            <a:r>
              <a:rPr lang="en-CA" i="1" dirty="0"/>
              <a:t>no answer</a:t>
            </a:r>
            <a:r>
              <a:rPr lang="en-CA" dirty="0"/>
              <a:t>, it must be a number where no response was given throughout the data collection process. For example, an </a:t>
            </a:r>
            <a:r>
              <a:rPr lang="en-CA" i="1" dirty="0"/>
              <a:t>incomplete appointment </a:t>
            </a:r>
            <a:r>
              <a:rPr lang="en-CA" dirty="0"/>
              <a:t>for which no response was given during the callback must be considered an </a:t>
            </a:r>
            <a:r>
              <a:rPr lang="en-CA" i="1" dirty="0"/>
              <a:t>incomplete appointmen</a:t>
            </a:r>
            <a:r>
              <a:rPr lang="en-CA" dirty="0"/>
              <a:t>t, not a </a:t>
            </a:r>
            <a:r>
              <a:rPr lang="en-CA" i="1" dirty="0"/>
              <a:t>no answer</a:t>
            </a:r>
            <a:r>
              <a:rPr lang="en-CA" dirty="0"/>
              <a:t>.</a:t>
            </a:r>
          </a:p>
          <a:p>
            <a:pPr marL="228600" indent="-228600">
              <a:buAutoNum type="arabicParenBoth"/>
            </a:pPr>
            <a:r>
              <a:rPr lang="en-CA" dirty="0"/>
              <a:t>As per ARIM standards</a:t>
            </a:r>
          </a:p>
          <a:p>
            <a:pPr marL="228600" indent="-228600">
              <a:buAutoNum type="arabicParenBoth"/>
            </a:pPr>
            <a:r>
              <a:rPr lang="en-CA" dirty="0"/>
              <a:t>ELIGIBILITY STANDARDS            D+E                                   470                 0.54</a:t>
            </a:r>
          </a:p>
          <a:p>
            <a:r>
              <a:rPr lang="fr-CA" dirty="0"/>
              <a:t>                                                           B=D=E                                864</a:t>
            </a:r>
          </a:p>
          <a:p>
            <a:pPr marL="685800" lvl="1" indent="-228600">
              <a:buAutoNum type="arabicParenBoth"/>
            </a:pPr>
            <a:endParaRPr lang="fr-CA" dirty="0"/>
          </a:p>
        </p:txBody>
      </p:sp>
      <p:sp>
        <p:nvSpPr>
          <p:cNvPr id="4" name="Espace réservé du numéro de diapositive 3"/>
          <p:cNvSpPr>
            <a:spLocks noGrp="1"/>
          </p:cNvSpPr>
          <p:nvPr>
            <p:ph type="sldNum" sz="quarter" idx="10"/>
          </p:nvPr>
        </p:nvSpPr>
        <p:spPr/>
        <p:txBody>
          <a:bodyPr/>
          <a:lstStyle/>
          <a:p>
            <a:fld id="{3C67199F-3D02-45DC-8182-CEE99E7046C5}" type="slidenum">
              <a:rPr lang="fr-CA" smtClean="0"/>
              <a:pPr/>
              <a:t>13</a:t>
            </a:fld>
            <a:endParaRPr lang="fr-CA" dirty="0"/>
          </a:p>
        </p:txBody>
      </p:sp>
    </p:spTree>
    <p:extLst>
      <p:ext uri="{BB962C8B-B14F-4D97-AF65-F5344CB8AC3E}">
        <p14:creationId xmlns:p14="http://schemas.microsoft.com/office/powerpoint/2010/main" val="3087547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6163" y="525463"/>
            <a:ext cx="4684712" cy="263525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3C67199F-3D02-45DC-8182-CEE99E7046C5}" type="slidenum">
              <a:rPr lang="fr-CA" smtClean="0"/>
              <a:pPr/>
              <a:t>14</a:t>
            </a:fld>
            <a:endParaRPr lang="fr-CA" dirty="0"/>
          </a:p>
        </p:txBody>
      </p:sp>
    </p:spTree>
    <p:extLst>
      <p:ext uri="{BB962C8B-B14F-4D97-AF65-F5344CB8AC3E}">
        <p14:creationId xmlns:p14="http://schemas.microsoft.com/office/powerpoint/2010/main" val="3414637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3C67199F-3D02-45DC-8182-CEE99E7046C5}" type="slidenum">
              <a:rPr lang="fr-CA" smtClean="0"/>
              <a:pPr/>
              <a:t>23</a:t>
            </a:fld>
            <a:endParaRPr lang="fr-CA" dirty="0"/>
          </a:p>
        </p:txBody>
      </p:sp>
    </p:spTree>
    <p:extLst>
      <p:ext uri="{BB962C8B-B14F-4D97-AF65-F5344CB8AC3E}">
        <p14:creationId xmlns:p14="http://schemas.microsoft.com/office/powerpoint/2010/main" val="368516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6163" y="525463"/>
            <a:ext cx="4684712" cy="263525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3C67199F-3D02-45DC-8182-CEE99E7046C5}" type="slidenum">
              <a:rPr lang="fr-CA" smtClean="0"/>
              <a:pPr/>
              <a:t>4</a:t>
            </a:fld>
            <a:endParaRPr lang="fr-CA" dirty="0"/>
          </a:p>
        </p:txBody>
      </p:sp>
    </p:spTree>
    <p:extLst>
      <p:ext uri="{BB962C8B-B14F-4D97-AF65-F5344CB8AC3E}">
        <p14:creationId xmlns:p14="http://schemas.microsoft.com/office/powerpoint/2010/main" val="3042491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6163" y="525463"/>
            <a:ext cx="4684712" cy="263525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3C67199F-3D02-45DC-8182-CEE99E7046C5}" type="slidenum">
              <a:rPr lang="fr-CA" smtClean="0"/>
              <a:pPr/>
              <a:t>5</a:t>
            </a:fld>
            <a:endParaRPr lang="fr-CA" dirty="0"/>
          </a:p>
        </p:txBody>
      </p:sp>
    </p:spTree>
    <p:extLst>
      <p:ext uri="{BB962C8B-B14F-4D97-AF65-F5344CB8AC3E}">
        <p14:creationId xmlns:p14="http://schemas.microsoft.com/office/powerpoint/2010/main" val="1938783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6163" y="525463"/>
            <a:ext cx="4684712" cy="263525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3C67199F-3D02-45DC-8182-CEE99E7046C5}" type="slidenum">
              <a:rPr lang="fr-CA" smtClean="0"/>
              <a:pPr/>
              <a:t>6</a:t>
            </a:fld>
            <a:endParaRPr lang="fr-CA" dirty="0"/>
          </a:p>
        </p:txBody>
      </p:sp>
    </p:spTree>
    <p:extLst>
      <p:ext uri="{BB962C8B-B14F-4D97-AF65-F5344CB8AC3E}">
        <p14:creationId xmlns:p14="http://schemas.microsoft.com/office/powerpoint/2010/main" val="367873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6163" y="525463"/>
            <a:ext cx="4684712" cy="263525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3C67199F-3D02-45DC-8182-CEE99E7046C5}" type="slidenum">
              <a:rPr lang="fr-CA" smtClean="0"/>
              <a:pPr/>
              <a:t>7</a:t>
            </a:fld>
            <a:endParaRPr lang="fr-CA" dirty="0"/>
          </a:p>
        </p:txBody>
      </p:sp>
    </p:spTree>
    <p:extLst>
      <p:ext uri="{BB962C8B-B14F-4D97-AF65-F5344CB8AC3E}">
        <p14:creationId xmlns:p14="http://schemas.microsoft.com/office/powerpoint/2010/main" val="2595915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6163" y="525463"/>
            <a:ext cx="4684712" cy="263525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3C67199F-3D02-45DC-8182-CEE99E7046C5}" type="slidenum">
              <a:rPr lang="fr-CA" smtClean="0"/>
              <a:pPr/>
              <a:t>8</a:t>
            </a:fld>
            <a:endParaRPr lang="fr-CA" dirty="0"/>
          </a:p>
        </p:txBody>
      </p:sp>
    </p:spTree>
    <p:extLst>
      <p:ext uri="{BB962C8B-B14F-4D97-AF65-F5344CB8AC3E}">
        <p14:creationId xmlns:p14="http://schemas.microsoft.com/office/powerpoint/2010/main" val="601577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6163" y="525463"/>
            <a:ext cx="4684712" cy="263525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3C67199F-3D02-45DC-8182-CEE99E7046C5}" type="slidenum">
              <a:rPr lang="fr-CA" smtClean="0"/>
              <a:pPr/>
              <a:t>10</a:t>
            </a:fld>
            <a:endParaRPr lang="fr-CA" dirty="0"/>
          </a:p>
        </p:txBody>
      </p:sp>
    </p:spTree>
    <p:extLst>
      <p:ext uri="{BB962C8B-B14F-4D97-AF65-F5344CB8AC3E}">
        <p14:creationId xmlns:p14="http://schemas.microsoft.com/office/powerpoint/2010/main" val="944988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6163" y="525463"/>
            <a:ext cx="4684712" cy="263525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3C67199F-3D02-45DC-8182-CEE99E7046C5}" type="slidenum">
              <a:rPr lang="fr-CA" smtClean="0"/>
              <a:pPr/>
              <a:t>11</a:t>
            </a:fld>
            <a:endParaRPr lang="fr-CA" dirty="0"/>
          </a:p>
        </p:txBody>
      </p:sp>
    </p:spTree>
    <p:extLst>
      <p:ext uri="{BB962C8B-B14F-4D97-AF65-F5344CB8AC3E}">
        <p14:creationId xmlns:p14="http://schemas.microsoft.com/office/powerpoint/2010/main" val="152379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6163" y="525463"/>
            <a:ext cx="4684712" cy="263525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3C67199F-3D02-45DC-8182-CEE99E7046C5}" type="slidenum">
              <a:rPr lang="fr-CA" smtClean="0"/>
              <a:pPr/>
              <a:t>12</a:t>
            </a:fld>
            <a:endParaRPr lang="fr-CA" dirty="0"/>
          </a:p>
        </p:txBody>
      </p:sp>
    </p:spTree>
    <p:extLst>
      <p:ext uri="{BB962C8B-B14F-4D97-AF65-F5344CB8AC3E}">
        <p14:creationId xmlns:p14="http://schemas.microsoft.com/office/powerpoint/2010/main" val="1200885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3440510" y="1670177"/>
            <a:ext cx="3216846" cy="1102519"/>
          </a:xfrm>
          <a:prstGeom prst="rect">
            <a:avLst/>
          </a:prstGeom>
        </p:spPr>
        <p:txBody>
          <a:bodyPr anchor="ctr"/>
          <a:lstStyle>
            <a:lvl1pPr>
              <a:defRPr sz="1600">
                <a:solidFill>
                  <a:srgbClr val="222223"/>
                </a:solidFill>
                <a:latin typeface="Trebuchet MS" panose="020B0603020202020204" pitchFamily="34" charset="0"/>
                <a:cs typeface="Calibri" panose="020F0502020204030204" pitchFamily="34" charset="0"/>
              </a:defRPr>
            </a:lvl1pPr>
          </a:lstStyle>
          <a:p>
            <a:r>
              <a:rPr lang="fr-FR" dirty="0"/>
              <a:t>Modifiez le style du titre</a:t>
            </a:r>
            <a:endParaRPr lang="fr-CA" dirty="0"/>
          </a:p>
        </p:txBody>
      </p:sp>
      <p:sp>
        <p:nvSpPr>
          <p:cNvPr id="3" name="Sous-titre 2"/>
          <p:cNvSpPr>
            <a:spLocks noGrp="1"/>
          </p:cNvSpPr>
          <p:nvPr>
            <p:ph type="subTitle" idx="1"/>
          </p:nvPr>
        </p:nvSpPr>
        <p:spPr>
          <a:xfrm>
            <a:off x="4973282" y="2993591"/>
            <a:ext cx="2950420" cy="1111341"/>
          </a:xfrm>
          <a:prstGeom prst="rect">
            <a:avLst/>
          </a:prstGeom>
        </p:spPr>
        <p:txBody>
          <a:bodyPr anchor="ctr"/>
          <a:lstStyle>
            <a:lvl1pPr marL="0" indent="0" algn="ctr">
              <a:buNone/>
              <a:defRPr sz="1600">
                <a:solidFill>
                  <a:srgbClr val="1B2F5F"/>
                </a:solidFill>
                <a:latin typeface="Trebuchet MS" panose="020B0603020202020204" pitchFamily="34" charset="0"/>
                <a:cs typeface="Calibri" panose="020F0502020204030204" pitchFamily="34" charset="0"/>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fr-FR" dirty="0"/>
              <a:t>Modifiez le style des sous-titres du masque</a:t>
            </a:r>
            <a:endParaRPr lang="fr-CA" dirty="0"/>
          </a:p>
        </p:txBody>
      </p:sp>
      <p:sp>
        <p:nvSpPr>
          <p:cNvPr id="5" name="Espace réservé du texte 4"/>
          <p:cNvSpPr>
            <a:spLocks noGrp="1"/>
          </p:cNvSpPr>
          <p:nvPr>
            <p:ph type="body" sz="quarter" idx="10"/>
          </p:nvPr>
        </p:nvSpPr>
        <p:spPr>
          <a:xfrm>
            <a:off x="6461648" y="4338983"/>
            <a:ext cx="2401888" cy="703263"/>
          </a:xfrm>
          <a:prstGeom prst="rect">
            <a:avLst/>
          </a:prstGeom>
        </p:spPr>
        <p:txBody>
          <a:bodyPr anchor="ctr"/>
          <a:lstStyle>
            <a:lvl1pPr marL="0" indent="0" algn="r">
              <a:spcBef>
                <a:spcPts val="0"/>
              </a:spcBef>
              <a:buNone/>
              <a:defRPr sz="1000">
                <a:solidFill>
                  <a:srgbClr val="444647"/>
                </a:solidFill>
                <a:latin typeface="Calibri" panose="020F0502020204030204" pitchFamily="34" charset="0"/>
                <a:cs typeface="Calibri" panose="020F0502020204030204" pitchFamily="34" charset="0"/>
              </a:defRPr>
            </a:lvl1pPr>
            <a:lvl2pPr marL="323850" indent="0">
              <a:buNone/>
              <a:defRPr sz="1200">
                <a:latin typeface="Calibri" panose="020F0502020204030204" pitchFamily="34" charset="0"/>
                <a:cs typeface="Calibri" panose="020F0502020204030204" pitchFamily="34" charset="0"/>
              </a:defRPr>
            </a:lvl2pPr>
            <a:lvl3pPr marL="648891" indent="0">
              <a:buNone/>
              <a:defRPr sz="1200">
                <a:latin typeface="Calibri" panose="020F0502020204030204" pitchFamily="34" charset="0"/>
                <a:cs typeface="Calibri" panose="020F0502020204030204" pitchFamily="34" charset="0"/>
              </a:defRPr>
            </a:lvl3pPr>
            <a:lvl4pPr marL="972741" indent="0">
              <a:buNone/>
              <a:defRPr sz="1200">
                <a:latin typeface="Calibri" panose="020F0502020204030204" pitchFamily="34" charset="0"/>
                <a:cs typeface="Calibri" panose="020F0502020204030204" pitchFamily="34" charset="0"/>
              </a:defRPr>
            </a:lvl4pPr>
            <a:lvl5pPr marL="1297781" indent="0">
              <a:buNone/>
              <a:defRPr sz="1200">
                <a:latin typeface="Calibri" panose="020F0502020204030204" pitchFamily="34" charset="0"/>
                <a:cs typeface="Calibri" panose="020F0502020204030204" pitchFamily="34" charset="0"/>
              </a:defRPr>
            </a:lvl5pPr>
          </a:lstStyle>
          <a:p>
            <a:pPr lvl="0"/>
            <a:r>
              <a:rPr lang="fr-FR" dirty="0"/>
              <a:t>Modifiez les styles du texte du masque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64781" y="1893839"/>
            <a:ext cx="7772400" cy="1102519"/>
          </a:xfrm>
          <a:prstGeom prst="rect">
            <a:avLst/>
          </a:prstGeom>
        </p:spPr>
        <p:txBody>
          <a:bodyPr/>
          <a:lstStyle>
            <a:lvl1pPr algn="l">
              <a:defRPr sz="5400" b="1">
                <a:solidFill>
                  <a:srgbClr val="F47206"/>
                </a:solidFill>
                <a:latin typeface="Calibri" panose="020F0502020204030204" pitchFamily="34" charset="0"/>
                <a:cs typeface="Calibri" panose="020F0502020204030204" pitchFamily="34" charset="0"/>
              </a:defRPr>
            </a:lvl1pPr>
          </a:lstStyle>
          <a:p>
            <a:r>
              <a:rPr lang="fr-FR" dirty="0"/>
              <a:t>Modifiez le style du titre</a:t>
            </a:r>
            <a:endParaRPr lang="fr-CA" dirty="0"/>
          </a:p>
        </p:txBody>
      </p:sp>
      <p:sp>
        <p:nvSpPr>
          <p:cNvPr id="5" name="Rectangle 2"/>
          <p:cNvSpPr>
            <a:spLocks noGrp="1" noChangeArrowheads="1"/>
          </p:cNvSpPr>
          <p:nvPr>
            <p:ph type="sldNum" sz="quarter" idx="4"/>
          </p:nvPr>
        </p:nvSpPr>
        <p:spPr bwMode="auto">
          <a:xfrm>
            <a:off x="8559249" y="4712062"/>
            <a:ext cx="466332" cy="320426"/>
          </a:xfrm>
          <a:prstGeom prst="rect">
            <a:avLst/>
          </a:prstGeom>
          <a:noFill/>
          <a:ln>
            <a:noFill/>
          </a:ln>
          <a:effectLst/>
        </p:spPr>
        <p:txBody>
          <a:bodyPr vert="horz" wrap="square" lIns="91408" tIns="45704" rIns="91408" bIns="45704" numCol="1" anchor="b" anchorCtr="0" compatLnSpc="1">
            <a:prstTxWarp prst="textNoShape">
              <a:avLst/>
            </a:prstTxWarp>
          </a:bodyPr>
          <a:lstStyle>
            <a:lvl1pPr algn="ctr">
              <a:defRPr sz="900" b="0" i="0">
                <a:solidFill>
                  <a:schemeClr val="tx1"/>
                </a:solidFill>
                <a:latin typeface="Calibri" panose="020F0502020204030204" pitchFamily="34" charset="0"/>
                <a:cs typeface="Calibri" panose="020F0502020204030204" pitchFamily="34" charset="0"/>
              </a:defRPr>
            </a:lvl1pPr>
          </a:lstStyle>
          <a:p>
            <a:fld id="{11DE34E7-4056-4448-96D9-B4D2A2E2883F}" type="slidenum">
              <a:rPr lang="fr-CA" smtClean="0">
                <a:solidFill>
                  <a:srgbClr val="000000"/>
                </a:solidFill>
              </a:rPr>
              <a:pPr/>
              <a:t>‹N°›</a:t>
            </a:fld>
            <a:endParaRPr lang="fr-CA" dirty="0">
              <a:solidFill>
                <a:srgbClr val="000000"/>
              </a:solidFill>
            </a:endParaRPr>
          </a:p>
        </p:txBody>
      </p:sp>
    </p:spTree>
    <p:extLst>
      <p:ext uri="{BB962C8B-B14F-4D97-AF65-F5344CB8AC3E}">
        <p14:creationId xmlns:p14="http://schemas.microsoft.com/office/powerpoint/2010/main" val="136851245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lvl1pPr>
              <a:defRPr>
                <a:solidFill>
                  <a:schemeClr val="tx1"/>
                </a:solidFill>
              </a:defRPr>
            </a:lvl1pPr>
          </a:lstStyle>
          <a:p>
            <a:fld id="{11DE34E7-4056-4448-96D9-B4D2A2E2883F}" type="slidenum">
              <a:rPr lang="fr-CA" smtClean="0"/>
              <a:pPr/>
              <a:t>‹N°›</a:t>
            </a:fld>
            <a:endParaRPr lang="fr-CA" dirty="0"/>
          </a:p>
        </p:txBody>
      </p:sp>
      <p:sp>
        <p:nvSpPr>
          <p:cNvPr id="4" name="Espace réservé du contenu 2"/>
          <p:cNvSpPr>
            <a:spLocks noGrp="1"/>
          </p:cNvSpPr>
          <p:nvPr>
            <p:ph idx="11"/>
          </p:nvPr>
        </p:nvSpPr>
        <p:spPr>
          <a:xfrm>
            <a:off x="300415" y="89495"/>
            <a:ext cx="8606762" cy="436778"/>
          </a:xfrm>
          <a:prstGeom prst="rect">
            <a:avLst/>
          </a:prstGeom>
        </p:spPr>
        <p:txBody>
          <a:bodyPr anchor="ctr"/>
          <a:lstStyle>
            <a:lvl1pPr marL="0" indent="0">
              <a:buNone/>
              <a:defRPr sz="2800" b="1">
                <a:solidFill>
                  <a:schemeClr val="tx1"/>
                </a:solidFill>
                <a:latin typeface="Trebuchet MS" panose="020B060302020202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stStyle>
          <a:p>
            <a:pPr lvl="0"/>
            <a:r>
              <a:rPr lang="fr-FR" dirty="0"/>
              <a:t>Modifiez les styles du texte du masque</a:t>
            </a:r>
          </a:p>
        </p:txBody>
      </p:sp>
      <p:sp>
        <p:nvSpPr>
          <p:cNvPr id="5" name="TextBox 1">
            <a:extLst>
              <a:ext uri="{FF2B5EF4-FFF2-40B4-BE49-F238E27FC236}">
                <a16:creationId xmlns:a16="http://schemas.microsoft.com/office/drawing/2014/main" id="{C1A05870-10B5-4D87-A490-9FEA0DC8DE4A}"/>
              </a:ext>
            </a:extLst>
          </p:cNvPr>
          <p:cNvSpPr txBox="1"/>
          <p:nvPr userDrawn="1"/>
        </p:nvSpPr>
        <p:spPr>
          <a:xfrm>
            <a:off x="300415" y="554722"/>
            <a:ext cx="8606762" cy="215444"/>
          </a:xfrm>
          <a:prstGeom prst="rect">
            <a:avLst/>
          </a:prstGeom>
        </p:spPr>
        <p:txBody>
          <a:bodyPr vert="horz" wrap="square" lIns="91440" tIns="0" rIns="91440" bIns="0" rtlCol="0">
            <a:spAutoFit/>
          </a:bodyPr>
          <a:lstStyle/>
          <a:p>
            <a:pPr marL="4763" algn="just"/>
            <a:r>
              <a:rPr lang="fr-CA" sz="1400" b="0" dirty="0">
                <a:solidFill>
                  <a:srgbClr val="222223"/>
                </a:solidFill>
                <a:latin typeface="Calibri" panose="020F0502020204030204" pitchFamily="34" charset="0"/>
                <a:cs typeface="Calibri" panose="020F0502020204030204" pitchFamily="34" charset="0"/>
              </a:rPr>
              <a:t>Insérez</a:t>
            </a:r>
            <a:r>
              <a:rPr lang="fr-CA" sz="1400" b="0" baseline="0" dirty="0">
                <a:solidFill>
                  <a:srgbClr val="222223"/>
                </a:solidFill>
                <a:latin typeface="Calibri" panose="020F0502020204030204" pitchFamily="34" charset="0"/>
                <a:cs typeface="Calibri" panose="020F0502020204030204" pitchFamily="34" charset="0"/>
              </a:rPr>
              <a:t> texte</a:t>
            </a:r>
            <a:endParaRPr lang="fr-CA" sz="1400" b="0" dirty="0">
              <a:solidFill>
                <a:srgbClr val="22222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6915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lvl1pPr>
              <a:defRPr>
                <a:solidFill>
                  <a:schemeClr val="tx1"/>
                </a:solidFill>
              </a:defRPr>
            </a:lvl1pPr>
          </a:lstStyle>
          <a:p>
            <a:fld id="{11DE34E7-4056-4448-96D9-B4D2A2E2883F}" type="slidenum">
              <a:rPr lang="fr-CA" smtClean="0"/>
              <a:pPr/>
              <a:t>‹N°›</a:t>
            </a:fld>
            <a:endParaRPr lang="fr-CA" dirty="0"/>
          </a:p>
        </p:txBody>
      </p:sp>
      <p:sp>
        <p:nvSpPr>
          <p:cNvPr id="4" name="Espace réservé du contenu 2"/>
          <p:cNvSpPr>
            <a:spLocks noGrp="1"/>
          </p:cNvSpPr>
          <p:nvPr>
            <p:ph idx="11"/>
          </p:nvPr>
        </p:nvSpPr>
        <p:spPr>
          <a:xfrm>
            <a:off x="300415" y="89495"/>
            <a:ext cx="8606762" cy="436778"/>
          </a:xfrm>
          <a:prstGeom prst="rect">
            <a:avLst/>
          </a:prstGeom>
        </p:spPr>
        <p:txBody>
          <a:bodyPr anchor="ctr"/>
          <a:lstStyle>
            <a:lvl1pPr marL="0" indent="0">
              <a:buNone/>
              <a:defRPr sz="2800" b="1">
                <a:solidFill>
                  <a:schemeClr val="tx1"/>
                </a:solidFill>
                <a:latin typeface="Trebuchet MS" panose="020B060302020202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stStyle>
          <a:p>
            <a:pPr lvl="0"/>
            <a:r>
              <a:rPr lang="fr-FR" dirty="0"/>
              <a:t>Modifiez les styles du texte du masque</a:t>
            </a:r>
          </a:p>
        </p:txBody>
      </p:sp>
    </p:spTree>
    <p:extLst>
      <p:ext uri="{BB962C8B-B14F-4D97-AF65-F5344CB8AC3E}">
        <p14:creationId xmlns:p14="http://schemas.microsoft.com/office/powerpoint/2010/main" val="3770519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lvl1pPr>
              <a:defRPr>
                <a:solidFill>
                  <a:schemeClr val="tx1"/>
                </a:solidFill>
              </a:defRPr>
            </a:lvl1pPr>
          </a:lstStyle>
          <a:p>
            <a:fld id="{11DE34E7-4056-4448-96D9-B4D2A2E2883F}" type="slidenum">
              <a:rPr lang="fr-CA" smtClean="0"/>
              <a:pPr/>
              <a:t>‹N°›</a:t>
            </a:fld>
            <a:endParaRPr lang="fr-CA" dirty="0"/>
          </a:p>
        </p:txBody>
      </p:sp>
      <p:sp>
        <p:nvSpPr>
          <p:cNvPr id="4" name="Espace réservé du contenu 2"/>
          <p:cNvSpPr>
            <a:spLocks noGrp="1"/>
          </p:cNvSpPr>
          <p:nvPr>
            <p:ph idx="1"/>
          </p:nvPr>
        </p:nvSpPr>
        <p:spPr>
          <a:xfrm>
            <a:off x="457200" y="1200151"/>
            <a:ext cx="8229600" cy="3394472"/>
          </a:xfrm>
          <a:prstGeom prst="rect">
            <a:avLst/>
          </a:prstGeom>
        </p:spPr>
        <p:txBody>
          <a:bodyPr/>
          <a:lstStyle>
            <a:lvl1pP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5" name="Espace réservé du contenu 2"/>
          <p:cNvSpPr>
            <a:spLocks noGrp="1"/>
          </p:cNvSpPr>
          <p:nvPr>
            <p:ph idx="11"/>
          </p:nvPr>
        </p:nvSpPr>
        <p:spPr>
          <a:xfrm>
            <a:off x="300415" y="89495"/>
            <a:ext cx="8606762" cy="436778"/>
          </a:xfrm>
          <a:prstGeom prst="rect">
            <a:avLst/>
          </a:prstGeom>
        </p:spPr>
        <p:txBody>
          <a:bodyPr anchor="ctr"/>
          <a:lstStyle>
            <a:lvl1pPr marL="0" indent="0">
              <a:buNone/>
              <a:defRPr sz="2800" b="1">
                <a:solidFill>
                  <a:schemeClr val="tx1"/>
                </a:solidFill>
                <a:latin typeface="Trebuchet MS" panose="020B060302020202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stStyle>
          <a:p>
            <a:pPr lvl="0"/>
            <a:r>
              <a:rPr lang="fr-FR" dirty="0"/>
              <a:t>Modifiez les styles du texte du masque</a:t>
            </a:r>
          </a:p>
        </p:txBody>
      </p:sp>
    </p:spTree>
    <p:extLst>
      <p:ext uri="{BB962C8B-B14F-4D97-AF65-F5344CB8AC3E}">
        <p14:creationId xmlns:p14="http://schemas.microsoft.com/office/powerpoint/2010/main" val="3964745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529972" y="2419202"/>
            <a:ext cx="7886700" cy="993775"/>
          </a:xfrm>
          <a:prstGeom prst="rect">
            <a:avLst/>
          </a:prstGeom>
        </p:spPr>
        <p:txBody>
          <a:bodyPr anchor="ctr"/>
          <a:lstStyle>
            <a:lvl1pPr>
              <a:defRPr sz="4800" b="1">
                <a:solidFill>
                  <a:srgbClr val="1B2F5F"/>
                </a:solidFill>
                <a:latin typeface="Trebuchet MS" panose="020B0603020202020204" pitchFamily="34" charset="0"/>
              </a:defRPr>
            </a:lvl1pPr>
          </a:lstStyle>
          <a:p>
            <a:r>
              <a:rPr lang="fr-FR" dirty="0"/>
              <a:t>Modifiez le style du titre</a:t>
            </a:r>
            <a:endParaRPr lang="fr-CA" dirty="0"/>
          </a:p>
        </p:txBody>
      </p:sp>
      <p:sp>
        <p:nvSpPr>
          <p:cNvPr id="3" name="Espace réservé du numéro de diapositive 2"/>
          <p:cNvSpPr>
            <a:spLocks noGrp="1"/>
          </p:cNvSpPr>
          <p:nvPr>
            <p:ph type="sldNum" sz="quarter" idx="10"/>
          </p:nvPr>
        </p:nvSpPr>
        <p:spPr/>
        <p:txBody>
          <a:bodyPr/>
          <a:lstStyle>
            <a:lvl1pPr>
              <a:defRPr>
                <a:solidFill>
                  <a:schemeClr val="tx1"/>
                </a:solidFill>
              </a:defRPr>
            </a:lvl1pPr>
          </a:lstStyle>
          <a:p>
            <a:fld id="{11DE34E7-4056-4448-96D9-B4D2A2E2883F}" type="slidenum">
              <a:rPr lang="fr-CA" smtClean="0"/>
              <a:pPr/>
              <a:t>‹N°›</a:t>
            </a:fld>
            <a:endParaRPr lang="fr-CA" dirty="0"/>
          </a:p>
        </p:txBody>
      </p:sp>
    </p:spTree>
    <p:extLst>
      <p:ext uri="{BB962C8B-B14F-4D97-AF65-F5344CB8AC3E}">
        <p14:creationId xmlns:p14="http://schemas.microsoft.com/office/powerpoint/2010/main" val="1625464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lvl1pPr>
              <a:defRPr>
                <a:solidFill>
                  <a:schemeClr val="tx1"/>
                </a:solidFill>
              </a:defRPr>
            </a:lvl1pPr>
          </a:lstStyle>
          <a:p>
            <a:fld id="{11DE34E7-4056-4448-96D9-B4D2A2E2883F}" type="slidenum">
              <a:rPr lang="fr-CA" smtClean="0"/>
              <a:pPr/>
              <a:t>‹N°›</a:t>
            </a:fld>
            <a:endParaRPr lang="fr-CA" dirty="0"/>
          </a:p>
        </p:txBody>
      </p:sp>
    </p:spTree>
    <p:extLst>
      <p:ext uri="{BB962C8B-B14F-4D97-AF65-F5344CB8AC3E}">
        <p14:creationId xmlns:p14="http://schemas.microsoft.com/office/powerpoint/2010/main" val="2919977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lvl1pPr>
              <a:defRPr>
                <a:solidFill>
                  <a:schemeClr val="tx1"/>
                </a:solidFill>
              </a:defRPr>
            </a:lvl1pPr>
          </a:lstStyle>
          <a:p>
            <a:fld id="{11DE34E7-4056-4448-96D9-B4D2A2E2883F}" type="slidenum">
              <a:rPr lang="fr-CA" smtClean="0"/>
              <a:pPr/>
              <a:t>‹N°›</a:t>
            </a:fld>
            <a:endParaRPr lang="fr-CA" dirty="0"/>
          </a:p>
        </p:txBody>
      </p:sp>
      <p:sp>
        <p:nvSpPr>
          <p:cNvPr id="4" name="Espace réservé du contenu 2"/>
          <p:cNvSpPr>
            <a:spLocks noGrp="1"/>
          </p:cNvSpPr>
          <p:nvPr>
            <p:ph idx="11"/>
          </p:nvPr>
        </p:nvSpPr>
        <p:spPr>
          <a:xfrm>
            <a:off x="300415" y="89495"/>
            <a:ext cx="8606762" cy="436778"/>
          </a:xfrm>
          <a:prstGeom prst="rect">
            <a:avLst/>
          </a:prstGeom>
        </p:spPr>
        <p:txBody>
          <a:bodyPr anchor="ctr"/>
          <a:lstStyle>
            <a:lvl1pPr marL="0" indent="0">
              <a:buNone/>
              <a:defRPr sz="2800" b="1">
                <a:solidFill>
                  <a:schemeClr val="tx1"/>
                </a:solidFill>
                <a:latin typeface="Trebuchet MS" panose="020B060302020202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stStyle>
          <a:p>
            <a:pPr lvl="0"/>
            <a:r>
              <a:rPr lang="fr-FR" dirty="0"/>
              <a:t>Modifiez les styles du texte du masque</a:t>
            </a:r>
          </a:p>
        </p:txBody>
      </p:sp>
      <p:sp>
        <p:nvSpPr>
          <p:cNvPr id="5" name="Rectangle 4">
            <a:extLst>
              <a:ext uri="{FF2B5EF4-FFF2-40B4-BE49-F238E27FC236}">
                <a16:creationId xmlns:a16="http://schemas.microsoft.com/office/drawing/2014/main" id="{53933B27-5A31-4969-B630-8FA3F623A4CD}"/>
              </a:ext>
            </a:extLst>
          </p:cNvPr>
          <p:cNvSpPr/>
          <p:nvPr userDrawn="1"/>
        </p:nvSpPr>
        <p:spPr>
          <a:xfrm>
            <a:off x="65136" y="557523"/>
            <a:ext cx="1828800" cy="9144"/>
          </a:xfrm>
          <a:prstGeom prst="rect">
            <a:avLst/>
          </a:prstGeom>
          <a:solidFill>
            <a:srgbClr val="1B2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rgbClr val="F4720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9355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64781" y="1893839"/>
            <a:ext cx="7772400" cy="1102519"/>
          </a:xfrm>
          <a:prstGeom prst="rect">
            <a:avLst/>
          </a:prstGeom>
        </p:spPr>
        <p:txBody>
          <a:bodyPr anchor="ctr"/>
          <a:lstStyle>
            <a:lvl1pPr algn="l">
              <a:defRPr sz="4800" b="1">
                <a:solidFill>
                  <a:srgbClr val="1B2F5F"/>
                </a:solidFill>
                <a:latin typeface="Trebuchet MS" panose="020B0603020202020204" pitchFamily="34" charset="0"/>
                <a:cs typeface="Calibri" panose="020F0502020204030204" pitchFamily="34" charset="0"/>
              </a:defRPr>
            </a:lvl1pPr>
          </a:lstStyle>
          <a:p>
            <a:r>
              <a:rPr lang="fr-FR" dirty="0"/>
              <a:t>Modifiez le style du titre</a:t>
            </a:r>
            <a:endParaRPr lang="fr-CA" dirty="0"/>
          </a:p>
        </p:txBody>
      </p:sp>
      <p:sp>
        <p:nvSpPr>
          <p:cNvPr id="5" name="Rectangle 2"/>
          <p:cNvSpPr>
            <a:spLocks noGrp="1" noChangeArrowheads="1"/>
          </p:cNvSpPr>
          <p:nvPr>
            <p:ph type="sldNum" sz="quarter" idx="4"/>
          </p:nvPr>
        </p:nvSpPr>
        <p:spPr bwMode="auto">
          <a:xfrm>
            <a:off x="8559249" y="4666016"/>
            <a:ext cx="466332" cy="320426"/>
          </a:xfrm>
          <a:prstGeom prst="rect">
            <a:avLst/>
          </a:prstGeom>
          <a:noFill/>
          <a:ln>
            <a:noFill/>
          </a:ln>
          <a:effectLst/>
        </p:spPr>
        <p:txBody>
          <a:bodyPr vert="horz" wrap="square" lIns="91408" tIns="45704" rIns="91408" bIns="45704" numCol="1" anchor="b" anchorCtr="0" compatLnSpc="1">
            <a:prstTxWarp prst="textNoShape">
              <a:avLst/>
            </a:prstTxWarp>
          </a:bodyPr>
          <a:lstStyle>
            <a:lvl1pPr algn="ctr">
              <a:defRPr sz="900" b="0" i="0">
                <a:solidFill>
                  <a:schemeClr val="tx1"/>
                </a:solidFill>
                <a:latin typeface="Calibri" panose="020F0502020204030204" pitchFamily="34" charset="0"/>
                <a:cs typeface="Calibri" panose="020F0502020204030204" pitchFamily="34" charset="0"/>
              </a:defRPr>
            </a:lvl1pPr>
          </a:lstStyle>
          <a:p>
            <a:fld id="{11DE34E7-4056-4448-96D9-B4D2A2E2883F}" type="slidenum">
              <a:rPr lang="fr-CA" smtClean="0"/>
              <a:pPr/>
              <a:t>‹N°›</a:t>
            </a:fld>
            <a:endParaRPr lang="fr-CA" dirty="0"/>
          </a:p>
        </p:txBody>
      </p:sp>
    </p:spTree>
    <p:extLst>
      <p:ext uri="{BB962C8B-B14F-4D97-AF65-F5344CB8AC3E}">
        <p14:creationId xmlns:p14="http://schemas.microsoft.com/office/powerpoint/2010/main" val="2949429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64781" y="1893839"/>
            <a:ext cx="7772400" cy="1102519"/>
          </a:xfrm>
          <a:prstGeom prst="rect">
            <a:avLst/>
          </a:prstGeom>
        </p:spPr>
        <p:txBody>
          <a:bodyPr anchor="ctr"/>
          <a:lstStyle>
            <a:lvl1pPr algn="l">
              <a:defRPr sz="4800" b="1">
                <a:solidFill>
                  <a:srgbClr val="ED7D31"/>
                </a:solidFill>
                <a:latin typeface="Trebuchet MS" panose="020B0603020202020204" pitchFamily="34" charset="0"/>
                <a:cs typeface="Calibri" panose="020F0502020204030204" pitchFamily="34" charset="0"/>
              </a:defRPr>
            </a:lvl1pPr>
          </a:lstStyle>
          <a:p>
            <a:r>
              <a:rPr lang="fr-FR" dirty="0"/>
              <a:t>Modifiez le style du titre</a:t>
            </a:r>
            <a:endParaRPr lang="fr-CA" dirty="0"/>
          </a:p>
        </p:txBody>
      </p:sp>
      <p:sp>
        <p:nvSpPr>
          <p:cNvPr id="5" name="Rectangle 2"/>
          <p:cNvSpPr>
            <a:spLocks noGrp="1" noChangeArrowheads="1"/>
          </p:cNvSpPr>
          <p:nvPr>
            <p:ph type="sldNum" sz="quarter" idx="4"/>
          </p:nvPr>
        </p:nvSpPr>
        <p:spPr bwMode="auto">
          <a:xfrm>
            <a:off x="8559249" y="4666016"/>
            <a:ext cx="466332" cy="320426"/>
          </a:xfrm>
          <a:prstGeom prst="rect">
            <a:avLst/>
          </a:prstGeom>
          <a:noFill/>
          <a:ln>
            <a:noFill/>
          </a:ln>
          <a:effectLst/>
        </p:spPr>
        <p:txBody>
          <a:bodyPr vert="horz" wrap="square" lIns="91408" tIns="45704" rIns="91408" bIns="45704" numCol="1" anchor="b" anchorCtr="0" compatLnSpc="1">
            <a:prstTxWarp prst="textNoShape">
              <a:avLst/>
            </a:prstTxWarp>
          </a:bodyPr>
          <a:lstStyle>
            <a:lvl1pPr algn="ctr">
              <a:defRPr sz="900" b="0" i="0">
                <a:solidFill>
                  <a:schemeClr val="tx1"/>
                </a:solidFill>
                <a:latin typeface="Calibri" panose="020F0502020204030204" pitchFamily="34" charset="0"/>
                <a:cs typeface="Calibri" panose="020F0502020204030204" pitchFamily="34" charset="0"/>
              </a:defRPr>
            </a:lvl1pPr>
          </a:lstStyle>
          <a:p>
            <a:fld id="{11DE34E7-4056-4448-96D9-B4D2A2E2883F}" type="slidenum">
              <a:rPr lang="fr-CA" smtClean="0"/>
              <a:pPr/>
              <a:t>‹N°›</a:t>
            </a:fld>
            <a:endParaRPr lang="fr-CA" dirty="0"/>
          </a:p>
        </p:txBody>
      </p:sp>
    </p:spTree>
    <p:extLst>
      <p:ext uri="{BB962C8B-B14F-4D97-AF65-F5344CB8AC3E}">
        <p14:creationId xmlns:p14="http://schemas.microsoft.com/office/powerpoint/2010/main" val="37681783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78" y="0"/>
            <a:ext cx="9150578" cy="5143500"/>
          </a:xfrm>
          <a:prstGeom prst="rect">
            <a:avLst/>
          </a:prstGeom>
        </p:spPr>
      </p:pic>
    </p:spTree>
  </p:cSld>
  <p:clrMap bg1="lt1" tx1="dk1" bg2="lt2" tx2="dk2" accent1="accent1" accent2="accent2" accent3="accent3" accent4="accent4" accent5="accent5" accent6="accent6" hlink="hlink" folHlink="folHlink"/>
  <p:sldLayoutIdLst>
    <p:sldLayoutId id="2147483670" r:id="rId1"/>
  </p:sldLayoutIdLst>
  <p:hf hdr="0" ftr="0" dt="0"/>
  <p:txStyles>
    <p:titleStyle>
      <a:lvl1pPr algn="ctr" defTabSz="648891" rtl="0" eaLnBrk="0" fontAlgn="base" hangingPunct="0">
        <a:spcBef>
          <a:spcPct val="0"/>
        </a:spcBef>
        <a:spcAft>
          <a:spcPct val="0"/>
        </a:spcAft>
        <a:defRPr sz="3150">
          <a:solidFill>
            <a:schemeClr val="tx2"/>
          </a:solidFill>
          <a:latin typeface="+mj-lt"/>
          <a:ea typeface="+mj-ea"/>
          <a:cs typeface="+mj-cs"/>
        </a:defRPr>
      </a:lvl1pPr>
      <a:lvl2pPr algn="ctr" defTabSz="648891" rtl="0" eaLnBrk="0" fontAlgn="base" hangingPunct="0">
        <a:spcBef>
          <a:spcPct val="0"/>
        </a:spcBef>
        <a:spcAft>
          <a:spcPct val="0"/>
        </a:spcAft>
        <a:defRPr sz="3150">
          <a:solidFill>
            <a:schemeClr val="tx2"/>
          </a:solidFill>
          <a:latin typeface="Arial" pitchFamily="34" charset="0"/>
        </a:defRPr>
      </a:lvl2pPr>
      <a:lvl3pPr algn="ctr" defTabSz="648891" rtl="0" eaLnBrk="0" fontAlgn="base" hangingPunct="0">
        <a:spcBef>
          <a:spcPct val="0"/>
        </a:spcBef>
        <a:spcAft>
          <a:spcPct val="0"/>
        </a:spcAft>
        <a:defRPr sz="3150">
          <a:solidFill>
            <a:schemeClr val="tx2"/>
          </a:solidFill>
          <a:latin typeface="Arial" pitchFamily="34" charset="0"/>
        </a:defRPr>
      </a:lvl3pPr>
      <a:lvl4pPr algn="ctr" defTabSz="648891" rtl="0" eaLnBrk="0" fontAlgn="base" hangingPunct="0">
        <a:spcBef>
          <a:spcPct val="0"/>
        </a:spcBef>
        <a:spcAft>
          <a:spcPct val="0"/>
        </a:spcAft>
        <a:defRPr sz="3150">
          <a:solidFill>
            <a:schemeClr val="tx2"/>
          </a:solidFill>
          <a:latin typeface="Arial" pitchFamily="34" charset="0"/>
        </a:defRPr>
      </a:lvl4pPr>
      <a:lvl5pPr algn="ctr" defTabSz="648891" rtl="0" eaLnBrk="0" fontAlgn="base" hangingPunct="0">
        <a:spcBef>
          <a:spcPct val="0"/>
        </a:spcBef>
        <a:spcAft>
          <a:spcPct val="0"/>
        </a:spcAft>
        <a:defRPr sz="3150">
          <a:solidFill>
            <a:schemeClr val="tx2"/>
          </a:solidFill>
          <a:latin typeface="Arial" pitchFamily="34" charset="0"/>
        </a:defRPr>
      </a:lvl5pPr>
      <a:lvl6pPr marL="342900" algn="ctr" defTabSz="648891" rtl="0" fontAlgn="base">
        <a:spcBef>
          <a:spcPct val="0"/>
        </a:spcBef>
        <a:spcAft>
          <a:spcPct val="0"/>
        </a:spcAft>
        <a:defRPr sz="3150">
          <a:solidFill>
            <a:schemeClr val="tx2"/>
          </a:solidFill>
          <a:latin typeface="Arial" pitchFamily="34" charset="0"/>
        </a:defRPr>
      </a:lvl6pPr>
      <a:lvl7pPr marL="685800" algn="ctr" defTabSz="648891" rtl="0" fontAlgn="base">
        <a:spcBef>
          <a:spcPct val="0"/>
        </a:spcBef>
        <a:spcAft>
          <a:spcPct val="0"/>
        </a:spcAft>
        <a:defRPr sz="3150">
          <a:solidFill>
            <a:schemeClr val="tx2"/>
          </a:solidFill>
          <a:latin typeface="Arial" pitchFamily="34" charset="0"/>
        </a:defRPr>
      </a:lvl7pPr>
      <a:lvl8pPr marL="1028700" algn="ctr" defTabSz="648891" rtl="0" fontAlgn="base">
        <a:spcBef>
          <a:spcPct val="0"/>
        </a:spcBef>
        <a:spcAft>
          <a:spcPct val="0"/>
        </a:spcAft>
        <a:defRPr sz="3150">
          <a:solidFill>
            <a:schemeClr val="tx2"/>
          </a:solidFill>
          <a:latin typeface="Arial" pitchFamily="34" charset="0"/>
        </a:defRPr>
      </a:lvl8pPr>
      <a:lvl9pPr marL="1371600" algn="ctr" defTabSz="648891" rtl="0" fontAlgn="base">
        <a:spcBef>
          <a:spcPct val="0"/>
        </a:spcBef>
        <a:spcAft>
          <a:spcPct val="0"/>
        </a:spcAft>
        <a:defRPr sz="3150">
          <a:solidFill>
            <a:schemeClr val="tx2"/>
          </a:solidFill>
          <a:latin typeface="Arial" pitchFamily="34" charset="0"/>
        </a:defRPr>
      </a:lvl9pPr>
    </p:titleStyle>
    <p:bodyStyle>
      <a:lvl1pPr marL="242888" indent="-242888" algn="l" defTabSz="648891" rtl="0" eaLnBrk="0" fontAlgn="base" hangingPunct="0">
        <a:spcBef>
          <a:spcPct val="20000"/>
        </a:spcBef>
        <a:spcAft>
          <a:spcPct val="0"/>
        </a:spcAft>
        <a:buChar char="•"/>
        <a:defRPr sz="2250">
          <a:solidFill>
            <a:schemeClr val="tx1"/>
          </a:solidFill>
          <a:latin typeface="+mn-lt"/>
          <a:ea typeface="+mn-ea"/>
          <a:cs typeface="+mn-cs"/>
        </a:defRPr>
      </a:lvl1pPr>
      <a:lvl2pPr marL="527447" indent="-203597" algn="l" defTabSz="648891" rtl="0" eaLnBrk="0" fontAlgn="base" hangingPunct="0">
        <a:spcBef>
          <a:spcPct val="20000"/>
        </a:spcBef>
        <a:spcAft>
          <a:spcPct val="0"/>
        </a:spcAft>
        <a:buChar char="–"/>
        <a:defRPr sz="1950">
          <a:solidFill>
            <a:schemeClr val="tx1"/>
          </a:solidFill>
          <a:latin typeface="+mn-lt"/>
        </a:defRPr>
      </a:lvl2pPr>
      <a:lvl3pPr marL="810816" indent="-161925" algn="l" defTabSz="648891" rtl="0" eaLnBrk="0" fontAlgn="base" hangingPunct="0">
        <a:spcBef>
          <a:spcPct val="20000"/>
        </a:spcBef>
        <a:spcAft>
          <a:spcPct val="0"/>
        </a:spcAft>
        <a:buChar char="•"/>
        <a:defRPr sz="1725">
          <a:solidFill>
            <a:schemeClr val="tx1"/>
          </a:solidFill>
          <a:latin typeface="+mn-lt"/>
        </a:defRPr>
      </a:lvl3pPr>
      <a:lvl4pPr marL="1134666" indent="-161925" algn="l" defTabSz="648891" rtl="0" eaLnBrk="0" fontAlgn="base" hangingPunct="0">
        <a:spcBef>
          <a:spcPct val="20000"/>
        </a:spcBef>
        <a:spcAft>
          <a:spcPct val="0"/>
        </a:spcAft>
        <a:buChar char="–"/>
        <a:defRPr sz="1425">
          <a:solidFill>
            <a:schemeClr val="tx1"/>
          </a:solidFill>
          <a:latin typeface="+mn-lt"/>
        </a:defRPr>
      </a:lvl4pPr>
      <a:lvl5pPr marL="1459706" indent="-161925" algn="l" defTabSz="648891" rtl="0" eaLnBrk="0" fontAlgn="base" hangingPunct="0">
        <a:spcBef>
          <a:spcPct val="20000"/>
        </a:spcBef>
        <a:spcAft>
          <a:spcPct val="0"/>
        </a:spcAft>
        <a:buChar char="»"/>
        <a:defRPr sz="1425">
          <a:solidFill>
            <a:schemeClr val="tx1"/>
          </a:solidFill>
          <a:latin typeface="+mn-lt"/>
        </a:defRPr>
      </a:lvl5pPr>
      <a:lvl6pPr marL="1802606" indent="-161925" algn="l" defTabSz="648891" rtl="0" fontAlgn="base">
        <a:spcBef>
          <a:spcPct val="20000"/>
        </a:spcBef>
        <a:spcAft>
          <a:spcPct val="0"/>
        </a:spcAft>
        <a:buChar char="»"/>
        <a:defRPr sz="1425">
          <a:solidFill>
            <a:schemeClr val="tx1"/>
          </a:solidFill>
          <a:latin typeface="+mn-lt"/>
        </a:defRPr>
      </a:lvl6pPr>
      <a:lvl7pPr marL="2145506" indent="-161925" algn="l" defTabSz="648891" rtl="0" fontAlgn="base">
        <a:spcBef>
          <a:spcPct val="20000"/>
        </a:spcBef>
        <a:spcAft>
          <a:spcPct val="0"/>
        </a:spcAft>
        <a:buChar char="»"/>
        <a:defRPr sz="1425">
          <a:solidFill>
            <a:schemeClr val="tx1"/>
          </a:solidFill>
          <a:latin typeface="+mn-lt"/>
        </a:defRPr>
      </a:lvl7pPr>
      <a:lvl8pPr marL="2488406" indent="-161925" algn="l" defTabSz="648891" rtl="0" fontAlgn="base">
        <a:spcBef>
          <a:spcPct val="20000"/>
        </a:spcBef>
        <a:spcAft>
          <a:spcPct val="0"/>
        </a:spcAft>
        <a:buChar char="»"/>
        <a:defRPr sz="1425">
          <a:solidFill>
            <a:schemeClr val="tx1"/>
          </a:solidFill>
          <a:latin typeface="+mn-lt"/>
        </a:defRPr>
      </a:lvl8pPr>
      <a:lvl9pPr marL="2831306" indent="-161925" algn="l" defTabSz="648891" rtl="0" fontAlgn="base">
        <a:spcBef>
          <a:spcPct val="20000"/>
        </a:spcBef>
        <a:spcAft>
          <a:spcPct val="0"/>
        </a:spcAft>
        <a:buChar char="»"/>
        <a:defRPr sz="1425">
          <a:solidFill>
            <a:schemeClr val="tx1"/>
          </a:solidFill>
          <a:latin typeface="+mn-lt"/>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8" cstate="print">
            <a:extLst>
              <a:ext uri="{28A0092B-C50C-407E-A947-70E740481C1C}">
                <a14:useLocalDpi xmlns:a14="http://schemas.microsoft.com/office/drawing/2010/main" val="0"/>
              </a:ext>
            </a:extLst>
          </a:blip>
          <a:srcRect r="40343"/>
          <a:stretch/>
        </p:blipFill>
        <p:spPr>
          <a:xfrm>
            <a:off x="8121302" y="4764687"/>
            <a:ext cx="548640" cy="193131"/>
          </a:xfrm>
          <a:prstGeom prst="rect">
            <a:avLst/>
          </a:prstGeom>
        </p:spPr>
      </p:pic>
      <p:sp>
        <p:nvSpPr>
          <p:cNvPr id="8" name="Rectangle 2"/>
          <p:cNvSpPr>
            <a:spLocks noGrp="1" noChangeArrowheads="1"/>
          </p:cNvSpPr>
          <p:nvPr>
            <p:ph type="sldNum" sz="quarter" idx="4"/>
          </p:nvPr>
        </p:nvSpPr>
        <p:spPr bwMode="auto">
          <a:xfrm>
            <a:off x="8546089" y="4692328"/>
            <a:ext cx="466332" cy="274320"/>
          </a:xfrm>
          <a:prstGeom prst="rect">
            <a:avLst/>
          </a:prstGeom>
          <a:noFill/>
          <a:ln>
            <a:noFill/>
          </a:ln>
          <a:effectLst/>
        </p:spPr>
        <p:txBody>
          <a:bodyPr vert="horz" wrap="square" lIns="91408" tIns="45704" rIns="91408" bIns="45704" numCol="1" anchor="b" anchorCtr="0" compatLnSpc="1">
            <a:prstTxWarp prst="textNoShape">
              <a:avLst/>
            </a:prstTxWarp>
          </a:bodyPr>
          <a:lstStyle>
            <a:lvl1pPr algn="ctr">
              <a:defRPr sz="900" b="0" i="0">
                <a:solidFill>
                  <a:schemeClr val="tx1"/>
                </a:solidFill>
                <a:latin typeface="Calibri" panose="020F0502020204030204" pitchFamily="34" charset="0"/>
                <a:cs typeface="Calibri" panose="020F0502020204030204" pitchFamily="34" charset="0"/>
              </a:defRPr>
            </a:lvl1pPr>
          </a:lstStyle>
          <a:p>
            <a:fld id="{11DE34E7-4056-4448-96D9-B4D2A2E2883F}" type="slidenum">
              <a:rPr lang="fr-CA" smtClean="0"/>
              <a:pPr/>
              <a:t>‹N°›</a:t>
            </a:fld>
            <a:endParaRPr lang="fr-CA" dirty="0"/>
          </a:p>
        </p:txBody>
      </p:sp>
    </p:spTree>
    <p:extLst>
      <p:ext uri="{BB962C8B-B14F-4D97-AF65-F5344CB8AC3E}">
        <p14:creationId xmlns:p14="http://schemas.microsoft.com/office/powerpoint/2010/main" val="1892197147"/>
      </p:ext>
    </p:extLst>
  </p:cSld>
  <p:clrMap bg1="lt1" tx1="dk1" bg2="lt2" tx2="dk2" accent1="accent1" accent2="accent2" accent3="accent3" accent4="accent4" accent5="accent5" accent6="accent6" hlink="hlink" folHlink="folHlink"/>
  <p:sldLayoutIdLst>
    <p:sldLayoutId id="2147483682" r:id="rId1"/>
    <p:sldLayoutId id="2147483678" r:id="rId2"/>
    <p:sldLayoutId id="2147483679" r:id="rId3"/>
    <p:sldLayoutId id="2147483686" r:id="rId4"/>
    <p:sldLayoutId id="2147483685" r:id="rId5"/>
    <p:sldLayoutId id="2147483683"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4" cstate="print">
            <a:extLst>
              <a:ext uri="{28A0092B-C50C-407E-A947-70E740481C1C}">
                <a14:useLocalDpi xmlns:a14="http://schemas.microsoft.com/office/drawing/2010/main" val="0"/>
              </a:ext>
            </a:extLst>
          </a:blip>
          <a:srcRect r="40343"/>
          <a:stretch/>
        </p:blipFill>
        <p:spPr>
          <a:xfrm>
            <a:off x="8147619" y="4777842"/>
            <a:ext cx="548640" cy="193130"/>
          </a:xfrm>
          <a:prstGeom prst="rect">
            <a:avLst/>
          </a:prstGeom>
        </p:spPr>
      </p:pic>
      <p:sp>
        <p:nvSpPr>
          <p:cNvPr id="8" name="Rectangle 2"/>
          <p:cNvSpPr>
            <a:spLocks noGrp="1" noChangeArrowheads="1"/>
          </p:cNvSpPr>
          <p:nvPr>
            <p:ph type="sldNum" sz="quarter" idx="4"/>
          </p:nvPr>
        </p:nvSpPr>
        <p:spPr bwMode="auto">
          <a:xfrm>
            <a:off x="8559249" y="4666016"/>
            <a:ext cx="466332" cy="320426"/>
          </a:xfrm>
          <a:prstGeom prst="rect">
            <a:avLst/>
          </a:prstGeom>
          <a:noFill/>
          <a:ln>
            <a:noFill/>
          </a:ln>
          <a:effectLst/>
        </p:spPr>
        <p:txBody>
          <a:bodyPr vert="horz" wrap="square" lIns="91408" tIns="45704" rIns="91408" bIns="45704" numCol="1" anchor="b" anchorCtr="0" compatLnSpc="1">
            <a:prstTxWarp prst="textNoShape">
              <a:avLst/>
            </a:prstTxWarp>
          </a:bodyPr>
          <a:lstStyle>
            <a:lvl1pPr algn="ctr">
              <a:defRPr sz="900" b="0" i="0">
                <a:solidFill>
                  <a:schemeClr val="tx1"/>
                </a:solidFill>
                <a:latin typeface="Calibri" panose="020F0502020204030204" pitchFamily="34" charset="0"/>
                <a:cs typeface="Calibri" panose="020F0502020204030204" pitchFamily="34" charset="0"/>
              </a:defRPr>
            </a:lvl1pPr>
          </a:lstStyle>
          <a:p>
            <a:fld id="{11DE34E7-4056-4448-96D9-B4D2A2E2883F}" type="slidenum">
              <a:rPr lang="fr-CA" smtClean="0"/>
              <a:pPr/>
              <a:t>‹N°›</a:t>
            </a:fld>
            <a:endParaRPr lang="fr-CA" dirty="0"/>
          </a:p>
        </p:txBody>
      </p:sp>
    </p:spTree>
    <p:extLst>
      <p:ext uri="{BB962C8B-B14F-4D97-AF65-F5344CB8AC3E}">
        <p14:creationId xmlns:p14="http://schemas.microsoft.com/office/powerpoint/2010/main" val="2182247057"/>
      </p:ext>
    </p:extLst>
  </p:cSld>
  <p:clrMap bg1="lt1" tx1="dk1" bg2="lt2" tx2="dk2" accent1="accent1" accent2="accent2" accent3="accent3" accent4="accent4" accent5="accent5" accent6="accent6" hlink="hlink" folHlink="folHlink"/>
  <p:sldLayoutIdLst>
    <p:sldLayoutId id="2147483681" r:id="rId1"/>
    <p:sldLayoutId id="2147483687" r:id="rId2"/>
  </p:sldLayoutIdLst>
  <p:hf hdr="0" ftr="0" dt="0"/>
  <p:txStyles>
    <p:titleStyle>
      <a:lvl1pPr algn="ctr" defTabSz="648891" rtl="0" eaLnBrk="0" fontAlgn="base" hangingPunct="0">
        <a:spcBef>
          <a:spcPct val="0"/>
        </a:spcBef>
        <a:spcAft>
          <a:spcPct val="0"/>
        </a:spcAft>
        <a:defRPr sz="3150">
          <a:solidFill>
            <a:schemeClr val="tx2"/>
          </a:solidFill>
          <a:latin typeface="+mj-lt"/>
          <a:ea typeface="+mj-ea"/>
          <a:cs typeface="+mj-cs"/>
        </a:defRPr>
      </a:lvl1pPr>
      <a:lvl2pPr algn="ctr" defTabSz="648891" rtl="0" eaLnBrk="0" fontAlgn="base" hangingPunct="0">
        <a:spcBef>
          <a:spcPct val="0"/>
        </a:spcBef>
        <a:spcAft>
          <a:spcPct val="0"/>
        </a:spcAft>
        <a:defRPr sz="3150">
          <a:solidFill>
            <a:schemeClr val="tx2"/>
          </a:solidFill>
          <a:latin typeface="Arial" pitchFamily="34" charset="0"/>
        </a:defRPr>
      </a:lvl2pPr>
      <a:lvl3pPr algn="ctr" defTabSz="648891" rtl="0" eaLnBrk="0" fontAlgn="base" hangingPunct="0">
        <a:spcBef>
          <a:spcPct val="0"/>
        </a:spcBef>
        <a:spcAft>
          <a:spcPct val="0"/>
        </a:spcAft>
        <a:defRPr sz="3150">
          <a:solidFill>
            <a:schemeClr val="tx2"/>
          </a:solidFill>
          <a:latin typeface="Arial" pitchFamily="34" charset="0"/>
        </a:defRPr>
      </a:lvl3pPr>
      <a:lvl4pPr algn="ctr" defTabSz="648891" rtl="0" eaLnBrk="0" fontAlgn="base" hangingPunct="0">
        <a:spcBef>
          <a:spcPct val="0"/>
        </a:spcBef>
        <a:spcAft>
          <a:spcPct val="0"/>
        </a:spcAft>
        <a:defRPr sz="3150">
          <a:solidFill>
            <a:schemeClr val="tx2"/>
          </a:solidFill>
          <a:latin typeface="Arial" pitchFamily="34" charset="0"/>
        </a:defRPr>
      </a:lvl4pPr>
      <a:lvl5pPr algn="ctr" defTabSz="648891" rtl="0" eaLnBrk="0" fontAlgn="base" hangingPunct="0">
        <a:spcBef>
          <a:spcPct val="0"/>
        </a:spcBef>
        <a:spcAft>
          <a:spcPct val="0"/>
        </a:spcAft>
        <a:defRPr sz="3150">
          <a:solidFill>
            <a:schemeClr val="tx2"/>
          </a:solidFill>
          <a:latin typeface="Arial" pitchFamily="34" charset="0"/>
        </a:defRPr>
      </a:lvl5pPr>
      <a:lvl6pPr marL="342900" algn="ctr" defTabSz="648891" rtl="0" fontAlgn="base">
        <a:spcBef>
          <a:spcPct val="0"/>
        </a:spcBef>
        <a:spcAft>
          <a:spcPct val="0"/>
        </a:spcAft>
        <a:defRPr sz="3150">
          <a:solidFill>
            <a:schemeClr val="tx2"/>
          </a:solidFill>
          <a:latin typeface="Arial" pitchFamily="34" charset="0"/>
        </a:defRPr>
      </a:lvl6pPr>
      <a:lvl7pPr marL="685800" algn="ctr" defTabSz="648891" rtl="0" fontAlgn="base">
        <a:spcBef>
          <a:spcPct val="0"/>
        </a:spcBef>
        <a:spcAft>
          <a:spcPct val="0"/>
        </a:spcAft>
        <a:defRPr sz="3150">
          <a:solidFill>
            <a:schemeClr val="tx2"/>
          </a:solidFill>
          <a:latin typeface="Arial" pitchFamily="34" charset="0"/>
        </a:defRPr>
      </a:lvl7pPr>
      <a:lvl8pPr marL="1028700" algn="ctr" defTabSz="648891" rtl="0" fontAlgn="base">
        <a:spcBef>
          <a:spcPct val="0"/>
        </a:spcBef>
        <a:spcAft>
          <a:spcPct val="0"/>
        </a:spcAft>
        <a:defRPr sz="3150">
          <a:solidFill>
            <a:schemeClr val="tx2"/>
          </a:solidFill>
          <a:latin typeface="Arial" pitchFamily="34" charset="0"/>
        </a:defRPr>
      </a:lvl8pPr>
      <a:lvl9pPr marL="1371600" algn="ctr" defTabSz="648891" rtl="0" fontAlgn="base">
        <a:spcBef>
          <a:spcPct val="0"/>
        </a:spcBef>
        <a:spcAft>
          <a:spcPct val="0"/>
        </a:spcAft>
        <a:defRPr sz="3150">
          <a:solidFill>
            <a:schemeClr val="tx2"/>
          </a:solidFill>
          <a:latin typeface="Arial" pitchFamily="34" charset="0"/>
        </a:defRPr>
      </a:lvl9pPr>
    </p:titleStyle>
    <p:bodyStyle>
      <a:lvl1pPr marL="242888" indent="-242888" algn="l" defTabSz="648891" rtl="0" eaLnBrk="0" fontAlgn="base" hangingPunct="0">
        <a:spcBef>
          <a:spcPct val="20000"/>
        </a:spcBef>
        <a:spcAft>
          <a:spcPct val="0"/>
        </a:spcAft>
        <a:buChar char="•"/>
        <a:defRPr sz="2250">
          <a:solidFill>
            <a:schemeClr val="tx1"/>
          </a:solidFill>
          <a:latin typeface="+mn-lt"/>
          <a:ea typeface="+mn-ea"/>
          <a:cs typeface="+mn-cs"/>
        </a:defRPr>
      </a:lvl1pPr>
      <a:lvl2pPr marL="527447" indent="-203597" algn="l" defTabSz="648891" rtl="0" eaLnBrk="0" fontAlgn="base" hangingPunct="0">
        <a:spcBef>
          <a:spcPct val="20000"/>
        </a:spcBef>
        <a:spcAft>
          <a:spcPct val="0"/>
        </a:spcAft>
        <a:buChar char="–"/>
        <a:defRPr sz="1950">
          <a:solidFill>
            <a:schemeClr val="tx1"/>
          </a:solidFill>
          <a:latin typeface="+mn-lt"/>
        </a:defRPr>
      </a:lvl2pPr>
      <a:lvl3pPr marL="810816" indent="-161925" algn="l" defTabSz="648891" rtl="0" eaLnBrk="0" fontAlgn="base" hangingPunct="0">
        <a:spcBef>
          <a:spcPct val="20000"/>
        </a:spcBef>
        <a:spcAft>
          <a:spcPct val="0"/>
        </a:spcAft>
        <a:buChar char="•"/>
        <a:defRPr sz="1725">
          <a:solidFill>
            <a:schemeClr val="tx1"/>
          </a:solidFill>
          <a:latin typeface="+mn-lt"/>
        </a:defRPr>
      </a:lvl3pPr>
      <a:lvl4pPr marL="1134666" indent="-161925" algn="l" defTabSz="648891" rtl="0" eaLnBrk="0" fontAlgn="base" hangingPunct="0">
        <a:spcBef>
          <a:spcPct val="20000"/>
        </a:spcBef>
        <a:spcAft>
          <a:spcPct val="0"/>
        </a:spcAft>
        <a:buChar char="–"/>
        <a:defRPr sz="1425">
          <a:solidFill>
            <a:schemeClr val="tx1"/>
          </a:solidFill>
          <a:latin typeface="+mn-lt"/>
        </a:defRPr>
      </a:lvl4pPr>
      <a:lvl5pPr marL="1459706" indent="-161925" algn="l" defTabSz="648891" rtl="0" eaLnBrk="0" fontAlgn="base" hangingPunct="0">
        <a:spcBef>
          <a:spcPct val="20000"/>
        </a:spcBef>
        <a:spcAft>
          <a:spcPct val="0"/>
        </a:spcAft>
        <a:buChar char="»"/>
        <a:defRPr sz="1425">
          <a:solidFill>
            <a:schemeClr val="tx1"/>
          </a:solidFill>
          <a:latin typeface="+mn-lt"/>
        </a:defRPr>
      </a:lvl5pPr>
      <a:lvl6pPr marL="1802606" indent="-161925" algn="l" defTabSz="648891" rtl="0" fontAlgn="base">
        <a:spcBef>
          <a:spcPct val="20000"/>
        </a:spcBef>
        <a:spcAft>
          <a:spcPct val="0"/>
        </a:spcAft>
        <a:buChar char="»"/>
        <a:defRPr sz="1425">
          <a:solidFill>
            <a:schemeClr val="tx1"/>
          </a:solidFill>
          <a:latin typeface="+mn-lt"/>
        </a:defRPr>
      </a:lvl6pPr>
      <a:lvl7pPr marL="2145506" indent="-161925" algn="l" defTabSz="648891" rtl="0" fontAlgn="base">
        <a:spcBef>
          <a:spcPct val="20000"/>
        </a:spcBef>
        <a:spcAft>
          <a:spcPct val="0"/>
        </a:spcAft>
        <a:buChar char="»"/>
        <a:defRPr sz="1425">
          <a:solidFill>
            <a:schemeClr val="tx1"/>
          </a:solidFill>
          <a:latin typeface="+mn-lt"/>
        </a:defRPr>
      </a:lvl7pPr>
      <a:lvl8pPr marL="2488406" indent="-161925" algn="l" defTabSz="648891" rtl="0" fontAlgn="base">
        <a:spcBef>
          <a:spcPct val="20000"/>
        </a:spcBef>
        <a:spcAft>
          <a:spcPct val="0"/>
        </a:spcAft>
        <a:buChar char="»"/>
        <a:defRPr sz="1425">
          <a:solidFill>
            <a:schemeClr val="tx1"/>
          </a:solidFill>
          <a:latin typeface="+mn-lt"/>
        </a:defRPr>
      </a:lvl8pPr>
      <a:lvl9pPr marL="2831306" indent="-161925" algn="l" defTabSz="648891" rtl="0" fontAlgn="base">
        <a:spcBef>
          <a:spcPct val="20000"/>
        </a:spcBef>
        <a:spcAft>
          <a:spcPct val="0"/>
        </a:spcAft>
        <a:buChar char="»"/>
        <a:defRPr sz="1425">
          <a:solidFill>
            <a:schemeClr val="tx1"/>
          </a:solidFill>
          <a:latin typeface="+mn-lt"/>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40343"/>
          <a:stretch/>
        </p:blipFill>
        <p:spPr>
          <a:xfrm>
            <a:off x="7930538" y="4712062"/>
            <a:ext cx="779281" cy="274320"/>
          </a:xfrm>
          <a:prstGeom prst="rect">
            <a:avLst/>
          </a:prstGeom>
        </p:spPr>
      </p:pic>
      <p:sp>
        <p:nvSpPr>
          <p:cNvPr id="8" name="Rectangle 2"/>
          <p:cNvSpPr>
            <a:spLocks noGrp="1" noChangeArrowheads="1"/>
          </p:cNvSpPr>
          <p:nvPr>
            <p:ph type="sldNum" sz="quarter" idx="4"/>
          </p:nvPr>
        </p:nvSpPr>
        <p:spPr bwMode="auto">
          <a:xfrm>
            <a:off x="8559249" y="4712062"/>
            <a:ext cx="466332" cy="320426"/>
          </a:xfrm>
          <a:prstGeom prst="rect">
            <a:avLst/>
          </a:prstGeom>
          <a:noFill/>
          <a:ln>
            <a:noFill/>
          </a:ln>
          <a:effectLst/>
        </p:spPr>
        <p:txBody>
          <a:bodyPr vert="horz" wrap="square" lIns="91408" tIns="45704" rIns="91408" bIns="45704" numCol="1" anchor="b" anchorCtr="0" compatLnSpc="1">
            <a:prstTxWarp prst="textNoShape">
              <a:avLst/>
            </a:prstTxWarp>
          </a:bodyPr>
          <a:lstStyle>
            <a:lvl1pPr algn="ctr">
              <a:defRPr sz="900" b="0" i="0">
                <a:solidFill>
                  <a:schemeClr val="tx1"/>
                </a:solidFill>
                <a:latin typeface="Calibri" panose="020F0502020204030204" pitchFamily="34" charset="0"/>
                <a:cs typeface="Calibri" panose="020F0502020204030204" pitchFamily="34" charset="0"/>
              </a:defRPr>
            </a:lvl1pPr>
          </a:lstStyle>
          <a:p>
            <a:fld id="{11DE34E7-4056-4448-96D9-B4D2A2E2883F}" type="slidenum">
              <a:rPr lang="fr-CA" smtClean="0">
                <a:solidFill>
                  <a:srgbClr val="000000"/>
                </a:solidFill>
              </a:rPr>
              <a:pPr/>
              <a:t>‹N°›</a:t>
            </a:fld>
            <a:endParaRPr lang="fr-CA" dirty="0">
              <a:solidFill>
                <a:srgbClr val="000000"/>
              </a:solidFill>
            </a:endParaRPr>
          </a:p>
        </p:txBody>
      </p:sp>
    </p:spTree>
    <p:extLst>
      <p:ext uri="{BB962C8B-B14F-4D97-AF65-F5344CB8AC3E}">
        <p14:creationId xmlns:p14="http://schemas.microsoft.com/office/powerpoint/2010/main" val="402431782"/>
      </p:ext>
    </p:extLst>
  </p:cSld>
  <p:clrMap bg1="lt1" tx1="dk1" bg2="lt2" tx2="dk2" accent1="accent1" accent2="accent2" accent3="accent3" accent4="accent4" accent5="accent5" accent6="accent6" hlink="hlink" folHlink="folHlink"/>
  <p:sldLayoutIdLst>
    <p:sldLayoutId id="2147483689" r:id="rId1"/>
  </p:sldLayoutIdLst>
  <p:hf hdr="0" ftr="0" dt="0"/>
  <p:txStyles>
    <p:titleStyle>
      <a:lvl1pPr algn="ctr" defTabSz="648891" rtl="0" eaLnBrk="0" fontAlgn="base" hangingPunct="0">
        <a:spcBef>
          <a:spcPct val="0"/>
        </a:spcBef>
        <a:spcAft>
          <a:spcPct val="0"/>
        </a:spcAft>
        <a:defRPr sz="3150">
          <a:solidFill>
            <a:schemeClr val="tx2"/>
          </a:solidFill>
          <a:latin typeface="+mj-lt"/>
          <a:ea typeface="+mj-ea"/>
          <a:cs typeface="+mj-cs"/>
        </a:defRPr>
      </a:lvl1pPr>
      <a:lvl2pPr algn="ctr" defTabSz="648891" rtl="0" eaLnBrk="0" fontAlgn="base" hangingPunct="0">
        <a:spcBef>
          <a:spcPct val="0"/>
        </a:spcBef>
        <a:spcAft>
          <a:spcPct val="0"/>
        </a:spcAft>
        <a:defRPr sz="3150">
          <a:solidFill>
            <a:schemeClr val="tx2"/>
          </a:solidFill>
          <a:latin typeface="Arial" pitchFamily="34" charset="0"/>
        </a:defRPr>
      </a:lvl2pPr>
      <a:lvl3pPr algn="ctr" defTabSz="648891" rtl="0" eaLnBrk="0" fontAlgn="base" hangingPunct="0">
        <a:spcBef>
          <a:spcPct val="0"/>
        </a:spcBef>
        <a:spcAft>
          <a:spcPct val="0"/>
        </a:spcAft>
        <a:defRPr sz="3150">
          <a:solidFill>
            <a:schemeClr val="tx2"/>
          </a:solidFill>
          <a:latin typeface="Arial" pitchFamily="34" charset="0"/>
        </a:defRPr>
      </a:lvl3pPr>
      <a:lvl4pPr algn="ctr" defTabSz="648891" rtl="0" eaLnBrk="0" fontAlgn="base" hangingPunct="0">
        <a:spcBef>
          <a:spcPct val="0"/>
        </a:spcBef>
        <a:spcAft>
          <a:spcPct val="0"/>
        </a:spcAft>
        <a:defRPr sz="3150">
          <a:solidFill>
            <a:schemeClr val="tx2"/>
          </a:solidFill>
          <a:latin typeface="Arial" pitchFamily="34" charset="0"/>
        </a:defRPr>
      </a:lvl4pPr>
      <a:lvl5pPr algn="ctr" defTabSz="648891" rtl="0" eaLnBrk="0" fontAlgn="base" hangingPunct="0">
        <a:spcBef>
          <a:spcPct val="0"/>
        </a:spcBef>
        <a:spcAft>
          <a:spcPct val="0"/>
        </a:spcAft>
        <a:defRPr sz="3150">
          <a:solidFill>
            <a:schemeClr val="tx2"/>
          </a:solidFill>
          <a:latin typeface="Arial" pitchFamily="34" charset="0"/>
        </a:defRPr>
      </a:lvl5pPr>
      <a:lvl6pPr marL="342900" algn="ctr" defTabSz="648891" rtl="0" fontAlgn="base">
        <a:spcBef>
          <a:spcPct val="0"/>
        </a:spcBef>
        <a:spcAft>
          <a:spcPct val="0"/>
        </a:spcAft>
        <a:defRPr sz="3150">
          <a:solidFill>
            <a:schemeClr val="tx2"/>
          </a:solidFill>
          <a:latin typeface="Arial" pitchFamily="34" charset="0"/>
        </a:defRPr>
      </a:lvl6pPr>
      <a:lvl7pPr marL="685800" algn="ctr" defTabSz="648891" rtl="0" fontAlgn="base">
        <a:spcBef>
          <a:spcPct val="0"/>
        </a:spcBef>
        <a:spcAft>
          <a:spcPct val="0"/>
        </a:spcAft>
        <a:defRPr sz="3150">
          <a:solidFill>
            <a:schemeClr val="tx2"/>
          </a:solidFill>
          <a:latin typeface="Arial" pitchFamily="34" charset="0"/>
        </a:defRPr>
      </a:lvl7pPr>
      <a:lvl8pPr marL="1028700" algn="ctr" defTabSz="648891" rtl="0" fontAlgn="base">
        <a:spcBef>
          <a:spcPct val="0"/>
        </a:spcBef>
        <a:spcAft>
          <a:spcPct val="0"/>
        </a:spcAft>
        <a:defRPr sz="3150">
          <a:solidFill>
            <a:schemeClr val="tx2"/>
          </a:solidFill>
          <a:latin typeface="Arial" pitchFamily="34" charset="0"/>
        </a:defRPr>
      </a:lvl8pPr>
      <a:lvl9pPr marL="1371600" algn="ctr" defTabSz="648891" rtl="0" fontAlgn="base">
        <a:spcBef>
          <a:spcPct val="0"/>
        </a:spcBef>
        <a:spcAft>
          <a:spcPct val="0"/>
        </a:spcAft>
        <a:defRPr sz="3150">
          <a:solidFill>
            <a:schemeClr val="tx2"/>
          </a:solidFill>
          <a:latin typeface="Arial" pitchFamily="34" charset="0"/>
        </a:defRPr>
      </a:lvl9pPr>
    </p:titleStyle>
    <p:bodyStyle>
      <a:lvl1pPr marL="242888" indent="-242888" algn="l" defTabSz="648891" rtl="0" eaLnBrk="0" fontAlgn="base" hangingPunct="0">
        <a:spcBef>
          <a:spcPct val="20000"/>
        </a:spcBef>
        <a:spcAft>
          <a:spcPct val="0"/>
        </a:spcAft>
        <a:buChar char="•"/>
        <a:defRPr sz="2250">
          <a:solidFill>
            <a:schemeClr val="tx1"/>
          </a:solidFill>
          <a:latin typeface="+mn-lt"/>
          <a:ea typeface="+mn-ea"/>
          <a:cs typeface="+mn-cs"/>
        </a:defRPr>
      </a:lvl1pPr>
      <a:lvl2pPr marL="527447" indent="-203597" algn="l" defTabSz="648891" rtl="0" eaLnBrk="0" fontAlgn="base" hangingPunct="0">
        <a:spcBef>
          <a:spcPct val="20000"/>
        </a:spcBef>
        <a:spcAft>
          <a:spcPct val="0"/>
        </a:spcAft>
        <a:buChar char="–"/>
        <a:defRPr sz="1950">
          <a:solidFill>
            <a:schemeClr val="tx1"/>
          </a:solidFill>
          <a:latin typeface="+mn-lt"/>
        </a:defRPr>
      </a:lvl2pPr>
      <a:lvl3pPr marL="810816" indent="-161925" algn="l" defTabSz="648891" rtl="0" eaLnBrk="0" fontAlgn="base" hangingPunct="0">
        <a:spcBef>
          <a:spcPct val="20000"/>
        </a:spcBef>
        <a:spcAft>
          <a:spcPct val="0"/>
        </a:spcAft>
        <a:buChar char="•"/>
        <a:defRPr sz="1725">
          <a:solidFill>
            <a:schemeClr val="tx1"/>
          </a:solidFill>
          <a:latin typeface="+mn-lt"/>
        </a:defRPr>
      </a:lvl3pPr>
      <a:lvl4pPr marL="1134666" indent="-161925" algn="l" defTabSz="648891" rtl="0" eaLnBrk="0" fontAlgn="base" hangingPunct="0">
        <a:spcBef>
          <a:spcPct val="20000"/>
        </a:spcBef>
        <a:spcAft>
          <a:spcPct val="0"/>
        </a:spcAft>
        <a:buChar char="–"/>
        <a:defRPr sz="1425">
          <a:solidFill>
            <a:schemeClr val="tx1"/>
          </a:solidFill>
          <a:latin typeface="+mn-lt"/>
        </a:defRPr>
      </a:lvl4pPr>
      <a:lvl5pPr marL="1459706" indent="-161925" algn="l" defTabSz="648891" rtl="0" eaLnBrk="0" fontAlgn="base" hangingPunct="0">
        <a:spcBef>
          <a:spcPct val="20000"/>
        </a:spcBef>
        <a:spcAft>
          <a:spcPct val="0"/>
        </a:spcAft>
        <a:buChar char="»"/>
        <a:defRPr sz="1425">
          <a:solidFill>
            <a:schemeClr val="tx1"/>
          </a:solidFill>
          <a:latin typeface="+mn-lt"/>
        </a:defRPr>
      </a:lvl5pPr>
      <a:lvl6pPr marL="1802606" indent="-161925" algn="l" defTabSz="648891" rtl="0" fontAlgn="base">
        <a:spcBef>
          <a:spcPct val="20000"/>
        </a:spcBef>
        <a:spcAft>
          <a:spcPct val="0"/>
        </a:spcAft>
        <a:buChar char="»"/>
        <a:defRPr sz="1425">
          <a:solidFill>
            <a:schemeClr val="tx1"/>
          </a:solidFill>
          <a:latin typeface="+mn-lt"/>
        </a:defRPr>
      </a:lvl6pPr>
      <a:lvl7pPr marL="2145506" indent="-161925" algn="l" defTabSz="648891" rtl="0" fontAlgn="base">
        <a:spcBef>
          <a:spcPct val="20000"/>
        </a:spcBef>
        <a:spcAft>
          <a:spcPct val="0"/>
        </a:spcAft>
        <a:buChar char="»"/>
        <a:defRPr sz="1425">
          <a:solidFill>
            <a:schemeClr val="tx1"/>
          </a:solidFill>
          <a:latin typeface="+mn-lt"/>
        </a:defRPr>
      </a:lvl7pPr>
      <a:lvl8pPr marL="2488406" indent="-161925" algn="l" defTabSz="648891" rtl="0" fontAlgn="base">
        <a:spcBef>
          <a:spcPct val="20000"/>
        </a:spcBef>
        <a:spcAft>
          <a:spcPct val="0"/>
        </a:spcAft>
        <a:buChar char="»"/>
        <a:defRPr sz="1425">
          <a:solidFill>
            <a:schemeClr val="tx1"/>
          </a:solidFill>
          <a:latin typeface="+mn-lt"/>
        </a:defRPr>
      </a:lvl8pPr>
      <a:lvl9pPr marL="2831306" indent="-161925" algn="l" defTabSz="648891" rtl="0" fontAlgn="base">
        <a:spcBef>
          <a:spcPct val="20000"/>
        </a:spcBef>
        <a:spcAft>
          <a:spcPct val="0"/>
        </a:spcAft>
        <a:buChar char="»"/>
        <a:defRPr sz="1425">
          <a:solidFill>
            <a:schemeClr val="tx1"/>
          </a:solidFill>
          <a:latin typeface="+mn-lt"/>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4.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notesSlide" Target="../notesSlides/notesSlide1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Layout" Target="../slideLayouts/slideLayout3.xml"/><Relationship Id="rId5" Type="http://schemas.openxmlformats.org/officeDocument/2006/relationships/tags" Target="../tags/tag42.xml"/><Relationship Id="rId4" Type="http://schemas.openxmlformats.org/officeDocument/2006/relationships/tags" Target="../tags/tag4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4.xml"/><Relationship Id="rId1" Type="http://schemas.openxmlformats.org/officeDocument/2006/relationships/tags" Target="../tags/tag43.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47.xml"/><Relationship Id="rId7" Type="http://schemas.openxmlformats.org/officeDocument/2006/relationships/tags" Target="../tags/tag51.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s>
</file>

<file path=ppt/slides/_rels/slide17.xml.rels><?xml version="1.0" encoding="UTF-8" standalone="yes"?>
<Relationships xmlns="http://schemas.openxmlformats.org/package/2006/relationships"><Relationship Id="rId8" Type="http://schemas.openxmlformats.org/officeDocument/2006/relationships/tags" Target="../tags/tag59.xml"/><Relationship Id="rId3" Type="http://schemas.openxmlformats.org/officeDocument/2006/relationships/tags" Target="../tags/tag54.xml"/><Relationship Id="rId7" Type="http://schemas.openxmlformats.org/officeDocument/2006/relationships/tags" Target="../tags/tag58.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9"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1.xml"/><Relationship Id="rId1" Type="http://schemas.openxmlformats.org/officeDocument/2006/relationships/tags" Target="../tags/tag60.xml"/></Relationships>
</file>

<file path=ppt/slides/_rels/slide19.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tags" Target="../tags/tag74.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tags" Target="../tags/tag73.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5" Type="http://schemas.openxmlformats.org/officeDocument/2006/relationships/tags" Target="../tags/tag66.xml"/><Relationship Id="rId15" Type="http://schemas.openxmlformats.org/officeDocument/2006/relationships/slideLayout" Target="../slideLayouts/slideLayout3.xml"/><Relationship Id="rId10" Type="http://schemas.openxmlformats.org/officeDocument/2006/relationships/tags" Target="../tags/tag71.xml"/><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tags" Target="../tags/tag7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slideLayout" Target="../slideLayouts/slideLayout3.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s>
</file>

<file path=ppt/slides/_rels/slide21.xml.rels><?xml version="1.0" encoding="UTF-8" standalone="yes"?>
<Relationships xmlns="http://schemas.openxmlformats.org/package/2006/relationships"><Relationship Id="rId8" Type="http://schemas.openxmlformats.org/officeDocument/2006/relationships/tags" Target="../tags/tag89.xml"/><Relationship Id="rId3" Type="http://schemas.openxmlformats.org/officeDocument/2006/relationships/tags" Target="../tags/tag84.xml"/><Relationship Id="rId7" Type="http://schemas.openxmlformats.org/officeDocument/2006/relationships/tags" Target="../tags/tag8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slideLayout" Target="../slideLayouts/slideLayout3.xml"/><Relationship Id="rId5" Type="http://schemas.openxmlformats.org/officeDocument/2006/relationships/tags" Target="../tags/tag86.xml"/><Relationship Id="rId10" Type="http://schemas.openxmlformats.org/officeDocument/2006/relationships/tags" Target="../tags/tag91.xml"/><Relationship Id="rId4" Type="http://schemas.openxmlformats.org/officeDocument/2006/relationships/tags" Target="../tags/tag85.xml"/><Relationship Id="rId9" Type="http://schemas.openxmlformats.org/officeDocument/2006/relationships/tags" Target="../tags/tag90.xml"/></Relationships>
</file>

<file path=ppt/slides/_rels/slide22.xml.rels><?xml version="1.0" encoding="UTF-8" standalone="yes"?>
<Relationships xmlns="http://schemas.openxmlformats.org/package/2006/relationships"><Relationship Id="rId8" Type="http://schemas.openxmlformats.org/officeDocument/2006/relationships/tags" Target="../tags/tag99.xml"/><Relationship Id="rId3" Type="http://schemas.openxmlformats.org/officeDocument/2006/relationships/tags" Target="../tags/tag94.xml"/><Relationship Id="rId7" Type="http://schemas.openxmlformats.org/officeDocument/2006/relationships/tags" Target="../tags/tag98.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10" Type="http://schemas.openxmlformats.org/officeDocument/2006/relationships/slideLayout" Target="../slideLayouts/slideLayout3.xml"/><Relationship Id="rId4" Type="http://schemas.openxmlformats.org/officeDocument/2006/relationships/tags" Target="../tags/tag95.xml"/><Relationship Id="rId9" Type="http://schemas.openxmlformats.org/officeDocument/2006/relationships/tags" Target="../tags/tag100.xml"/></Relationships>
</file>

<file path=ppt/slides/_rels/slide23.xml.rels><?xml version="1.0" encoding="UTF-8" standalone="yes"?>
<Relationships xmlns="http://schemas.openxmlformats.org/package/2006/relationships"><Relationship Id="rId8" Type="http://schemas.openxmlformats.org/officeDocument/2006/relationships/tags" Target="../tags/tag108.xml"/><Relationship Id="rId13" Type="http://schemas.openxmlformats.org/officeDocument/2006/relationships/tags" Target="../tags/tag113.xml"/><Relationship Id="rId18" Type="http://schemas.openxmlformats.org/officeDocument/2006/relationships/tags" Target="../tags/tag118.xml"/><Relationship Id="rId3" Type="http://schemas.openxmlformats.org/officeDocument/2006/relationships/tags" Target="../tags/tag103.xml"/><Relationship Id="rId21" Type="http://schemas.openxmlformats.org/officeDocument/2006/relationships/chart" Target="../charts/chart1.xml"/><Relationship Id="rId7" Type="http://schemas.openxmlformats.org/officeDocument/2006/relationships/tags" Target="../tags/tag107.xml"/><Relationship Id="rId12" Type="http://schemas.openxmlformats.org/officeDocument/2006/relationships/tags" Target="../tags/tag112.xml"/><Relationship Id="rId17" Type="http://schemas.openxmlformats.org/officeDocument/2006/relationships/tags" Target="../tags/tag117.xml"/><Relationship Id="rId2" Type="http://schemas.openxmlformats.org/officeDocument/2006/relationships/tags" Target="../tags/tag102.xml"/><Relationship Id="rId16" Type="http://schemas.openxmlformats.org/officeDocument/2006/relationships/tags" Target="../tags/tag116.xml"/><Relationship Id="rId20" Type="http://schemas.openxmlformats.org/officeDocument/2006/relationships/notesSlide" Target="../notesSlides/notesSlide12.xml"/><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tags" Target="../tags/tag111.xml"/><Relationship Id="rId5" Type="http://schemas.openxmlformats.org/officeDocument/2006/relationships/tags" Target="../tags/tag105.xml"/><Relationship Id="rId15" Type="http://schemas.openxmlformats.org/officeDocument/2006/relationships/tags" Target="../tags/tag115.xml"/><Relationship Id="rId10" Type="http://schemas.openxmlformats.org/officeDocument/2006/relationships/tags" Target="../tags/tag110.xml"/><Relationship Id="rId19" Type="http://schemas.openxmlformats.org/officeDocument/2006/relationships/slideLayout" Target="../slideLayouts/slideLayout3.xml"/><Relationship Id="rId4" Type="http://schemas.openxmlformats.org/officeDocument/2006/relationships/tags" Target="../tags/tag104.xml"/><Relationship Id="rId9" Type="http://schemas.openxmlformats.org/officeDocument/2006/relationships/tags" Target="../tags/tag109.xml"/><Relationship Id="rId14" Type="http://schemas.openxmlformats.org/officeDocument/2006/relationships/tags" Target="../tags/tag114.xml"/></Relationships>
</file>

<file path=ppt/slides/_rels/slide24.xml.rels><?xml version="1.0" encoding="UTF-8" standalone="yes"?>
<Relationships xmlns="http://schemas.openxmlformats.org/package/2006/relationships"><Relationship Id="rId8" Type="http://schemas.openxmlformats.org/officeDocument/2006/relationships/tags" Target="../tags/tag126.xml"/><Relationship Id="rId3" Type="http://schemas.openxmlformats.org/officeDocument/2006/relationships/tags" Target="../tags/tag121.xml"/><Relationship Id="rId7" Type="http://schemas.openxmlformats.org/officeDocument/2006/relationships/tags" Target="../tags/tag125.xml"/><Relationship Id="rId12" Type="http://schemas.openxmlformats.org/officeDocument/2006/relationships/slideLayout" Target="../slideLayouts/slideLayout3.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tags" Target="../tags/tag129.xml"/><Relationship Id="rId5" Type="http://schemas.openxmlformats.org/officeDocument/2006/relationships/tags" Target="../tags/tag123.xml"/><Relationship Id="rId10" Type="http://schemas.openxmlformats.org/officeDocument/2006/relationships/tags" Target="../tags/tag128.xml"/><Relationship Id="rId4" Type="http://schemas.openxmlformats.org/officeDocument/2006/relationships/tags" Target="../tags/tag122.xml"/><Relationship Id="rId9" Type="http://schemas.openxmlformats.org/officeDocument/2006/relationships/tags" Target="../tags/tag127.xml"/></Relationships>
</file>

<file path=ppt/slides/_rels/slide25.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tags" Target="../tags/tag142.xml"/><Relationship Id="rId3" Type="http://schemas.openxmlformats.org/officeDocument/2006/relationships/tags" Target="../tags/tag132.xml"/><Relationship Id="rId7" Type="http://schemas.openxmlformats.org/officeDocument/2006/relationships/tags" Target="../tags/tag136.xml"/><Relationship Id="rId12" Type="http://schemas.openxmlformats.org/officeDocument/2006/relationships/tags" Target="../tags/tag141.xml"/><Relationship Id="rId2" Type="http://schemas.openxmlformats.org/officeDocument/2006/relationships/tags" Target="../tags/tag131.xml"/><Relationship Id="rId16" Type="http://schemas.openxmlformats.org/officeDocument/2006/relationships/chart" Target="../charts/chart2.xml"/><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5" Type="http://schemas.openxmlformats.org/officeDocument/2006/relationships/tags" Target="../tags/tag134.xml"/><Relationship Id="rId15" Type="http://schemas.openxmlformats.org/officeDocument/2006/relationships/slideLayout" Target="../slideLayouts/slideLayout3.xml"/><Relationship Id="rId10" Type="http://schemas.openxmlformats.org/officeDocument/2006/relationships/tags" Target="../tags/tag139.xml"/><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tags" Target="../tags/tag143.xml"/></Relationships>
</file>

<file path=ppt/slides/_rels/slide26.xml.rels><?xml version="1.0" encoding="UTF-8" standalone="yes"?>
<Relationships xmlns="http://schemas.openxmlformats.org/package/2006/relationships"><Relationship Id="rId8" Type="http://schemas.openxmlformats.org/officeDocument/2006/relationships/tags" Target="../tags/tag151.xml"/><Relationship Id="rId3" Type="http://schemas.openxmlformats.org/officeDocument/2006/relationships/tags" Target="../tags/tag146.xml"/><Relationship Id="rId7" Type="http://schemas.openxmlformats.org/officeDocument/2006/relationships/tags" Target="../tags/tag150.xml"/><Relationship Id="rId12" Type="http://schemas.openxmlformats.org/officeDocument/2006/relationships/slideLayout" Target="../slideLayouts/slideLayout3.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tags" Target="../tags/tag149.xml"/><Relationship Id="rId11" Type="http://schemas.openxmlformats.org/officeDocument/2006/relationships/tags" Target="../tags/tag154.xml"/><Relationship Id="rId5" Type="http://schemas.openxmlformats.org/officeDocument/2006/relationships/tags" Target="../tags/tag148.xml"/><Relationship Id="rId10" Type="http://schemas.openxmlformats.org/officeDocument/2006/relationships/tags" Target="../tags/tag153.xml"/><Relationship Id="rId4" Type="http://schemas.openxmlformats.org/officeDocument/2006/relationships/tags" Target="../tags/tag147.xml"/><Relationship Id="rId9" Type="http://schemas.openxmlformats.org/officeDocument/2006/relationships/tags" Target="../tags/tag152.xml"/></Relationships>
</file>

<file path=ppt/slides/_rels/slide27.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tags" Target="../tags/tag167.xml"/><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tags" Target="../tags/tag166.xml"/><Relationship Id="rId17" Type="http://schemas.openxmlformats.org/officeDocument/2006/relationships/chart" Target="../charts/chart3.xml"/><Relationship Id="rId2" Type="http://schemas.openxmlformats.org/officeDocument/2006/relationships/tags" Target="../tags/tag156.xml"/><Relationship Id="rId16" Type="http://schemas.openxmlformats.org/officeDocument/2006/relationships/slideLayout" Target="../slideLayouts/slideLayout3.xm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tags" Target="../tags/tag165.xml"/><Relationship Id="rId5" Type="http://schemas.openxmlformats.org/officeDocument/2006/relationships/tags" Target="../tags/tag159.xml"/><Relationship Id="rId15" Type="http://schemas.openxmlformats.org/officeDocument/2006/relationships/tags" Target="../tags/tag169.xml"/><Relationship Id="rId10" Type="http://schemas.openxmlformats.org/officeDocument/2006/relationships/tags" Target="../tags/tag164.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tags" Target="../tags/tag168.xml"/></Relationships>
</file>

<file path=ppt/slides/_rels/slide28.xml.rels><?xml version="1.0" encoding="UTF-8" standalone="yes"?>
<Relationships xmlns="http://schemas.openxmlformats.org/package/2006/relationships"><Relationship Id="rId8" Type="http://schemas.openxmlformats.org/officeDocument/2006/relationships/tags" Target="../tags/tag177.xml"/><Relationship Id="rId13" Type="http://schemas.openxmlformats.org/officeDocument/2006/relationships/tags" Target="../tags/tag182.xml"/><Relationship Id="rId3" Type="http://schemas.openxmlformats.org/officeDocument/2006/relationships/tags" Target="../tags/tag172.xml"/><Relationship Id="rId7" Type="http://schemas.openxmlformats.org/officeDocument/2006/relationships/tags" Target="../tags/tag176.xml"/><Relationship Id="rId12" Type="http://schemas.openxmlformats.org/officeDocument/2006/relationships/tags" Target="../tags/tag181.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tags" Target="../tags/tag175.xml"/><Relationship Id="rId11" Type="http://schemas.openxmlformats.org/officeDocument/2006/relationships/tags" Target="../tags/tag180.xml"/><Relationship Id="rId5" Type="http://schemas.openxmlformats.org/officeDocument/2006/relationships/tags" Target="../tags/tag174.xml"/><Relationship Id="rId10" Type="http://schemas.openxmlformats.org/officeDocument/2006/relationships/tags" Target="../tags/tag179.xml"/><Relationship Id="rId4" Type="http://schemas.openxmlformats.org/officeDocument/2006/relationships/tags" Target="../tags/tag173.xml"/><Relationship Id="rId9" Type="http://schemas.openxmlformats.org/officeDocument/2006/relationships/tags" Target="../tags/tag178.xml"/><Relationship Id="rId14"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tags" Target="../tags/tag195.xml"/><Relationship Id="rId18" Type="http://schemas.openxmlformats.org/officeDocument/2006/relationships/tags" Target="../tags/tag200.xml"/><Relationship Id="rId26" Type="http://schemas.openxmlformats.org/officeDocument/2006/relationships/slideLayout" Target="../slideLayouts/slideLayout3.xml"/><Relationship Id="rId3" Type="http://schemas.openxmlformats.org/officeDocument/2006/relationships/tags" Target="../tags/tag185.xml"/><Relationship Id="rId21" Type="http://schemas.openxmlformats.org/officeDocument/2006/relationships/tags" Target="../tags/tag203.xml"/><Relationship Id="rId7" Type="http://schemas.openxmlformats.org/officeDocument/2006/relationships/tags" Target="../tags/tag189.xml"/><Relationship Id="rId12" Type="http://schemas.openxmlformats.org/officeDocument/2006/relationships/tags" Target="../tags/tag194.xml"/><Relationship Id="rId17" Type="http://schemas.openxmlformats.org/officeDocument/2006/relationships/tags" Target="../tags/tag199.xml"/><Relationship Id="rId25" Type="http://schemas.openxmlformats.org/officeDocument/2006/relationships/tags" Target="../tags/tag207.xml"/><Relationship Id="rId2" Type="http://schemas.openxmlformats.org/officeDocument/2006/relationships/tags" Target="../tags/tag184.xml"/><Relationship Id="rId16" Type="http://schemas.openxmlformats.org/officeDocument/2006/relationships/tags" Target="../tags/tag198.xml"/><Relationship Id="rId20" Type="http://schemas.openxmlformats.org/officeDocument/2006/relationships/tags" Target="../tags/tag202.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tags" Target="../tags/tag193.xml"/><Relationship Id="rId24" Type="http://schemas.openxmlformats.org/officeDocument/2006/relationships/tags" Target="../tags/tag206.xml"/><Relationship Id="rId5" Type="http://schemas.openxmlformats.org/officeDocument/2006/relationships/tags" Target="../tags/tag187.xml"/><Relationship Id="rId15" Type="http://schemas.openxmlformats.org/officeDocument/2006/relationships/tags" Target="../tags/tag197.xml"/><Relationship Id="rId23" Type="http://schemas.openxmlformats.org/officeDocument/2006/relationships/tags" Target="../tags/tag205.xml"/><Relationship Id="rId10" Type="http://schemas.openxmlformats.org/officeDocument/2006/relationships/tags" Target="../tags/tag192.xml"/><Relationship Id="rId19" Type="http://schemas.openxmlformats.org/officeDocument/2006/relationships/tags" Target="../tags/tag201.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tags" Target="../tags/tag196.xml"/><Relationship Id="rId22" Type="http://schemas.openxmlformats.org/officeDocument/2006/relationships/tags" Target="../tags/tag204.xml"/><Relationship Id="rId27" Type="http://schemas.openxmlformats.org/officeDocument/2006/relationships/chart" Target="../charts/chart4.xml"/></Relationships>
</file>

<file path=ppt/slides/_rels/slide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9.xml"/><Relationship Id="rId1" Type="http://schemas.openxmlformats.org/officeDocument/2006/relationships/tags" Target="../tags/tag208.xml"/></Relationships>
</file>

<file path=ppt/slides/_rels/slide31.xml.rels><?xml version="1.0" encoding="UTF-8" standalone="yes"?>
<Relationships xmlns="http://schemas.openxmlformats.org/package/2006/relationships"><Relationship Id="rId8" Type="http://schemas.openxmlformats.org/officeDocument/2006/relationships/tags" Target="../tags/tag217.xml"/><Relationship Id="rId13" Type="http://schemas.openxmlformats.org/officeDocument/2006/relationships/tags" Target="../tags/tag222.xml"/><Relationship Id="rId3" Type="http://schemas.openxmlformats.org/officeDocument/2006/relationships/tags" Target="../tags/tag212.xml"/><Relationship Id="rId7" Type="http://schemas.openxmlformats.org/officeDocument/2006/relationships/tags" Target="../tags/tag216.xml"/><Relationship Id="rId12" Type="http://schemas.openxmlformats.org/officeDocument/2006/relationships/tags" Target="../tags/tag221.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5.xml"/><Relationship Id="rId11" Type="http://schemas.openxmlformats.org/officeDocument/2006/relationships/tags" Target="../tags/tag220.xml"/><Relationship Id="rId5" Type="http://schemas.openxmlformats.org/officeDocument/2006/relationships/tags" Target="../tags/tag214.xml"/><Relationship Id="rId10" Type="http://schemas.openxmlformats.org/officeDocument/2006/relationships/tags" Target="../tags/tag219.xml"/><Relationship Id="rId4" Type="http://schemas.openxmlformats.org/officeDocument/2006/relationships/tags" Target="../tags/tag213.xml"/><Relationship Id="rId9" Type="http://schemas.openxmlformats.org/officeDocument/2006/relationships/tags" Target="../tags/tag218.xml"/><Relationship Id="rId14"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slideLayout" Target="../slideLayouts/slideLayout3.xml"/><Relationship Id="rId5" Type="http://schemas.openxmlformats.org/officeDocument/2006/relationships/tags" Target="../tags/tag227.xml"/><Relationship Id="rId4" Type="http://schemas.openxmlformats.org/officeDocument/2006/relationships/tags" Target="../tags/tag226.xml"/></Relationships>
</file>

<file path=ppt/slides/_rels/slide33.xml.rels><?xml version="1.0" encoding="UTF-8" standalone="yes"?>
<Relationships xmlns="http://schemas.openxmlformats.org/package/2006/relationships"><Relationship Id="rId8" Type="http://schemas.openxmlformats.org/officeDocument/2006/relationships/tags" Target="../tags/tag235.xml"/><Relationship Id="rId13" Type="http://schemas.openxmlformats.org/officeDocument/2006/relationships/slideLayout" Target="../slideLayouts/slideLayout3.xml"/><Relationship Id="rId3" Type="http://schemas.openxmlformats.org/officeDocument/2006/relationships/tags" Target="../tags/tag230.xml"/><Relationship Id="rId7" Type="http://schemas.openxmlformats.org/officeDocument/2006/relationships/tags" Target="../tags/tag234.xml"/><Relationship Id="rId12" Type="http://schemas.openxmlformats.org/officeDocument/2006/relationships/tags" Target="../tags/tag239.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tags" Target="../tags/tag233.xml"/><Relationship Id="rId11" Type="http://schemas.openxmlformats.org/officeDocument/2006/relationships/tags" Target="../tags/tag238.xml"/><Relationship Id="rId5" Type="http://schemas.openxmlformats.org/officeDocument/2006/relationships/tags" Target="../tags/tag232.xml"/><Relationship Id="rId10" Type="http://schemas.openxmlformats.org/officeDocument/2006/relationships/tags" Target="../tags/tag237.xml"/><Relationship Id="rId4" Type="http://schemas.openxmlformats.org/officeDocument/2006/relationships/tags" Target="../tags/tag231.xml"/><Relationship Id="rId9" Type="http://schemas.openxmlformats.org/officeDocument/2006/relationships/tags" Target="../tags/tag23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41.xml"/><Relationship Id="rId1" Type="http://schemas.openxmlformats.org/officeDocument/2006/relationships/tags" Target="../tags/tag240.xml"/></Relationships>
</file>

<file path=ppt/slides/_rels/slide35.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slideLayout" Target="../slideLayouts/slideLayout3.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tags" Target="../tags/tag253.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tags" Target="../tags/tag252.xml"/><Relationship Id="rId5" Type="http://schemas.openxmlformats.org/officeDocument/2006/relationships/tags" Target="../tags/tag246.xml"/><Relationship Id="rId10" Type="http://schemas.openxmlformats.org/officeDocument/2006/relationships/tags" Target="../tags/tag251.xml"/><Relationship Id="rId4" Type="http://schemas.openxmlformats.org/officeDocument/2006/relationships/tags" Target="../tags/tag245.xml"/><Relationship Id="rId9" Type="http://schemas.openxmlformats.org/officeDocument/2006/relationships/tags" Target="../tags/tag250.xml"/><Relationship Id="rId14" Type="http://schemas.openxmlformats.org/officeDocument/2006/relationships/chart" Target="../charts/chart5.xml"/></Relationships>
</file>

<file path=ppt/slides/_rels/slide36.xml.rels><?xml version="1.0" encoding="UTF-8" standalone="yes"?>
<Relationships xmlns="http://schemas.openxmlformats.org/package/2006/relationships"><Relationship Id="rId8" Type="http://schemas.openxmlformats.org/officeDocument/2006/relationships/tags" Target="../tags/tag261.xml"/><Relationship Id="rId3" Type="http://schemas.openxmlformats.org/officeDocument/2006/relationships/tags" Target="../tags/tag256.xml"/><Relationship Id="rId7" Type="http://schemas.openxmlformats.org/officeDocument/2006/relationships/tags" Target="../tags/tag260.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63.xml"/><Relationship Id="rId1" Type="http://schemas.openxmlformats.org/officeDocument/2006/relationships/tags" Target="../tags/tag262.xml"/></Relationships>
</file>

<file path=ppt/slides/_rels/slide38.xml.rels><?xml version="1.0" encoding="UTF-8" standalone="yes"?>
<Relationships xmlns="http://schemas.openxmlformats.org/package/2006/relationships"><Relationship Id="rId8" Type="http://schemas.openxmlformats.org/officeDocument/2006/relationships/tags" Target="../tags/tag271.xml"/><Relationship Id="rId13" Type="http://schemas.openxmlformats.org/officeDocument/2006/relationships/chart" Target="../charts/chart6.xml"/><Relationship Id="rId3" Type="http://schemas.openxmlformats.org/officeDocument/2006/relationships/tags" Target="../tags/tag266.xml"/><Relationship Id="rId7" Type="http://schemas.openxmlformats.org/officeDocument/2006/relationships/tags" Target="../tags/tag270.xml"/><Relationship Id="rId12" Type="http://schemas.openxmlformats.org/officeDocument/2006/relationships/slideLayout" Target="../slideLayouts/slideLayout3.xml"/><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tags" Target="../tags/tag269.xml"/><Relationship Id="rId11" Type="http://schemas.openxmlformats.org/officeDocument/2006/relationships/tags" Target="../tags/tag274.xml"/><Relationship Id="rId5" Type="http://schemas.openxmlformats.org/officeDocument/2006/relationships/tags" Target="../tags/tag268.xml"/><Relationship Id="rId10" Type="http://schemas.openxmlformats.org/officeDocument/2006/relationships/tags" Target="../tags/tag273.xml"/><Relationship Id="rId4" Type="http://schemas.openxmlformats.org/officeDocument/2006/relationships/tags" Target="../tags/tag267.xml"/><Relationship Id="rId9" Type="http://schemas.openxmlformats.org/officeDocument/2006/relationships/tags" Target="../tags/tag272.xml"/></Relationships>
</file>

<file path=ppt/slides/_rels/slide39.xml.rels><?xml version="1.0" encoding="UTF-8" standalone="yes"?>
<Relationships xmlns="http://schemas.openxmlformats.org/package/2006/relationships"><Relationship Id="rId3" Type="http://schemas.openxmlformats.org/officeDocument/2006/relationships/tags" Target="../tags/tag277.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chart" Target="../charts/chart7.xml"/><Relationship Id="rId5" Type="http://schemas.openxmlformats.org/officeDocument/2006/relationships/slideLayout" Target="../slideLayouts/slideLayout3.xml"/><Relationship Id="rId4" Type="http://schemas.openxmlformats.org/officeDocument/2006/relationships/tags" Target="../tags/tag278.xml"/></Relationships>
</file>

<file path=ppt/slides/_rels/slide4.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286.xml"/><Relationship Id="rId3" Type="http://schemas.openxmlformats.org/officeDocument/2006/relationships/tags" Target="../tags/tag281.xml"/><Relationship Id="rId7" Type="http://schemas.openxmlformats.org/officeDocument/2006/relationships/tags" Target="../tags/tag285.xml"/><Relationship Id="rId2" Type="http://schemas.openxmlformats.org/officeDocument/2006/relationships/tags" Target="../tags/tag280.xml"/><Relationship Id="rId1" Type="http://schemas.openxmlformats.org/officeDocument/2006/relationships/tags" Target="../tags/tag279.xml"/><Relationship Id="rId6" Type="http://schemas.openxmlformats.org/officeDocument/2006/relationships/tags" Target="../tags/tag284.xml"/><Relationship Id="rId5" Type="http://schemas.openxmlformats.org/officeDocument/2006/relationships/tags" Target="../tags/tag283.xml"/><Relationship Id="rId4" Type="http://schemas.openxmlformats.org/officeDocument/2006/relationships/tags" Target="../tags/tag282.xml"/><Relationship Id="rId9"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88.xml"/><Relationship Id="rId1" Type="http://schemas.openxmlformats.org/officeDocument/2006/relationships/tags" Target="../tags/tag287.xml"/></Relationships>
</file>

<file path=ppt/slides/_rels/slide42.xml.rels><?xml version="1.0" encoding="UTF-8" standalone="yes"?>
<Relationships xmlns="http://schemas.openxmlformats.org/package/2006/relationships"><Relationship Id="rId8" Type="http://schemas.openxmlformats.org/officeDocument/2006/relationships/tags" Target="../tags/tag296.xml"/><Relationship Id="rId3" Type="http://schemas.openxmlformats.org/officeDocument/2006/relationships/tags" Target="../tags/tag291.xml"/><Relationship Id="rId7" Type="http://schemas.openxmlformats.org/officeDocument/2006/relationships/tags" Target="../tags/tag295.xml"/><Relationship Id="rId2" Type="http://schemas.openxmlformats.org/officeDocument/2006/relationships/tags" Target="../tags/tag290.xml"/><Relationship Id="rId1" Type="http://schemas.openxmlformats.org/officeDocument/2006/relationships/tags" Target="../tags/tag289.xml"/><Relationship Id="rId6" Type="http://schemas.openxmlformats.org/officeDocument/2006/relationships/tags" Target="../tags/tag294.xml"/><Relationship Id="rId5" Type="http://schemas.openxmlformats.org/officeDocument/2006/relationships/tags" Target="../tags/tag293.xml"/><Relationship Id="rId10" Type="http://schemas.openxmlformats.org/officeDocument/2006/relationships/chart" Target="../charts/chart8.xml"/><Relationship Id="rId4" Type="http://schemas.openxmlformats.org/officeDocument/2006/relationships/tags" Target="../tags/tag292.xml"/><Relationship Id="rId9"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tags" Target="../tags/tag297.xml"/><Relationship Id="rId5" Type="http://schemas.openxmlformats.org/officeDocument/2006/relationships/slideLayout" Target="../slideLayouts/slideLayout3.xml"/><Relationship Id="rId4" Type="http://schemas.openxmlformats.org/officeDocument/2006/relationships/tags" Target="../tags/tag300.xml"/></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303.xml"/><Relationship Id="rId7" Type="http://schemas.openxmlformats.org/officeDocument/2006/relationships/tags" Target="../tags/tag307.xml"/><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tags" Target="../tags/tag306.xml"/><Relationship Id="rId5" Type="http://schemas.openxmlformats.org/officeDocument/2006/relationships/tags" Target="../tags/tag305.xml"/><Relationship Id="rId4" Type="http://schemas.openxmlformats.org/officeDocument/2006/relationships/tags" Target="../tags/tag304.xml"/></Relationships>
</file>

<file path=ppt/slides/_rels/slide45.xml.rels><?xml version="1.0" encoding="UTF-8" standalone="yes"?>
<Relationships xmlns="http://schemas.openxmlformats.org/package/2006/relationships"><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 Id="rId5" Type="http://schemas.openxmlformats.org/officeDocument/2006/relationships/slideLayout" Target="../slideLayouts/slideLayout3.xml"/><Relationship Id="rId4" Type="http://schemas.openxmlformats.org/officeDocument/2006/relationships/tags" Target="../tags/tag311.xml"/></Relationships>
</file>

<file path=ppt/slides/_rels/slide46.xml.rels><?xml version="1.0" encoding="UTF-8" standalone="yes"?>
<Relationships xmlns="http://schemas.openxmlformats.org/package/2006/relationships"><Relationship Id="rId3" Type="http://schemas.openxmlformats.org/officeDocument/2006/relationships/tags" Target="../tags/tag314.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chart" Target="../charts/chart9.xml"/><Relationship Id="rId5" Type="http://schemas.openxmlformats.org/officeDocument/2006/relationships/slideLayout" Target="../slideLayouts/slideLayout3.xml"/><Relationship Id="rId4" Type="http://schemas.openxmlformats.org/officeDocument/2006/relationships/tags" Target="../tags/tag315.xml"/></Relationships>
</file>

<file path=ppt/slides/_rels/slide47.xml.rels><?xml version="1.0" encoding="UTF-8" standalone="yes"?>
<Relationships xmlns="http://schemas.openxmlformats.org/package/2006/relationships"><Relationship Id="rId3" Type="http://schemas.openxmlformats.org/officeDocument/2006/relationships/tags" Target="../tags/tag318.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3.xml"/><Relationship Id="rId5" Type="http://schemas.openxmlformats.org/officeDocument/2006/relationships/tags" Target="../tags/tag320.xml"/><Relationship Id="rId4" Type="http://schemas.openxmlformats.org/officeDocument/2006/relationships/tags" Target="../tags/tag319.xml"/></Relationships>
</file>

<file path=ppt/slides/_rels/slide48.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323.xml"/><Relationship Id="rId7" Type="http://schemas.openxmlformats.org/officeDocument/2006/relationships/tags" Target="../tags/tag327.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tags" Target="../tags/tag326.xml"/><Relationship Id="rId5" Type="http://schemas.openxmlformats.org/officeDocument/2006/relationships/tags" Target="../tags/tag325.xml"/><Relationship Id="rId4" Type="http://schemas.openxmlformats.org/officeDocument/2006/relationships/tags" Target="../tags/tag32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29.xml"/><Relationship Id="rId1" Type="http://schemas.openxmlformats.org/officeDocument/2006/relationships/tags" Target="../tags/tag328.xml"/></Relationships>
</file>

<file path=ppt/slides/_rels/slide5.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tags" Target="../tags/tag337.xml"/><Relationship Id="rId3" Type="http://schemas.openxmlformats.org/officeDocument/2006/relationships/tags" Target="../tags/tag332.xml"/><Relationship Id="rId7" Type="http://schemas.openxmlformats.org/officeDocument/2006/relationships/tags" Target="../tags/tag336.xml"/><Relationship Id="rId12" Type="http://schemas.openxmlformats.org/officeDocument/2006/relationships/chart" Target="../charts/chart10.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tags" Target="../tags/tag335.xml"/><Relationship Id="rId11" Type="http://schemas.openxmlformats.org/officeDocument/2006/relationships/slideLayout" Target="../slideLayouts/slideLayout3.xml"/><Relationship Id="rId5" Type="http://schemas.openxmlformats.org/officeDocument/2006/relationships/tags" Target="../tags/tag334.xml"/><Relationship Id="rId10" Type="http://schemas.openxmlformats.org/officeDocument/2006/relationships/tags" Target="../tags/tag339.xml"/><Relationship Id="rId4" Type="http://schemas.openxmlformats.org/officeDocument/2006/relationships/tags" Target="../tags/tag333.xml"/><Relationship Id="rId9" Type="http://schemas.openxmlformats.org/officeDocument/2006/relationships/tags" Target="../tags/tag338.xml"/></Relationships>
</file>

<file path=ppt/slides/_rels/slide51.xml.rels><?xml version="1.0" encoding="UTF-8" standalone="yes"?>
<Relationships xmlns="http://schemas.openxmlformats.org/package/2006/relationships"><Relationship Id="rId8" Type="http://schemas.openxmlformats.org/officeDocument/2006/relationships/tags" Target="../tags/tag347.xml"/><Relationship Id="rId13" Type="http://schemas.openxmlformats.org/officeDocument/2006/relationships/slideLayout" Target="../slideLayouts/slideLayout3.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tags" Target="../tags/tag351.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tags" Target="../tags/tag350.xml"/><Relationship Id="rId5" Type="http://schemas.openxmlformats.org/officeDocument/2006/relationships/tags" Target="../tags/tag344.xml"/><Relationship Id="rId10" Type="http://schemas.openxmlformats.org/officeDocument/2006/relationships/tags" Target="../tags/tag349.xml"/><Relationship Id="rId4" Type="http://schemas.openxmlformats.org/officeDocument/2006/relationships/tags" Target="../tags/tag343.xml"/><Relationship Id="rId9" Type="http://schemas.openxmlformats.org/officeDocument/2006/relationships/tags" Target="../tags/tag348.xml"/><Relationship Id="rId14" Type="http://schemas.openxmlformats.org/officeDocument/2006/relationships/chart" Target="../charts/chart11.xml"/></Relationships>
</file>

<file path=ppt/slides/_rels/slide52.xml.rels><?xml version="1.0" encoding="UTF-8" standalone="yes"?>
<Relationships xmlns="http://schemas.openxmlformats.org/package/2006/relationships"><Relationship Id="rId8" Type="http://schemas.openxmlformats.org/officeDocument/2006/relationships/tags" Target="../tags/tag359.xml"/><Relationship Id="rId13" Type="http://schemas.openxmlformats.org/officeDocument/2006/relationships/tags" Target="../tags/tag364.xml"/><Relationship Id="rId3" Type="http://schemas.openxmlformats.org/officeDocument/2006/relationships/tags" Target="../tags/tag354.xml"/><Relationship Id="rId7" Type="http://schemas.openxmlformats.org/officeDocument/2006/relationships/tags" Target="../tags/tag358.xml"/><Relationship Id="rId12" Type="http://schemas.openxmlformats.org/officeDocument/2006/relationships/tags" Target="../tags/tag363.xml"/><Relationship Id="rId2" Type="http://schemas.openxmlformats.org/officeDocument/2006/relationships/tags" Target="../tags/tag353.xml"/><Relationship Id="rId16" Type="http://schemas.openxmlformats.org/officeDocument/2006/relationships/chart" Target="../charts/chart13.xml"/><Relationship Id="rId1" Type="http://schemas.openxmlformats.org/officeDocument/2006/relationships/tags" Target="../tags/tag352.xml"/><Relationship Id="rId6" Type="http://schemas.openxmlformats.org/officeDocument/2006/relationships/tags" Target="../tags/tag357.xml"/><Relationship Id="rId11" Type="http://schemas.openxmlformats.org/officeDocument/2006/relationships/tags" Target="../tags/tag362.xml"/><Relationship Id="rId5" Type="http://schemas.openxmlformats.org/officeDocument/2006/relationships/tags" Target="../tags/tag356.xml"/><Relationship Id="rId15" Type="http://schemas.openxmlformats.org/officeDocument/2006/relationships/chart" Target="../charts/chart12.xml"/><Relationship Id="rId10" Type="http://schemas.openxmlformats.org/officeDocument/2006/relationships/tags" Target="../tags/tag361.xml"/><Relationship Id="rId4" Type="http://schemas.openxmlformats.org/officeDocument/2006/relationships/tags" Target="../tags/tag355.xml"/><Relationship Id="rId9" Type="http://schemas.openxmlformats.org/officeDocument/2006/relationships/tags" Target="../tags/tag360.xml"/><Relationship Id="rId14"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tags" Target="../tags/tag372.xml"/><Relationship Id="rId13" Type="http://schemas.openxmlformats.org/officeDocument/2006/relationships/tags" Target="../tags/tag377.xml"/><Relationship Id="rId18" Type="http://schemas.openxmlformats.org/officeDocument/2006/relationships/tags" Target="../tags/tag382.xml"/><Relationship Id="rId3" Type="http://schemas.openxmlformats.org/officeDocument/2006/relationships/tags" Target="../tags/tag367.xml"/><Relationship Id="rId21" Type="http://schemas.openxmlformats.org/officeDocument/2006/relationships/chart" Target="../charts/chart14.xml"/><Relationship Id="rId7" Type="http://schemas.openxmlformats.org/officeDocument/2006/relationships/tags" Target="../tags/tag371.xml"/><Relationship Id="rId12" Type="http://schemas.openxmlformats.org/officeDocument/2006/relationships/tags" Target="../tags/tag376.xml"/><Relationship Id="rId17" Type="http://schemas.openxmlformats.org/officeDocument/2006/relationships/tags" Target="../tags/tag381.xml"/><Relationship Id="rId2" Type="http://schemas.openxmlformats.org/officeDocument/2006/relationships/tags" Target="../tags/tag366.xml"/><Relationship Id="rId16" Type="http://schemas.openxmlformats.org/officeDocument/2006/relationships/tags" Target="../tags/tag380.xml"/><Relationship Id="rId20" Type="http://schemas.openxmlformats.org/officeDocument/2006/relationships/slideLayout" Target="../slideLayouts/slideLayout3.xml"/><Relationship Id="rId1" Type="http://schemas.openxmlformats.org/officeDocument/2006/relationships/tags" Target="../tags/tag365.xml"/><Relationship Id="rId6" Type="http://schemas.openxmlformats.org/officeDocument/2006/relationships/tags" Target="../tags/tag370.xml"/><Relationship Id="rId11" Type="http://schemas.openxmlformats.org/officeDocument/2006/relationships/tags" Target="../tags/tag375.xml"/><Relationship Id="rId5" Type="http://schemas.openxmlformats.org/officeDocument/2006/relationships/tags" Target="../tags/tag369.xml"/><Relationship Id="rId15" Type="http://schemas.openxmlformats.org/officeDocument/2006/relationships/tags" Target="../tags/tag379.xml"/><Relationship Id="rId23" Type="http://schemas.openxmlformats.org/officeDocument/2006/relationships/chart" Target="../charts/chart16.xml"/><Relationship Id="rId10" Type="http://schemas.openxmlformats.org/officeDocument/2006/relationships/tags" Target="../tags/tag374.xml"/><Relationship Id="rId19" Type="http://schemas.openxmlformats.org/officeDocument/2006/relationships/tags" Target="../tags/tag383.xml"/><Relationship Id="rId4" Type="http://schemas.openxmlformats.org/officeDocument/2006/relationships/tags" Target="../tags/tag368.xml"/><Relationship Id="rId9" Type="http://schemas.openxmlformats.org/officeDocument/2006/relationships/tags" Target="../tags/tag373.xml"/><Relationship Id="rId14" Type="http://schemas.openxmlformats.org/officeDocument/2006/relationships/tags" Target="../tags/tag378.xml"/><Relationship Id="rId22" Type="http://schemas.openxmlformats.org/officeDocument/2006/relationships/chart" Target="../charts/chart15.xml"/></Relationships>
</file>

<file path=ppt/slides/_rels/slide54.xml.rels><?xml version="1.0" encoding="UTF-8" standalone="yes"?>
<Relationships xmlns="http://schemas.openxmlformats.org/package/2006/relationships"><Relationship Id="rId8" Type="http://schemas.openxmlformats.org/officeDocument/2006/relationships/tags" Target="../tags/tag391.xml"/><Relationship Id="rId3" Type="http://schemas.openxmlformats.org/officeDocument/2006/relationships/tags" Target="../tags/tag386.xml"/><Relationship Id="rId7" Type="http://schemas.openxmlformats.org/officeDocument/2006/relationships/tags" Target="../tags/tag390.xml"/><Relationship Id="rId12" Type="http://schemas.openxmlformats.org/officeDocument/2006/relationships/chart" Target="../charts/chart17.xml"/><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tags" Target="../tags/tag389.xml"/><Relationship Id="rId11" Type="http://schemas.openxmlformats.org/officeDocument/2006/relationships/slideLayout" Target="../slideLayouts/slideLayout3.xml"/><Relationship Id="rId5" Type="http://schemas.openxmlformats.org/officeDocument/2006/relationships/tags" Target="../tags/tag388.xml"/><Relationship Id="rId10" Type="http://schemas.openxmlformats.org/officeDocument/2006/relationships/tags" Target="../tags/tag393.xml"/><Relationship Id="rId4" Type="http://schemas.openxmlformats.org/officeDocument/2006/relationships/tags" Target="../tags/tag387.xml"/><Relationship Id="rId9" Type="http://schemas.openxmlformats.org/officeDocument/2006/relationships/tags" Target="../tags/tag39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95.xml"/><Relationship Id="rId1" Type="http://schemas.openxmlformats.org/officeDocument/2006/relationships/tags" Target="../tags/tag394.xml"/></Relationships>
</file>

<file path=ppt/slides/_rels/slide56.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slideLayout" Target="../slideLayouts/slideLayout3.xml"/><Relationship Id="rId3" Type="http://schemas.openxmlformats.org/officeDocument/2006/relationships/tags" Target="../tags/tag398.xml"/><Relationship Id="rId7" Type="http://schemas.openxmlformats.org/officeDocument/2006/relationships/tags" Target="../tags/tag402.xml"/><Relationship Id="rId12" Type="http://schemas.openxmlformats.org/officeDocument/2006/relationships/tags" Target="../tags/tag407.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tags" Target="../tags/tag406.xml"/><Relationship Id="rId5" Type="http://schemas.openxmlformats.org/officeDocument/2006/relationships/tags" Target="../tags/tag400.xml"/><Relationship Id="rId10" Type="http://schemas.openxmlformats.org/officeDocument/2006/relationships/tags" Target="../tags/tag405.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chart" Target="../charts/chart18.xml"/></Relationships>
</file>

<file path=ppt/slides/_rels/slide57.xml.rels><?xml version="1.0" encoding="UTF-8" standalone="yes"?>
<Relationships xmlns="http://schemas.openxmlformats.org/package/2006/relationships"><Relationship Id="rId8" Type="http://schemas.openxmlformats.org/officeDocument/2006/relationships/tags" Target="../tags/tag415.xml"/><Relationship Id="rId3" Type="http://schemas.openxmlformats.org/officeDocument/2006/relationships/tags" Target="../tags/tag410.xml"/><Relationship Id="rId7" Type="http://schemas.openxmlformats.org/officeDocument/2006/relationships/tags" Target="../tags/tag414.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tags" Target="../tags/tag413.xml"/><Relationship Id="rId5" Type="http://schemas.openxmlformats.org/officeDocument/2006/relationships/tags" Target="../tags/tag412.xml"/><Relationship Id="rId10" Type="http://schemas.openxmlformats.org/officeDocument/2006/relationships/slideLayout" Target="../slideLayouts/slideLayout3.xml"/><Relationship Id="rId4" Type="http://schemas.openxmlformats.org/officeDocument/2006/relationships/tags" Target="../tags/tag411.xml"/><Relationship Id="rId9" Type="http://schemas.openxmlformats.org/officeDocument/2006/relationships/tags" Target="../tags/tag416.xml"/></Relationships>
</file>

<file path=ppt/slides/_rels/slide58.xml.rels><?xml version="1.0" encoding="UTF-8" standalone="yes"?>
<Relationships xmlns="http://schemas.openxmlformats.org/package/2006/relationships"><Relationship Id="rId8" Type="http://schemas.openxmlformats.org/officeDocument/2006/relationships/tags" Target="../tags/tag424.xml"/><Relationship Id="rId13" Type="http://schemas.openxmlformats.org/officeDocument/2006/relationships/tags" Target="../tags/tag429.xml"/><Relationship Id="rId18" Type="http://schemas.openxmlformats.org/officeDocument/2006/relationships/chart" Target="../charts/chart20.xml"/><Relationship Id="rId3" Type="http://schemas.openxmlformats.org/officeDocument/2006/relationships/tags" Target="../tags/tag419.xml"/><Relationship Id="rId7" Type="http://schemas.openxmlformats.org/officeDocument/2006/relationships/tags" Target="../tags/tag423.xml"/><Relationship Id="rId12" Type="http://schemas.openxmlformats.org/officeDocument/2006/relationships/tags" Target="../tags/tag428.xml"/><Relationship Id="rId17" Type="http://schemas.openxmlformats.org/officeDocument/2006/relationships/chart" Target="../charts/chart19.xml"/><Relationship Id="rId2" Type="http://schemas.openxmlformats.org/officeDocument/2006/relationships/tags" Target="../tags/tag418.xml"/><Relationship Id="rId16" Type="http://schemas.openxmlformats.org/officeDocument/2006/relationships/slideLayout" Target="../slideLayouts/slideLayout3.xml"/><Relationship Id="rId1" Type="http://schemas.openxmlformats.org/officeDocument/2006/relationships/tags" Target="../tags/tag417.xml"/><Relationship Id="rId6" Type="http://schemas.openxmlformats.org/officeDocument/2006/relationships/tags" Target="../tags/tag422.xml"/><Relationship Id="rId11" Type="http://schemas.openxmlformats.org/officeDocument/2006/relationships/tags" Target="../tags/tag427.xml"/><Relationship Id="rId5" Type="http://schemas.openxmlformats.org/officeDocument/2006/relationships/tags" Target="../tags/tag421.xml"/><Relationship Id="rId15" Type="http://schemas.openxmlformats.org/officeDocument/2006/relationships/tags" Target="../tags/tag431.xml"/><Relationship Id="rId10" Type="http://schemas.openxmlformats.org/officeDocument/2006/relationships/tags" Target="../tags/tag426.xml"/><Relationship Id="rId4" Type="http://schemas.openxmlformats.org/officeDocument/2006/relationships/tags" Target="../tags/tag420.xml"/><Relationship Id="rId9" Type="http://schemas.openxmlformats.org/officeDocument/2006/relationships/tags" Target="../tags/tag425.xml"/><Relationship Id="rId14" Type="http://schemas.openxmlformats.org/officeDocument/2006/relationships/tags" Target="../tags/tag430.xml"/></Relationships>
</file>

<file path=ppt/slides/_rels/slide59.xml.rels><?xml version="1.0" encoding="UTF-8" standalone="yes"?>
<Relationships xmlns="http://schemas.openxmlformats.org/package/2006/relationships"><Relationship Id="rId8" Type="http://schemas.openxmlformats.org/officeDocument/2006/relationships/tags" Target="../tags/tag439.xml"/><Relationship Id="rId3" Type="http://schemas.openxmlformats.org/officeDocument/2006/relationships/tags" Target="../tags/tag434.xml"/><Relationship Id="rId7" Type="http://schemas.openxmlformats.org/officeDocument/2006/relationships/tags" Target="../tags/tag438.xml"/><Relationship Id="rId12" Type="http://schemas.openxmlformats.org/officeDocument/2006/relationships/chart" Target="../charts/chart21.xml"/><Relationship Id="rId2" Type="http://schemas.openxmlformats.org/officeDocument/2006/relationships/tags" Target="../tags/tag433.xml"/><Relationship Id="rId1" Type="http://schemas.openxmlformats.org/officeDocument/2006/relationships/tags" Target="../tags/tag432.xml"/><Relationship Id="rId6" Type="http://schemas.openxmlformats.org/officeDocument/2006/relationships/tags" Target="../tags/tag437.xml"/><Relationship Id="rId11" Type="http://schemas.openxmlformats.org/officeDocument/2006/relationships/slideLayout" Target="../slideLayouts/slideLayout3.xml"/><Relationship Id="rId5" Type="http://schemas.openxmlformats.org/officeDocument/2006/relationships/tags" Target="../tags/tag436.xml"/><Relationship Id="rId10" Type="http://schemas.openxmlformats.org/officeDocument/2006/relationships/tags" Target="../tags/tag441.xml"/><Relationship Id="rId4" Type="http://schemas.openxmlformats.org/officeDocument/2006/relationships/tags" Target="../tags/tag435.xml"/><Relationship Id="rId9" Type="http://schemas.openxmlformats.org/officeDocument/2006/relationships/tags" Target="../tags/tag440.xml"/></Relationships>
</file>

<file path=ppt/slides/_rels/slide6.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tags" Target="../tags/tag449.xml"/><Relationship Id="rId13" Type="http://schemas.openxmlformats.org/officeDocument/2006/relationships/tags" Target="../tags/tag454.xml"/><Relationship Id="rId3" Type="http://schemas.openxmlformats.org/officeDocument/2006/relationships/tags" Target="../tags/tag444.xml"/><Relationship Id="rId7" Type="http://schemas.openxmlformats.org/officeDocument/2006/relationships/tags" Target="../tags/tag448.xml"/><Relationship Id="rId12" Type="http://schemas.openxmlformats.org/officeDocument/2006/relationships/tags" Target="../tags/tag453.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tags" Target="../tags/tag447.xml"/><Relationship Id="rId11" Type="http://schemas.openxmlformats.org/officeDocument/2006/relationships/tags" Target="../tags/tag452.xml"/><Relationship Id="rId5" Type="http://schemas.openxmlformats.org/officeDocument/2006/relationships/tags" Target="../tags/tag446.xml"/><Relationship Id="rId15" Type="http://schemas.openxmlformats.org/officeDocument/2006/relationships/chart" Target="../charts/chart22.xml"/><Relationship Id="rId10" Type="http://schemas.openxmlformats.org/officeDocument/2006/relationships/tags" Target="../tags/tag451.xml"/><Relationship Id="rId4" Type="http://schemas.openxmlformats.org/officeDocument/2006/relationships/tags" Target="../tags/tag445.xml"/><Relationship Id="rId9" Type="http://schemas.openxmlformats.org/officeDocument/2006/relationships/tags" Target="../tags/tag450.xml"/><Relationship Id="rId14"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457.xml"/><Relationship Id="rId7" Type="http://schemas.openxmlformats.org/officeDocument/2006/relationships/tags" Target="../tags/tag461.xml"/><Relationship Id="rId2" Type="http://schemas.openxmlformats.org/officeDocument/2006/relationships/tags" Target="../tags/tag456.xml"/><Relationship Id="rId1" Type="http://schemas.openxmlformats.org/officeDocument/2006/relationships/tags" Target="../tags/tag455.xml"/><Relationship Id="rId6" Type="http://schemas.openxmlformats.org/officeDocument/2006/relationships/tags" Target="../tags/tag460.xml"/><Relationship Id="rId5" Type="http://schemas.openxmlformats.org/officeDocument/2006/relationships/tags" Target="../tags/tag459.xml"/><Relationship Id="rId4" Type="http://schemas.openxmlformats.org/officeDocument/2006/relationships/tags" Target="../tags/tag458.xml"/></Relationships>
</file>

<file path=ppt/slides/_rels/slide62.xml.rels><?xml version="1.0" encoding="UTF-8" standalone="yes"?>
<Relationships xmlns="http://schemas.openxmlformats.org/package/2006/relationships"><Relationship Id="rId8" Type="http://schemas.openxmlformats.org/officeDocument/2006/relationships/tags" Target="../tags/tag469.xml"/><Relationship Id="rId13" Type="http://schemas.openxmlformats.org/officeDocument/2006/relationships/chart" Target="../charts/chart23.xml"/><Relationship Id="rId3" Type="http://schemas.openxmlformats.org/officeDocument/2006/relationships/tags" Target="../tags/tag464.xml"/><Relationship Id="rId7" Type="http://schemas.openxmlformats.org/officeDocument/2006/relationships/tags" Target="../tags/tag468.xml"/><Relationship Id="rId12" Type="http://schemas.openxmlformats.org/officeDocument/2006/relationships/slideLayout" Target="../slideLayouts/slideLayout3.xml"/><Relationship Id="rId2" Type="http://schemas.openxmlformats.org/officeDocument/2006/relationships/tags" Target="../tags/tag463.xml"/><Relationship Id="rId1" Type="http://schemas.openxmlformats.org/officeDocument/2006/relationships/tags" Target="../tags/tag462.xml"/><Relationship Id="rId6" Type="http://schemas.openxmlformats.org/officeDocument/2006/relationships/tags" Target="../tags/tag467.xml"/><Relationship Id="rId11" Type="http://schemas.openxmlformats.org/officeDocument/2006/relationships/tags" Target="../tags/tag472.xml"/><Relationship Id="rId5" Type="http://schemas.openxmlformats.org/officeDocument/2006/relationships/tags" Target="../tags/tag466.xml"/><Relationship Id="rId10" Type="http://schemas.openxmlformats.org/officeDocument/2006/relationships/tags" Target="../tags/tag471.xml"/><Relationship Id="rId4" Type="http://schemas.openxmlformats.org/officeDocument/2006/relationships/tags" Target="../tags/tag465.xml"/><Relationship Id="rId9" Type="http://schemas.openxmlformats.org/officeDocument/2006/relationships/tags" Target="../tags/tag470.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74.xml"/><Relationship Id="rId1" Type="http://schemas.openxmlformats.org/officeDocument/2006/relationships/tags" Target="../tags/tag473.xml"/></Relationships>
</file>

<file path=ppt/slides/_rels/slide64.xml.rels><?xml version="1.0" encoding="UTF-8" standalone="yes"?>
<Relationships xmlns="http://schemas.openxmlformats.org/package/2006/relationships"><Relationship Id="rId8" Type="http://schemas.openxmlformats.org/officeDocument/2006/relationships/tags" Target="../tags/tag482.xml"/><Relationship Id="rId13" Type="http://schemas.openxmlformats.org/officeDocument/2006/relationships/tags" Target="../tags/tag487.xml"/><Relationship Id="rId18" Type="http://schemas.openxmlformats.org/officeDocument/2006/relationships/chart" Target="../charts/chart26.xml"/><Relationship Id="rId3" Type="http://schemas.openxmlformats.org/officeDocument/2006/relationships/tags" Target="../tags/tag477.xml"/><Relationship Id="rId7" Type="http://schemas.openxmlformats.org/officeDocument/2006/relationships/tags" Target="../tags/tag481.xml"/><Relationship Id="rId12" Type="http://schemas.openxmlformats.org/officeDocument/2006/relationships/tags" Target="../tags/tag486.xml"/><Relationship Id="rId17" Type="http://schemas.openxmlformats.org/officeDocument/2006/relationships/chart" Target="../charts/chart25.xml"/><Relationship Id="rId2" Type="http://schemas.openxmlformats.org/officeDocument/2006/relationships/tags" Target="../tags/tag476.xml"/><Relationship Id="rId16" Type="http://schemas.openxmlformats.org/officeDocument/2006/relationships/chart" Target="../charts/chart24.xml"/><Relationship Id="rId1" Type="http://schemas.openxmlformats.org/officeDocument/2006/relationships/tags" Target="../tags/tag475.xml"/><Relationship Id="rId6" Type="http://schemas.openxmlformats.org/officeDocument/2006/relationships/tags" Target="../tags/tag480.xml"/><Relationship Id="rId11" Type="http://schemas.openxmlformats.org/officeDocument/2006/relationships/tags" Target="../tags/tag485.xml"/><Relationship Id="rId5" Type="http://schemas.openxmlformats.org/officeDocument/2006/relationships/tags" Target="../tags/tag479.xml"/><Relationship Id="rId15" Type="http://schemas.openxmlformats.org/officeDocument/2006/relationships/slideLayout" Target="../slideLayouts/slideLayout3.xml"/><Relationship Id="rId10" Type="http://schemas.openxmlformats.org/officeDocument/2006/relationships/tags" Target="../tags/tag484.xml"/><Relationship Id="rId19" Type="http://schemas.openxmlformats.org/officeDocument/2006/relationships/chart" Target="../charts/chart27.xml"/><Relationship Id="rId4" Type="http://schemas.openxmlformats.org/officeDocument/2006/relationships/tags" Target="../tags/tag478.xml"/><Relationship Id="rId9" Type="http://schemas.openxmlformats.org/officeDocument/2006/relationships/tags" Target="../tags/tag483.xml"/><Relationship Id="rId14" Type="http://schemas.openxmlformats.org/officeDocument/2006/relationships/tags" Target="../tags/tag488.xml"/></Relationships>
</file>

<file path=ppt/slides/_rels/slide65.xml.rels><?xml version="1.0" encoding="UTF-8" standalone="yes"?>
<Relationships xmlns="http://schemas.openxmlformats.org/package/2006/relationships"><Relationship Id="rId8" Type="http://schemas.openxmlformats.org/officeDocument/2006/relationships/tags" Target="../tags/tag496.xml"/><Relationship Id="rId13" Type="http://schemas.openxmlformats.org/officeDocument/2006/relationships/chart" Target="../charts/chart28.xml"/><Relationship Id="rId3" Type="http://schemas.openxmlformats.org/officeDocument/2006/relationships/tags" Target="../tags/tag491.xml"/><Relationship Id="rId7" Type="http://schemas.openxmlformats.org/officeDocument/2006/relationships/tags" Target="../tags/tag495.xml"/><Relationship Id="rId12" Type="http://schemas.openxmlformats.org/officeDocument/2006/relationships/slideLayout" Target="../slideLayouts/slideLayout3.xml"/><Relationship Id="rId2" Type="http://schemas.openxmlformats.org/officeDocument/2006/relationships/tags" Target="../tags/tag490.xml"/><Relationship Id="rId1" Type="http://schemas.openxmlformats.org/officeDocument/2006/relationships/tags" Target="../tags/tag489.xml"/><Relationship Id="rId6" Type="http://schemas.openxmlformats.org/officeDocument/2006/relationships/tags" Target="../tags/tag494.xml"/><Relationship Id="rId11" Type="http://schemas.openxmlformats.org/officeDocument/2006/relationships/tags" Target="../tags/tag499.xml"/><Relationship Id="rId5" Type="http://schemas.openxmlformats.org/officeDocument/2006/relationships/tags" Target="../tags/tag493.xml"/><Relationship Id="rId10" Type="http://schemas.openxmlformats.org/officeDocument/2006/relationships/tags" Target="../tags/tag498.xml"/><Relationship Id="rId4" Type="http://schemas.openxmlformats.org/officeDocument/2006/relationships/tags" Target="../tags/tag492.xml"/><Relationship Id="rId9" Type="http://schemas.openxmlformats.org/officeDocument/2006/relationships/tags" Target="../tags/tag497.xml"/></Relationships>
</file>

<file path=ppt/slides/_rels/slide66.xml.rels><?xml version="1.0" encoding="UTF-8" standalone="yes"?>
<Relationships xmlns="http://schemas.openxmlformats.org/package/2006/relationships"><Relationship Id="rId8" Type="http://schemas.openxmlformats.org/officeDocument/2006/relationships/tags" Target="../tags/tag507.xml"/><Relationship Id="rId13" Type="http://schemas.openxmlformats.org/officeDocument/2006/relationships/chart" Target="../charts/chart29.xml"/><Relationship Id="rId3" Type="http://schemas.openxmlformats.org/officeDocument/2006/relationships/tags" Target="../tags/tag502.xml"/><Relationship Id="rId7" Type="http://schemas.openxmlformats.org/officeDocument/2006/relationships/tags" Target="../tags/tag506.xml"/><Relationship Id="rId12" Type="http://schemas.openxmlformats.org/officeDocument/2006/relationships/slideLayout" Target="../slideLayouts/slideLayout3.xml"/><Relationship Id="rId2" Type="http://schemas.openxmlformats.org/officeDocument/2006/relationships/tags" Target="../tags/tag501.xml"/><Relationship Id="rId1" Type="http://schemas.openxmlformats.org/officeDocument/2006/relationships/tags" Target="../tags/tag500.xml"/><Relationship Id="rId6" Type="http://schemas.openxmlformats.org/officeDocument/2006/relationships/tags" Target="../tags/tag505.xml"/><Relationship Id="rId11" Type="http://schemas.openxmlformats.org/officeDocument/2006/relationships/tags" Target="../tags/tag510.xml"/><Relationship Id="rId5" Type="http://schemas.openxmlformats.org/officeDocument/2006/relationships/tags" Target="../tags/tag504.xml"/><Relationship Id="rId10" Type="http://schemas.openxmlformats.org/officeDocument/2006/relationships/tags" Target="../tags/tag509.xml"/><Relationship Id="rId4" Type="http://schemas.openxmlformats.org/officeDocument/2006/relationships/tags" Target="../tags/tag503.xml"/><Relationship Id="rId9" Type="http://schemas.openxmlformats.org/officeDocument/2006/relationships/tags" Target="../tags/tag508.xml"/></Relationships>
</file>

<file path=ppt/slides/_rels/slide67.xml.rels><?xml version="1.0" encoding="UTF-8" standalone="yes"?>
<Relationships xmlns="http://schemas.openxmlformats.org/package/2006/relationships"><Relationship Id="rId3" Type="http://schemas.openxmlformats.org/officeDocument/2006/relationships/tags" Target="../tags/tag513.xml"/><Relationship Id="rId2" Type="http://schemas.openxmlformats.org/officeDocument/2006/relationships/tags" Target="../tags/tag512.xml"/><Relationship Id="rId1" Type="http://schemas.openxmlformats.org/officeDocument/2006/relationships/tags" Target="../tags/tag511.xml"/><Relationship Id="rId4"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15.xml"/><Relationship Id="rId1" Type="http://schemas.openxmlformats.org/officeDocument/2006/relationships/tags" Target="../tags/tag514.xml"/><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17.xml"/><Relationship Id="rId1" Type="http://schemas.openxmlformats.org/officeDocument/2006/relationships/tags" Target="../tags/tag51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19.xml"/><Relationship Id="rId1" Type="http://schemas.openxmlformats.org/officeDocument/2006/relationships/tags" Target="../tags/tag518.xml"/><Relationship Id="rId4" Type="http://schemas.openxmlformats.org/officeDocument/2006/relationships/image" Target="../media/image11.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21.xml"/><Relationship Id="rId1" Type="http://schemas.openxmlformats.org/officeDocument/2006/relationships/tags" Target="../tags/tag520.xml"/><Relationship Id="rId4" Type="http://schemas.openxmlformats.org/officeDocument/2006/relationships/image" Target="../media/image12.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23.xml"/><Relationship Id="rId1" Type="http://schemas.openxmlformats.org/officeDocument/2006/relationships/tags" Target="../tags/tag522.xml"/><Relationship Id="rId4" Type="http://schemas.openxmlformats.org/officeDocument/2006/relationships/image" Target="../media/image13.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25.xml"/><Relationship Id="rId1" Type="http://schemas.openxmlformats.org/officeDocument/2006/relationships/tags" Target="../tags/tag52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6.xml"/><Relationship Id="rId1" Type="http://schemas.openxmlformats.org/officeDocument/2006/relationships/tags" Target="../tags/tag25.xml"/><Relationship Id="rId5" Type="http://schemas.microsoft.com/office/2007/relationships/hdphoto" Target="../media/hdphoto2.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subTitle" idx="1"/>
            <p:custDataLst>
              <p:tags r:id="rId1"/>
            </p:custDataLst>
          </p:nvPr>
        </p:nvSpPr>
        <p:spPr bwMode="auto">
          <a:xfrm>
            <a:off x="5823679" y="4306186"/>
            <a:ext cx="2838893" cy="645929"/>
          </a:xfrm>
          <a:noFill/>
          <a:ln>
            <a:miter lim="800000"/>
            <a:headEnd/>
            <a:tailEnd/>
          </a:ln>
        </p:spPr>
        <p:txBody>
          <a:bodyPr vert="horz" wrap="square" lIns="64853" tIns="32426" rIns="64853" bIns="32426" numCol="1" anchor="t" anchorCtr="0" compatLnSpc="1">
            <a:prstTxWarp prst="textNoShape">
              <a:avLst/>
            </a:prstTxWarp>
          </a:bodyPr>
          <a:lstStyle/>
          <a:p>
            <a:pPr algn="r" eaLnBrk="1" hangingPunct="1">
              <a:spcBef>
                <a:spcPct val="0"/>
              </a:spcBef>
            </a:pPr>
            <a:r>
              <a:rPr lang="fr-CA" sz="1000" dirty="0">
                <a:solidFill>
                  <a:srgbClr val="222223"/>
                </a:solidFill>
              </a:rPr>
              <a:t>February 2023</a:t>
            </a:r>
          </a:p>
        </p:txBody>
      </p:sp>
      <p:sp>
        <p:nvSpPr>
          <p:cNvPr id="5" name="Rectangle 2"/>
          <p:cNvSpPr txBox="1">
            <a:spLocks noChangeArrowheads="1"/>
          </p:cNvSpPr>
          <p:nvPr>
            <p:custDataLst>
              <p:tags r:id="rId2"/>
            </p:custDataLst>
          </p:nvPr>
        </p:nvSpPr>
        <p:spPr bwMode="auto">
          <a:xfrm>
            <a:off x="7043765" y="1705171"/>
            <a:ext cx="1640071" cy="1057984"/>
          </a:xfrm>
          <a:prstGeom prst="rect">
            <a:avLst/>
          </a:prstGeom>
          <a:noFill/>
          <a:ln>
            <a:miter lim="800000"/>
            <a:headEnd/>
            <a:tailEnd/>
          </a:ln>
        </p:spPr>
        <p:txBody>
          <a:bodyPr vert="horz" wrap="square" lIns="64853" tIns="32426" rIns="64853" bIns="32426" numCol="1" anchor="ctr" anchorCtr="0" compatLnSpc="1">
            <a:prstTxWarp prst="textNoShape">
              <a:avLst/>
            </a:prstTxWarp>
          </a:bodyPr>
          <a:lstStyle>
            <a:lvl1pPr marL="0" indent="0" algn="ctr" defTabSz="865188" rtl="0" eaLnBrk="0" fontAlgn="base" hangingPunct="0">
              <a:spcBef>
                <a:spcPct val="20000"/>
              </a:spcBef>
              <a:spcAft>
                <a:spcPct val="0"/>
              </a:spcAft>
              <a:buNone/>
              <a:defRPr sz="3000">
                <a:solidFill>
                  <a:schemeClr val="tx1"/>
                </a:solidFill>
                <a:latin typeface="+mn-lt"/>
                <a:ea typeface="+mn-ea"/>
                <a:cs typeface="+mn-cs"/>
              </a:defRPr>
            </a:lvl1pPr>
            <a:lvl2pPr marL="457200" indent="0" algn="ctr" defTabSz="865188" rtl="0" eaLnBrk="0" fontAlgn="base" hangingPunct="0">
              <a:spcBef>
                <a:spcPct val="20000"/>
              </a:spcBef>
              <a:spcAft>
                <a:spcPct val="0"/>
              </a:spcAft>
              <a:buNone/>
              <a:defRPr sz="2600">
                <a:solidFill>
                  <a:schemeClr val="tx1"/>
                </a:solidFill>
                <a:latin typeface="+mn-lt"/>
              </a:defRPr>
            </a:lvl2pPr>
            <a:lvl3pPr marL="914400" indent="0" algn="ctr" defTabSz="865188" rtl="0" eaLnBrk="0" fontAlgn="base" hangingPunct="0">
              <a:spcBef>
                <a:spcPct val="20000"/>
              </a:spcBef>
              <a:spcAft>
                <a:spcPct val="0"/>
              </a:spcAft>
              <a:buNone/>
              <a:defRPr sz="2300">
                <a:solidFill>
                  <a:schemeClr val="tx1"/>
                </a:solidFill>
                <a:latin typeface="+mn-lt"/>
              </a:defRPr>
            </a:lvl3pPr>
            <a:lvl4pPr marL="1371600" indent="0" algn="ctr" defTabSz="865188" rtl="0" eaLnBrk="0" fontAlgn="base" hangingPunct="0">
              <a:spcBef>
                <a:spcPct val="20000"/>
              </a:spcBef>
              <a:spcAft>
                <a:spcPct val="0"/>
              </a:spcAft>
              <a:buNone/>
              <a:defRPr sz="1900">
                <a:solidFill>
                  <a:schemeClr val="tx1"/>
                </a:solidFill>
                <a:latin typeface="+mn-lt"/>
              </a:defRPr>
            </a:lvl4pPr>
            <a:lvl5pPr marL="1828800" indent="0" algn="ctr" defTabSz="865188" rtl="0" eaLnBrk="0" fontAlgn="base" hangingPunct="0">
              <a:spcBef>
                <a:spcPct val="20000"/>
              </a:spcBef>
              <a:spcAft>
                <a:spcPct val="0"/>
              </a:spcAft>
              <a:buNone/>
              <a:defRPr sz="1900">
                <a:solidFill>
                  <a:schemeClr val="tx1"/>
                </a:solidFill>
                <a:latin typeface="+mn-lt"/>
              </a:defRPr>
            </a:lvl5pPr>
            <a:lvl6pPr marL="2286000" indent="0" algn="ctr" defTabSz="865188" rtl="0" fontAlgn="base">
              <a:spcBef>
                <a:spcPct val="20000"/>
              </a:spcBef>
              <a:spcAft>
                <a:spcPct val="0"/>
              </a:spcAft>
              <a:buNone/>
              <a:defRPr sz="1900">
                <a:solidFill>
                  <a:schemeClr val="tx1"/>
                </a:solidFill>
                <a:latin typeface="+mn-lt"/>
              </a:defRPr>
            </a:lvl6pPr>
            <a:lvl7pPr marL="2743200" indent="0" algn="ctr" defTabSz="865188" rtl="0" fontAlgn="base">
              <a:spcBef>
                <a:spcPct val="20000"/>
              </a:spcBef>
              <a:spcAft>
                <a:spcPct val="0"/>
              </a:spcAft>
              <a:buNone/>
              <a:defRPr sz="1900">
                <a:solidFill>
                  <a:schemeClr val="tx1"/>
                </a:solidFill>
                <a:latin typeface="+mn-lt"/>
              </a:defRPr>
            </a:lvl7pPr>
            <a:lvl8pPr marL="3200400" indent="0" algn="ctr" defTabSz="865188" rtl="0" fontAlgn="base">
              <a:spcBef>
                <a:spcPct val="20000"/>
              </a:spcBef>
              <a:spcAft>
                <a:spcPct val="0"/>
              </a:spcAft>
              <a:buNone/>
              <a:defRPr sz="1900">
                <a:solidFill>
                  <a:schemeClr val="tx1"/>
                </a:solidFill>
                <a:latin typeface="+mn-lt"/>
              </a:defRPr>
            </a:lvl8pPr>
            <a:lvl9pPr marL="3657600" indent="0" algn="ctr" defTabSz="865188" rtl="0" fontAlgn="base">
              <a:spcBef>
                <a:spcPct val="20000"/>
              </a:spcBef>
              <a:spcAft>
                <a:spcPct val="0"/>
              </a:spcAft>
              <a:buNone/>
              <a:defRPr sz="1900">
                <a:solidFill>
                  <a:schemeClr val="tx1"/>
                </a:solidFill>
                <a:latin typeface="+mn-lt"/>
              </a:defRPr>
            </a:lvl9pPr>
          </a:lstStyle>
          <a:p>
            <a:pPr eaLnBrk="1" hangingPunct="1">
              <a:spcBef>
                <a:spcPct val="0"/>
              </a:spcBef>
            </a:pPr>
            <a:r>
              <a:rPr lang="fr-CA" sz="1600" kern="0" dirty="0">
                <a:latin typeface="Trebuchet MS" panose="020B0603020202020204" pitchFamily="34" charset="0"/>
                <a:cs typeface="Calibri" panose="020F0502020204030204" pitchFamily="34" charset="0"/>
              </a:rPr>
              <a:t>RESEARCH REPORT</a:t>
            </a:r>
          </a:p>
        </p:txBody>
      </p:sp>
      <p:sp>
        <p:nvSpPr>
          <p:cNvPr id="7" name="Rectangle 2">
            <a:extLst>
              <a:ext uri="{FF2B5EF4-FFF2-40B4-BE49-F238E27FC236}">
                <a16:creationId xmlns:a16="http://schemas.microsoft.com/office/drawing/2014/main" id="{2711126D-4A16-92CF-4E45-0346A01738D8}"/>
              </a:ext>
            </a:extLst>
          </p:cNvPr>
          <p:cNvSpPr txBox="1">
            <a:spLocks noChangeArrowheads="1"/>
          </p:cNvSpPr>
          <p:nvPr>
            <p:custDataLst>
              <p:tags r:id="rId3"/>
            </p:custDataLst>
          </p:nvPr>
        </p:nvSpPr>
        <p:spPr bwMode="auto">
          <a:xfrm>
            <a:off x="3521575" y="1692035"/>
            <a:ext cx="3077346" cy="999581"/>
          </a:xfrm>
          <a:prstGeom prst="rect">
            <a:avLst/>
          </a:prstGeom>
          <a:noFill/>
          <a:ln>
            <a:miter lim="800000"/>
            <a:headEnd/>
            <a:tailEnd/>
          </a:ln>
        </p:spPr>
        <p:txBody>
          <a:bodyPr vert="horz" wrap="square" lIns="64853" tIns="32426" rIns="64853" bIns="32426" numCol="1" anchor="ctr" anchorCtr="0" compatLnSpc="1">
            <a:prstTxWarp prst="textNoShape">
              <a:avLst/>
            </a:prstTxWarp>
          </a:bodyPr>
          <a:lstStyle>
            <a:lvl1pPr marL="0" indent="0" algn="ctr" defTabSz="865188" rtl="0" eaLnBrk="0" fontAlgn="base" hangingPunct="0">
              <a:spcBef>
                <a:spcPct val="20000"/>
              </a:spcBef>
              <a:spcAft>
                <a:spcPct val="0"/>
              </a:spcAft>
              <a:buNone/>
              <a:defRPr sz="3000">
                <a:solidFill>
                  <a:schemeClr val="tx1"/>
                </a:solidFill>
                <a:latin typeface="+mn-lt"/>
                <a:ea typeface="+mn-ea"/>
                <a:cs typeface="+mn-cs"/>
              </a:defRPr>
            </a:lvl1pPr>
            <a:lvl2pPr marL="457200" indent="0" algn="ctr" defTabSz="865188" rtl="0" eaLnBrk="0" fontAlgn="base" hangingPunct="0">
              <a:spcBef>
                <a:spcPct val="20000"/>
              </a:spcBef>
              <a:spcAft>
                <a:spcPct val="0"/>
              </a:spcAft>
              <a:buNone/>
              <a:defRPr sz="2600">
                <a:solidFill>
                  <a:schemeClr val="tx1"/>
                </a:solidFill>
                <a:latin typeface="+mn-lt"/>
              </a:defRPr>
            </a:lvl2pPr>
            <a:lvl3pPr marL="914400" indent="0" algn="ctr" defTabSz="865188" rtl="0" eaLnBrk="0" fontAlgn="base" hangingPunct="0">
              <a:spcBef>
                <a:spcPct val="20000"/>
              </a:spcBef>
              <a:spcAft>
                <a:spcPct val="0"/>
              </a:spcAft>
              <a:buNone/>
              <a:defRPr sz="2300">
                <a:solidFill>
                  <a:schemeClr val="tx1"/>
                </a:solidFill>
                <a:latin typeface="+mn-lt"/>
              </a:defRPr>
            </a:lvl3pPr>
            <a:lvl4pPr marL="1371600" indent="0" algn="ctr" defTabSz="865188" rtl="0" eaLnBrk="0" fontAlgn="base" hangingPunct="0">
              <a:spcBef>
                <a:spcPct val="20000"/>
              </a:spcBef>
              <a:spcAft>
                <a:spcPct val="0"/>
              </a:spcAft>
              <a:buNone/>
              <a:defRPr sz="1900">
                <a:solidFill>
                  <a:schemeClr val="tx1"/>
                </a:solidFill>
                <a:latin typeface="+mn-lt"/>
              </a:defRPr>
            </a:lvl4pPr>
            <a:lvl5pPr marL="1828800" indent="0" algn="ctr" defTabSz="865188" rtl="0" eaLnBrk="0" fontAlgn="base" hangingPunct="0">
              <a:spcBef>
                <a:spcPct val="20000"/>
              </a:spcBef>
              <a:spcAft>
                <a:spcPct val="0"/>
              </a:spcAft>
              <a:buNone/>
              <a:defRPr sz="1900">
                <a:solidFill>
                  <a:schemeClr val="tx1"/>
                </a:solidFill>
                <a:latin typeface="+mn-lt"/>
              </a:defRPr>
            </a:lvl5pPr>
            <a:lvl6pPr marL="2286000" indent="0" algn="ctr" defTabSz="865188" rtl="0" fontAlgn="base">
              <a:spcBef>
                <a:spcPct val="20000"/>
              </a:spcBef>
              <a:spcAft>
                <a:spcPct val="0"/>
              </a:spcAft>
              <a:buNone/>
              <a:defRPr sz="1900">
                <a:solidFill>
                  <a:schemeClr val="tx1"/>
                </a:solidFill>
                <a:latin typeface="+mn-lt"/>
              </a:defRPr>
            </a:lvl6pPr>
            <a:lvl7pPr marL="2743200" indent="0" algn="ctr" defTabSz="865188" rtl="0" fontAlgn="base">
              <a:spcBef>
                <a:spcPct val="20000"/>
              </a:spcBef>
              <a:spcAft>
                <a:spcPct val="0"/>
              </a:spcAft>
              <a:buNone/>
              <a:defRPr sz="1900">
                <a:solidFill>
                  <a:schemeClr val="tx1"/>
                </a:solidFill>
                <a:latin typeface="+mn-lt"/>
              </a:defRPr>
            </a:lvl7pPr>
            <a:lvl8pPr marL="3200400" indent="0" algn="ctr" defTabSz="865188" rtl="0" fontAlgn="base">
              <a:spcBef>
                <a:spcPct val="20000"/>
              </a:spcBef>
              <a:spcAft>
                <a:spcPct val="0"/>
              </a:spcAft>
              <a:buNone/>
              <a:defRPr sz="1900">
                <a:solidFill>
                  <a:schemeClr val="tx1"/>
                </a:solidFill>
                <a:latin typeface="+mn-lt"/>
              </a:defRPr>
            </a:lvl8pPr>
            <a:lvl9pPr marL="3657600" indent="0" algn="ctr" defTabSz="865188" rtl="0" fontAlgn="base">
              <a:spcBef>
                <a:spcPct val="20000"/>
              </a:spcBef>
              <a:spcAft>
                <a:spcPct val="0"/>
              </a:spcAft>
              <a:buNone/>
              <a:defRPr sz="1900">
                <a:solidFill>
                  <a:schemeClr val="tx1"/>
                </a:solidFill>
                <a:latin typeface="+mn-lt"/>
              </a:defRPr>
            </a:lvl9pPr>
          </a:lstStyle>
          <a:p>
            <a:pPr eaLnBrk="1" hangingPunct="1">
              <a:spcBef>
                <a:spcPct val="0"/>
              </a:spcBef>
            </a:pPr>
            <a:r>
              <a:rPr lang="en-CA" sz="1800" dirty="0">
                <a:latin typeface="Calibri" panose="020F0502020204030204" pitchFamily="34" charset="0"/>
                <a:ea typeface="Calibri" panose="020F0502020204030204" pitchFamily="34" charset="0"/>
                <a:cs typeface="Calibri" panose="020F0502020204030204" pitchFamily="34" charset="0"/>
              </a:rPr>
              <a:t>Survey of labour and issues confronting Gatineau Valley companies</a:t>
            </a:r>
            <a:endParaRPr lang="en-CA" sz="1800" kern="0" dirty="0">
              <a:solidFill>
                <a:srgbClr val="222223"/>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SADC Vallée de la Gatineau - Home | Facebook">
            <a:extLst>
              <a:ext uri="{FF2B5EF4-FFF2-40B4-BE49-F238E27FC236}">
                <a16:creationId xmlns:a16="http://schemas.microsoft.com/office/drawing/2014/main" id="{0A08A861-E592-52BD-7AE7-456A5F6BB5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2250" y="2974389"/>
            <a:ext cx="1140411" cy="11404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853035B6-0B48-56BF-9EAA-95292064E7F9}"/>
              </a:ext>
            </a:extLst>
          </p:cNvPr>
          <p:cNvSpPr txBox="1">
            <a:spLocks noChangeArrowheads="1"/>
          </p:cNvSpPr>
          <p:nvPr>
            <p:custDataLst>
              <p:tags r:id="rId4"/>
            </p:custDataLst>
          </p:nvPr>
        </p:nvSpPr>
        <p:spPr bwMode="auto">
          <a:xfrm>
            <a:off x="4943041" y="3260526"/>
            <a:ext cx="2021639" cy="645929"/>
          </a:xfrm>
          <a:prstGeom prst="rect">
            <a:avLst/>
          </a:prstGeom>
          <a:noFill/>
          <a:ln>
            <a:miter lim="800000"/>
            <a:headEnd/>
            <a:tailEnd/>
          </a:ln>
        </p:spPr>
        <p:txBody>
          <a:bodyPr vert="horz" wrap="square" lIns="64853" tIns="32426" rIns="64853" bIns="32426" numCol="1" anchor="t" anchorCtr="0" compatLnSpc="1">
            <a:prstTxWarp prst="textNoShape">
              <a:avLst/>
            </a:prstTxWarp>
          </a:bodyPr>
          <a:lstStyle>
            <a:lvl1pPr marL="0" indent="0" algn="ctr" defTabSz="648891" rtl="0" eaLnBrk="0" fontAlgn="base" hangingPunct="0">
              <a:spcBef>
                <a:spcPct val="20000"/>
              </a:spcBef>
              <a:spcAft>
                <a:spcPct val="0"/>
              </a:spcAft>
              <a:buNone/>
              <a:defRPr sz="1600">
                <a:solidFill>
                  <a:srgbClr val="1B2F5F"/>
                </a:solidFill>
                <a:latin typeface="Trebuchet MS" panose="020B0603020202020204" pitchFamily="34" charset="0"/>
                <a:ea typeface="+mn-ea"/>
                <a:cs typeface="Calibri" panose="020F0502020204030204" pitchFamily="34" charset="0"/>
              </a:defRPr>
            </a:lvl1pPr>
            <a:lvl2pPr marL="342900" indent="0" algn="ctr" defTabSz="648891" rtl="0" eaLnBrk="0" fontAlgn="base" hangingPunct="0">
              <a:spcBef>
                <a:spcPct val="20000"/>
              </a:spcBef>
              <a:spcAft>
                <a:spcPct val="0"/>
              </a:spcAft>
              <a:buNone/>
              <a:defRPr sz="1950">
                <a:solidFill>
                  <a:schemeClr val="tx1"/>
                </a:solidFill>
                <a:latin typeface="+mn-lt"/>
              </a:defRPr>
            </a:lvl2pPr>
            <a:lvl3pPr marL="685800" indent="0" algn="ctr" defTabSz="648891" rtl="0" eaLnBrk="0" fontAlgn="base" hangingPunct="0">
              <a:spcBef>
                <a:spcPct val="20000"/>
              </a:spcBef>
              <a:spcAft>
                <a:spcPct val="0"/>
              </a:spcAft>
              <a:buNone/>
              <a:defRPr sz="1725">
                <a:solidFill>
                  <a:schemeClr val="tx1"/>
                </a:solidFill>
                <a:latin typeface="+mn-lt"/>
              </a:defRPr>
            </a:lvl3pPr>
            <a:lvl4pPr marL="1028700" indent="0" algn="ctr" defTabSz="648891" rtl="0" eaLnBrk="0" fontAlgn="base" hangingPunct="0">
              <a:spcBef>
                <a:spcPct val="20000"/>
              </a:spcBef>
              <a:spcAft>
                <a:spcPct val="0"/>
              </a:spcAft>
              <a:buNone/>
              <a:defRPr sz="1425">
                <a:solidFill>
                  <a:schemeClr val="tx1"/>
                </a:solidFill>
                <a:latin typeface="+mn-lt"/>
              </a:defRPr>
            </a:lvl4pPr>
            <a:lvl5pPr marL="1371600" indent="0" algn="ctr" defTabSz="648891" rtl="0" eaLnBrk="0" fontAlgn="base" hangingPunct="0">
              <a:spcBef>
                <a:spcPct val="20000"/>
              </a:spcBef>
              <a:spcAft>
                <a:spcPct val="0"/>
              </a:spcAft>
              <a:buNone/>
              <a:defRPr sz="1425">
                <a:solidFill>
                  <a:schemeClr val="tx1"/>
                </a:solidFill>
                <a:latin typeface="+mn-lt"/>
              </a:defRPr>
            </a:lvl5pPr>
            <a:lvl6pPr marL="1714500" indent="0" algn="ctr" defTabSz="648891" rtl="0" fontAlgn="base">
              <a:spcBef>
                <a:spcPct val="20000"/>
              </a:spcBef>
              <a:spcAft>
                <a:spcPct val="0"/>
              </a:spcAft>
              <a:buNone/>
              <a:defRPr sz="1425">
                <a:solidFill>
                  <a:schemeClr val="tx1"/>
                </a:solidFill>
                <a:latin typeface="+mn-lt"/>
              </a:defRPr>
            </a:lvl6pPr>
            <a:lvl7pPr marL="2057400" indent="0" algn="ctr" defTabSz="648891" rtl="0" fontAlgn="base">
              <a:spcBef>
                <a:spcPct val="20000"/>
              </a:spcBef>
              <a:spcAft>
                <a:spcPct val="0"/>
              </a:spcAft>
              <a:buNone/>
              <a:defRPr sz="1425">
                <a:solidFill>
                  <a:schemeClr val="tx1"/>
                </a:solidFill>
                <a:latin typeface="+mn-lt"/>
              </a:defRPr>
            </a:lvl7pPr>
            <a:lvl8pPr marL="2400300" indent="0" algn="ctr" defTabSz="648891" rtl="0" fontAlgn="base">
              <a:spcBef>
                <a:spcPct val="20000"/>
              </a:spcBef>
              <a:spcAft>
                <a:spcPct val="0"/>
              </a:spcAft>
              <a:buNone/>
              <a:defRPr sz="1425">
                <a:solidFill>
                  <a:schemeClr val="tx1"/>
                </a:solidFill>
                <a:latin typeface="+mn-lt"/>
              </a:defRPr>
            </a:lvl8pPr>
            <a:lvl9pPr marL="2743200" indent="0" algn="ctr" defTabSz="648891" rtl="0" fontAlgn="base">
              <a:spcBef>
                <a:spcPct val="20000"/>
              </a:spcBef>
              <a:spcAft>
                <a:spcPct val="0"/>
              </a:spcAft>
              <a:buNone/>
              <a:defRPr sz="1425">
                <a:solidFill>
                  <a:schemeClr val="tx1"/>
                </a:solidFill>
                <a:latin typeface="+mn-lt"/>
              </a:defRPr>
            </a:lvl9pPr>
          </a:lstStyle>
          <a:p>
            <a:pPr algn="l" eaLnBrk="1" hangingPunct="1">
              <a:spcBef>
                <a:spcPct val="0"/>
              </a:spcBef>
            </a:pPr>
            <a:r>
              <a:rPr lang="en-CA" sz="1400" b="0" kern="0" dirty="0">
                <a:solidFill>
                  <a:srgbClr val="222223"/>
                </a:solidFill>
              </a:rPr>
              <a:t>Presented to the Gatineau Valley and its partners</a:t>
            </a:r>
          </a:p>
          <a:p>
            <a:pPr algn="l" eaLnBrk="1" hangingPunct="1">
              <a:spcBef>
                <a:spcPct val="0"/>
              </a:spcBef>
            </a:pPr>
            <a:endParaRPr lang="fr-CA" sz="1400" b="0" kern="0" dirty="0">
              <a:solidFill>
                <a:srgbClr val="222223"/>
              </a:solidFill>
            </a:endParaRPr>
          </a:p>
        </p:txBody>
      </p:sp>
      <p:pic>
        <p:nvPicPr>
          <p:cNvPr id="2" name="Picture 2" descr="Vallée-de-la-Gatineau - Geocentriq">
            <a:extLst>
              <a:ext uri="{FF2B5EF4-FFF2-40B4-BE49-F238E27FC236}">
                <a16:creationId xmlns:a16="http://schemas.microsoft.com/office/drawing/2014/main" id="{AD051719-384C-C55E-3FC3-C3F36C40EE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21411" y="4382192"/>
            <a:ext cx="1617173" cy="49391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417520C7-A688-8B42-70E2-AE99A4803FE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0255" y="4384369"/>
            <a:ext cx="1483424" cy="513110"/>
          </a:xfrm>
          <a:prstGeom prst="rect">
            <a:avLst/>
          </a:prstGeom>
        </p:spPr>
      </p:pic>
    </p:spTree>
    <p:extLst>
      <p:ext uri="{BB962C8B-B14F-4D97-AF65-F5344CB8AC3E}">
        <p14:creationId xmlns:p14="http://schemas.microsoft.com/office/powerpoint/2010/main" val="2207558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a:xfrm>
            <a:off x="8546089" y="4718832"/>
            <a:ext cx="466332" cy="274320"/>
          </a:xfrm>
        </p:spPr>
        <p:txBody>
          <a:bodyPr/>
          <a:lstStyle/>
          <a:p>
            <a:fld id="{C297CA5E-FF06-48ED-82CF-4AAA99EE0D5C}" type="slidenum">
              <a:rPr lang="fr-CA" smtClean="0"/>
              <a:pPr/>
              <a:t>10</a:t>
            </a:fld>
            <a:endParaRPr lang="fr-CA" dirty="0"/>
          </a:p>
        </p:txBody>
      </p:sp>
      <p:graphicFrame>
        <p:nvGraphicFramePr>
          <p:cNvPr id="7" name="Tableau 6"/>
          <p:cNvGraphicFramePr>
            <a:graphicFrameLocks noGrp="1" noChangeAspect="1"/>
          </p:cNvGraphicFramePr>
          <p:nvPr>
            <p:custDataLst>
              <p:tags r:id="rId2"/>
            </p:custDataLst>
            <p:extLst>
              <p:ext uri="{D42A27DB-BD31-4B8C-83A1-F6EECF244321}">
                <p14:modId xmlns:p14="http://schemas.microsoft.com/office/powerpoint/2010/main" val="1313228574"/>
              </p:ext>
            </p:extLst>
          </p:nvPr>
        </p:nvGraphicFramePr>
        <p:xfrm>
          <a:off x="602512" y="716432"/>
          <a:ext cx="8213828" cy="3431452"/>
        </p:xfrm>
        <a:graphic>
          <a:graphicData uri="http://schemas.openxmlformats.org/drawingml/2006/table">
            <a:tbl>
              <a:tblPr/>
              <a:tblGrid>
                <a:gridCol w="8213828">
                  <a:extLst>
                    <a:ext uri="{9D8B030D-6E8A-4147-A177-3AD203B41FA5}">
                      <a16:colId xmlns:a16="http://schemas.microsoft.com/office/drawing/2014/main" val="20000"/>
                    </a:ext>
                  </a:extLst>
                </a:gridCol>
              </a:tblGrid>
              <a:tr h="27416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91440" lvl="1" indent="0" algn="just" defTabSz="342892" rtl="0" eaLnBrk="1" fontAlgn="base" latinLnBrk="0" hangingPunct="1">
                        <a:lnSpc>
                          <a:spcPct val="100000"/>
                        </a:lnSpc>
                        <a:spcBef>
                          <a:spcPts val="0"/>
                        </a:spcBef>
                        <a:spcAft>
                          <a:spcPts val="600"/>
                        </a:spcAft>
                        <a:buClr>
                          <a:srgbClr val="FF0000"/>
                        </a:buClr>
                        <a:buFont typeface="LucidaGrande" charset="0"/>
                        <a:buNone/>
                      </a:pPr>
                      <a:r>
                        <a:rPr lang="fr-CA" sz="1200" b="1" i="0" kern="1200" noProof="0" dirty="0">
                          <a:solidFill>
                            <a:srgbClr val="F46C31"/>
                          </a:solidFill>
                          <a:latin typeface="Calibri" panose="020F0502020204030204" pitchFamily="34" charset="0"/>
                          <a:ea typeface="Arial" charset="0"/>
                          <a:cs typeface="Calibri" panose="020F0502020204030204" pitchFamily="34" charset="0"/>
                        </a:rPr>
                        <a:t>OBJECTIVES</a:t>
                      </a:r>
                    </a:p>
                  </a:txBody>
                  <a:tcPr marL="77756" marR="77756"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1945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91440" lvl="1" indent="0" algn="just" defTabSz="342892" rtl="0" eaLnBrk="1" fontAlgn="base" latinLnBrk="0" hangingPunct="1">
                        <a:lnSpc>
                          <a:spcPct val="100000"/>
                        </a:lnSpc>
                        <a:spcBef>
                          <a:spcPts val="0"/>
                        </a:spcBef>
                        <a:spcAft>
                          <a:spcPts val="600"/>
                        </a:spcAft>
                        <a:buClr>
                          <a:srgbClr val="FF0000"/>
                        </a:buClr>
                        <a:buSzTx/>
                        <a:buFont typeface="LucidaGrande" charset="0"/>
                        <a:buNone/>
                        <a:tabLst/>
                        <a:defRPr/>
                      </a:pPr>
                      <a:r>
                        <a:rPr lang="en-CA" sz="1100" b="0" kern="1200" noProof="0" dirty="0">
                          <a:solidFill>
                            <a:srgbClr val="222223"/>
                          </a:solidFill>
                          <a:latin typeface="Calibri" panose="020F0502020204030204"/>
                          <a:ea typeface="+mn-ea"/>
                          <a:cs typeface="+mn-cs"/>
                        </a:rPr>
                        <a:t>The Gatineau Valley SADC– and its partners Services Québec and the Gatineau Valley RCM – retained BIP Research to survey companies on its territory. </a:t>
                      </a:r>
                      <a:r>
                        <a:rPr lang="en-CA" sz="1100" b="0" kern="1200" dirty="0">
                          <a:solidFill>
                            <a:srgbClr val="222223"/>
                          </a:solidFill>
                          <a:latin typeface="Calibri" panose="020F0502020204030204"/>
                          <a:ea typeface="+mn-ea"/>
                          <a:cs typeface="+mn-cs"/>
                        </a:rPr>
                        <a:t>The purpose of this survey is to document an action plan on the area’s requirements with respect to the current labour situation confronting companies and their upcoming needs over the next one to three years. It will also define companies’ needs to better orient strategic actions to support entrepreneurs as they adjust their business model.</a:t>
                      </a:r>
                      <a:endParaRPr lang="en-CA" sz="1100" dirty="0"/>
                    </a:p>
                    <a:p>
                      <a:pPr marL="0" marR="91440" lvl="1" indent="0" algn="just" defTabSz="342892" rtl="0" eaLnBrk="1" fontAlgn="base" latinLnBrk="0" hangingPunct="1">
                        <a:lnSpc>
                          <a:spcPct val="100000"/>
                        </a:lnSpc>
                        <a:spcBef>
                          <a:spcPts val="0"/>
                        </a:spcBef>
                        <a:spcAft>
                          <a:spcPts val="0"/>
                        </a:spcAft>
                        <a:buClr>
                          <a:srgbClr val="FF0000"/>
                        </a:buClr>
                        <a:buSzTx/>
                        <a:buFont typeface="LucidaGrande" charset="0"/>
                        <a:buNone/>
                        <a:tabLst/>
                        <a:defRPr/>
                      </a:pPr>
                      <a:r>
                        <a:rPr lang="en-CA" sz="1100" b="0" kern="1200" dirty="0">
                          <a:solidFill>
                            <a:srgbClr val="222223"/>
                          </a:solidFill>
                          <a:latin typeface="Calibri" panose="020F0502020204030204"/>
                          <a:ea typeface="+mn-ea"/>
                          <a:cs typeface="+mn-cs"/>
                        </a:rPr>
                        <a:t>This survey is further to the one conducted four years ago in late 2018 which focused exclusively on human resources, but this time, the survey examines other themes in addition to the labour situation. The following is a list of the specific objectives.:</a:t>
                      </a:r>
                    </a:p>
                    <a:p>
                      <a:pPr marL="231775" marR="91440" lvl="1" indent="-231775" algn="just" defTabSz="966788" rtl="0" eaLnBrk="1" fontAlgn="base" latinLnBrk="0" hangingPunct="1">
                        <a:lnSpc>
                          <a:spcPts val="1350"/>
                        </a:lnSpc>
                        <a:spcBef>
                          <a:spcPts val="300"/>
                        </a:spcBef>
                        <a:spcAft>
                          <a:spcPct val="0"/>
                        </a:spcAft>
                        <a:buClr>
                          <a:srgbClr val="F46C31"/>
                        </a:buClr>
                        <a:buSzTx/>
                        <a:buFont typeface="Wingdings 3" panose="05040102010807070707" pitchFamily="18" charset="2"/>
                        <a:buChar char=""/>
                        <a:tabLst/>
                        <a:defRPr/>
                      </a:pPr>
                      <a:r>
                        <a:rPr lang="en-CA" sz="1100" b="0" kern="1200" dirty="0">
                          <a:solidFill>
                            <a:schemeClr val="tx1"/>
                          </a:solidFill>
                          <a:latin typeface="Calibri" panose="020F0502020204030204" pitchFamily="34" charset="0"/>
                          <a:ea typeface="+mn-ea"/>
                          <a:cs typeface="Calibri" panose="020F0502020204030204" pitchFamily="34" charset="0"/>
                        </a:rPr>
                        <a:t>Prepare a profile of the jobs in companies operating on the territory: number of employees according to status, breakdown of jobs according to gender, age, seniority and level of qualification, etc.</a:t>
                      </a:r>
                    </a:p>
                    <a:p>
                      <a:pPr marL="231775" marR="91440" lvl="1" indent="-231775" algn="just" defTabSz="966788" rtl="0" eaLnBrk="1" fontAlgn="base" latinLnBrk="0" hangingPunct="1">
                        <a:lnSpc>
                          <a:spcPts val="1350"/>
                        </a:lnSpc>
                        <a:spcBef>
                          <a:spcPts val="300"/>
                        </a:spcBef>
                        <a:spcAft>
                          <a:spcPct val="0"/>
                        </a:spcAft>
                        <a:buClr>
                          <a:srgbClr val="F46C31"/>
                        </a:buClr>
                        <a:buSzTx/>
                        <a:buFont typeface="Wingdings 3" panose="05040102010807070707" pitchFamily="18" charset="2"/>
                        <a:buChar char=""/>
                        <a:tabLst/>
                        <a:defRPr/>
                      </a:pPr>
                      <a:r>
                        <a:rPr lang="en-CA" sz="1100" b="0" kern="1200" dirty="0">
                          <a:solidFill>
                            <a:schemeClr val="tx1"/>
                          </a:solidFill>
                          <a:latin typeface="Calibri" panose="020F0502020204030204" pitchFamily="34" charset="0"/>
                          <a:ea typeface="+mn-ea"/>
                          <a:cs typeface="Calibri" panose="020F0502020204030204" pitchFamily="34" charset="0"/>
                        </a:rPr>
                        <a:t>Make job forecasts over the next three years (2023 to 2025).</a:t>
                      </a:r>
                    </a:p>
                    <a:p>
                      <a:pPr marL="231775" marR="91440" lvl="1" indent="-231775" algn="just" defTabSz="966788" rtl="0" eaLnBrk="1" fontAlgn="base" latinLnBrk="0" hangingPunct="1">
                        <a:lnSpc>
                          <a:spcPts val="1350"/>
                        </a:lnSpc>
                        <a:spcBef>
                          <a:spcPts val="300"/>
                        </a:spcBef>
                        <a:spcAft>
                          <a:spcPct val="0"/>
                        </a:spcAft>
                        <a:buClr>
                          <a:srgbClr val="F46C31"/>
                        </a:buClr>
                        <a:buSzTx/>
                        <a:buFont typeface="Wingdings 3" panose="05040102010807070707" pitchFamily="18" charset="2"/>
                        <a:buChar char=""/>
                        <a:tabLst/>
                        <a:defRPr/>
                      </a:pPr>
                      <a:r>
                        <a:rPr lang="en-CA" sz="1100" b="0" kern="1200" dirty="0">
                          <a:solidFill>
                            <a:schemeClr val="tx1"/>
                          </a:solidFill>
                          <a:latin typeface="Calibri" panose="020F0502020204030204" pitchFamily="34" charset="0"/>
                          <a:ea typeface="+mn-ea"/>
                          <a:cs typeface="Calibri" panose="020F0502020204030204" pitchFamily="34" charset="0"/>
                        </a:rPr>
                        <a:t>Identify recruiting actions taken by companies to deal with the labour shortage.</a:t>
                      </a:r>
                    </a:p>
                    <a:p>
                      <a:pPr marL="231775" marR="91440" lvl="1" indent="-231775" algn="just" defTabSz="966788" rtl="0" eaLnBrk="1" fontAlgn="base" latinLnBrk="0" hangingPunct="1">
                        <a:lnSpc>
                          <a:spcPts val="1350"/>
                        </a:lnSpc>
                        <a:spcBef>
                          <a:spcPts val="300"/>
                        </a:spcBef>
                        <a:spcAft>
                          <a:spcPct val="0"/>
                        </a:spcAft>
                        <a:buClr>
                          <a:srgbClr val="F46C31"/>
                        </a:buClr>
                        <a:buSzTx/>
                        <a:buFont typeface="Wingdings 3" panose="05040102010807070707" pitchFamily="18" charset="2"/>
                        <a:buChar char=""/>
                        <a:tabLst/>
                        <a:defRPr/>
                      </a:pPr>
                      <a:r>
                        <a:rPr lang="en-CA" sz="1100" b="0" kern="1200" dirty="0">
                          <a:solidFill>
                            <a:schemeClr val="tx1"/>
                          </a:solidFill>
                          <a:latin typeface="Calibri" panose="020F0502020204030204" pitchFamily="34" charset="0"/>
                          <a:ea typeface="+mn-ea"/>
                          <a:cs typeface="Calibri" panose="020F0502020204030204" pitchFamily="34" charset="0"/>
                        </a:rPr>
                        <a:t>Determine training requirements.</a:t>
                      </a:r>
                    </a:p>
                    <a:p>
                      <a:pPr marL="231775" marR="91440" lvl="1" indent="-231775" algn="just" defTabSz="966788" rtl="0" eaLnBrk="1" fontAlgn="base" latinLnBrk="0" hangingPunct="1">
                        <a:lnSpc>
                          <a:spcPts val="1350"/>
                        </a:lnSpc>
                        <a:spcBef>
                          <a:spcPts val="300"/>
                        </a:spcBef>
                        <a:spcAft>
                          <a:spcPct val="0"/>
                        </a:spcAft>
                        <a:buClr>
                          <a:srgbClr val="F46C31"/>
                        </a:buClr>
                        <a:buSzTx/>
                        <a:buFont typeface="Wingdings 3" panose="05040102010807070707" pitchFamily="18" charset="2"/>
                        <a:buChar char=""/>
                        <a:tabLst/>
                        <a:defRPr/>
                      </a:pPr>
                      <a:r>
                        <a:rPr lang="en-CA" sz="1100" b="0" kern="1200" dirty="0">
                          <a:solidFill>
                            <a:schemeClr val="tx1"/>
                          </a:solidFill>
                          <a:latin typeface="Calibri" panose="020F0502020204030204" pitchFamily="34" charset="0"/>
                          <a:ea typeface="+mn-ea"/>
                          <a:cs typeface="Calibri" panose="020F0502020204030204" pitchFamily="34" charset="0"/>
                        </a:rPr>
                        <a:t>Identify the main issues and challenges confronting companies.</a:t>
                      </a:r>
                    </a:p>
                    <a:p>
                      <a:pPr marL="231775" marR="91440" lvl="1" indent="-231775" algn="just" defTabSz="966788" rtl="0" eaLnBrk="1" fontAlgn="base" latinLnBrk="0" hangingPunct="1">
                        <a:lnSpc>
                          <a:spcPts val="1350"/>
                        </a:lnSpc>
                        <a:spcBef>
                          <a:spcPts val="300"/>
                        </a:spcBef>
                        <a:spcAft>
                          <a:spcPct val="0"/>
                        </a:spcAft>
                        <a:buClr>
                          <a:srgbClr val="F46C31"/>
                        </a:buClr>
                        <a:buSzTx/>
                        <a:buFont typeface="Wingdings 3" panose="05040102010807070707" pitchFamily="18" charset="2"/>
                        <a:buChar char=""/>
                        <a:tabLst/>
                        <a:defRPr/>
                      </a:pPr>
                      <a:r>
                        <a:rPr lang="en-CA" sz="1100" b="0" kern="1200" dirty="0">
                          <a:solidFill>
                            <a:schemeClr val="tx1"/>
                          </a:solidFill>
                          <a:latin typeface="Calibri" panose="020F0502020204030204" pitchFamily="34" charset="0"/>
                          <a:ea typeface="+mn-ea"/>
                          <a:cs typeface="Calibri" panose="020F0502020204030204" pitchFamily="34" charset="0"/>
                        </a:rPr>
                        <a:t>Delve more deeply into the cybersecurity problem.</a:t>
                      </a:r>
                    </a:p>
                    <a:p>
                      <a:pPr marL="231775" marR="91440" lvl="1" indent="-231775" algn="just" defTabSz="966788" rtl="0" eaLnBrk="1" fontAlgn="base" latinLnBrk="0" hangingPunct="1">
                        <a:lnSpc>
                          <a:spcPts val="1350"/>
                        </a:lnSpc>
                        <a:spcBef>
                          <a:spcPts val="300"/>
                        </a:spcBef>
                        <a:spcAft>
                          <a:spcPct val="0"/>
                        </a:spcAft>
                        <a:buClr>
                          <a:srgbClr val="F46C31"/>
                        </a:buClr>
                        <a:buSzTx/>
                        <a:buFont typeface="Wingdings 3" panose="05040102010807070707" pitchFamily="18" charset="2"/>
                        <a:buChar char=""/>
                        <a:tabLst/>
                        <a:defRPr/>
                      </a:pPr>
                      <a:r>
                        <a:rPr lang="en-CA" sz="1100" b="0" kern="1200" dirty="0">
                          <a:solidFill>
                            <a:schemeClr val="tx1"/>
                          </a:solidFill>
                          <a:latin typeface="Calibri" panose="020F0502020204030204" pitchFamily="34" charset="0"/>
                          <a:ea typeface="+mn-ea"/>
                          <a:cs typeface="Calibri" panose="020F0502020204030204" pitchFamily="34" charset="0"/>
                        </a:rPr>
                        <a:t>Examine in greater detail the problems of sustainable development and environmental management.</a:t>
                      </a:r>
                    </a:p>
                    <a:p>
                      <a:pPr marL="231775" marR="91440" lvl="1" indent="-231775" algn="just" defTabSz="966788" rtl="0" eaLnBrk="1" fontAlgn="base" latinLnBrk="0" hangingPunct="1">
                        <a:lnSpc>
                          <a:spcPts val="1350"/>
                        </a:lnSpc>
                        <a:spcBef>
                          <a:spcPts val="300"/>
                        </a:spcBef>
                        <a:spcAft>
                          <a:spcPct val="0"/>
                        </a:spcAft>
                        <a:buClr>
                          <a:srgbClr val="F46C31"/>
                        </a:buClr>
                        <a:buSzTx/>
                        <a:buFont typeface="Wingdings 3" panose="05040102010807070707" pitchFamily="18" charset="2"/>
                        <a:buChar char=""/>
                        <a:tabLst/>
                        <a:defRPr/>
                      </a:pPr>
                      <a:r>
                        <a:rPr lang="en-CA" sz="1100" b="0" kern="1200" dirty="0">
                          <a:solidFill>
                            <a:schemeClr val="tx1"/>
                          </a:solidFill>
                          <a:latin typeface="Calibri" panose="020F0502020204030204" pitchFamily="34" charset="0"/>
                          <a:ea typeface="+mn-ea"/>
                          <a:cs typeface="Calibri" panose="020F0502020204030204" pitchFamily="34" charset="0"/>
                        </a:rPr>
                        <a:t>Gain an idea of what business owners have been doing in terms of succession (owner profile, projected departure, stage they ae at in their succession planning). </a:t>
                      </a:r>
                    </a:p>
                  </a:txBody>
                  <a:tcPr marL="77756" marR="77756"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9" name="Rectangle 3"/>
          <p:cNvSpPr>
            <a:spLocks noChangeArrowheads="1"/>
          </p:cNvSpPr>
          <p:nvPr>
            <p:custDataLst>
              <p:tags r:id="rId3"/>
            </p:custDataLst>
          </p:nvPr>
        </p:nvSpPr>
        <p:spPr bwMode="auto">
          <a:xfrm>
            <a:off x="319087" y="151572"/>
            <a:ext cx="8572500" cy="327422"/>
          </a:xfrm>
          <a:prstGeom prst="rect">
            <a:avLst/>
          </a:prstGeom>
          <a:noFill/>
          <a:ln w="9525" algn="ctr">
            <a:noFill/>
            <a:miter lim="800000"/>
            <a:headEnd/>
            <a:tailEnd/>
          </a:ln>
        </p:spPr>
        <p:txBody>
          <a:bodyPr lIns="68556" tIns="34278" rIns="68556" bIns="34278" anchor="ctr"/>
          <a:lstStyle/>
          <a:p>
            <a:pPr marL="514350" indent="-514350" defTabSz="725091">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Objectives and</a:t>
            </a: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 methodology</a:t>
            </a: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(1/5)</a:t>
            </a:r>
          </a:p>
        </p:txBody>
      </p:sp>
    </p:spTree>
    <p:extLst>
      <p:ext uri="{BB962C8B-B14F-4D97-AF65-F5344CB8AC3E}">
        <p14:creationId xmlns:p14="http://schemas.microsoft.com/office/powerpoint/2010/main" val="253500456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a:xfrm>
            <a:off x="8546089" y="4718832"/>
            <a:ext cx="466332" cy="274320"/>
          </a:xfrm>
        </p:spPr>
        <p:txBody>
          <a:bodyPr/>
          <a:lstStyle/>
          <a:p>
            <a:fld id="{C297CA5E-FF06-48ED-82CF-4AAA99EE0D5C}" type="slidenum">
              <a:rPr lang="fr-CA" smtClean="0"/>
              <a:pPr/>
              <a:t>11</a:t>
            </a:fld>
            <a:endParaRPr lang="fr-CA" dirty="0"/>
          </a:p>
        </p:txBody>
      </p:sp>
      <p:graphicFrame>
        <p:nvGraphicFramePr>
          <p:cNvPr id="7" name="Tableau 6"/>
          <p:cNvGraphicFramePr>
            <a:graphicFrameLocks noGrp="1" noChangeAspect="1"/>
          </p:cNvGraphicFramePr>
          <p:nvPr>
            <p:custDataLst>
              <p:tags r:id="rId2"/>
            </p:custDataLst>
            <p:extLst>
              <p:ext uri="{D42A27DB-BD31-4B8C-83A1-F6EECF244321}">
                <p14:modId xmlns:p14="http://schemas.microsoft.com/office/powerpoint/2010/main" val="1237801862"/>
              </p:ext>
            </p:extLst>
          </p:nvPr>
        </p:nvGraphicFramePr>
        <p:xfrm>
          <a:off x="634314" y="716432"/>
          <a:ext cx="8079990" cy="3254756"/>
        </p:xfrm>
        <a:graphic>
          <a:graphicData uri="http://schemas.openxmlformats.org/drawingml/2006/table">
            <a:tbl>
              <a:tblPr/>
              <a:tblGrid>
                <a:gridCol w="8079990">
                  <a:extLst>
                    <a:ext uri="{9D8B030D-6E8A-4147-A177-3AD203B41FA5}">
                      <a16:colId xmlns:a16="http://schemas.microsoft.com/office/drawing/2014/main" val="20000"/>
                    </a:ext>
                  </a:extLst>
                </a:gridCol>
              </a:tblGrid>
              <a:tr h="21945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91440" lvl="1" indent="0" algn="just" defTabSz="342892" rtl="0" eaLnBrk="1" fontAlgn="base" latinLnBrk="0" hangingPunct="1">
                        <a:lnSpc>
                          <a:spcPct val="100000"/>
                        </a:lnSpc>
                        <a:spcBef>
                          <a:spcPts val="0"/>
                        </a:spcBef>
                        <a:spcAft>
                          <a:spcPct val="0"/>
                        </a:spcAft>
                        <a:buClr>
                          <a:srgbClr val="FF0000"/>
                        </a:buClr>
                        <a:buSzTx/>
                        <a:buFont typeface="LucidaGrande" charset="0"/>
                        <a:buNone/>
                        <a:tabLst/>
                        <a:defRPr/>
                      </a:pPr>
                      <a:r>
                        <a:rPr lang="fr-CA" sz="1200" b="1" i="0" kern="1200" noProof="0" dirty="0">
                          <a:solidFill>
                            <a:srgbClr val="F46C31"/>
                          </a:solidFill>
                          <a:latin typeface="Calibri" panose="020F0502020204030204" pitchFamily="34" charset="0"/>
                          <a:ea typeface="Arial" charset="0"/>
                          <a:cs typeface="Calibri" panose="020F0502020204030204" pitchFamily="34" charset="0"/>
                        </a:rPr>
                        <a:t>TARGETED COMPANIES AND SAMPLE</a:t>
                      </a:r>
                    </a:p>
                  </a:txBody>
                  <a:tcPr marL="77756" marR="77756"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371364251"/>
                  </a:ext>
                </a:extLst>
              </a:tr>
              <a:tr h="96843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31775" marR="91440" lvl="1" indent="-231775" algn="just" defTabSz="966788" rtl="0" eaLnBrk="1" fontAlgn="base" latinLnBrk="0" hangingPunct="1">
                        <a:lnSpc>
                          <a:spcPct val="100000"/>
                        </a:lnSpc>
                        <a:spcBef>
                          <a:spcPts val="300"/>
                        </a:spcBef>
                        <a:spcAft>
                          <a:spcPts val="0"/>
                        </a:spcAft>
                        <a:buClr>
                          <a:srgbClr val="F46C31"/>
                        </a:buClr>
                        <a:buSzTx/>
                        <a:buFont typeface="Wingdings 3" panose="05040102010807070707" pitchFamily="18" charset="2"/>
                        <a:buChar char=""/>
                        <a:tabLst/>
                        <a:defRPr/>
                      </a:pPr>
                      <a:r>
                        <a:rPr lang="en-CA" sz="1100" b="0" kern="1200" noProof="0" dirty="0">
                          <a:solidFill>
                            <a:schemeClr val="tx1"/>
                          </a:solidFill>
                          <a:latin typeface="Calibri" panose="020F0502020204030204" pitchFamily="34" charset="0"/>
                          <a:ea typeface="+mn-ea"/>
                          <a:cs typeface="Calibri" panose="020F0502020204030204" pitchFamily="34" charset="0"/>
                        </a:rPr>
                        <a:t>Companies located on the territory of the Gatineau Valley RCM.</a:t>
                      </a:r>
                    </a:p>
                    <a:p>
                      <a:pPr marL="231775" marR="91440" lvl="1" indent="-231775" algn="just" defTabSz="966788" rtl="0" eaLnBrk="1" fontAlgn="base" latinLnBrk="0" hangingPunct="1">
                        <a:lnSpc>
                          <a:spcPct val="100000"/>
                        </a:lnSpc>
                        <a:spcBef>
                          <a:spcPts val="300"/>
                        </a:spcBef>
                        <a:spcAft>
                          <a:spcPts val="0"/>
                        </a:spcAft>
                        <a:buClr>
                          <a:srgbClr val="F46C31"/>
                        </a:buClr>
                        <a:buSzTx/>
                        <a:buFont typeface="Wingdings 3" panose="05040102010807070707" pitchFamily="18" charset="2"/>
                        <a:buChar char=""/>
                        <a:tabLst/>
                        <a:defRPr/>
                      </a:pPr>
                      <a:r>
                        <a:rPr lang="en-CA" sz="1100" b="0" kern="1200" noProof="0" dirty="0">
                          <a:solidFill>
                            <a:schemeClr val="tx1"/>
                          </a:solidFill>
                          <a:latin typeface="Calibri" panose="020F0502020204030204" pitchFamily="34" charset="0"/>
                          <a:ea typeface="+mn-ea"/>
                          <a:cs typeface="Calibri" panose="020F0502020204030204" pitchFamily="34" charset="0"/>
                        </a:rPr>
                        <a:t>They have at least one salaried employee, whether full time, part time or seasonal.</a:t>
                      </a:r>
                    </a:p>
                    <a:p>
                      <a:pPr marL="0" marR="0" lvl="1" indent="0" algn="just" defTabSz="342892" rtl="0" eaLnBrk="1" fontAlgn="base" latinLnBrk="0" hangingPunct="1">
                        <a:lnSpc>
                          <a:spcPct val="100000"/>
                        </a:lnSpc>
                        <a:spcBef>
                          <a:spcPts val="600"/>
                        </a:spcBef>
                        <a:spcAft>
                          <a:spcPct val="0"/>
                        </a:spcAft>
                        <a:buClr>
                          <a:srgbClr val="FF0000"/>
                        </a:buClr>
                        <a:buSzPts val="1200"/>
                        <a:buFont typeface="LucidaGrande" charset="0"/>
                        <a:buNone/>
                        <a:tabLst>
                          <a:tab pos="228600" algn="l"/>
                        </a:tabLst>
                        <a:defRPr/>
                      </a:pPr>
                      <a:r>
                        <a:rPr lang="en-CA" sz="1100" b="0" i="0" kern="1200" baseline="0" noProof="0" dirty="0">
                          <a:solidFill>
                            <a:schemeClr val="tx1"/>
                          </a:solidFill>
                          <a:latin typeface="Calibri" panose="020F0502020204030204" pitchFamily="34" charset="0"/>
                          <a:ea typeface="Arial" charset="0"/>
                          <a:cs typeface="Calibri" panose="020F0502020204030204" pitchFamily="34" charset="0"/>
                        </a:rPr>
                        <a:t>We sought to have either the owner or the general manager respond to the survey. If neither was available, we went with another manager such as the human resources or the production/operations manager.</a:t>
                      </a:r>
                    </a:p>
                    <a:p>
                      <a:pPr marL="0" marR="0" lvl="1" indent="0" algn="just" defTabSz="342892" rtl="0" eaLnBrk="1" fontAlgn="base" latinLnBrk="0" hangingPunct="1">
                        <a:lnSpc>
                          <a:spcPct val="100000"/>
                        </a:lnSpc>
                        <a:spcBef>
                          <a:spcPts val="600"/>
                        </a:spcBef>
                        <a:spcAft>
                          <a:spcPct val="0"/>
                        </a:spcAft>
                        <a:buClr>
                          <a:srgbClr val="FF0000"/>
                        </a:buClr>
                        <a:buSzPts val="1200"/>
                        <a:buFont typeface="LucidaGrande" charset="0"/>
                        <a:buNone/>
                        <a:tabLst>
                          <a:tab pos="228600" algn="l"/>
                        </a:tabLst>
                        <a:defRPr/>
                      </a:pPr>
                      <a:r>
                        <a:rPr lang="en-CA" sz="1100" b="0" i="0" kern="1200" baseline="0" dirty="0">
                          <a:solidFill>
                            <a:schemeClr val="tx1"/>
                          </a:solidFill>
                          <a:latin typeface="Calibri" panose="020F0502020204030204" pitchFamily="34" charset="0"/>
                          <a:ea typeface="+mn-ea"/>
                          <a:cs typeface="Calibri" panose="020F0502020204030204" pitchFamily="34" charset="0"/>
                        </a:rPr>
                        <a:t>We wish to point out that the data from companies with establishments or outlets outside the Gatineau Valley RCM is excluded from this survey.</a:t>
                      </a:r>
                    </a:p>
                    <a:p>
                      <a:pPr marL="0" marR="0" lvl="1" indent="0" algn="just" defTabSz="342892" rtl="0" eaLnBrk="1" fontAlgn="base" latinLnBrk="0" hangingPunct="1">
                        <a:lnSpc>
                          <a:spcPct val="100000"/>
                        </a:lnSpc>
                        <a:spcBef>
                          <a:spcPts val="600"/>
                        </a:spcBef>
                        <a:spcAft>
                          <a:spcPct val="0"/>
                        </a:spcAft>
                        <a:buClr>
                          <a:srgbClr val="FF0000"/>
                        </a:buClr>
                        <a:buSzPts val="1200"/>
                        <a:buFont typeface="LucidaGrande" charset="0"/>
                        <a:buNone/>
                        <a:tabLst>
                          <a:tab pos="228600" algn="l"/>
                        </a:tabLst>
                        <a:defRPr/>
                      </a:pPr>
                      <a:r>
                        <a:rPr lang="en-CA" sz="1100" b="0" dirty="0">
                          <a:latin typeface="Calibri" panose="020F0502020204030204" pitchFamily="34" charset="0"/>
                          <a:ea typeface="Tahoma" pitchFamily="34" charset="0"/>
                          <a:cs typeface="Calibri" panose="020F0502020204030204" pitchFamily="34" charset="0"/>
                        </a:rPr>
                        <a:t>The sample was developed using two sources – the data base used during the 2018 survey and a list purchased from </a:t>
                      </a:r>
                      <a:r>
                        <a:rPr lang="en-CA" sz="1100" b="0" dirty="0">
                          <a:effectLst/>
                          <a:latin typeface="Calibri" panose="020F0502020204030204" pitchFamily="34" charset="0"/>
                          <a:ea typeface="Times New Roman" panose="02020603050405020304" pitchFamily="18" charset="0"/>
                        </a:rPr>
                        <a:t>Data Axle Canada (previously Info Canada)</a:t>
                      </a:r>
                      <a:r>
                        <a:rPr lang="en-CA" sz="1100" b="0" dirty="0">
                          <a:latin typeface="Calibri" panose="020F0502020204030204" pitchFamily="34" charset="0"/>
                          <a:ea typeface="Tahoma" pitchFamily="34" charset="0"/>
                          <a:cs typeface="Calibri" panose="020F0502020204030204" pitchFamily="34" charset="0"/>
                        </a:rPr>
                        <a:t>. The total sample includes 1.408 names of companies that are theoretically established in the Gatineau Valley RCM, once duplications between both data bases and within each base have been eliminated. </a:t>
                      </a:r>
                      <a:endParaRPr lang="en-CA" sz="1100" b="0" i="0" kern="1200" baseline="0" noProof="0" dirty="0">
                        <a:solidFill>
                          <a:schemeClr val="tx1"/>
                        </a:solidFill>
                        <a:latin typeface="Calibri" panose="020F0502020204030204" pitchFamily="34" charset="0"/>
                        <a:ea typeface="Arial" charset="0"/>
                        <a:cs typeface="Calibri" panose="020F0502020204030204" pitchFamily="34" charset="0"/>
                      </a:endParaRPr>
                    </a:p>
                    <a:p>
                      <a:pPr algn="just">
                        <a:spcBef>
                          <a:spcPts val="400"/>
                        </a:spcBef>
                      </a:pPr>
                      <a:endParaRPr lang="en-CA" sz="1100" b="0" i="0" kern="1200" dirty="0">
                        <a:solidFill>
                          <a:srgbClr val="222223"/>
                        </a:solidFill>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400"/>
                        </a:spcBef>
                        <a:spcAft>
                          <a:spcPts val="400"/>
                        </a:spcAft>
                        <a:buClrTx/>
                        <a:buSzTx/>
                        <a:buFontTx/>
                        <a:buNone/>
                        <a:tabLst/>
                        <a:defRPr/>
                      </a:pPr>
                      <a:r>
                        <a:rPr lang="en-CA" sz="1200" b="1" i="0" kern="1200" dirty="0">
                          <a:solidFill>
                            <a:srgbClr val="F46C31"/>
                          </a:solidFill>
                          <a:latin typeface="Calibri" panose="020F0502020204030204" pitchFamily="34" charset="0"/>
                          <a:ea typeface="+mn-ea"/>
                          <a:cs typeface="Calibri" panose="020F0502020204030204" pitchFamily="34" charset="0"/>
                        </a:rPr>
                        <a:t>QUESTIONNAIRE</a:t>
                      </a:r>
                      <a:endParaRPr lang="en-CA" sz="1200" b="1" i="0" kern="1200" noProof="0" dirty="0">
                        <a:solidFill>
                          <a:srgbClr val="F46C31"/>
                        </a:solidFill>
                        <a:latin typeface="Calibri" panose="020F0502020204030204" pitchFamily="34" charset="0"/>
                        <a:ea typeface="Arial" charset="0"/>
                        <a:cs typeface="Calibri" panose="020F0502020204030204" pitchFamily="34" charset="0"/>
                      </a:endParaRPr>
                    </a:p>
                    <a:p>
                      <a:pPr marL="0" lvl="1" algn="just" defTabSz="966788">
                        <a:spcBef>
                          <a:spcPts val="0"/>
                        </a:spcBef>
                        <a:spcAft>
                          <a:spcPts val="500"/>
                        </a:spcAft>
                        <a:tabLst>
                          <a:tab pos="446088" algn="l"/>
                        </a:tabLst>
                      </a:pPr>
                      <a:r>
                        <a:rPr lang="en-CA" sz="1100" b="0" i="0" kern="1200" dirty="0">
                          <a:solidFill>
                            <a:srgbClr val="222223"/>
                          </a:solidFill>
                          <a:latin typeface="Calibri" panose="020F0502020204030204" pitchFamily="34" charset="0"/>
                          <a:ea typeface="+mn-ea"/>
                          <a:cs typeface="Calibri" panose="020F0502020204030204" pitchFamily="34" charset="0"/>
                        </a:rPr>
                        <a:t>The questionnaire includes 80 variables and was designed jointly by SADC and its partners along with BIP Recherche. </a:t>
                      </a:r>
                    </a:p>
                    <a:p>
                      <a:pPr marL="0" lvl="1" algn="just" defTabSz="966788">
                        <a:spcBef>
                          <a:spcPts val="500"/>
                        </a:spcBef>
                        <a:spcAft>
                          <a:spcPts val="500"/>
                        </a:spcAft>
                        <a:tabLst>
                          <a:tab pos="446088" algn="l"/>
                        </a:tabLst>
                      </a:pPr>
                      <a:r>
                        <a:rPr lang="en-CA" sz="1100" b="0" i="0" kern="1200" dirty="0">
                          <a:solidFill>
                            <a:srgbClr val="222223"/>
                          </a:solidFill>
                          <a:latin typeface="Calibri" panose="020F0502020204030204" pitchFamily="34" charset="0"/>
                          <a:ea typeface="+mn-ea"/>
                          <a:cs typeface="Calibri" panose="020F0502020204030204" pitchFamily="34" charset="0"/>
                        </a:rPr>
                        <a:t>If the person responding to the survey was not the owner of the business, the section on business succession (six variables) did not apply.</a:t>
                      </a:r>
                    </a:p>
                    <a:p>
                      <a:pPr marL="0" lvl="1" algn="just" defTabSz="966788">
                        <a:spcBef>
                          <a:spcPts val="500"/>
                        </a:spcBef>
                        <a:spcAft>
                          <a:spcPts val="500"/>
                        </a:spcAft>
                        <a:tabLst>
                          <a:tab pos="446088" algn="l"/>
                        </a:tabLst>
                      </a:pPr>
                      <a:r>
                        <a:rPr lang="en-CA" sz="1100" b="0" i="0" kern="1200" dirty="0">
                          <a:solidFill>
                            <a:srgbClr val="222223"/>
                          </a:solidFill>
                          <a:latin typeface="Calibri" panose="020F0502020204030204" pitchFamily="34" charset="0"/>
                          <a:ea typeface="+mn-ea"/>
                          <a:cs typeface="Calibri" panose="020F0502020204030204" pitchFamily="34" charset="0"/>
                        </a:rPr>
                        <a:t>The questionnaire appears in the index. </a:t>
                      </a:r>
                    </a:p>
                  </a:txBody>
                  <a:tcPr marL="77756" marR="77756"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60873176"/>
                  </a:ext>
                </a:extLst>
              </a:tr>
            </a:tbl>
          </a:graphicData>
        </a:graphic>
      </p:graphicFrame>
      <p:sp>
        <p:nvSpPr>
          <p:cNvPr id="19" name="Rectangle 3"/>
          <p:cNvSpPr>
            <a:spLocks noChangeArrowheads="1"/>
          </p:cNvSpPr>
          <p:nvPr>
            <p:custDataLst>
              <p:tags r:id="rId3"/>
            </p:custDataLst>
          </p:nvPr>
        </p:nvSpPr>
        <p:spPr bwMode="auto">
          <a:xfrm>
            <a:off x="319087" y="151572"/>
            <a:ext cx="8572500" cy="327422"/>
          </a:xfrm>
          <a:prstGeom prst="rect">
            <a:avLst/>
          </a:prstGeom>
          <a:noFill/>
          <a:ln w="9525" algn="ctr">
            <a:noFill/>
            <a:miter lim="800000"/>
            <a:headEnd/>
            <a:tailEnd/>
          </a:ln>
        </p:spPr>
        <p:txBody>
          <a:bodyPr lIns="68556" tIns="34278" rIns="68556" bIns="34278" anchor="ctr"/>
          <a:lstStyle/>
          <a:p>
            <a:pPr marL="514350" indent="-514350" defTabSz="725091">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Objectives and methodology(2/5)</a:t>
            </a:r>
          </a:p>
        </p:txBody>
      </p:sp>
    </p:spTree>
    <p:extLst>
      <p:ext uri="{BB962C8B-B14F-4D97-AF65-F5344CB8AC3E}">
        <p14:creationId xmlns:p14="http://schemas.microsoft.com/office/powerpoint/2010/main" val="282649344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a:xfrm>
            <a:off x="8546089" y="4718832"/>
            <a:ext cx="466332" cy="274320"/>
          </a:xfrm>
        </p:spPr>
        <p:txBody>
          <a:bodyPr/>
          <a:lstStyle/>
          <a:p>
            <a:fld id="{C297CA5E-FF06-48ED-82CF-4AAA99EE0D5C}" type="slidenum">
              <a:rPr lang="fr-CA" smtClean="0"/>
              <a:pPr/>
              <a:t>12</a:t>
            </a:fld>
            <a:endParaRPr lang="fr-CA" dirty="0"/>
          </a:p>
        </p:txBody>
      </p:sp>
      <p:sp>
        <p:nvSpPr>
          <p:cNvPr id="19" name="Rectangle 3"/>
          <p:cNvSpPr>
            <a:spLocks noChangeArrowheads="1"/>
          </p:cNvSpPr>
          <p:nvPr>
            <p:custDataLst>
              <p:tags r:id="rId2"/>
            </p:custDataLst>
          </p:nvPr>
        </p:nvSpPr>
        <p:spPr bwMode="auto">
          <a:xfrm>
            <a:off x="319087" y="151572"/>
            <a:ext cx="8572500" cy="327422"/>
          </a:xfrm>
          <a:prstGeom prst="rect">
            <a:avLst/>
          </a:prstGeom>
          <a:noFill/>
          <a:ln w="9525" algn="ctr">
            <a:noFill/>
            <a:miter lim="800000"/>
            <a:headEnd/>
            <a:tailEnd/>
          </a:ln>
        </p:spPr>
        <p:txBody>
          <a:bodyPr lIns="68556" tIns="34278" rIns="68556" bIns="34278" anchor="ctr"/>
          <a:lstStyle/>
          <a:p>
            <a:pPr marL="514350" indent="-514350" defTabSz="725091">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Objectives and methodology(3/5)</a:t>
            </a:r>
          </a:p>
        </p:txBody>
      </p:sp>
      <p:graphicFrame>
        <p:nvGraphicFramePr>
          <p:cNvPr id="4" name="Tableau 3">
            <a:extLst>
              <a:ext uri="{FF2B5EF4-FFF2-40B4-BE49-F238E27FC236}">
                <a16:creationId xmlns:a16="http://schemas.microsoft.com/office/drawing/2014/main" id="{28A5BF73-83E6-8639-D905-2AB27F595458}"/>
              </a:ext>
            </a:extLst>
          </p:cNvPr>
          <p:cNvGraphicFramePr>
            <a:graphicFrameLocks noGrp="1"/>
          </p:cNvGraphicFramePr>
          <p:nvPr>
            <p:extLst>
              <p:ext uri="{D42A27DB-BD31-4B8C-83A1-F6EECF244321}">
                <p14:modId xmlns:p14="http://schemas.microsoft.com/office/powerpoint/2010/main" val="3335038360"/>
              </p:ext>
            </p:extLst>
          </p:nvPr>
        </p:nvGraphicFramePr>
        <p:xfrm>
          <a:off x="568411" y="694510"/>
          <a:ext cx="8097794" cy="2674875"/>
        </p:xfrm>
        <a:graphic>
          <a:graphicData uri="http://schemas.openxmlformats.org/drawingml/2006/table">
            <a:tbl>
              <a:tblPr/>
              <a:tblGrid>
                <a:gridCol w="8097794">
                  <a:extLst>
                    <a:ext uri="{9D8B030D-6E8A-4147-A177-3AD203B41FA5}">
                      <a16:colId xmlns:a16="http://schemas.microsoft.com/office/drawing/2014/main" val="3139542214"/>
                    </a:ext>
                  </a:extLst>
                </a:gridCol>
              </a:tblGrid>
              <a:tr h="22885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91440" lvl="1" indent="0" algn="just" defTabSz="342892" rtl="0" eaLnBrk="1" fontAlgn="base" latinLnBrk="0" hangingPunct="1">
                        <a:lnSpc>
                          <a:spcPct val="100000"/>
                        </a:lnSpc>
                        <a:spcBef>
                          <a:spcPts val="0"/>
                        </a:spcBef>
                        <a:spcAft>
                          <a:spcPct val="0"/>
                        </a:spcAft>
                        <a:buClr>
                          <a:srgbClr val="FF0000"/>
                        </a:buClr>
                        <a:buSzTx/>
                        <a:buFont typeface="LucidaGrande" charset="0"/>
                        <a:buNone/>
                        <a:tabLst/>
                        <a:defRPr/>
                      </a:pPr>
                      <a:r>
                        <a:rPr lang="en-CA" sz="1200" b="1" i="0" kern="1200" noProof="0" dirty="0">
                          <a:solidFill>
                            <a:srgbClr val="F46C31"/>
                          </a:solidFill>
                          <a:latin typeface="Calibri" panose="020F0502020204030204" pitchFamily="34" charset="0"/>
                          <a:ea typeface="Arial" charset="0"/>
                          <a:cs typeface="Calibri" panose="020F0502020204030204" pitchFamily="34" charset="0"/>
                        </a:rPr>
                        <a:t>DATA COLLECTION METHOD</a:t>
                      </a:r>
                    </a:p>
                  </a:txBody>
                  <a:tcPr marL="77756" marR="77756"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87905052"/>
                  </a:ext>
                </a:extLst>
              </a:tr>
              <a:tr h="12553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91440" lvl="1" indent="0" algn="just" defTabSz="342892" rtl="0" eaLnBrk="1" fontAlgn="base" latinLnBrk="0" hangingPunct="1">
                        <a:lnSpc>
                          <a:spcPct val="100000"/>
                        </a:lnSpc>
                        <a:spcBef>
                          <a:spcPts val="0"/>
                        </a:spcBef>
                        <a:spcAft>
                          <a:spcPct val="0"/>
                        </a:spcAft>
                        <a:buClr>
                          <a:srgbClr val="FF0000"/>
                        </a:buClr>
                        <a:buSzTx/>
                        <a:buFont typeface="LucidaGrande" charset="0"/>
                        <a:buNone/>
                        <a:tabLst/>
                        <a:defRPr/>
                      </a:pPr>
                      <a:r>
                        <a:rPr lang="en-CA" sz="1100" b="0" i="0" kern="1200" noProof="0" dirty="0">
                          <a:solidFill>
                            <a:srgbClr val="222223"/>
                          </a:solidFill>
                          <a:latin typeface="Calibri" panose="020F0502020204030204" pitchFamily="34" charset="0"/>
                          <a:ea typeface="Arial" charset="0"/>
                          <a:cs typeface="Calibri" panose="020F0502020204030204" pitchFamily="34" charset="0"/>
                        </a:rPr>
                        <a:t>Data was collected at three different times: </a:t>
                      </a:r>
                    </a:p>
                    <a:p>
                      <a:pPr marL="231775" marR="91440" lvl="1" indent="-231775" algn="just" defTabSz="966788" rtl="0" eaLnBrk="1" fontAlgn="base" latinLnBrk="0" hangingPunct="1">
                        <a:lnSpc>
                          <a:spcPct val="100000"/>
                        </a:lnSpc>
                        <a:spcBef>
                          <a:spcPts val="300"/>
                        </a:spcBef>
                        <a:spcAft>
                          <a:spcPts val="0"/>
                        </a:spcAft>
                        <a:buClr>
                          <a:srgbClr val="F46C31"/>
                        </a:buClr>
                        <a:buSzTx/>
                        <a:buFont typeface="Wingdings 3" panose="05040102010807070707" pitchFamily="18" charset="2"/>
                        <a:buChar char=""/>
                        <a:tabLst/>
                        <a:defRPr/>
                      </a:pPr>
                      <a:r>
                        <a:rPr lang="en-CA" sz="1100" b="0" kern="1200" noProof="0" dirty="0">
                          <a:solidFill>
                            <a:srgbClr val="222223"/>
                          </a:solidFill>
                          <a:latin typeface="Calibri" panose="020F0502020204030204" pitchFamily="34" charset="0"/>
                          <a:ea typeface="+mn-ea"/>
                          <a:cs typeface="Calibri" panose="020F0502020204030204" pitchFamily="34" charset="0"/>
                        </a:rPr>
                        <a:t>Shortly before collection began, the partners promoted the survey with companies on the territory to encourage them to respond.</a:t>
                      </a:r>
                    </a:p>
                    <a:p>
                      <a:pPr marL="231775" marR="91440" lvl="1" indent="-231775" algn="just" defTabSz="966788" rtl="0" eaLnBrk="1" fontAlgn="base" latinLnBrk="0" hangingPunct="1">
                        <a:lnSpc>
                          <a:spcPct val="100000"/>
                        </a:lnSpc>
                        <a:spcBef>
                          <a:spcPts val="300"/>
                        </a:spcBef>
                        <a:spcAft>
                          <a:spcPts val="0"/>
                        </a:spcAft>
                        <a:buClr>
                          <a:srgbClr val="F46C31"/>
                        </a:buClr>
                        <a:buSzTx/>
                        <a:buFont typeface="Wingdings 3" panose="05040102010807070707" pitchFamily="18" charset="2"/>
                        <a:buChar char=""/>
                        <a:tabLst/>
                        <a:defRPr/>
                      </a:pPr>
                      <a:r>
                        <a:rPr lang="en-CA" sz="1100" b="0" kern="1200" dirty="0">
                          <a:solidFill>
                            <a:srgbClr val="222223"/>
                          </a:solidFill>
                          <a:latin typeface="Calibri" panose="020F0502020204030204" pitchFamily="34" charset="0"/>
                          <a:ea typeface="+mn-ea"/>
                          <a:cs typeface="Calibri" panose="020F0502020204030204" pitchFamily="34" charset="0"/>
                        </a:rPr>
                        <a:t>BIP Recherche used a combined telephone-online method. All respondents were first contacted by telephone in either French or English. Once the introduction was read and the objectives explained, eligible respondents agreeing to participate could choose between responding by phone or online. We sent those who choose to respond online an invitation email with a link providing them access to the survey.</a:t>
                      </a:r>
                      <a:endParaRPr lang="en-CA" sz="1100" b="0" kern="1200" noProof="0" dirty="0">
                        <a:solidFill>
                          <a:srgbClr val="222223"/>
                        </a:solidFill>
                        <a:latin typeface="Calibri" panose="020F0502020204030204" pitchFamily="34" charset="0"/>
                        <a:ea typeface="+mn-ea"/>
                        <a:cs typeface="Calibri" panose="020F0502020204030204" pitchFamily="34" charset="0"/>
                      </a:endParaRPr>
                    </a:p>
                    <a:p>
                      <a:pPr marL="231775" marR="91440" lvl="1" indent="-231775" algn="just" defTabSz="966788" rtl="0" eaLnBrk="1" fontAlgn="base" latinLnBrk="0" hangingPunct="1">
                        <a:lnSpc>
                          <a:spcPct val="100000"/>
                        </a:lnSpc>
                        <a:spcBef>
                          <a:spcPts val="300"/>
                        </a:spcBef>
                        <a:spcAft>
                          <a:spcPts val="0"/>
                        </a:spcAft>
                        <a:buClr>
                          <a:srgbClr val="F46C31"/>
                        </a:buClr>
                        <a:buSzTx/>
                        <a:buFont typeface="Wingdings 3" panose="05040102010807070707" pitchFamily="18" charset="2"/>
                        <a:buChar char=""/>
                        <a:tabLst/>
                        <a:defRPr/>
                      </a:pPr>
                      <a:r>
                        <a:rPr lang="en-CA" sz="1100" b="0" kern="1200" dirty="0">
                          <a:solidFill>
                            <a:srgbClr val="222223"/>
                          </a:solidFill>
                          <a:latin typeface="Calibri" panose="020F0502020204030204" pitchFamily="34" charset="0"/>
                          <a:ea typeface="+mn-ea"/>
                          <a:cs typeface="Calibri" panose="020F0502020204030204" pitchFamily="34" charset="0"/>
                        </a:rPr>
                        <a:t>Those opting for the online method were phoned or emailed (if we could not reach them by phone) one week after the link was sent out from those who did not complete the questionnaire and send it in. If needed, four telephone reminders were used.</a:t>
                      </a:r>
                      <a:endParaRPr lang="en-CA" sz="1100" b="0" kern="1200" noProof="0" dirty="0">
                        <a:solidFill>
                          <a:srgbClr val="222223"/>
                        </a:solidFill>
                        <a:latin typeface="Calibri" panose="020F0502020204030204" pitchFamily="34" charset="0"/>
                        <a:ea typeface="+mn-ea"/>
                        <a:cs typeface="Calibri" panose="020F0502020204030204" pitchFamily="34" charset="0"/>
                      </a:endParaRPr>
                    </a:p>
                    <a:p>
                      <a:pPr marL="0" marR="91440" lvl="1" indent="0" algn="just" defTabSz="342892" rtl="0" eaLnBrk="1" fontAlgn="base" latinLnBrk="0" hangingPunct="1">
                        <a:lnSpc>
                          <a:spcPct val="100000"/>
                        </a:lnSpc>
                        <a:spcBef>
                          <a:spcPts val="600"/>
                        </a:spcBef>
                        <a:spcAft>
                          <a:spcPct val="0"/>
                        </a:spcAft>
                        <a:buClr>
                          <a:srgbClr val="FF0000"/>
                        </a:buClr>
                        <a:buSzTx/>
                        <a:buFont typeface="LucidaGrande" charset="0"/>
                        <a:buNone/>
                        <a:tabLst/>
                        <a:defRPr/>
                      </a:pPr>
                      <a:r>
                        <a:rPr lang="en-CA" sz="1100" b="0" i="0" kern="1200" noProof="0" dirty="0">
                          <a:solidFill>
                            <a:srgbClr val="222223"/>
                          </a:solidFill>
                          <a:latin typeface="Calibri" panose="020F0502020204030204" pitchFamily="34" charset="0"/>
                          <a:ea typeface="Arial" charset="0"/>
                          <a:cs typeface="Calibri" panose="020F0502020204030204" pitchFamily="34" charset="0"/>
                        </a:rPr>
                        <a:t>The questionnaire was available in French and in English as per the respondent’s preference. Completing the questionnaire took about 20 minutes.</a:t>
                      </a:r>
                      <a:endParaRPr lang="en-CA" sz="1100" b="0" i="0" kern="1200" baseline="0" noProof="0" dirty="0">
                        <a:solidFill>
                          <a:srgbClr val="222223"/>
                        </a:solidFill>
                        <a:latin typeface="Calibri" panose="020F0502020204030204" pitchFamily="34" charset="0"/>
                        <a:ea typeface="Arial" charset="0"/>
                        <a:cs typeface="Calibri" panose="020F0502020204030204" pitchFamily="34" charset="0"/>
                      </a:endParaRPr>
                    </a:p>
                    <a:p>
                      <a:pPr marL="0" marR="91440" lvl="1" indent="0" algn="just" defTabSz="342892" rtl="0" eaLnBrk="1" fontAlgn="base" latinLnBrk="0" hangingPunct="1">
                        <a:lnSpc>
                          <a:spcPct val="100000"/>
                        </a:lnSpc>
                        <a:spcBef>
                          <a:spcPts val="600"/>
                        </a:spcBef>
                        <a:spcAft>
                          <a:spcPct val="0"/>
                        </a:spcAft>
                        <a:buClr>
                          <a:srgbClr val="FF0000"/>
                        </a:buClr>
                        <a:buSzTx/>
                        <a:buFont typeface="LucidaGrande" charset="0"/>
                        <a:buNone/>
                        <a:tabLst/>
                        <a:defRPr/>
                      </a:pPr>
                      <a:r>
                        <a:rPr lang="en-CA" sz="1100" b="0" i="0" kern="1200" baseline="0" noProof="0" dirty="0">
                          <a:solidFill>
                            <a:srgbClr val="222223"/>
                          </a:solidFill>
                          <a:latin typeface="Calibri" panose="020F0502020204030204" pitchFamily="34" charset="0"/>
                          <a:ea typeface="Arial" charset="0"/>
                          <a:cs typeface="Calibri" panose="020F0502020204030204" pitchFamily="34" charset="0"/>
                        </a:rPr>
                        <a:t>The questionnaire was piloted with about ten or so companies on November 28, 2022. No changes were made to the questionnaire following the pretest. Data collection </a:t>
                      </a:r>
                      <a:r>
                        <a:rPr lang="en-CA" sz="1100" b="0" i="1" kern="1200" baseline="0" noProof="0" dirty="0">
                          <a:solidFill>
                            <a:srgbClr val="222223"/>
                          </a:solidFill>
                          <a:latin typeface="Calibri" panose="020F0502020204030204" pitchFamily="34" charset="0"/>
                          <a:ea typeface="Arial" charset="0"/>
                          <a:cs typeface="Calibri" panose="020F0502020204030204" pitchFamily="34" charset="0"/>
                        </a:rPr>
                        <a:t>per se</a:t>
                      </a:r>
                      <a:r>
                        <a:rPr lang="en-CA" sz="1100" b="0" i="0" kern="1200" baseline="0" noProof="0" dirty="0">
                          <a:solidFill>
                            <a:srgbClr val="222223"/>
                          </a:solidFill>
                          <a:latin typeface="Calibri" panose="020F0502020204030204" pitchFamily="34" charset="0"/>
                          <a:ea typeface="Arial" charset="0"/>
                          <a:cs typeface="Calibri" panose="020F0502020204030204" pitchFamily="34" charset="0"/>
                        </a:rPr>
                        <a:t> ran from November 30, 2022 to January 19, 2023 with a two-week pause during the Christmas season.</a:t>
                      </a:r>
                      <a:endParaRPr lang="en-CA" sz="1100" b="0" i="0" kern="1200" noProof="0" dirty="0">
                        <a:solidFill>
                          <a:srgbClr val="222223"/>
                        </a:solidFill>
                        <a:latin typeface="Calibri" panose="020F0502020204030204" pitchFamily="34" charset="0"/>
                        <a:ea typeface="Arial" charset="0"/>
                        <a:cs typeface="Calibri" panose="020F0502020204030204" pitchFamily="34" charset="0"/>
                      </a:endParaRPr>
                    </a:p>
                  </a:txBody>
                  <a:tcPr marL="77756" marR="77756"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02945268"/>
                  </a:ext>
                </a:extLst>
              </a:tr>
            </a:tbl>
          </a:graphicData>
        </a:graphic>
      </p:graphicFrame>
    </p:spTree>
    <p:extLst>
      <p:ext uri="{BB962C8B-B14F-4D97-AF65-F5344CB8AC3E}">
        <p14:creationId xmlns:p14="http://schemas.microsoft.com/office/powerpoint/2010/main" val="50318504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a:xfrm>
            <a:off x="8546089" y="4718832"/>
            <a:ext cx="466332" cy="274320"/>
          </a:xfrm>
        </p:spPr>
        <p:txBody>
          <a:bodyPr/>
          <a:lstStyle/>
          <a:p>
            <a:fld id="{C297CA5E-FF06-48ED-82CF-4AAA99EE0D5C}" type="slidenum">
              <a:rPr lang="fr-CA" smtClean="0"/>
              <a:pPr/>
              <a:t>13</a:t>
            </a:fld>
            <a:endParaRPr lang="fr-CA" dirty="0"/>
          </a:p>
        </p:txBody>
      </p:sp>
      <p:sp>
        <p:nvSpPr>
          <p:cNvPr id="19" name="Rectangle 3"/>
          <p:cNvSpPr>
            <a:spLocks noChangeArrowheads="1"/>
          </p:cNvSpPr>
          <p:nvPr>
            <p:custDataLst>
              <p:tags r:id="rId2"/>
            </p:custDataLst>
          </p:nvPr>
        </p:nvSpPr>
        <p:spPr bwMode="auto">
          <a:xfrm>
            <a:off x="319087" y="151572"/>
            <a:ext cx="8572500" cy="327422"/>
          </a:xfrm>
          <a:prstGeom prst="rect">
            <a:avLst/>
          </a:prstGeom>
          <a:noFill/>
          <a:ln w="9525" algn="ctr">
            <a:noFill/>
            <a:miter lim="800000"/>
            <a:headEnd/>
            <a:tailEnd/>
          </a:ln>
        </p:spPr>
        <p:txBody>
          <a:bodyPr lIns="68556" tIns="34278" rIns="68556" bIns="34278" anchor="ctr"/>
          <a:lstStyle/>
          <a:p>
            <a:pPr marL="514350" indent="-514350" defTabSz="725091">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Objectives and methodology(4/5)</a:t>
            </a:r>
          </a:p>
        </p:txBody>
      </p:sp>
      <p:graphicFrame>
        <p:nvGraphicFramePr>
          <p:cNvPr id="3" name="Tableau 2">
            <a:extLst>
              <a:ext uri="{FF2B5EF4-FFF2-40B4-BE49-F238E27FC236}">
                <a16:creationId xmlns:a16="http://schemas.microsoft.com/office/drawing/2014/main" id="{62D0E147-BA3D-0BE4-C915-36840FBD513A}"/>
              </a:ext>
            </a:extLst>
          </p:cNvPr>
          <p:cNvGraphicFramePr>
            <a:graphicFrameLocks noGrp="1" noChangeAspect="1"/>
          </p:cNvGraphicFramePr>
          <p:nvPr>
            <p:custDataLst>
              <p:tags r:id="rId3"/>
            </p:custDataLst>
            <p:extLst>
              <p:ext uri="{D42A27DB-BD31-4B8C-83A1-F6EECF244321}">
                <p14:modId xmlns:p14="http://schemas.microsoft.com/office/powerpoint/2010/main" val="2775002728"/>
              </p:ext>
            </p:extLst>
          </p:nvPr>
        </p:nvGraphicFramePr>
        <p:xfrm>
          <a:off x="319087" y="605713"/>
          <a:ext cx="3636700" cy="2682741"/>
        </p:xfrm>
        <a:graphic>
          <a:graphicData uri="http://schemas.openxmlformats.org/drawingml/2006/table">
            <a:tbl>
              <a:tblPr/>
              <a:tblGrid>
                <a:gridCol w="3636700">
                  <a:extLst>
                    <a:ext uri="{9D8B030D-6E8A-4147-A177-3AD203B41FA5}">
                      <a16:colId xmlns:a16="http://schemas.microsoft.com/office/drawing/2014/main" val="20000"/>
                    </a:ext>
                  </a:extLst>
                </a:gridCol>
              </a:tblGrid>
              <a:tr h="2494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91440" lvl="1" indent="0" algn="just" defTabSz="342892" rtl="0" eaLnBrk="1" fontAlgn="base" hangingPunct="1">
                        <a:lnSpc>
                          <a:spcPct val="100000"/>
                        </a:lnSpc>
                        <a:spcBef>
                          <a:spcPts val="0"/>
                        </a:spcBef>
                        <a:spcAft>
                          <a:spcPts val="600"/>
                        </a:spcAft>
                        <a:buClr>
                          <a:srgbClr val="FF0000"/>
                        </a:buClr>
                        <a:buFont typeface="LucidaGrande" charset="0"/>
                        <a:buNone/>
                      </a:pPr>
                      <a:r>
                        <a:rPr lang="en-CA" sz="1200" b="1" i="0" kern="1200" noProof="0" dirty="0">
                          <a:solidFill>
                            <a:srgbClr val="F46C31"/>
                          </a:solidFill>
                          <a:latin typeface="Calibri" panose="020F0502020204030204" pitchFamily="34" charset="0"/>
                          <a:ea typeface="Arial" charset="0"/>
                          <a:cs typeface="Calibri" panose="020F0502020204030204" pitchFamily="34" charset="0"/>
                        </a:rPr>
                        <a:t>SAMPLE AND PARTICIPATION RATE</a:t>
                      </a:r>
                    </a:p>
                  </a:txBody>
                  <a:tcPr marL="77756" marR="77756"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65092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1" indent="0" algn="just" defTabSz="342892" rtl="0" eaLnBrk="1" fontAlgn="base" latinLnBrk="0" hangingPunct="1">
                        <a:lnSpc>
                          <a:spcPct val="100000"/>
                        </a:lnSpc>
                        <a:spcBef>
                          <a:spcPts val="0"/>
                        </a:spcBef>
                        <a:spcAft>
                          <a:spcPts val="400"/>
                        </a:spcAft>
                        <a:buClr>
                          <a:srgbClr val="FF0000"/>
                        </a:buClr>
                        <a:buSzPts val="1200"/>
                        <a:buFont typeface="LucidaGrande" charset="0"/>
                        <a:buNone/>
                        <a:tabLst>
                          <a:tab pos="228600" algn="l"/>
                        </a:tabLst>
                        <a:defRPr/>
                      </a:pPr>
                      <a:r>
                        <a:rPr lang="en-CA" sz="1100" b="0" i="0" kern="1200" noProof="0" dirty="0">
                          <a:solidFill>
                            <a:srgbClr val="222223"/>
                          </a:solidFill>
                          <a:latin typeface="Calibri" panose="020F0502020204030204" pitchFamily="34" charset="0"/>
                          <a:ea typeface="Arial" charset="0"/>
                          <a:cs typeface="Calibri" panose="020F0502020204030204" pitchFamily="34" charset="0"/>
                        </a:rPr>
                        <a:t>Data was collected from </a:t>
                      </a:r>
                      <a:r>
                        <a:rPr lang="en-CA" sz="1100" b="1" i="0" kern="1200" noProof="0" dirty="0">
                          <a:solidFill>
                            <a:srgbClr val="222223"/>
                          </a:solidFill>
                          <a:latin typeface="Calibri" panose="020F0502020204030204" pitchFamily="34" charset="0"/>
                          <a:ea typeface="Arial" charset="0"/>
                          <a:cs typeface="Calibri" panose="020F0502020204030204" pitchFamily="34" charset="0"/>
                        </a:rPr>
                        <a:t>233 respondents</a:t>
                      </a:r>
                      <a:r>
                        <a:rPr lang="en-CA" sz="1100" b="0" i="0" kern="1200" baseline="0" noProof="0" dirty="0">
                          <a:solidFill>
                            <a:srgbClr val="222223"/>
                          </a:solidFill>
                          <a:latin typeface="Calibri" panose="020F0502020204030204" pitchFamily="34" charset="0"/>
                          <a:ea typeface="Arial" charset="0"/>
                          <a:cs typeface="Calibri" panose="020F0502020204030204" pitchFamily="34" charset="0"/>
                        </a:rPr>
                        <a:t>, </a:t>
                      </a:r>
                      <a:r>
                        <a:rPr lang="en-CA" sz="1100" b="0" i="0" kern="1200" dirty="0">
                          <a:solidFill>
                            <a:srgbClr val="222223"/>
                          </a:solidFill>
                          <a:latin typeface="Calibri" panose="020F0502020204030204" pitchFamily="34" charset="0"/>
                          <a:ea typeface="Tahoma" pitchFamily="34" charset="0"/>
                          <a:cs typeface="Calibri" panose="020F0502020204030204" pitchFamily="34" charset="0"/>
                        </a:rPr>
                        <a:t>135 by phone (58%) and 98 online (42%).</a:t>
                      </a:r>
                    </a:p>
                    <a:p>
                      <a:pPr marL="0" marR="0" lvl="1" indent="0" algn="just" defTabSz="342892" rtl="0" eaLnBrk="1" fontAlgn="base" latinLnBrk="0" hangingPunct="1">
                        <a:lnSpc>
                          <a:spcPct val="100000"/>
                        </a:lnSpc>
                        <a:spcBef>
                          <a:spcPts val="0"/>
                        </a:spcBef>
                        <a:spcAft>
                          <a:spcPts val="400"/>
                        </a:spcAft>
                        <a:buClr>
                          <a:srgbClr val="FF0000"/>
                        </a:buClr>
                        <a:buSzPts val="1200"/>
                        <a:buFont typeface="LucidaGrande" charset="0"/>
                        <a:buNone/>
                        <a:tabLst>
                          <a:tab pos="228600" algn="l"/>
                        </a:tabLst>
                        <a:defRPr/>
                      </a:pPr>
                      <a:r>
                        <a:rPr lang="en-CA" sz="1100" b="0" i="0" kern="1200" noProof="0" dirty="0">
                          <a:solidFill>
                            <a:srgbClr val="222223"/>
                          </a:solidFill>
                          <a:latin typeface="Calibri" panose="020F0502020204030204" pitchFamily="34" charset="0"/>
                          <a:ea typeface="Tahoma" pitchFamily="34" charset="0"/>
                          <a:cs typeface="Calibri" panose="020F0502020204030204" pitchFamily="34" charset="0"/>
                        </a:rPr>
                        <a:t>The data base from which data was collected was of poor quality. Of the 1.408 names, 790 (56%) were invalid, outside the sample or ineligible. The actual population consisted of 618 names.</a:t>
                      </a:r>
                    </a:p>
                    <a:p>
                      <a:pPr marL="0" marR="0" lvl="1" indent="0" algn="just" defTabSz="342892" rtl="0" eaLnBrk="1" fontAlgn="base" latinLnBrk="0" hangingPunct="1">
                        <a:lnSpc>
                          <a:spcPct val="100000"/>
                        </a:lnSpc>
                        <a:spcBef>
                          <a:spcPts val="400"/>
                        </a:spcBef>
                        <a:spcAft>
                          <a:spcPts val="400"/>
                        </a:spcAft>
                        <a:buClr>
                          <a:srgbClr val="FF0000"/>
                        </a:buClr>
                        <a:buSzPts val="1200"/>
                        <a:buFont typeface="LucidaGrande" charset="0"/>
                        <a:buNone/>
                        <a:tabLst>
                          <a:tab pos="228600" algn="l"/>
                        </a:tabLst>
                        <a:defRPr/>
                      </a:pPr>
                      <a:r>
                        <a:rPr lang="en-CA" sz="1100" b="0" i="0" kern="1200" baseline="0" noProof="0" dirty="0">
                          <a:solidFill>
                            <a:srgbClr val="222223"/>
                          </a:solidFill>
                          <a:latin typeface="Calibri" panose="020F0502020204030204" pitchFamily="34" charset="0"/>
                          <a:ea typeface="Arial" charset="0"/>
                          <a:cs typeface="Calibri" panose="020F0502020204030204" pitchFamily="34" charset="0"/>
                        </a:rPr>
                        <a:t>The response rate was 42.3%, a high figure for a company survey. By comparison, the corresponding figure for the 2018 survey was 35%.</a:t>
                      </a:r>
                    </a:p>
                    <a:p>
                      <a:pPr marL="0" marR="0" lvl="1" indent="0" algn="just" defTabSz="342892" rtl="0" eaLnBrk="1" fontAlgn="base" latinLnBrk="0" hangingPunct="1">
                        <a:lnSpc>
                          <a:spcPct val="100000"/>
                        </a:lnSpc>
                        <a:spcBef>
                          <a:spcPts val="400"/>
                        </a:spcBef>
                        <a:spcAft>
                          <a:spcPts val="400"/>
                        </a:spcAft>
                        <a:buClr>
                          <a:srgbClr val="FF0000"/>
                        </a:buClr>
                        <a:buSzPts val="1200"/>
                        <a:buFont typeface="LucidaGrande" charset="0"/>
                        <a:buNone/>
                        <a:tabLst>
                          <a:tab pos="228600" algn="l"/>
                        </a:tabLst>
                        <a:defRPr/>
                      </a:pPr>
                      <a:r>
                        <a:rPr lang="en-CA" sz="1100" b="0" i="0" kern="1200" baseline="0" noProof="0" dirty="0">
                          <a:solidFill>
                            <a:srgbClr val="222223"/>
                          </a:solidFill>
                          <a:latin typeface="Calibri" panose="020F0502020204030204" pitchFamily="34" charset="0"/>
                          <a:ea typeface="Arial" charset="0"/>
                          <a:cs typeface="Calibri" panose="020F0502020204030204" pitchFamily="34" charset="0"/>
                        </a:rPr>
                        <a:t>The maximum margin of error for a sample of that size for a finite population is ±5.1%, 19 times out of 20.</a:t>
                      </a:r>
                    </a:p>
                  </a:txBody>
                  <a:tcPr marL="77756" marR="77756"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69742">
                <a:tc>
                  <a:txBody>
                    <a:bodyPr/>
                    <a:lstStyle/>
                    <a:p>
                      <a:pPr marL="0" marR="91440" lvl="1" indent="0" algn="just" defTabSz="342892" rtl="0" eaLnBrk="1" fontAlgn="base" hangingPunct="1">
                        <a:lnSpc>
                          <a:spcPct val="100000"/>
                        </a:lnSpc>
                        <a:spcBef>
                          <a:spcPts val="0"/>
                        </a:spcBef>
                        <a:spcAft>
                          <a:spcPct val="0"/>
                        </a:spcAft>
                        <a:buClr>
                          <a:srgbClr val="FF0000"/>
                        </a:buClr>
                        <a:buFont typeface="LucidaGrande" charset="0"/>
                        <a:buNone/>
                      </a:pPr>
                      <a:r>
                        <a:rPr lang="fr-CA" sz="1100" b="1" i="0" kern="1200" noProof="0" dirty="0">
                          <a:solidFill>
                            <a:schemeClr val="tx1"/>
                          </a:solidFill>
                          <a:highlight>
                            <a:srgbClr val="FFFF00"/>
                          </a:highlight>
                          <a:latin typeface="Calibri" panose="020F0502020204030204" pitchFamily="34" charset="0"/>
                          <a:ea typeface="Arial" charset="0"/>
                          <a:cs typeface="Calibri" panose="020F0502020204030204" pitchFamily="34" charset="0"/>
                        </a:rPr>
                        <a:t>(Translation of the French below appears on the notes page)</a:t>
                      </a:r>
                    </a:p>
                  </a:txBody>
                  <a:tcPr marL="77756" marR="77756"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grpSp>
        <p:nvGrpSpPr>
          <p:cNvPr id="4" name="Group 4">
            <a:extLst>
              <a:ext uri="{FF2B5EF4-FFF2-40B4-BE49-F238E27FC236}">
                <a16:creationId xmlns:a16="http://schemas.microsoft.com/office/drawing/2014/main" id="{CFBE8A48-B958-59D1-F3BC-908CB1DBB17C}"/>
              </a:ext>
            </a:extLst>
          </p:cNvPr>
          <p:cNvGrpSpPr>
            <a:grpSpLocks noChangeAspect="1"/>
          </p:cNvGrpSpPr>
          <p:nvPr/>
        </p:nvGrpSpPr>
        <p:grpSpPr bwMode="auto">
          <a:xfrm>
            <a:off x="3917950" y="234950"/>
            <a:ext cx="5213351" cy="4554538"/>
            <a:chOff x="2468" y="148"/>
            <a:chExt cx="3284" cy="2869"/>
          </a:xfrm>
        </p:grpSpPr>
        <p:sp>
          <p:nvSpPr>
            <p:cNvPr id="5" name="AutoShape 3">
              <a:extLst>
                <a:ext uri="{FF2B5EF4-FFF2-40B4-BE49-F238E27FC236}">
                  <a16:creationId xmlns:a16="http://schemas.microsoft.com/office/drawing/2014/main" id="{835C1E33-6BEC-24C7-3011-07B91AEEDAB3}"/>
                </a:ext>
              </a:extLst>
            </p:cNvPr>
            <p:cNvSpPr>
              <a:spLocks noChangeAspect="1" noChangeArrowheads="1" noTextEdit="1"/>
            </p:cNvSpPr>
            <p:nvPr/>
          </p:nvSpPr>
          <p:spPr bwMode="auto">
            <a:xfrm>
              <a:off x="2468" y="148"/>
              <a:ext cx="2827" cy="2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6" name="Rectangle 5">
              <a:extLst>
                <a:ext uri="{FF2B5EF4-FFF2-40B4-BE49-F238E27FC236}">
                  <a16:creationId xmlns:a16="http://schemas.microsoft.com/office/drawing/2014/main" id="{D5E681BD-FCD3-DAEF-244B-CC6C07C18C1B}"/>
                </a:ext>
              </a:extLst>
            </p:cNvPr>
            <p:cNvSpPr>
              <a:spLocks noChangeArrowheads="1"/>
            </p:cNvSpPr>
            <p:nvPr/>
          </p:nvSpPr>
          <p:spPr bwMode="auto">
            <a:xfrm>
              <a:off x="4835" y="375"/>
              <a:ext cx="427" cy="90"/>
            </a:xfrm>
            <a:prstGeom prst="rect">
              <a:avLst/>
            </a:prstGeom>
            <a:solidFill>
              <a:srgbClr val="F472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9" name="Rectangle 6">
              <a:extLst>
                <a:ext uri="{FF2B5EF4-FFF2-40B4-BE49-F238E27FC236}">
                  <a16:creationId xmlns:a16="http://schemas.microsoft.com/office/drawing/2014/main" id="{5BDB960C-BCF4-9D61-E8E6-D4735C2755D4}"/>
                </a:ext>
              </a:extLst>
            </p:cNvPr>
            <p:cNvSpPr>
              <a:spLocks noChangeArrowheads="1"/>
            </p:cNvSpPr>
            <p:nvPr/>
          </p:nvSpPr>
          <p:spPr bwMode="auto">
            <a:xfrm>
              <a:off x="4835" y="546"/>
              <a:ext cx="427" cy="89"/>
            </a:xfrm>
            <a:prstGeom prst="rect">
              <a:avLst/>
            </a:prstGeom>
            <a:solidFill>
              <a:srgbClr val="F472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0" name="Rectangle 7">
              <a:extLst>
                <a:ext uri="{FF2B5EF4-FFF2-40B4-BE49-F238E27FC236}">
                  <a16:creationId xmlns:a16="http://schemas.microsoft.com/office/drawing/2014/main" id="{E5714F67-9E1A-F10A-1566-524ACBAA3C69}"/>
                </a:ext>
              </a:extLst>
            </p:cNvPr>
            <p:cNvSpPr>
              <a:spLocks noChangeArrowheads="1"/>
            </p:cNvSpPr>
            <p:nvPr/>
          </p:nvSpPr>
          <p:spPr bwMode="auto">
            <a:xfrm>
              <a:off x="4835" y="631"/>
              <a:ext cx="427" cy="26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1" name="Rectangle 8">
              <a:extLst>
                <a:ext uri="{FF2B5EF4-FFF2-40B4-BE49-F238E27FC236}">
                  <a16:creationId xmlns:a16="http://schemas.microsoft.com/office/drawing/2014/main" id="{C26B7F9B-3FA2-FB23-78C2-09FE08D5112E}"/>
                </a:ext>
              </a:extLst>
            </p:cNvPr>
            <p:cNvSpPr>
              <a:spLocks noChangeArrowheads="1"/>
            </p:cNvSpPr>
            <p:nvPr/>
          </p:nvSpPr>
          <p:spPr bwMode="auto">
            <a:xfrm>
              <a:off x="5257" y="631"/>
              <a:ext cx="450" cy="261"/>
            </a:xfrm>
            <a:prstGeom prst="rect">
              <a:avLst/>
            </a:prstGeom>
            <a:solidFill>
              <a:srgbClr val="F472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2" name="Rectangle 9">
              <a:extLst>
                <a:ext uri="{FF2B5EF4-FFF2-40B4-BE49-F238E27FC236}">
                  <a16:creationId xmlns:a16="http://schemas.microsoft.com/office/drawing/2014/main" id="{41F0D3D1-568F-A801-1678-799645D620D3}"/>
                </a:ext>
              </a:extLst>
            </p:cNvPr>
            <p:cNvSpPr>
              <a:spLocks noChangeArrowheads="1"/>
            </p:cNvSpPr>
            <p:nvPr/>
          </p:nvSpPr>
          <p:spPr bwMode="auto">
            <a:xfrm>
              <a:off x="4835" y="887"/>
              <a:ext cx="427" cy="175"/>
            </a:xfrm>
            <a:prstGeom prst="rect">
              <a:avLst/>
            </a:prstGeom>
            <a:solidFill>
              <a:srgbClr val="F472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3" name="Rectangle 10">
              <a:extLst>
                <a:ext uri="{FF2B5EF4-FFF2-40B4-BE49-F238E27FC236}">
                  <a16:creationId xmlns:a16="http://schemas.microsoft.com/office/drawing/2014/main" id="{72EA6D23-0A7F-A1ED-EC37-41CB9CB78C32}"/>
                </a:ext>
              </a:extLst>
            </p:cNvPr>
            <p:cNvSpPr>
              <a:spLocks noChangeArrowheads="1"/>
            </p:cNvSpPr>
            <p:nvPr/>
          </p:nvSpPr>
          <p:spPr bwMode="auto">
            <a:xfrm>
              <a:off x="4835" y="1058"/>
              <a:ext cx="427" cy="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4" name="Rectangle 11">
              <a:extLst>
                <a:ext uri="{FF2B5EF4-FFF2-40B4-BE49-F238E27FC236}">
                  <a16:creationId xmlns:a16="http://schemas.microsoft.com/office/drawing/2014/main" id="{0F1FD4E5-A887-C72E-BF54-419CD143CF1E}"/>
                </a:ext>
              </a:extLst>
            </p:cNvPr>
            <p:cNvSpPr>
              <a:spLocks noChangeArrowheads="1"/>
            </p:cNvSpPr>
            <p:nvPr/>
          </p:nvSpPr>
          <p:spPr bwMode="auto">
            <a:xfrm>
              <a:off x="5257" y="1058"/>
              <a:ext cx="450" cy="323"/>
            </a:xfrm>
            <a:prstGeom prst="rect">
              <a:avLst/>
            </a:prstGeom>
            <a:solidFill>
              <a:srgbClr val="F472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5" name="Rectangle 12">
              <a:extLst>
                <a:ext uri="{FF2B5EF4-FFF2-40B4-BE49-F238E27FC236}">
                  <a16:creationId xmlns:a16="http://schemas.microsoft.com/office/drawing/2014/main" id="{C7DAC4D9-EAED-500F-2934-A9193ECBA27A}"/>
                </a:ext>
              </a:extLst>
            </p:cNvPr>
            <p:cNvSpPr>
              <a:spLocks noChangeArrowheads="1"/>
            </p:cNvSpPr>
            <p:nvPr/>
          </p:nvSpPr>
          <p:spPr bwMode="auto">
            <a:xfrm>
              <a:off x="4835" y="1377"/>
              <a:ext cx="427" cy="261"/>
            </a:xfrm>
            <a:prstGeom prst="rect">
              <a:avLst/>
            </a:prstGeom>
            <a:solidFill>
              <a:srgbClr val="F472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6" name="Rectangle 13">
              <a:extLst>
                <a:ext uri="{FF2B5EF4-FFF2-40B4-BE49-F238E27FC236}">
                  <a16:creationId xmlns:a16="http://schemas.microsoft.com/office/drawing/2014/main" id="{A7F91DCE-0273-80EE-4376-31895D95175C}"/>
                </a:ext>
              </a:extLst>
            </p:cNvPr>
            <p:cNvSpPr>
              <a:spLocks noChangeArrowheads="1"/>
            </p:cNvSpPr>
            <p:nvPr/>
          </p:nvSpPr>
          <p:spPr bwMode="auto">
            <a:xfrm>
              <a:off x="4835" y="1633"/>
              <a:ext cx="427" cy="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7" name="Rectangle 14">
              <a:extLst>
                <a:ext uri="{FF2B5EF4-FFF2-40B4-BE49-F238E27FC236}">
                  <a16:creationId xmlns:a16="http://schemas.microsoft.com/office/drawing/2014/main" id="{F67C704A-6A63-2558-F4D5-B9A43D71F61F}"/>
                </a:ext>
              </a:extLst>
            </p:cNvPr>
            <p:cNvSpPr>
              <a:spLocks noChangeArrowheads="1"/>
            </p:cNvSpPr>
            <p:nvPr/>
          </p:nvSpPr>
          <p:spPr bwMode="auto">
            <a:xfrm>
              <a:off x="5257" y="1633"/>
              <a:ext cx="450" cy="175"/>
            </a:xfrm>
            <a:prstGeom prst="rect">
              <a:avLst/>
            </a:prstGeom>
            <a:solidFill>
              <a:srgbClr val="F472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8" name="Rectangle 15">
              <a:extLst>
                <a:ext uri="{FF2B5EF4-FFF2-40B4-BE49-F238E27FC236}">
                  <a16:creationId xmlns:a16="http://schemas.microsoft.com/office/drawing/2014/main" id="{D0DA58CE-E6EC-0641-1872-4C4C199D1778}"/>
                </a:ext>
              </a:extLst>
            </p:cNvPr>
            <p:cNvSpPr>
              <a:spLocks noChangeArrowheads="1"/>
            </p:cNvSpPr>
            <p:nvPr/>
          </p:nvSpPr>
          <p:spPr bwMode="auto">
            <a:xfrm>
              <a:off x="4835" y="1804"/>
              <a:ext cx="427" cy="260"/>
            </a:xfrm>
            <a:prstGeom prst="rect">
              <a:avLst/>
            </a:prstGeom>
            <a:solidFill>
              <a:srgbClr val="F472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20" name="Rectangle 16">
              <a:extLst>
                <a:ext uri="{FF2B5EF4-FFF2-40B4-BE49-F238E27FC236}">
                  <a16:creationId xmlns:a16="http://schemas.microsoft.com/office/drawing/2014/main" id="{CE903D1F-7541-05B1-7031-97CDBD8419CB}"/>
                </a:ext>
              </a:extLst>
            </p:cNvPr>
            <p:cNvSpPr>
              <a:spLocks noChangeArrowheads="1"/>
            </p:cNvSpPr>
            <p:nvPr/>
          </p:nvSpPr>
          <p:spPr bwMode="auto">
            <a:xfrm>
              <a:off x="4835" y="2060"/>
              <a:ext cx="427" cy="5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21" name="Rectangle 17">
              <a:extLst>
                <a:ext uri="{FF2B5EF4-FFF2-40B4-BE49-F238E27FC236}">
                  <a16:creationId xmlns:a16="http://schemas.microsoft.com/office/drawing/2014/main" id="{5134CB4A-3115-69D1-C47D-EF212E2EB300}"/>
                </a:ext>
              </a:extLst>
            </p:cNvPr>
            <p:cNvSpPr>
              <a:spLocks noChangeArrowheads="1"/>
            </p:cNvSpPr>
            <p:nvPr/>
          </p:nvSpPr>
          <p:spPr bwMode="auto">
            <a:xfrm>
              <a:off x="5257" y="2060"/>
              <a:ext cx="450" cy="584"/>
            </a:xfrm>
            <a:prstGeom prst="rect">
              <a:avLst/>
            </a:prstGeom>
            <a:solidFill>
              <a:srgbClr val="F472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22" name="Rectangle 18">
              <a:extLst>
                <a:ext uri="{FF2B5EF4-FFF2-40B4-BE49-F238E27FC236}">
                  <a16:creationId xmlns:a16="http://schemas.microsoft.com/office/drawing/2014/main" id="{94394924-DBFE-11EA-BE2F-D76F4A7BD2AF}"/>
                </a:ext>
              </a:extLst>
            </p:cNvPr>
            <p:cNvSpPr>
              <a:spLocks noChangeArrowheads="1"/>
            </p:cNvSpPr>
            <p:nvPr/>
          </p:nvSpPr>
          <p:spPr bwMode="auto">
            <a:xfrm>
              <a:off x="4835" y="2640"/>
              <a:ext cx="427" cy="89"/>
            </a:xfrm>
            <a:prstGeom prst="rect">
              <a:avLst/>
            </a:prstGeom>
            <a:solidFill>
              <a:srgbClr val="F472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23" name="Rectangle 19">
              <a:extLst>
                <a:ext uri="{FF2B5EF4-FFF2-40B4-BE49-F238E27FC236}">
                  <a16:creationId xmlns:a16="http://schemas.microsoft.com/office/drawing/2014/main" id="{BAD728FE-10BB-7FC4-ACB5-3020CCC9CC86}"/>
                </a:ext>
              </a:extLst>
            </p:cNvPr>
            <p:cNvSpPr>
              <a:spLocks noChangeArrowheads="1"/>
            </p:cNvSpPr>
            <p:nvPr/>
          </p:nvSpPr>
          <p:spPr bwMode="auto">
            <a:xfrm>
              <a:off x="4835" y="2725"/>
              <a:ext cx="427" cy="90"/>
            </a:xfrm>
            <a:prstGeom prst="rect">
              <a:avLst/>
            </a:prstGeom>
            <a:solidFill>
              <a:srgbClr val="F472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24" name="Rectangle 20">
              <a:extLst>
                <a:ext uri="{FF2B5EF4-FFF2-40B4-BE49-F238E27FC236}">
                  <a16:creationId xmlns:a16="http://schemas.microsoft.com/office/drawing/2014/main" id="{22063452-D354-4662-1A08-2E8C002F3683}"/>
                </a:ext>
              </a:extLst>
            </p:cNvPr>
            <p:cNvSpPr>
              <a:spLocks noChangeArrowheads="1"/>
            </p:cNvSpPr>
            <p:nvPr/>
          </p:nvSpPr>
          <p:spPr bwMode="auto">
            <a:xfrm>
              <a:off x="5257" y="2725"/>
              <a:ext cx="450" cy="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25" name="Rectangle 21">
              <a:extLst>
                <a:ext uri="{FF2B5EF4-FFF2-40B4-BE49-F238E27FC236}">
                  <a16:creationId xmlns:a16="http://schemas.microsoft.com/office/drawing/2014/main" id="{90E070CE-A1CF-4CBC-C178-8D7DA5E1000E}"/>
                </a:ext>
              </a:extLst>
            </p:cNvPr>
            <p:cNvSpPr>
              <a:spLocks noChangeArrowheads="1"/>
            </p:cNvSpPr>
            <p:nvPr/>
          </p:nvSpPr>
          <p:spPr bwMode="auto">
            <a:xfrm>
              <a:off x="4835" y="2810"/>
              <a:ext cx="427" cy="198"/>
            </a:xfrm>
            <a:prstGeom prst="rect">
              <a:avLst/>
            </a:prstGeom>
            <a:solidFill>
              <a:srgbClr val="F472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26" name="Rectangle 22">
              <a:extLst>
                <a:ext uri="{FF2B5EF4-FFF2-40B4-BE49-F238E27FC236}">
                  <a16:creationId xmlns:a16="http://schemas.microsoft.com/office/drawing/2014/main" id="{6300241D-5949-1239-263F-56834865ED59}"/>
                </a:ext>
              </a:extLst>
            </p:cNvPr>
            <p:cNvSpPr>
              <a:spLocks noChangeArrowheads="1"/>
            </p:cNvSpPr>
            <p:nvPr/>
          </p:nvSpPr>
          <p:spPr bwMode="auto">
            <a:xfrm>
              <a:off x="4898" y="218"/>
              <a:ext cx="29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Tahoma" panose="020B0604030504040204" pitchFamily="34" charset="0"/>
                </a:rPr>
                <a:t>Frequence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Rectangle 23">
              <a:extLst>
                <a:ext uri="{FF2B5EF4-FFF2-40B4-BE49-F238E27FC236}">
                  <a16:creationId xmlns:a16="http://schemas.microsoft.com/office/drawing/2014/main" id="{24EADFB2-44F4-EE54-97EA-9F460DDB3F6B}"/>
                </a:ext>
              </a:extLst>
            </p:cNvPr>
            <p:cNvSpPr>
              <a:spLocks noChangeArrowheads="1"/>
            </p:cNvSpPr>
            <p:nvPr/>
          </p:nvSpPr>
          <p:spPr bwMode="auto">
            <a:xfrm>
              <a:off x="5392" y="218"/>
              <a:ext cx="238"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Tahoma" panose="020B0604030504040204" pitchFamily="34" charset="0"/>
                </a:rPr>
                <a:t>TOTAL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8" name="Rectangle 24">
              <a:extLst>
                <a:ext uri="{FF2B5EF4-FFF2-40B4-BE49-F238E27FC236}">
                  <a16:creationId xmlns:a16="http://schemas.microsoft.com/office/drawing/2014/main" id="{23145891-DBE3-E30E-A2A4-633F7B5FD66F}"/>
                </a:ext>
              </a:extLst>
            </p:cNvPr>
            <p:cNvSpPr>
              <a:spLocks noChangeArrowheads="1"/>
            </p:cNvSpPr>
            <p:nvPr/>
          </p:nvSpPr>
          <p:spPr bwMode="auto">
            <a:xfrm>
              <a:off x="2894" y="388"/>
              <a:ext cx="56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Tahoma" panose="020B0604030504040204" pitchFamily="34" charset="0"/>
                </a:rPr>
                <a:t>Generated numbers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Rectangle 25">
              <a:extLst>
                <a:ext uri="{FF2B5EF4-FFF2-40B4-BE49-F238E27FC236}">
                  <a16:creationId xmlns:a16="http://schemas.microsoft.com/office/drawing/2014/main" id="{3145C056-7712-1EF3-F3D8-090654371DE3}"/>
                </a:ext>
              </a:extLst>
            </p:cNvPr>
            <p:cNvSpPr>
              <a:spLocks noChangeArrowheads="1"/>
            </p:cNvSpPr>
            <p:nvPr/>
          </p:nvSpPr>
          <p:spPr bwMode="auto">
            <a:xfrm>
              <a:off x="5550" y="388"/>
              <a:ext cx="18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1 408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0" name="Rectangle 26">
              <a:extLst>
                <a:ext uri="{FF2B5EF4-FFF2-40B4-BE49-F238E27FC236}">
                  <a16:creationId xmlns:a16="http://schemas.microsoft.com/office/drawing/2014/main" id="{0D2F3D18-687A-ACC1-E1C9-25B18A3FB50E}"/>
                </a:ext>
              </a:extLst>
            </p:cNvPr>
            <p:cNvSpPr>
              <a:spLocks noChangeArrowheads="1"/>
            </p:cNvSpPr>
            <p:nvPr/>
          </p:nvSpPr>
          <p:spPr bwMode="auto">
            <a:xfrm>
              <a:off x="2894" y="559"/>
              <a:ext cx="9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Tahoma" panose="020B0604030504040204" pitchFamily="34" charset="0"/>
                </a:rPr>
                <a:t>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1" name="Rectangle 27">
              <a:extLst>
                <a:ext uri="{FF2B5EF4-FFF2-40B4-BE49-F238E27FC236}">
                  <a16:creationId xmlns:a16="http://schemas.microsoft.com/office/drawing/2014/main" id="{04967D42-8A34-269B-D10A-ECFE8C30BAAE}"/>
                </a:ext>
              </a:extLst>
            </p:cNvPr>
            <p:cNvSpPr>
              <a:spLocks noChangeArrowheads="1"/>
            </p:cNvSpPr>
            <p:nvPr/>
          </p:nvSpPr>
          <p:spPr bwMode="auto">
            <a:xfrm>
              <a:off x="3037" y="559"/>
              <a:ext cx="46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Tahoma" panose="020B0604030504040204" pitchFamily="34" charset="0"/>
                </a:rPr>
                <a:t>Invalid numbers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2" name="Rectangle 28">
              <a:extLst>
                <a:ext uri="{FF2B5EF4-FFF2-40B4-BE49-F238E27FC236}">
                  <a16:creationId xmlns:a16="http://schemas.microsoft.com/office/drawing/2014/main" id="{7857EEA4-5246-D4AF-1121-DB04832476F3}"/>
                </a:ext>
              </a:extLst>
            </p:cNvPr>
            <p:cNvSpPr>
              <a:spLocks noChangeArrowheads="1"/>
            </p:cNvSpPr>
            <p:nvPr/>
          </p:nvSpPr>
          <p:spPr bwMode="auto">
            <a:xfrm>
              <a:off x="5599" y="559"/>
              <a:ext cx="13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396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3" name="Rectangle 29">
              <a:extLst>
                <a:ext uri="{FF2B5EF4-FFF2-40B4-BE49-F238E27FC236}">
                  <a16:creationId xmlns:a16="http://schemas.microsoft.com/office/drawing/2014/main" id="{0A4BD311-29B0-58AD-4307-5D02036942E8}"/>
                </a:ext>
              </a:extLst>
            </p:cNvPr>
            <p:cNvSpPr>
              <a:spLocks noChangeArrowheads="1"/>
            </p:cNvSpPr>
            <p:nvPr/>
          </p:nvSpPr>
          <p:spPr bwMode="auto">
            <a:xfrm>
              <a:off x="3401" y="644"/>
              <a:ext cx="89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Out of service</a:t>
              </a:r>
              <a:r>
                <a:rPr kumimoji="0" lang="en-CA" altLang="en-US" sz="700" b="0" i="0" u="none" strike="noStrike" cap="none" normalizeH="0" baseline="0" dirty="0">
                  <a:ln>
                    <a:noFill/>
                  </a:ln>
                  <a:solidFill>
                    <a:srgbClr val="000000"/>
                  </a:solidFill>
                  <a:effectLst/>
                  <a:latin typeface="Tahoma" panose="020B0604030504040204" pitchFamily="34" charset="0"/>
                </a:rPr>
                <a:t>/no telephone contact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 name="Rectangle 30">
              <a:extLst>
                <a:ext uri="{FF2B5EF4-FFF2-40B4-BE49-F238E27FC236}">
                  <a16:creationId xmlns:a16="http://schemas.microsoft.com/office/drawing/2014/main" id="{D416F6BB-F6B6-9592-A0C2-7453C17CE6C0}"/>
                </a:ext>
              </a:extLst>
            </p:cNvPr>
            <p:cNvSpPr>
              <a:spLocks noChangeArrowheads="1"/>
            </p:cNvSpPr>
            <p:nvPr/>
          </p:nvSpPr>
          <p:spPr bwMode="auto">
            <a:xfrm>
              <a:off x="5154" y="644"/>
              <a:ext cx="13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321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5" name="Rectangle 31">
              <a:extLst>
                <a:ext uri="{FF2B5EF4-FFF2-40B4-BE49-F238E27FC236}">
                  <a16:creationId xmlns:a16="http://schemas.microsoft.com/office/drawing/2014/main" id="{B18C649D-2721-6B20-1AD0-20023265E95B}"/>
                </a:ext>
              </a:extLst>
            </p:cNvPr>
            <p:cNvSpPr>
              <a:spLocks noChangeArrowheads="1"/>
            </p:cNvSpPr>
            <p:nvPr/>
          </p:nvSpPr>
          <p:spPr bwMode="auto">
            <a:xfrm>
              <a:off x="3401" y="730"/>
              <a:ext cx="27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Residential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6" name="Rectangle 32">
              <a:extLst>
                <a:ext uri="{FF2B5EF4-FFF2-40B4-BE49-F238E27FC236}">
                  <a16:creationId xmlns:a16="http://schemas.microsoft.com/office/drawing/2014/main" id="{A5BEB45D-AA2B-9080-3EAB-7ED1BD17D1F7}"/>
                </a:ext>
              </a:extLst>
            </p:cNvPr>
            <p:cNvSpPr>
              <a:spLocks noChangeArrowheads="1"/>
            </p:cNvSpPr>
            <p:nvPr/>
          </p:nvSpPr>
          <p:spPr bwMode="auto">
            <a:xfrm>
              <a:off x="5186" y="730"/>
              <a:ext cx="9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69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 name="Rectangle 33">
              <a:extLst>
                <a:ext uri="{FF2B5EF4-FFF2-40B4-BE49-F238E27FC236}">
                  <a16:creationId xmlns:a16="http://schemas.microsoft.com/office/drawing/2014/main" id="{4549FED7-4F62-40F9-119D-3B8DCBC6F3C4}"/>
                </a:ext>
              </a:extLst>
            </p:cNvPr>
            <p:cNvSpPr>
              <a:spLocks noChangeArrowheads="1"/>
            </p:cNvSpPr>
            <p:nvPr/>
          </p:nvSpPr>
          <p:spPr bwMode="auto">
            <a:xfrm>
              <a:off x="3401" y="815"/>
              <a:ext cx="32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Fax / Modem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 name="Rectangle 34">
              <a:extLst>
                <a:ext uri="{FF2B5EF4-FFF2-40B4-BE49-F238E27FC236}">
                  <a16:creationId xmlns:a16="http://schemas.microsoft.com/office/drawing/2014/main" id="{785BF473-F7D2-2010-45A3-7BD108A34AEC}"/>
                </a:ext>
              </a:extLst>
            </p:cNvPr>
            <p:cNvSpPr>
              <a:spLocks noChangeArrowheads="1"/>
            </p:cNvSpPr>
            <p:nvPr/>
          </p:nvSpPr>
          <p:spPr bwMode="auto">
            <a:xfrm>
              <a:off x="5217" y="815"/>
              <a:ext cx="63"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9" name="Rectangle 35">
              <a:extLst>
                <a:ext uri="{FF2B5EF4-FFF2-40B4-BE49-F238E27FC236}">
                  <a16:creationId xmlns:a16="http://schemas.microsoft.com/office/drawing/2014/main" id="{64864F30-7C1A-5A72-9B74-8DE33DB8CDCB}"/>
                </a:ext>
              </a:extLst>
            </p:cNvPr>
            <p:cNvSpPr>
              <a:spLocks noChangeArrowheads="1"/>
            </p:cNvSpPr>
            <p:nvPr/>
          </p:nvSpPr>
          <p:spPr bwMode="auto">
            <a:xfrm>
              <a:off x="2894" y="986"/>
              <a:ext cx="9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Tahoma" panose="020B0604030504040204" pitchFamily="34" charset="0"/>
                </a:rPr>
                <a:t>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0" name="Rectangle 36">
              <a:extLst>
                <a:ext uri="{FF2B5EF4-FFF2-40B4-BE49-F238E27FC236}">
                  <a16:creationId xmlns:a16="http://schemas.microsoft.com/office/drawing/2014/main" id="{25DB245D-9FC4-4097-921E-55DE832A9266}"/>
                </a:ext>
              </a:extLst>
            </p:cNvPr>
            <p:cNvSpPr>
              <a:spLocks noChangeArrowheads="1"/>
            </p:cNvSpPr>
            <p:nvPr/>
          </p:nvSpPr>
          <p:spPr bwMode="auto">
            <a:xfrm>
              <a:off x="3037" y="986"/>
              <a:ext cx="1102"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Tahoma" panose="020B0604030504040204" pitchFamily="34" charset="0"/>
                </a:rPr>
                <a:t>Numbers outside the sample/ineligible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 name="Rectangle 37">
              <a:extLst>
                <a:ext uri="{FF2B5EF4-FFF2-40B4-BE49-F238E27FC236}">
                  <a16:creationId xmlns:a16="http://schemas.microsoft.com/office/drawing/2014/main" id="{52B6682F-1D80-DD19-4270-30294EB69C7A}"/>
                </a:ext>
              </a:extLst>
            </p:cNvPr>
            <p:cNvSpPr>
              <a:spLocks noChangeArrowheads="1"/>
            </p:cNvSpPr>
            <p:nvPr/>
          </p:nvSpPr>
          <p:spPr bwMode="auto">
            <a:xfrm>
              <a:off x="5599" y="986"/>
              <a:ext cx="13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394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38">
              <a:extLst>
                <a:ext uri="{FF2B5EF4-FFF2-40B4-BE49-F238E27FC236}">
                  <a16:creationId xmlns:a16="http://schemas.microsoft.com/office/drawing/2014/main" id="{F0DB0339-7850-A389-86FA-0D2D421FA09D}"/>
                </a:ext>
              </a:extLst>
            </p:cNvPr>
            <p:cNvSpPr>
              <a:spLocks noChangeArrowheads="1"/>
            </p:cNvSpPr>
            <p:nvPr/>
          </p:nvSpPr>
          <p:spPr bwMode="auto">
            <a:xfrm>
              <a:off x="3401" y="1071"/>
              <a:ext cx="40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Company closed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3" name="Rectangle 39">
              <a:extLst>
                <a:ext uri="{FF2B5EF4-FFF2-40B4-BE49-F238E27FC236}">
                  <a16:creationId xmlns:a16="http://schemas.microsoft.com/office/drawing/2014/main" id="{22FF1DFD-D6A3-D6C2-871D-BA3B880DDEBA}"/>
                </a:ext>
              </a:extLst>
            </p:cNvPr>
            <p:cNvSpPr>
              <a:spLocks noChangeArrowheads="1"/>
            </p:cNvSpPr>
            <p:nvPr/>
          </p:nvSpPr>
          <p:spPr bwMode="auto">
            <a:xfrm>
              <a:off x="5154" y="1071"/>
              <a:ext cx="13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107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4" name="Rectangle 40">
              <a:extLst>
                <a:ext uri="{FF2B5EF4-FFF2-40B4-BE49-F238E27FC236}">
                  <a16:creationId xmlns:a16="http://schemas.microsoft.com/office/drawing/2014/main" id="{E35C7C54-3BF8-D06C-C16B-01E8BE6CD11F}"/>
                </a:ext>
              </a:extLst>
            </p:cNvPr>
            <p:cNvSpPr>
              <a:spLocks noChangeArrowheads="1"/>
            </p:cNvSpPr>
            <p:nvPr/>
          </p:nvSpPr>
          <p:spPr bwMode="auto">
            <a:xfrm>
              <a:off x="5186" y="1220"/>
              <a:ext cx="9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5" name="Rectangle 41">
              <a:extLst>
                <a:ext uri="{FF2B5EF4-FFF2-40B4-BE49-F238E27FC236}">
                  <a16:creationId xmlns:a16="http://schemas.microsoft.com/office/drawing/2014/main" id="{906A81C1-13E4-8BEF-5E52-5DC6CE4BE411}"/>
                </a:ext>
              </a:extLst>
            </p:cNvPr>
            <p:cNvSpPr>
              <a:spLocks noChangeArrowheads="1"/>
            </p:cNvSpPr>
            <p:nvPr/>
          </p:nvSpPr>
          <p:spPr bwMode="auto">
            <a:xfrm>
              <a:off x="3401" y="1305"/>
              <a:ext cx="112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No salaried employee (self-employed worker)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6" name="Rectangle 42">
              <a:extLst>
                <a:ext uri="{FF2B5EF4-FFF2-40B4-BE49-F238E27FC236}">
                  <a16:creationId xmlns:a16="http://schemas.microsoft.com/office/drawing/2014/main" id="{A013D0EA-22A8-D711-58B2-5014ADAF6ADB}"/>
                </a:ext>
              </a:extLst>
            </p:cNvPr>
            <p:cNvSpPr>
              <a:spLocks noChangeArrowheads="1"/>
            </p:cNvSpPr>
            <p:nvPr/>
          </p:nvSpPr>
          <p:spPr bwMode="auto">
            <a:xfrm>
              <a:off x="5154" y="1305"/>
              <a:ext cx="13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267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7" name="Rectangle 43">
              <a:extLst>
                <a:ext uri="{FF2B5EF4-FFF2-40B4-BE49-F238E27FC236}">
                  <a16:creationId xmlns:a16="http://schemas.microsoft.com/office/drawing/2014/main" id="{BEE23DE0-7E40-275D-18AC-BA5D12F9D584}"/>
                </a:ext>
              </a:extLst>
            </p:cNvPr>
            <p:cNvSpPr>
              <a:spLocks noChangeArrowheads="1"/>
            </p:cNvSpPr>
            <p:nvPr/>
          </p:nvSpPr>
          <p:spPr bwMode="auto">
            <a:xfrm>
              <a:off x="2894" y="1476"/>
              <a:ext cx="9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Tahoma" panose="020B0604030504040204" pitchFamily="34" charset="0"/>
                </a:rPr>
                <a:t>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8" name="Rectangle 44">
              <a:extLst>
                <a:ext uri="{FF2B5EF4-FFF2-40B4-BE49-F238E27FC236}">
                  <a16:creationId xmlns:a16="http://schemas.microsoft.com/office/drawing/2014/main" id="{62FC7369-E86A-5737-75A1-34A0E61AA760}"/>
                </a:ext>
              </a:extLst>
            </p:cNvPr>
            <p:cNvSpPr>
              <a:spLocks noChangeArrowheads="1"/>
            </p:cNvSpPr>
            <p:nvPr/>
          </p:nvSpPr>
          <p:spPr bwMode="auto">
            <a:xfrm>
              <a:off x="3037" y="1476"/>
              <a:ext cx="112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Tahoma" panose="020B0604030504040204" pitchFamily="34" charset="0"/>
                </a:rPr>
                <a:t>Numbers in the sample where eligibility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9" name="Rectangle 45">
              <a:extLst>
                <a:ext uri="{FF2B5EF4-FFF2-40B4-BE49-F238E27FC236}">
                  <a16:creationId xmlns:a16="http://schemas.microsoft.com/office/drawing/2014/main" id="{9683D48E-FCDD-429B-38F5-9347EC0B0E9F}"/>
                </a:ext>
              </a:extLst>
            </p:cNvPr>
            <p:cNvSpPr>
              <a:spLocks noChangeArrowheads="1"/>
            </p:cNvSpPr>
            <p:nvPr/>
          </p:nvSpPr>
          <p:spPr bwMode="auto">
            <a:xfrm>
              <a:off x="3037" y="1561"/>
              <a:ext cx="69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Tahoma" panose="020B0604030504040204" pitchFamily="34" charset="0"/>
                </a:rPr>
                <a:t>could not be established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0" name="Rectangle 46">
              <a:extLst>
                <a:ext uri="{FF2B5EF4-FFF2-40B4-BE49-F238E27FC236}">
                  <a16:creationId xmlns:a16="http://schemas.microsoft.com/office/drawing/2014/main" id="{B97ED6D0-6F3D-3600-BFCD-75F9FFFDA717}"/>
                </a:ext>
              </a:extLst>
            </p:cNvPr>
            <p:cNvSpPr>
              <a:spLocks noChangeArrowheads="1"/>
            </p:cNvSpPr>
            <p:nvPr/>
          </p:nvSpPr>
          <p:spPr bwMode="auto">
            <a:xfrm>
              <a:off x="5599" y="1561"/>
              <a:ext cx="13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148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1" name="Rectangle 47">
              <a:extLst>
                <a:ext uri="{FF2B5EF4-FFF2-40B4-BE49-F238E27FC236}">
                  <a16:creationId xmlns:a16="http://schemas.microsoft.com/office/drawing/2014/main" id="{1431AD4F-4A2D-E1CE-1744-0ADEEF73B379}"/>
                </a:ext>
              </a:extLst>
            </p:cNvPr>
            <p:cNvSpPr>
              <a:spLocks noChangeArrowheads="1"/>
            </p:cNvSpPr>
            <p:nvPr/>
          </p:nvSpPr>
          <p:spPr bwMode="auto">
            <a:xfrm>
              <a:off x="3401" y="1646"/>
              <a:ext cx="51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No answer/voicemail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2" name="Rectangle 48">
              <a:extLst>
                <a:ext uri="{FF2B5EF4-FFF2-40B4-BE49-F238E27FC236}">
                  <a16:creationId xmlns:a16="http://schemas.microsoft.com/office/drawing/2014/main" id="{179BBC6A-1477-B4B6-EE77-A31F130DADCF}"/>
                </a:ext>
              </a:extLst>
            </p:cNvPr>
            <p:cNvSpPr>
              <a:spLocks noChangeArrowheads="1"/>
            </p:cNvSpPr>
            <p:nvPr/>
          </p:nvSpPr>
          <p:spPr bwMode="auto">
            <a:xfrm>
              <a:off x="4161" y="1638"/>
              <a:ext cx="7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Tahoma" panose="020B0604030504040204" pitchFamily="34" charset="0"/>
                </a:rPr>
                <a:t>(1)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3" name="Rectangle 49">
              <a:extLst>
                <a:ext uri="{FF2B5EF4-FFF2-40B4-BE49-F238E27FC236}">
                  <a16:creationId xmlns:a16="http://schemas.microsoft.com/office/drawing/2014/main" id="{A65F9AB8-A52F-68F5-D9B5-EFCF35F5D8D7}"/>
                </a:ext>
              </a:extLst>
            </p:cNvPr>
            <p:cNvSpPr>
              <a:spLocks noChangeArrowheads="1"/>
            </p:cNvSpPr>
            <p:nvPr/>
          </p:nvSpPr>
          <p:spPr bwMode="auto">
            <a:xfrm>
              <a:off x="5186" y="1646"/>
              <a:ext cx="9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96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4" name="Rectangle 50">
              <a:extLst>
                <a:ext uri="{FF2B5EF4-FFF2-40B4-BE49-F238E27FC236}">
                  <a16:creationId xmlns:a16="http://schemas.microsoft.com/office/drawing/2014/main" id="{6721B8DB-AAEA-F881-76AC-723B3FADA220}"/>
                </a:ext>
              </a:extLst>
            </p:cNvPr>
            <p:cNvSpPr>
              <a:spLocks noChangeArrowheads="1"/>
            </p:cNvSpPr>
            <p:nvPr/>
          </p:nvSpPr>
          <p:spPr bwMode="auto">
            <a:xfrm>
              <a:off x="3401" y="1732"/>
              <a:ext cx="113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Refused before eligibility could be established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5" name="Rectangle 51">
              <a:extLst>
                <a:ext uri="{FF2B5EF4-FFF2-40B4-BE49-F238E27FC236}">
                  <a16:creationId xmlns:a16="http://schemas.microsoft.com/office/drawing/2014/main" id="{8FE660DA-3760-0D9B-4724-38D1E2CC6DA7}"/>
                </a:ext>
              </a:extLst>
            </p:cNvPr>
            <p:cNvSpPr>
              <a:spLocks noChangeArrowheads="1"/>
            </p:cNvSpPr>
            <p:nvPr/>
          </p:nvSpPr>
          <p:spPr bwMode="auto">
            <a:xfrm>
              <a:off x="5186" y="1732"/>
              <a:ext cx="9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52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6" name="Rectangle 52">
              <a:extLst>
                <a:ext uri="{FF2B5EF4-FFF2-40B4-BE49-F238E27FC236}">
                  <a16:creationId xmlns:a16="http://schemas.microsoft.com/office/drawing/2014/main" id="{85F717D7-56D5-156C-EE3B-EA30CDB319C4}"/>
                </a:ext>
              </a:extLst>
            </p:cNvPr>
            <p:cNvSpPr>
              <a:spLocks noChangeArrowheads="1"/>
            </p:cNvSpPr>
            <p:nvPr/>
          </p:nvSpPr>
          <p:spPr bwMode="auto">
            <a:xfrm>
              <a:off x="2894" y="1903"/>
              <a:ext cx="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Tahoma" panose="020B0604030504040204" pitchFamily="34" charset="0"/>
                </a:rPr>
                <a:t>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7" name="Rectangle 53">
              <a:extLst>
                <a:ext uri="{FF2B5EF4-FFF2-40B4-BE49-F238E27FC236}">
                  <a16:creationId xmlns:a16="http://schemas.microsoft.com/office/drawing/2014/main" id="{8839718E-C21D-0952-8966-507E8B56EC05}"/>
                </a:ext>
              </a:extLst>
            </p:cNvPr>
            <p:cNvSpPr>
              <a:spLocks noChangeArrowheads="1"/>
            </p:cNvSpPr>
            <p:nvPr/>
          </p:nvSpPr>
          <p:spPr bwMode="auto">
            <a:xfrm>
              <a:off x="3037" y="1903"/>
              <a:ext cx="106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700" dirty="0">
                  <a:solidFill>
                    <a:srgbClr val="000000"/>
                  </a:solidFill>
                  <a:latin typeface="Tahoma" panose="020B0604030504040204" pitchFamily="34" charset="0"/>
                </a:rPr>
                <a:t>Eligible n</a:t>
              </a:r>
              <a:r>
                <a:rPr kumimoji="0" lang="en-US" altLang="en-US" sz="700" b="1" i="0" u="none" strike="noStrike" cap="none" normalizeH="0" baseline="0" dirty="0">
                  <a:ln>
                    <a:noFill/>
                  </a:ln>
                  <a:solidFill>
                    <a:srgbClr val="000000"/>
                  </a:solidFill>
                  <a:effectLst/>
                  <a:latin typeface="Tahoma" panose="020B0604030504040204" pitchFamily="34" charset="0"/>
                </a:rPr>
                <a:t>umbers in the sample where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8" name="Rectangle 54">
              <a:extLst>
                <a:ext uri="{FF2B5EF4-FFF2-40B4-BE49-F238E27FC236}">
                  <a16:creationId xmlns:a16="http://schemas.microsoft.com/office/drawing/2014/main" id="{562B6325-5634-2600-7863-B0BB64C831A7}"/>
                </a:ext>
              </a:extLst>
            </p:cNvPr>
            <p:cNvSpPr>
              <a:spLocks noChangeArrowheads="1"/>
            </p:cNvSpPr>
            <p:nvPr/>
          </p:nvSpPr>
          <p:spPr bwMode="auto">
            <a:xfrm>
              <a:off x="3037" y="1988"/>
              <a:ext cx="96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Tahoma" panose="020B0604030504040204" pitchFamily="34" charset="0"/>
                </a:rPr>
                <a:t>the interview was not completed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9" name="Rectangle 55">
              <a:extLst>
                <a:ext uri="{FF2B5EF4-FFF2-40B4-BE49-F238E27FC236}">
                  <a16:creationId xmlns:a16="http://schemas.microsoft.com/office/drawing/2014/main" id="{D8DA8DA1-7CD2-BA5E-B7F7-19A8D452ABC7}"/>
                </a:ext>
              </a:extLst>
            </p:cNvPr>
            <p:cNvSpPr>
              <a:spLocks noChangeArrowheads="1"/>
            </p:cNvSpPr>
            <p:nvPr/>
          </p:nvSpPr>
          <p:spPr bwMode="auto">
            <a:xfrm>
              <a:off x="5599" y="1988"/>
              <a:ext cx="13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237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0" name="Rectangle 56">
              <a:extLst>
                <a:ext uri="{FF2B5EF4-FFF2-40B4-BE49-F238E27FC236}">
                  <a16:creationId xmlns:a16="http://schemas.microsoft.com/office/drawing/2014/main" id="{1E9D1F84-C506-5680-2DA2-C2085C4BADA2}"/>
                </a:ext>
              </a:extLst>
            </p:cNvPr>
            <p:cNvSpPr>
              <a:spLocks noChangeArrowheads="1"/>
            </p:cNvSpPr>
            <p:nvPr/>
          </p:nvSpPr>
          <p:spPr bwMode="auto">
            <a:xfrm>
              <a:off x="3401" y="2073"/>
              <a:ext cx="46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Prolonged absence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1" name="Rectangle 57">
              <a:extLst>
                <a:ext uri="{FF2B5EF4-FFF2-40B4-BE49-F238E27FC236}">
                  <a16:creationId xmlns:a16="http://schemas.microsoft.com/office/drawing/2014/main" id="{9ACCE758-78A0-4F67-A501-156EDCF5A125}"/>
                </a:ext>
              </a:extLst>
            </p:cNvPr>
            <p:cNvSpPr>
              <a:spLocks noChangeArrowheads="1"/>
            </p:cNvSpPr>
            <p:nvPr/>
          </p:nvSpPr>
          <p:spPr bwMode="auto">
            <a:xfrm>
              <a:off x="5217" y="2073"/>
              <a:ext cx="63"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2" name="Rectangle 58">
              <a:extLst>
                <a:ext uri="{FF2B5EF4-FFF2-40B4-BE49-F238E27FC236}">
                  <a16:creationId xmlns:a16="http://schemas.microsoft.com/office/drawing/2014/main" id="{B05A9169-D93A-2B72-5B5E-0D5629D808DB}"/>
                </a:ext>
              </a:extLst>
            </p:cNvPr>
            <p:cNvSpPr>
              <a:spLocks noChangeArrowheads="1"/>
            </p:cNvSpPr>
            <p:nvPr/>
          </p:nvSpPr>
          <p:spPr bwMode="auto">
            <a:xfrm>
              <a:off x="3401" y="2159"/>
              <a:ext cx="121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Incomplete questionnaires (refused to complete)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3" name="Rectangle 59">
              <a:extLst>
                <a:ext uri="{FF2B5EF4-FFF2-40B4-BE49-F238E27FC236}">
                  <a16:creationId xmlns:a16="http://schemas.microsoft.com/office/drawing/2014/main" id="{A76E2777-13FB-EFED-311E-5A6F97A81A5E}"/>
                </a:ext>
              </a:extLst>
            </p:cNvPr>
            <p:cNvSpPr>
              <a:spLocks noChangeArrowheads="1"/>
            </p:cNvSpPr>
            <p:nvPr/>
          </p:nvSpPr>
          <p:spPr bwMode="auto">
            <a:xfrm>
              <a:off x="5217" y="2159"/>
              <a:ext cx="63"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4" name="Rectangle 60">
              <a:extLst>
                <a:ext uri="{FF2B5EF4-FFF2-40B4-BE49-F238E27FC236}">
                  <a16:creationId xmlns:a16="http://schemas.microsoft.com/office/drawing/2014/main" id="{F565EDFE-469C-05EE-5BD9-7B9B2E0733C8}"/>
                </a:ext>
              </a:extLst>
            </p:cNvPr>
            <p:cNvSpPr>
              <a:spLocks noChangeArrowheads="1"/>
            </p:cNvSpPr>
            <p:nvPr/>
          </p:nvSpPr>
          <p:spPr bwMode="auto">
            <a:xfrm>
              <a:off x="5186" y="2397"/>
              <a:ext cx="9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79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5" name="Rectangle 61">
              <a:extLst>
                <a:ext uri="{FF2B5EF4-FFF2-40B4-BE49-F238E27FC236}">
                  <a16:creationId xmlns:a16="http://schemas.microsoft.com/office/drawing/2014/main" id="{AEC7E8A8-58F5-DD02-7DB6-E41B8F4A370C}"/>
                </a:ext>
              </a:extLst>
            </p:cNvPr>
            <p:cNvSpPr>
              <a:spLocks noChangeArrowheads="1"/>
            </p:cNvSpPr>
            <p:nvPr/>
          </p:nvSpPr>
          <p:spPr bwMode="auto">
            <a:xfrm>
              <a:off x="3401" y="2482"/>
              <a:ext cx="117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Web link sent and questionnaire not completed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6" name="Rectangle 62">
              <a:extLst>
                <a:ext uri="{FF2B5EF4-FFF2-40B4-BE49-F238E27FC236}">
                  <a16:creationId xmlns:a16="http://schemas.microsoft.com/office/drawing/2014/main" id="{DAAAED5F-98A1-139E-70CA-09E04387F41F}"/>
                </a:ext>
              </a:extLst>
            </p:cNvPr>
            <p:cNvSpPr>
              <a:spLocks noChangeArrowheads="1"/>
            </p:cNvSpPr>
            <p:nvPr/>
          </p:nvSpPr>
          <p:spPr bwMode="auto">
            <a:xfrm>
              <a:off x="5186" y="2482"/>
              <a:ext cx="9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47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7" name="Rectangle 63">
              <a:extLst>
                <a:ext uri="{FF2B5EF4-FFF2-40B4-BE49-F238E27FC236}">
                  <a16:creationId xmlns:a16="http://schemas.microsoft.com/office/drawing/2014/main" id="{10137E1B-989B-9C1D-622A-FEA7B93FC394}"/>
                </a:ext>
              </a:extLst>
            </p:cNvPr>
            <p:cNvSpPr>
              <a:spLocks noChangeArrowheads="1"/>
            </p:cNvSpPr>
            <p:nvPr/>
          </p:nvSpPr>
          <p:spPr bwMode="auto">
            <a:xfrm>
              <a:off x="3401" y="2568"/>
              <a:ext cx="98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Refused after eligibility was established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8" name="Rectangle 64">
              <a:extLst>
                <a:ext uri="{FF2B5EF4-FFF2-40B4-BE49-F238E27FC236}">
                  <a16:creationId xmlns:a16="http://schemas.microsoft.com/office/drawing/2014/main" id="{47B289DD-645C-2C04-BC53-2856AD2A219F}"/>
                </a:ext>
              </a:extLst>
            </p:cNvPr>
            <p:cNvSpPr>
              <a:spLocks noChangeArrowheads="1"/>
            </p:cNvSpPr>
            <p:nvPr/>
          </p:nvSpPr>
          <p:spPr bwMode="auto">
            <a:xfrm>
              <a:off x="5154" y="2568"/>
              <a:ext cx="13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101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9" name="Rectangle 65">
              <a:extLst>
                <a:ext uri="{FF2B5EF4-FFF2-40B4-BE49-F238E27FC236}">
                  <a16:creationId xmlns:a16="http://schemas.microsoft.com/office/drawing/2014/main" id="{294FC7D7-F284-DA24-2FBE-A22431A57C9C}"/>
                </a:ext>
              </a:extLst>
            </p:cNvPr>
            <p:cNvSpPr>
              <a:spLocks noChangeArrowheads="1"/>
            </p:cNvSpPr>
            <p:nvPr/>
          </p:nvSpPr>
          <p:spPr bwMode="auto">
            <a:xfrm>
              <a:off x="2894" y="2738"/>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Tahoma" panose="020B0604030504040204" pitchFamily="34" charset="0"/>
                </a:rPr>
                <a:t>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0" name="Rectangle 66">
              <a:extLst>
                <a:ext uri="{FF2B5EF4-FFF2-40B4-BE49-F238E27FC236}">
                  <a16:creationId xmlns:a16="http://schemas.microsoft.com/office/drawing/2014/main" id="{5A63340F-2C13-E260-417B-50267B75DB98}"/>
                </a:ext>
              </a:extLst>
            </p:cNvPr>
            <p:cNvSpPr>
              <a:spLocks noChangeArrowheads="1"/>
            </p:cNvSpPr>
            <p:nvPr/>
          </p:nvSpPr>
          <p:spPr bwMode="auto">
            <a:xfrm>
              <a:off x="3037" y="2738"/>
              <a:ext cx="61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Tahoma" panose="020B0604030504040204" pitchFamily="34" charset="0"/>
                </a:rPr>
                <a:t>Completed interviews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1" name="Rectangle 67">
              <a:extLst>
                <a:ext uri="{FF2B5EF4-FFF2-40B4-BE49-F238E27FC236}">
                  <a16:creationId xmlns:a16="http://schemas.microsoft.com/office/drawing/2014/main" id="{E20107DD-BA99-C399-25CE-8E8F3FCE84CA}"/>
                </a:ext>
              </a:extLst>
            </p:cNvPr>
            <p:cNvSpPr>
              <a:spLocks noChangeArrowheads="1"/>
            </p:cNvSpPr>
            <p:nvPr/>
          </p:nvSpPr>
          <p:spPr bwMode="auto">
            <a:xfrm>
              <a:off x="5599" y="2738"/>
              <a:ext cx="13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233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2" name="Rectangle 68">
              <a:extLst>
                <a:ext uri="{FF2B5EF4-FFF2-40B4-BE49-F238E27FC236}">
                  <a16:creationId xmlns:a16="http://schemas.microsoft.com/office/drawing/2014/main" id="{F99BA7F1-F37B-A386-1560-D61672CC4C2D}"/>
                </a:ext>
              </a:extLst>
            </p:cNvPr>
            <p:cNvSpPr>
              <a:spLocks noChangeArrowheads="1"/>
            </p:cNvSpPr>
            <p:nvPr/>
          </p:nvSpPr>
          <p:spPr bwMode="auto">
            <a:xfrm>
              <a:off x="2894" y="2833"/>
              <a:ext cx="73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Tahoma" panose="020B0604030504040204" pitchFamily="34" charset="0"/>
                </a:rPr>
                <a:t>Response rate calculation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3" name="Rectangle 69">
              <a:extLst>
                <a:ext uri="{FF2B5EF4-FFF2-40B4-BE49-F238E27FC236}">
                  <a16:creationId xmlns:a16="http://schemas.microsoft.com/office/drawing/2014/main" id="{64637F7A-71FD-4616-52EA-87B5F3EDD6FC}"/>
                </a:ext>
              </a:extLst>
            </p:cNvPr>
            <p:cNvSpPr>
              <a:spLocks noChangeArrowheads="1"/>
            </p:cNvSpPr>
            <p:nvPr/>
          </p:nvSpPr>
          <p:spPr bwMode="auto">
            <a:xfrm>
              <a:off x="3644" y="2824"/>
              <a:ext cx="8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000000"/>
                  </a:solidFill>
                  <a:effectLst/>
                  <a:latin typeface="Tahoma" panose="020B0604030504040204" pitchFamily="34"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4" name="Rectangle 70">
              <a:extLst>
                <a:ext uri="{FF2B5EF4-FFF2-40B4-BE49-F238E27FC236}">
                  <a16:creationId xmlns:a16="http://schemas.microsoft.com/office/drawing/2014/main" id="{B4E8C714-DA1E-BA39-6AA3-302E1C33170C}"/>
                </a:ext>
              </a:extLst>
            </p:cNvPr>
            <p:cNvSpPr>
              <a:spLocks noChangeArrowheads="1"/>
            </p:cNvSpPr>
            <p:nvPr/>
          </p:nvSpPr>
          <p:spPr bwMode="auto">
            <a:xfrm>
              <a:off x="4120" y="2833"/>
              <a:ext cx="63"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5" name="Rectangle 71">
              <a:extLst>
                <a:ext uri="{FF2B5EF4-FFF2-40B4-BE49-F238E27FC236}">
                  <a16:creationId xmlns:a16="http://schemas.microsoft.com/office/drawing/2014/main" id="{0A5D2463-0DA3-DB63-0DF9-72475D1FBEC3}"/>
                </a:ext>
              </a:extLst>
            </p:cNvPr>
            <p:cNvSpPr>
              <a:spLocks noChangeArrowheads="1"/>
            </p:cNvSpPr>
            <p:nvPr/>
          </p:nvSpPr>
          <p:spPr bwMode="auto">
            <a:xfrm>
              <a:off x="4556" y="2833"/>
              <a:ext cx="13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233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6" name="Rectangle 72">
              <a:extLst>
                <a:ext uri="{FF2B5EF4-FFF2-40B4-BE49-F238E27FC236}">
                  <a16:creationId xmlns:a16="http://schemas.microsoft.com/office/drawing/2014/main" id="{3DFA44C7-1E2E-D1A2-BB05-45925AF11742}"/>
                </a:ext>
              </a:extLst>
            </p:cNvPr>
            <p:cNvSpPr>
              <a:spLocks noChangeArrowheads="1"/>
            </p:cNvSpPr>
            <p:nvPr/>
          </p:nvSpPr>
          <p:spPr bwMode="auto">
            <a:xfrm>
              <a:off x="3909" y="2923"/>
              <a:ext cx="23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C x (TA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7" name="Rectangle 73">
              <a:extLst>
                <a:ext uri="{FF2B5EF4-FFF2-40B4-BE49-F238E27FC236}">
                  <a16:creationId xmlns:a16="http://schemas.microsoft.com/office/drawing/2014/main" id="{B0C90CDE-F9F6-BB2D-C8A7-DBE69C69813B}"/>
                </a:ext>
              </a:extLst>
            </p:cNvPr>
            <p:cNvSpPr>
              <a:spLocks noChangeArrowheads="1"/>
            </p:cNvSpPr>
            <p:nvPr/>
          </p:nvSpPr>
          <p:spPr bwMode="auto">
            <a:xfrm>
              <a:off x="4102" y="2914"/>
              <a:ext cx="7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Tahoma" panose="020B0604030504040204" pitchFamily="34"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8" name="Rectangle 74">
              <a:extLst>
                <a:ext uri="{FF2B5EF4-FFF2-40B4-BE49-F238E27FC236}">
                  <a16:creationId xmlns:a16="http://schemas.microsoft.com/office/drawing/2014/main" id="{A75FCB6B-4E5B-CECB-7860-73383CC8EFFD}"/>
                </a:ext>
              </a:extLst>
            </p:cNvPr>
            <p:cNvSpPr>
              <a:spLocks noChangeArrowheads="1"/>
            </p:cNvSpPr>
            <p:nvPr/>
          </p:nvSpPr>
          <p:spPr bwMode="auto">
            <a:xfrm>
              <a:off x="4152" y="2923"/>
              <a:ext cx="22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)+D+E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9" name="Rectangle 75">
              <a:extLst>
                <a:ext uri="{FF2B5EF4-FFF2-40B4-BE49-F238E27FC236}">
                  <a16:creationId xmlns:a16="http://schemas.microsoft.com/office/drawing/2014/main" id="{1DF8B7D2-F325-256C-4C61-332162A19A8F}"/>
                </a:ext>
              </a:extLst>
            </p:cNvPr>
            <p:cNvSpPr>
              <a:spLocks noChangeArrowheads="1"/>
            </p:cNvSpPr>
            <p:nvPr/>
          </p:nvSpPr>
          <p:spPr bwMode="auto">
            <a:xfrm>
              <a:off x="4556" y="2927"/>
              <a:ext cx="13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551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0" name="Rectangle 76">
              <a:extLst>
                <a:ext uri="{FF2B5EF4-FFF2-40B4-BE49-F238E27FC236}">
                  <a16:creationId xmlns:a16="http://schemas.microsoft.com/office/drawing/2014/main" id="{42383E20-2755-41A3-9782-F17D32FFD7E3}"/>
                </a:ext>
              </a:extLst>
            </p:cNvPr>
            <p:cNvSpPr>
              <a:spLocks noChangeArrowheads="1"/>
            </p:cNvSpPr>
            <p:nvPr/>
          </p:nvSpPr>
          <p:spPr bwMode="auto">
            <a:xfrm>
              <a:off x="3401" y="2244"/>
              <a:ext cx="112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Appointment set but interview not completed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1" name="Rectangle 77">
              <a:extLst>
                <a:ext uri="{FF2B5EF4-FFF2-40B4-BE49-F238E27FC236}">
                  <a16:creationId xmlns:a16="http://schemas.microsoft.com/office/drawing/2014/main" id="{A61559AC-2A15-3A98-8B83-CEDEA21A72CD}"/>
                </a:ext>
              </a:extLst>
            </p:cNvPr>
            <p:cNvSpPr>
              <a:spLocks noChangeArrowheads="1"/>
            </p:cNvSpPr>
            <p:nvPr/>
          </p:nvSpPr>
          <p:spPr bwMode="auto">
            <a:xfrm>
              <a:off x="3401" y="2321"/>
              <a:ext cx="108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(respondent absent) or appointment set for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2" name="Rectangle 78">
              <a:extLst>
                <a:ext uri="{FF2B5EF4-FFF2-40B4-BE49-F238E27FC236}">
                  <a16:creationId xmlns:a16="http://schemas.microsoft.com/office/drawing/2014/main" id="{494D6329-2A34-6C24-D6A0-EED55DFA47A8}"/>
                </a:ext>
              </a:extLst>
            </p:cNvPr>
            <p:cNvSpPr>
              <a:spLocks noChangeArrowheads="1"/>
            </p:cNvSpPr>
            <p:nvPr/>
          </p:nvSpPr>
          <p:spPr bwMode="auto">
            <a:xfrm>
              <a:off x="3401" y="2397"/>
              <a:ext cx="80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700" b="0" dirty="0">
                  <a:solidFill>
                    <a:srgbClr val="000000"/>
                  </a:solidFill>
                  <a:latin typeface="Tahoma" panose="020B0604030504040204" pitchFamily="34" charset="0"/>
                </a:rPr>
                <a:t>after the collection period ended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3" name="Rectangle 79">
              <a:extLst>
                <a:ext uri="{FF2B5EF4-FFF2-40B4-BE49-F238E27FC236}">
                  <a16:creationId xmlns:a16="http://schemas.microsoft.com/office/drawing/2014/main" id="{DC74C01C-7609-4944-FA52-7FFEA4A39301}"/>
                </a:ext>
              </a:extLst>
            </p:cNvPr>
            <p:cNvSpPr>
              <a:spLocks noChangeArrowheads="1"/>
            </p:cNvSpPr>
            <p:nvPr/>
          </p:nvSpPr>
          <p:spPr bwMode="auto">
            <a:xfrm>
              <a:off x="5505" y="2869"/>
              <a:ext cx="24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Tahoma" panose="020B0604030504040204" pitchFamily="34" charset="0"/>
                </a:rPr>
                <a:t>42,3%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4" name="Rectangle 80">
              <a:extLst>
                <a:ext uri="{FF2B5EF4-FFF2-40B4-BE49-F238E27FC236}">
                  <a16:creationId xmlns:a16="http://schemas.microsoft.com/office/drawing/2014/main" id="{78AD20B3-2B99-D402-1A54-CBFD75B14881}"/>
                </a:ext>
              </a:extLst>
            </p:cNvPr>
            <p:cNvSpPr>
              <a:spLocks noChangeArrowheads="1"/>
            </p:cNvSpPr>
            <p:nvPr/>
          </p:nvSpPr>
          <p:spPr bwMode="auto">
            <a:xfrm>
              <a:off x="3401" y="1143"/>
              <a:ext cx="115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Outside the sector: not on the Gatineau Valley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5" name="Rectangle 81">
              <a:extLst>
                <a:ext uri="{FF2B5EF4-FFF2-40B4-BE49-F238E27FC236}">
                  <a16:creationId xmlns:a16="http://schemas.microsoft.com/office/drawing/2014/main" id="{10B798D8-F652-8164-8CCC-55224E624336}"/>
                </a:ext>
              </a:extLst>
            </p:cNvPr>
            <p:cNvSpPr>
              <a:spLocks noChangeArrowheads="1"/>
            </p:cNvSpPr>
            <p:nvPr/>
          </p:nvSpPr>
          <p:spPr bwMode="auto">
            <a:xfrm>
              <a:off x="3401" y="1220"/>
              <a:ext cx="11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ahoma" panose="020B0604030504040204" pitchFamily="34" charset="0"/>
                </a:rPr>
                <a:t>RCM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6" name="Line 82">
              <a:extLst>
                <a:ext uri="{FF2B5EF4-FFF2-40B4-BE49-F238E27FC236}">
                  <a16:creationId xmlns:a16="http://schemas.microsoft.com/office/drawing/2014/main" id="{DDB021E4-1D1C-59C7-CE5B-62CE84041082}"/>
                </a:ext>
              </a:extLst>
            </p:cNvPr>
            <p:cNvSpPr>
              <a:spLocks noChangeShapeType="1"/>
            </p:cNvSpPr>
            <p:nvPr/>
          </p:nvSpPr>
          <p:spPr bwMode="auto">
            <a:xfrm>
              <a:off x="2885" y="2810"/>
              <a:ext cx="195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87" name="Rectangle 83">
              <a:extLst>
                <a:ext uri="{FF2B5EF4-FFF2-40B4-BE49-F238E27FC236}">
                  <a16:creationId xmlns:a16="http://schemas.microsoft.com/office/drawing/2014/main" id="{85C41747-E47E-2D45-B518-06A6E8E494E4}"/>
                </a:ext>
              </a:extLst>
            </p:cNvPr>
            <p:cNvSpPr>
              <a:spLocks noChangeArrowheads="1"/>
            </p:cNvSpPr>
            <p:nvPr/>
          </p:nvSpPr>
          <p:spPr bwMode="auto">
            <a:xfrm>
              <a:off x="2885" y="2810"/>
              <a:ext cx="1955"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88" name="Rectangle 84">
              <a:extLst>
                <a:ext uri="{FF2B5EF4-FFF2-40B4-BE49-F238E27FC236}">
                  <a16:creationId xmlns:a16="http://schemas.microsoft.com/office/drawing/2014/main" id="{D444229B-99E5-9AF2-C02E-FE2C40F918D8}"/>
                </a:ext>
              </a:extLst>
            </p:cNvPr>
            <p:cNvSpPr>
              <a:spLocks noChangeArrowheads="1"/>
            </p:cNvSpPr>
            <p:nvPr/>
          </p:nvSpPr>
          <p:spPr bwMode="auto">
            <a:xfrm>
              <a:off x="2876" y="200"/>
              <a:ext cx="9" cy="280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89" name="Line 85">
              <a:extLst>
                <a:ext uri="{FF2B5EF4-FFF2-40B4-BE49-F238E27FC236}">
                  <a16:creationId xmlns:a16="http://schemas.microsoft.com/office/drawing/2014/main" id="{AC18E280-6095-4151-DDF2-9FE3470E9032}"/>
                </a:ext>
              </a:extLst>
            </p:cNvPr>
            <p:cNvSpPr>
              <a:spLocks noChangeShapeType="1"/>
            </p:cNvSpPr>
            <p:nvPr/>
          </p:nvSpPr>
          <p:spPr bwMode="auto">
            <a:xfrm>
              <a:off x="4835" y="209"/>
              <a:ext cx="0" cy="279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90" name="Rectangle 86">
              <a:extLst>
                <a:ext uri="{FF2B5EF4-FFF2-40B4-BE49-F238E27FC236}">
                  <a16:creationId xmlns:a16="http://schemas.microsoft.com/office/drawing/2014/main" id="{84C05EA4-C161-C0C9-3524-3D56A99166CC}"/>
                </a:ext>
              </a:extLst>
            </p:cNvPr>
            <p:cNvSpPr>
              <a:spLocks noChangeArrowheads="1"/>
            </p:cNvSpPr>
            <p:nvPr/>
          </p:nvSpPr>
          <p:spPr bwMode="auto">
            <a:xfrm>
              <a:off x="4835" y="209"/>
              <a:ext cx="5" cy="27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91" name="Line 87">
              <a:extLst>
                <a:ext uri="{FF2B5EF4-FFF2-40B4-BE49-F238E27FC236}">
                  <a16:creationId xmlns:a16="http://schemas.microsoft.com/office/drawing/2014/main" id="{57A7A383-D062-C1EC-1E16-FF9E810FA12D}"/>
                </a:ext>
              </a:extLst>
            </p:cNvPr>
            <p:cNvSpPr>
              <a:spLocks noChangeShapeType="1"/>
            </p:cNvSpPr>
            <p:nvPr/>
          </p:nvSpPr>
          <p:spPr bwMode="auto">
            <a:xfrm>
              <a:off x="5257" y="209"/>
              <a:ext cx="0" cy="279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92" name="Rectangle 88">
              <a:extLst>
                <a:ext uri="{FF2B5EF4-FFF2-40B4-BE49-F238E27FC236}">
                  <a16:creationId xmlns:a16="http://schemas.microsoft.com/office/drawing/2014/main" id="{07D1A19F-5F04-85FA-F616-80E30AF71932}"/>
                </a:ext>
              </a:extLst>
            </p:cNvPr>
            <p:cNvSpPr>
              <a:spLocks noChangeArrowheads="1"/>
            </p:cNvSpPr>
            <p:nvPr/>
          </p:nvSpPr>
          <p:spPr bwMode="auto">
            <a:xfrm>
              <a:off x="5257" y="209"/>
              <a:ext cx="5" cy="27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93" name="Rectangle 89">
              <a:extLst>
                <a:ext uri="{FF2B5EF4-FFF2-40B4-BE49-F238E27FC236}">
                  <a16:creationId xmlns:a16="http://schemas.microsoft.com/office/drawing/2014/main" id="{750E8C6B-E80E-7A30-CCF5-C2AFE167F3E2}"/>
                </a:ext>
              </a:extLst>
            </p:cNvPr>
            <p:cNvSpPr>
              <a:spLocks noChangeArrowheads="1"/>
            </p:cNvSpPr>
            <p:nvPr/>
          </p:nvSpPr>
          <p:spPr bwMode="auto">
            <a:xfrm>
              <a:off x="5698" y="209"/>
              <a:ext cx="9" cy="279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94" name="Rectangle 90">
              <a:extLst>
                <a:ext uri="{FF2B5EF4-FFF2-40B4-BE49-F238E27FC236}">
                  <a16:creationId xmlns:a16="http://schemas.microsoft.com/office/drawing/2014/main" id="{BBA4128E-8C0B-F0F3-C2E9-845E030EC35F}"/>
                </a:ext>
              </a:extLst>
            </p:cNvPr>
            <p:cNvSpPr>
              <a:spLocks noChangeArrowheads="1"/>
            </p:cNvSpPr>
            <p:nvPr/>
          </p:nvSpPr>
          <p:spPr bwMode="auto">
            <a:xfrm>
              <a:off x="2885" y="200"/>
              <a:ext cx="2822"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95" name="Line 91">
              <a:extLst>
                <a:ext uri="{FF2B5EF4-FFF2-40B4-BE49-F238E27FC236}">
                  <a16:creationId xmlns:a16="http://schemas.microsoft.com/office/drawing/2014/main" id="{E972B4FE-6AED-12FA-1DB4-3846AAADE05F}"/>
                </a:ext>
              </a:extLst>
            </p:cNvPr>
            <p:cNvSpPr>
              <a:spLocks noChangeShapeType="1"/>
            </p:cNvSpPr>
            <p:nvPr/>
          </p:nvSpPr>
          <p:spPr bwMode="auto">
            <a:xfrm>
              <a:off x="2885" y="289"/>
              <a:ext cx="28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96" name="Rectangle 92">
              <a:extLst>
                <a:ext uri="{FF2B5EF4-FFF2-40B4-BE49-F238E27FC236}">
                  <a16:creationId xmlns:a16="http://schemas.microsoft.com/office/drawing/2014/main" id="{7028778C-0FD5-3653-3D77-82FCFAEBBF04}"/>
                </a:ext>
              </a:extLst>
            </p:cNvPr>
            <p:cNvSpPr>
              <a:spLocks noChangeArrowheads="1"/>
            </p:cNvSpPr>
            <p:nvPr/>
          </p:nvSpPr>
          <p:spPr bwMode="auto">
            <a:xfrm>
              <a:off x="2885" y="289"/>
              <a:ext cx="28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97" name="Line 93">
              <a:extLst>
                <a:ext uri="{FF2B5EF4-FFF2-40B4-BE49-F238E27FC236}">
                  <a16:creationId xmlns:a16="http://schemas.microsoft.com/office/drawing/2014/main" id="{7B3A6279-0903-F54C-26E8-DF7598A94F2A}"/>
                </a:ext>
              </a:extLst>
            </p:cNvPr>
            <p:cNvSpPr>
              <a:spLocks noChangeShapeType="1"/>
            </p:cNvSpPr>
            <p:nvPr/>
          </p:nvSpPr>
          <p:spPr bwMode="auto">
            <a:xfrm>
              <a:off x="5262" y="2810"/>
              <a:ext cx="43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98" name="Rectangle 94">
              <a:extLst>
                <a:ext uri="{FF2B5EF4-FFF2-40B4-BE49-F238E27FC236}">
                  <a16:creationId xmlns:a16="http://schemas.microsoft.com/office/drawing/2014/main" id="{308D16BC-9544-9DCA-3771-1389A9128B29}"/>
                </a:ext>
              </a:extLst>
            </p:cNvPr>
            <p:cNvSpPr>
              <a:spLocks noChangeArrowheads="1"/>
            </p:cNvSpPr>
            <p:nvPr/>
          </p:nvSpPr>
          <p:spPr bwMode="auto">
            <a:xfrm>
              <a:off x="5262" y="2810"/>
              <a:ext cx="436"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99" name="Line 95">
              <a:extLst>
                <a:ext uri="{FF2B5EF4-FFF2-40B4-BE49-F238E27FC236}">
                  <a16:creationId xmlns:a16="http://schemas.microsoft.com/office/drawing/2014/main" id="{F4813B53-6EB3-AD68-B341-1C864E693970}"/>
                </a:ext>
              </a:extLst>
            </p:cNvPr>
            <p:cNvSpPr>
              <a:spLocks noChangeShapeType="1"/>
            </p:cNvSpPr>
            <p:nvPr/>
          </p:nvSpPr>
          <p:spPr bwMode="auto">
            <a:xfrm>
              <a:off x="3896" y="2905"/>
              <a:ext cx="94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100" name="Rectangle 96">
              <a:extLst>
                <a:ext uri="{FF2B5EF4-FFF2-40B4-BE49-F238E27FC236}">
                  <a16:creationId xmlns:a16="http://schemas.microsoft.com/office/drawing/2014/main" id="{61CC3686-A866-B368-CEED-DDEE689B9ADE}"/>
                </a:ext>
              </a:extLst>
            </p:cNvPr>
            <p:cNvSpPr>
              <a:spLocks noChangeArrowheads="1"/>
            </p:cNvSpPr>
            <p:nvPr/>
          </p:nvSpPr>
          <p:spPr bwMode="auto">
            <a:xfrm>
              <a:off x="3896" y="2905"/>
              <a:ext cx="94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01" name="Rectangle 97">
              <a:extLst>
                <a:ext uri="{FF2B5EF4-FFF2-40B4-BE49-F238E27FC236}">
                  <a16:creationId xmlns:a16="http://schemas.microsoft.com/office/drawing/2014/main" id="{57CB8A61-7E4D-096C-3715-987244300D9D}"/>
                </a:ext>
              </a:extLst>
            </p:cNvPr>
            <p:cNvSpPr>
              <a:spLocks noChangeArrowheads="1"/>
            </p:cNvSpPr>
            <p:nvPr/>
          </p:nvSpPr>
          <p:spPr bwMode="auto">
            <a:xfrm>
              <a:off x="2885" y="2999"/>
              <a:ext cx="2822"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grpSp>
      <p:grpSp>
        <p:nvGrpSpPr>
          <p:cNvPr id="102" name="Group 100">
            <a:extLst>
              <a:ext uri="{FF2B5EF4-FFF2-40B4-BE49-F238E27FC236}">
                <a16:creationId xmlns:a16="http://schemas.microsoft.com/office/drawing/2014/main" id="{4EC8256C-C197-B62A-54A2-03A21ACA1D1F}"/>
              </a:ext>
            </a:extLst>
          </p:cNvPr>
          <p:cNvGrpSpPr>
            <a:grpSpLocks noChangeAspect="1"/>
          </p:cNvGrpSpPr>
          <p:nvPr/>
        </p:nvGrpSpPr>
        <p:grpSpPr bwMode="auto">
          <a:xfrm>
            <a:off x="319088" y="3441700"/>
            <a:ext cx="4114799" cy="1228725"/>
            <a:chOff x="201" y="2168"/>
            <a:chExt cx="2592" cy="774"/>
          </a:xfrm>
        </p:grpSpPr>
        <p:sp>
          <p:nvSpPr>
            <p:cNvPr id="103" name="AutoShape 99">
              <a:extLst>
                <a:ext uri="{FF2B5EF4-FFF2-40B4-BE49-F238E27FC236}">
                  <a16:creationId xmlns:a16="http://schemas.microsoft.com/office/drawing/2014/main" id="{E27924DD-0B99-823E-E1B2-08DF061DB206}"/>
                </a:ext>
              </a:extLst>
            </p:cNvPr>
            <p:cNvSpPr>
              <a:spLocks noChangeAspect="1" noChangeArrowheads="1" noTextEdit="1"/>
            </p:cNvSpPr>
            <p:nvPr/>
          </p:nvSpPr>
          <p:spPr bwMode="auto">
            <a:xfrm>
              <a:off x="201" y="2168"/>
              <a:ext cx="2549" cy="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04" name="Rectangle 101">
              <a:extLst>
                <a:ext uri="{FF2B5EF4-FFF2-40B4-BE49-F238E27FC236}">
                  <a16:creationId xmlns:a16="http://schemas.microsoft.com/office/drawing/2014/main" id="{516557AC-1A01-2357-845B-CB86CCE7CEB8}"/>
                </a:ext>
              </a:extLst>
            </p:cNvPr>
            <p:cNvSpPr>
              <a:spLocks noChangeArrowheads="1"/>
            </p:cNvSpPr>
            <p:nvPr/>
          </p:nvSpPr>
          <p:spPr bwMode="auto">
            <a:xfrm>
              <a:off x="215" y="2173"/>
              <a:ext cx="13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Tahoma" panose="020B0604030504040204" pitchFamily="34" charset="0"/>
                </a:rPr>
                <a:t>(1)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5" name="Rectangle 102">
              <a:extLst>
                <a:ext uri="{FF2B5EF4-FFF2-40B4-BE49-F238E27FC236}">
                  <a16:creationId xmlns:a16="http://schemas.microsoft.com/office/drawing/2014/main" id="{7AFFBC69-7E22-6F2B-9C99-884A7DFF8F95}"/>
                </a:ext>
              </a:extLst>
            </p:cNvPr>
            <p:cNvSpPr>
              <a:spLocks noChangeArrowheads="1"/>
            </p:cNvSpPr>
            <p:nvPr/>
          </p:nvSpPr>
          <p:spPr bwMode="auto">
            <a:xfrm>
              <a:off x="215" y="2613"/>
              <a:ext cx="13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Tahoma" panose="020B0604030504040204" pitchFamily="34"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6" name="Rectangle 103">
              <a:extLst>
                <a:ext uri="{FF2B5EF4-FFF2-40B4-BE49-F238E27FC236}">
                  <a16:creationId xmlns:a16="http://schemas.microsoft.com/office/drawing/2014/main" id="{E6621917-3D6B-88CF-5AD7-6DD670F304A9}"/>
                </a:ext>
              </a:extLst>
            </p:cNvPr>
            <p:cNvSpPr>
              <a:spLocks noChangeArrowheads="1"/>
            </p:cNvSpPr>
            <p:nvPr/>
          </p:nvSpPr>
          <p:spPr bwMode="auto">
            <a:xfrm>
              <a:off x="369" y="2613"/>
              <a:ext cx="1058"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Tahoma" panose="020B0604030504040204" pitchFamily="34" charset="0"/>
                </a:rPr>
                <a:t>Présenté selon les normes de l'ARIM.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7" name="Rectangle 104">
              <a:extLst>
                <a:ext uri="{FF2B5EF4-FFF2-40B4-BE49-F238E27FC236}">
                  <a16:creationId xmlns:a16="http://schemas.microsoft.com/office/drawing/2014/main" id="{73B2FCE5-E857-B380-0CAB-E9A45DED9E45}"/>
                </a:ext>
              </a:extLst>
            </p:cNvPr>
            <p:cNvSpPr>
              <a:spLocks noChangeArrowheads="1"/>
            </p:cNvSpPr>
            <p:nvPr/>
          </p:nvSpPr>
          <p:spPr bwMode="auto">
            <a:xfrm>
              <a:off x="215" y="2758"/>
              <a:ext cx="13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Tahoma" panose="020B0604030504040204" pitchFamily="34"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8" name="Rectangle 105">
              <a:extLst>
                <a:ext uri="{FF2B5EF4-FFF2-40B4-BE49-F238E27FC236}">
                  <a16:creationId xmlns:a16="http://schemas.microsoft.com/office/drawing/2014/main" id="{90781EF1-7EBA-26C1-C84E-D33A4C9548D6}"/>
                </a:ext>
              </a:extLst>
            </p:cNvPr>
            <p:cNvSpPr>
              <a:spLocks noChangeArrowheads="1"/>
            </p:cNvSpPr>
            <p:nvPr/>
          </p:nvSpPr>
          <p:spPr bwMode="auto">
            <a:xfrm>
              <a:off x="369" y="2758"/>
              <a:ext cx="736"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Tahoma" panose="020B0604030504040204" pitchFamily="34" charset="0"/>
                </a:rPr>
                <a:t>TAUX D'ADMISSIBILITÉ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9" name="Rectangle 106">
              <a:extLst>
                <a:ext uri="{FF2B5EF4-FFF2-40B4-BE49-F238E27FC236}">
                  <a16:creationId xmlns:a16="http://schemas.microsoft.com/office/drawing/2014/main" id="{B456CD57-6C23-D44D-063A-B1D3CE58E270}"/>
                </a:ext>
              </a:extLst>
            </p:cNvPr>
            <p:cNvSpPr>
              <a:spLocks noChangeArrowheads="1"/>
            </p:cNvSpPr>
            <p:nvPr/>
          </p:nvSpPr>
          <p:spPr bwMode="auto">
            <a:xfrm>
              <a:off x="1490" y="2758"/>
              <a:ext cx="154"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Tahoma" panose="020B0604030504040204" pitchFamily="34" charset="0"/>
                </a:rPr>
                <a:t>D+E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0" name="Rectangle 107">
              <a:extLst>
                <a:ext uri="{FF2B5EF4-FFF2-40B4-BE49-F238E27FC236}">
                  <a16:creationId xmlns:a16="http://schemas.microsoft.com/office/drawing/2014/main" id="{9AD8F637-9D54-694D-A801-9CB3BCD73419}"/>
                </a:ext>
              </a:extLst>
            </p:cNvPr>
            <p:cNvSpPr>
              <a:spLocks noChangeArrowheads="1"/>
            </p:cNvSpPr>
            <p:nvPr/>
          </p:nvSpPr>
          <p:spPr bwMode="auto">
            <a:xfrm>
              <a:off x="2182" y="2758"/>
              <a:ext cx="13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Tahoma" panose="020B0604030504040204" pitchFamily="34" charset="0"/>
                </a:rPr>
                <a:t>470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1" name="Rectangle 108">
              <a:extLst>
                <a:ext uri="{FF2B5EF4-FFF2-40B4-BE49-F238E27FC236}">
                  <a16:creationId xmlns:a16="http://schemas.microsoft.com/office/drawing/2014/main" id="{4677B350-8D9C-3FA7-5C7D-C555DE67B4AF}"/>
                </a:ext>
              </a:extLst>
            </p:cNvPr>
            <p:cNvSpPr>
              <a:spLocks noChangeArrowheads="1"/>
            </p:cNvSpPr>
            <p:nvPr/>
          </p:nvSpPr>
          <p:spPr bwMode="auto">
            <a:xfrm>
              <a:off x="2601" y="2758"/>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Tahoma" panose="020B0604030504040204" pitchFamily="34" charset="0"/>
                </a:rPr>
                <a:t>0.54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2" name="Rectangle 109">
              <a:extLst>
                <a:ext uri="{FF2B5EF4-FFF2-40B4-BE49-F238E27FC236}">
                  <a16:creationId xmlns:a16="http://schemas.microsoft.com/office/drawing/2014/main" id="{F9DDD8D3-FBDF-4F66-F92C-DE9372E445A5}"/>
                </a:ext>
              </a:extLst>
            </p:cNvPr>
            <p:cNvSpPr>
              <a:spLocks noChangeArrowheads="1"/>
            </p:cNvSpPr>
            <p:nvPr/>
          </p:nvSpPr>
          <p:spPr bwMode="auto">
            <a:xfrm>
              <a:off x="1451" y="2850"/>
              <a:ext cx="236"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Tahoma" panose="020B0604030504040204" pitchFamily="34" charset="0"/>
                </a:rPr>
                <a:t>B+D+E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3" name="Rectangle 110">
              <a:extLst>
                <a:ext uri="{FF2B5EF4-FFF2-40B4-BE49-F238E27FC236}">
                  <a16:creationId xmlns:a16="http://schemas.microsoft.com/office/drawing/2014/main" id="{3FC3626D-7558-8FC0-E69E-ECC0748C8095}"/>
                </a:ext>
              </a:extLst>
            </p:cNvPr>
            <p:cNvSpPr>
              <a:spLocks noChangeArrowheads="1"/>
            </p:cNvSpPr>
            <p:nvPr/>
          </p:nvSpPr>
          <p:spPr bwMode="auto">
            <a:xfrm>
              <a:off x="2182" y="2850"/>
              <a:ext cx="13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Tahoma" panose="020B0604030504040204" pitchFamily="34" charset="0"/>
                </a:rPr>
                <a:t>864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4" name="Rectangle 111">
              <a:extLst>
                <a:ext uri="{FF2B5EF4-FFF2-40B4-BE49-F238E27FC236}">
                  <a16:creationId xmlns:a16="http://schemas.microsoft.com/office/drawing/2014/main" id="{A546C9D4-9545-FC5D-3453-9714EE619F2A}"/>
                </a:ext>
              </a:extLst>
            </p:cNvPr>
            <p:cNvSpPr>
              <a:spLocks noChangeArrowheads="1"/>
            </p:cNvSpPr>
            <p:nvPr/>
          </p:nvSpPr>
          <p:spPr bwMode="auto">
            <a:xfrm>
              <a:off x="369" y="2173"/>
              <a:ext cx="1409"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Tahoma" panose="020B0604030504040204" pitchFamily="34" charset="0"/>
                </a:rPr>
                <a:t>Pour qu'un numéro puisse être considéré comme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5" name="Rectangle 112">
              <a:extLst>
                <a:ext uri="{FF2B5EF4-FFF2-40B4-BE49-F238E27FC236}">
                  <a16:creationId xmlns:a16="http://schemas.microsoft.com/office/drawing/2014/main" id="{1C23A9E2-F620-CBEA-7799-16FAC228C9B4}"/>
                </a:ext>
              </a:extLst>
            </p:cNvPr>
            <p:cNvSpPr>
              <a:spLocks noChangeArrowheads="1"/>
            </p:cNvSpPr>
            <p:nvPr/>
          </p:nvSpPr>
          <p:spPr bwMode="auto">
            <a:xfrm>
              <a:off x="1740" y="2173"/>
              <a:ext cx="452"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1" u="none" strike="noStrike" cap="none" normalizeH="0" baseline="0" dirty="0">
                  <a:ln>
                    <a:noFill/>
                  </a:ln>
                  <a:solidFill>
                    <a:srgbClr val="000000"/>
                  </a:solidFill>
                  <a:effectLst/>
                  <a:latin typeface="Tahoma" panose="020B0604030504040204" pitchFamily="34" charset="0"/>
                </a:rPr>
                <a:t>pas de réponse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6" name="Rectangle 113">
              <a:extLst>
                <a:ext uri="{FF2B5EF4-FFF2-40B4-BE49-F238E27FC236}">
                  <a16:creationId xmlns:a16="http://schemas.microsoft.com/office/drawing/2014/main" id="{0105AF21-90CD-9F43-A6B5-76A847A14AF8}"/>
                </a:ext>
              </a:extLst>
            </p:cNvPr>
            <p:cNvSpPr>
              <a:spLocks noChangeArrowheads="1"/>
            </p:cNvSpPr>
            <p:nvPr/>
          </p:nvSpPr>
          <p:spPr bwMode="auto">
            <a:xfrm>
              <a:off x="2173" y="2173"/>
              <a:ext cx="24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Tahoma" panose="020B0604030504040204" pitchFamily="34" charset="0"/>
                </a:rPr>
                <a:t>, il doit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7" name="Rectangle 114">
              <a:extLst>
                <a:ext uri="{FF2B5EF4-FFF2-40B4-BE49-F238E27FC236}">
                  <a16:creationId xmlns:a16="http://schemas.microsoft.com/office/drawing/2014/main" id="{E71B476C-5E40-1F8B-FA9D-88B66F448C57}"/>
                </a:ext>
              </a:extLst>
            </p:cNvPr>
            <p:cNvSpPr>
              <a:spLocks noChangeArrowheads="1"/>
            </p:cNvSpPr>
            <p:nvPr/>
          </p:nvSpPr>
          <p:spPr bwMode="auto">
            <a:xfrm>
              <a:off x="369" y="2255"/>
              <a:ext cx="2424"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Tahoma" panose="020B0604030504040204" pitchFamily="34" charset="0"/>
                </a:rPr>
                <a:t>correspondre à un numéro qui a toujours été sans réponse tout au long de la collecte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8" name="Rectangle 115">
              <a:extLst>
                <a:ext uri="{FF2B5EF4-FFF2-40B4-BE49-F238E27FC236}">
                  <a16:creationId xmlns:a16="http://schemas.microsoft.com/office/drawing/2014/main" id="{10B904BB-D453-53FB-6654-186DB2DFDD73}"/>
                </a:ext>
              </a:extLst>
            </p:cNvPr>
            <p:cNvSpPr>
              <a:spLocks noChangeArrowheads="1"/>
            </p:cNvSpPr>
            <p:nvPr/>
          </p:nvSpPr>
          <p:spPr bwMode="auto">
            <a:xfrm>
              <a:off x="369" y="2337"/>
              <a:ext cx="241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Tahoma" panose="020B0604030504040204" pitchFamily="34" charset="0"/>
                </a:rPr>
                <a:t>de données. Ainsi, par exemple un rendez-vous non complété pour lequel il n'y a pas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9" name="Rectangle 116">
              <a:extLst>
                <a:ext uri="{FF2B5EF4-FFF2-40B4-BE49-F238E27FC236}">
                  <a16:creationId xmlns:a16="http://schemas.microsoft.com/office/drawing/2014/main" id="{52600ECC-4D54-D85B-686F-4ED89253A844}"/>
                </a:ext>
              </a:extLst>
            </p:cNvPr>
            <p:cNvSpPr>
              <a:spLocks noChangeArrowheads="1"/>
            </p:cNvSpPr>
            <p:nvPr/>
          </p:nvSpPr>
          <p:spPr bwMode="auto">
            <a:xfrm>
              <a:off x="369" y="2419"/>
              <a:ext cx="1736"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Tahoma" panose="020B0604030504040204" pitchFamily="34" charset="0"/>
                </a:rPr>
                <a:t>de réponse au moment du rappel doit être considéré comme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0" name="Rectangle 117">
              <a:extLst>
                <a:ext uri="{FF2B5EF4-FFF2-40B4-BE49-F238E27FC236}">
                  <a16:creationId xmlns:a16="http://schemas.microsoft.com/office/drawing/2014/main" id="{B0B763A9-8D33-9F4D-2E0D-FFCB1BDA3F18}"/>
                </a:ext>
              </a:extLst>
            </p:cNvPr>
            <p:cNvSpPr>
              <a:spLocks noChangeArrowheads="1"/>
            </p:cNvSpPr>
            <p:nvPr/>
          </p:nvSpPr>
          <p:spPr bwMode="auto">
            <a:xfrm>
              <a:off x="2062" y="2419"/>
              <a:ext cx="51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1" u="none" strike="noStrike" cap="none" normalizeH="0" baseline="0" dirty="0">
                  <a:ln>
                    <a:noFill/>
                  </a:ln>
                  <a:solidFill>
                    <a:srgbClr val="000000"/>
                  </a:solidFill>
                  <a:effectLst/>
                  <a:latin typeface="Tahoma" panose="020B0604030504040204" pitchFamily="34" charset="0"/>
                </a:rPr>
                <a:t>rendez-vous non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1" name="Rectangle 118">
              <a:extLst>
                <a:ext uri="{FF2B5EF4-FFF2-40B4-BE49-F238E27FC236}">
                  <a16:creationId xmlns:a16="http://schemas.microsoft.com/office/drawing/2014/main" id="{669C2BE3-3DCB-BFE4-A03F-082A69A999E4}"/>
                </a:ext>
              </a:extLst>
            </p:cNvPr>
            <p:cNvSpPr>
              <a:spLocks noChangeArrowheads="1"/>
            </p:cNvSpPr>
            <p:nvPr/>
          </p:nvSpPr>
          <p:spPr bwMode="auto">
            <a:xfrm>
              <a:off x="369" y="2502"/>
              <a:ext cx="303"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1" u="none" strike="noStrike" cap="none" normalizeH="0" baseline="0" dirty="0">
                  <a:ln>
                    <a:noFill/>
                  </a:ln>
                  <a:solidFill>
                    <a:srgbClr val="000000"/>
                  </a:solidFill>
                  <a:effectLst/>
                  <a:latin typeface="Tahoma" panose="020B0604030504040204" pitchFamily="34" charset="0"/>
                </a:rPr>
                <a:t>complété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2" name="Rectangle 119">
              <a:extLst>
                <a:ext uri="{FF2B5EF4-FFF2-40B4-BE49-F238E27FC236}">
                  <a16:creationId xmlns:a16="http://schemas.microsoft.com/office/drawing/2014/main" id="{02B49B5D-BE21-5151-8048-2FF9D4C77515}"/>
                </a:ext>
              </a:extLst>
            </p:cNvPr>
            <p:cNvSpPr>
              <a:spLocks noChangeArrowheads="1"/>
            </p:cNvSpPr>
            <p:nvPr/>
          </p:nvSpPr>
          <p:spPr bwMode="auto">
            <a:xfrm>
              <a:off x="648" y="2502"/>
              <a:ext cx="563"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Tahoma" panose="020B0604030504040204" pitchFamily="34" charset="0"/>
                </a:rPr>
                <a:t>et non pas comme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3" name="Rectangle 120">
              <a:extLst>
                <a:ext uri="{FF2B5EF4-FFF2-40B4-BE49-F238E27FC236}">
                  <a16:creationId xmlns:a16="http://schemas.microsoft.com/office/drawing/2014/main" id="{7AC57DE2-953F-827C-18FD-263DB68FE1F8}"/>
                </a:ext>
              </a:extLst>
            </p:cNvPr>
            <p:cNvSpPr>
              <a:spLocks noChangeArrowheads="1"/>
            </p:cNvSpPr>
            <p:nvPr/>
          </p:nvSpPr>
          <p:spPr bwMode="auto">
            <a:xfrm>
              <a:off x="1177" y="2502"/>
              <a:ext cx="452"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1" u="none" strike="noStrike" cap="none" normalizeH="0" baseline="0" dirty="0">
                  <a:ln>
                    <a:noFill/>
                  </a:ln>
                  <a:solidFill>
                    <a:srgbClr val="000000"/>
                  </a:solidFill>
                  <a:effectLst/>
                  <a:latin typeface="Tahoma" panose="020B0604030504040204" pitchFamily="34" charset="0"/>
                </a:rPr>
                <a:t>pas de réponse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4" name="Rectangle 121">
              <a:extLst>
                <a:ext uri="{FF2B5EF4-FFF2-40B4-BE49-F238E27FC236}">
                  <a16:creationId xmlns:a16="http://schemas.microsoft.com/office/drawing/2014/main" id="{BF884FAC-3FF9-4BEA-537A-FE20EF78B2EF}"/>
                </a:ext>
              </a:extLst>
            </p:cNvPr>
            <p:cNvSpPr>
              <a:spLocks noChangeArrowheads="1"/>
            </p:cNvSpPr>
            <p:nvPr/>
          </p:nvSpPr>
          <p:spPr bwMode="auto">
            <a:xfrm>
              <a:off x="1610" y="2502"/>
              <a:ext cx="48"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Tahoma" panose="020B060403050404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5" name="Line 122">
              <a:extLst>
                <a:ext uri="{FF2B5EF4-FFF2-40B4-BE49-F238E27FC236}">
                  <a16:creationId xmlns:a16="http://schemas.microsoft.com/office/drawing/2014/main" id="{7EC53C7E-F2F9-19B4-FD7E-F2F5A03FD07C}"/>
                </a:ext>
              </a:extLst>
            </p:cNvPr>
            <p:cNvSpPr>
              <a:spLocks noChangeShapeType="1"/>
            </p:cNvSpPr>
            <p:nvPr/>
          </p:nvSpPr>
          <p:spPr bwMode="auto">
            <a:xfrm>
              <a:off x="1288" y="2835"/>
              <a:ext cx="101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126" name="Rectangle 123">
              <a:extLst>
                <a:ext uri="{FF2B5EF4-FFF2-40B4-BE49-F238E27FC236}">
                  <a16:creationId xmlns:a16="http://schemas.microsoft.com/office/drawing/2014/main" id="{266C3D46-9F84-9A5A-ED26-1026C43160F8}"/>
                </a:ext>
              </a:extLst>
            </p:cNvPr>
            <p:cNvSpPr>
              <a:spLocks noChangeArrowheads="1"/>
            </p:cNvSpPr>
            <p:nvPr/>
          </p:nvSpPr>
          <p:spPr bwMode="auto">
            <a:xfrm>
              <a:off x="1288" y="2835"/>
              <a:ext cx="101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grpSp>
    </p:spTree>
    <p:extLst>
      <p:ext uri="{BB962C8B-B14F-4D97-AF65-F5344CB8AC3E}">
        <p14:creationId xmlns:p14="http://schemas.microsoft.com/office/powerpoint/2010/main" val="44871706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a:xfrm>
            <a:off x="8546089" y="4718832"/>
            <a:ext cx="466332" cy="274320"/>
          </a:xfrm>
        </p:spPr>
        <p:txBody>
          <a:bodyPr/>
          <a:lstStyle/>
          <a:p>
            <a:fld id="{C297CA5E-FF06-48ED-82CF-4AAA99EE0D5C}" type="slidenum">
              <a:rPr lang="fr-CA" smtClean="0"/>
              <a:pPr/>
              <a:t>14</a:t>
            </a:fld>
            <a:endParaRPr lang="fr-CA" dirty="0"/>
          </a:p>
        </p:txBody>
      </p:sp>
      <p:graphicFrame>
        <p:nvGraphicFramePr>
          <p:cNvPr id="7" name="Tableau 6"/>
          <p:cNvGraphicFramePr>
            <a:graphicFrameLocks noGrp="1" noChangeAspect="1"/>
          </p:cNvGraphicFramePr>
          <p:nvPr>
            <p:custDataLst>
              <p:tags r:id="rId2"/>
            </p:custDataLst>
            <p:extLst>
              <p:ext uri="{D42A27DB-BD31-4B8C-83A1-F6EECF244321}">
                <p14:modId xmlns:p14="http://schemas.microsoft.com/office/powerpoint/2010/main" val="3167984227"/>
              </p:ext>
            </p:extLst>
          </p:nvPr>
        </p:nvGraphicFramePr>
        <p:xfrm>
          <a:off x="473444" y="553774"/>
          <a:ext cx="7772240" cy="781050"/>
        </p:xfrm>
        <a:graphic>
          <a:graphicData uri="http://schemas.openxmlformats.org/drawingml/2006/table">
            <a:tbl>
              <a:tblPr/>
              <a:tblGrid>
                <a:gridCol w="7772240">
                  <a:extLst>
                    <a:ext uri="{9D8B030D-6E8A-4147-A177-3AD203B41FA5}">
                      <a16:colId xmlns:a16="http://schemas.microsoft.com/office/drawing/2014/main" val="20000"/>
                    </a:ext>
                  </a:extLst>
                </a:gridCol>
              </a:tblGrid>
              <a:tr h="27813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91440" lvl="1" indent="0" algn="just" defTabSz="342892" rtl="0" eaLnBrk="1" fontAlgn="base" hangingPunct="1">
                        <a:lnSpc>
                          <a:spcPct val="100000"/>
                        </a:lnSpc>
                        <a:spcBef>
                          <a:spcPts val="0"/>
                        </a:spcBef>
                        <a:spcAft>
                          <a:spcPts val="400"/>
                        </a:spcAft>
                        <a:buClr>
                          <a:srgbClr val="FF0000"/>
                        </a:buClr>
                        <a:buFont typeface="LucidaGrande" charset="0"/>
                        <a:buNone/>
                      </a:pPr>
                      <a:r>
                        <a:rPr lang="en-CA" sz="1200" b="1" i="0" kern="1200" noProof="0" dirty="0">
                          <a:solidFill>
                            <a:srgbClr val="F46C31"/>
                          </a:solidFill>
                          <a:latin typeface="Calibri" panose="020F0502020204030204" pitchFamily="34" charset="0"/>
                          <a:ea typeface="Arial" charset="0"/>
                          <a:cs typeface="Calibri" panose="020F0502020204030204" pitchFamily="34" charset="0"/>
                        </a:rPr>
                        <a:t>SEGMENTATION VARIABLES</a:t>
                      </a:r>
                      <a:endParaRPr lang="en-CA" sz="1200" b="1" i="0" kern="1200" noProof="0" dirty="0">
                        <a:solidFill>
                          <a:srgbClr val="F46C31"/>
                        </a:solidFill>
                        <a:highlight>
                          <a:srgbClr val="FFFF00"/>
                        </a:highlight>
                        <a:latin typeface="Calibri" panose="020F0502020204030204" pitchFamily="34" charset="0"/>
                        <a:ea typeface="Arial" charset="0"/>
                        <a:cs typeface="Calibri" panose="020F0502020204030204" pitchFamily="34" charset="0"/>
                      </a:endParaRPr>
                    </a:p>
                  </a:txBody>
                  <a:tcPr marL="77756" marR="77756"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1945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1" indent="0" algn="just" defTabSz="342892" rtl="0" eaLnBrk="1" fontAlgn="base" latinLnBrk="0" hangingPunct="1">
                        <a:lnSpc>
                          <a:spcPct val="100000"/>
                        </a:lnSpc>
                        <a:spcBef>
                          <a:spcPts val="0"/>
                        </a:spcBef>
                        <a:spcAft>
                          <a:spcPct val="0"/>
                        </a:spcAft>
                        <a:buClr>
                          <a:srgbClr val="FF0000"/>
                        </a:buClr>
                        <a:buSzPts val="1200"/>
                        <a:buFont typeface="LucidaGrande" charset="0"/>
                        <a:buNone/>
                        <a:tabLst>
                          <a:tab pos="228600" algn="l"/>
                        </a:tabLst>
                        <a:defRPr/>
                      </a:pPr>
                      <a:r>
                        <a:rPr lang="en-CA" sz="1100" b="0" i="0" kern="1200" baseline="0" noProof="0" dirty="0">
                          <a:solidFill>
                            <a:schemeClr val="tx1"/>
                          </a:solidFill>
                          <a:latin typeface="Calibri" panose="020F0502020204030204" pitchFamily="34" charset="0"/>
                          <a:ea typeface="Tahoma" pitchFamily="34" charset="0"/>
                          <a:cs typeface="Calibri" panose="020F0502020204030204" pitchFamily="34" charset="0"/>
                        </a:rPr>
                        <a:t>The findings were analyzed using several segmentation variables (see table below). They were used to perform a bivariate statistical analysis where dependent variables were crossed with independent or segmentation variables, a process intended to identify whether there were statistically significant differences per respondent sub-group. </a:t>
                      </a:r>
                      <a:endParaRPr lang="en-CA" sz="2800" kern="1200" noProof="0" dirty="0">
                        <a:solidFill>
                          <a:schemeClr val="tx1"/>
                        </a:solidFill>
                        <a:effectLst/>
                        <a:latin typeface="Calibri" panose="020F0502020204030204"/>
                        <a:ea typeface="+mn-ea"/>
                        <a:cs typeface="+mn-cs"/>
                      </a:endParaRPr>
                    </a:p>
                  </a:txBody>
                  <a:tcPr marL="77756" marR="77756"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bl>
          </a:graphicData>
        </a:graphic>
      </p:graphicFrame>
      <p:sp>
        <p:nvSpPr>
          <p:cNvPr id="19" name="Rectangle 3"/>
          <p:cNvSpPr>
            <a:spLocks noChangeArrowheads="1"/>
          </p:cNvSpPr>
          <p:nvPr>
            <p:custDataLst>
              <p:tags r:id="rId3"/>
            </p:custDataLst>
          </p:nvPr>
        </p:nvSpPr>
        <p:spPr bwMode="auto">
          <a:xfrm>
            <a:off x="319087" y="151572"/>
            <a:ext cx="8572500" cy="327422"/>
          </a:xfrm>
          <a:prstGeom prst="rect">
            <a:avLst/>
          </a:prstGeom>
          <a:noFill/>
          <a:ln w="9525" algn="ctr">
            <a:noFill/>
            <a:miter lim="800000"/>
            <a:headEnd/>
            <a:tailEnd/>
          </a:ln>
        </p:spPr>
        <p:txBody>
          <a:bodyPr lIns="68556" tIns="34278" rIns="68556" bIns="34278" anchor="ctr"/>
          <a:lstStyle/>
          <a:p>
            <a:pPr marL="514350" indent="-514350" defTabSz="725091">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Objectives and methodology(5/5)</a:t>
            </a:r>
          </a:p>
        </p:txBody>
      </p:sp>
      <p:graphicFrame>
        <p:nvGraphicFramePr>
          <p:cNvPr id="4" name="Tableau 3">
            <a:extLst>
              <a:ext uri="{FF2B5EF4-FFF2-40B4-BE49-F238E27FC236}">
                <a16:creationId xmlns:a16="http://schemas.microsoft.com/office/drawing/2014/main" id="{C0BFBC6E-C731-A701-8435-CCBF85EF9C38}"/>
              </a:ext>
            </a:extLst>
          </p:cNvPr>
          <p:cNvGraphicFramePr>
            <a:graphicFrameLocks noGrp="1"/>
          </p:cNvGraphicFramePr>
          <p:nvPr>
            <p:extLst>
              <p:ext uri="{D42A27DB-BD31-4B8C-83A1-F6EECF244321}">
                <p14:modId xmlns:p14="http://schemas.microsoft.com/office/powerpoint/2010/main" val="3390385557"/>
              </p:ext>
            </p:extLst>
          </p:nvPr>
        </p:nvGraphicFramePr>
        <p:xfrm>
          <a:off x="533681" y="1449545"/>
          <a:ext cx="7528279" cy="2252751"/>
        </p:xfrm>
        <a:graphic>
          <a:graphicData uri="http://schemas.openxmlformats.org/drawingml/2006/table">
            <a:tbl>
              <a:tblPr firstRow="1" firstCol="1" lastRow="1" lastCol="1" bandRow="1" bandCol="1">
                <a:tableStyleId>{5C22544A-7EE6-4342-B048-85BDC9FD1C3A}</a:tableStyleId>
              </a:tblPr>
              <a:tblGrid>
                <a:gridCol w="865063">
                  <a:extLst>
                    <a:ext uri="{9D8B030D-6E8A-4147-A177-3AD203B41FA5}">
                      <a16:colId xmlns:a16="http://schemas.microsoft.com/office/drawing/2014/main" val="20000"/>
                    </a:ext>
                  </a:extLst>
                </a:gridCol>
                <a:gridCol w="4041936">
                  <a:extLst>
                    <a:ext uri="{9D8B030D-6E8A-4147-A177-3AD203B41FA5}">
                      <a16:colId xmlns:a16="http://schemas.microsoft.com/office/drawing/2014/main" val="20001"/>
                    </a:ext>
                  </a:extLst>
                </a:gridCol>
                <a:gridCol w="2621280">
                  <a:extLst>
                    <a:ext uri="{9D8B030D-6E8A-4147-A177-3AD203B41FA5}">
                      <a16:colId xmlns:a16="http://schemas.microsoft.com/office/drawing/2014/main" val="20002"/>
                    </a:ext>
                  </a:extLst>
                </a:gridCol>
              </a:tblGrid>
              <a:tr h="327493">
                <a:tc>
                  <a:txBody>
                    <a:bodyPr/>
                    <a:lstStyle/>
                    <a:p>
                      <a:pPr marL="0" algn="l" defTabSz="914400" rtl="0" eaLnBrk="1" latinLnBrk="0" hangingPunct="1">
                        <a:lnSpc>
                          <a:spcPts val="1100"/>
                        </a:lnSpc>
                        <a:spcBef>
                          <a:spcPts val="200"/>
                        </a:spcBef>
                        <a:spcAft>
                          <a:spcPts val="200"/>
                        </a:spcAft>
                      </a:pPr>
                      <a:endParaRPr lang="fr-CA" sz="900" b="0" kern="1200" dirty="0">
                        <a:solidFill>
                          <a:schemeClr val="tx1"/>
                        </a:solidFill>
                        <a:effectLst/>
                        <a:latin typeface="+mn-lt"/>
                        <a:ea typeface="Tahoma" panose="020B0604030504040204" pitchFamily="34" charset="0"/>
                        <a:cs typeface="Tahoma" panose="020B0604030504040204" pitchFamily="34" charset="0"/>
                      </a:endParaRPr>
                    </a:p>
                  </a:txBody>
                  <a:tcPr marL="68580" marR="68580" marT="0" marB="0">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lnTlToBr w="12700" cap="flat" cmpd="sng" algn="ctr">
                      <a:noFill/>
                      <a:prstDash val="solid"/>
                      <a:round/>
                      <a:headEnd type="none" w="med" len="med"/>
                      <a:tailEnd type="none" w="med" len="med"/>
                    </a:lnTlToBr>
                    <a:solidFill>
                      <a:srgbClr val="FDCBA1"/>
                    </a:solidFill>
                  </a:tcPr>
                </a:tc>
                <a:tc>
                  <a:txBody>
                    <a:bodyPr/>
                    <a:lstStyle/>
                    <a:p>
                      <a:pPr algn="ctr">
                        <a:lnSpc>
                          <a:spcPts val="1100"/>
                        </a:lnSpc>
                        <a:spcBef>
                          <a:spcPts val="200"/>
                        </a:spcBef>
                        <a:spcAft>
                          <a:spcPts val="200"/>
                        </a:spcAft>
                      </a:pPr>
                      <a:r>
                        <a:rPr lang="en-CA" sz="900" b="0" noProof="0" dirty="0">
                          <a:solidFill>
                            <a:schemeClr val="tx1"/>
                          </a:solidFill>
                          <a:effectLst/>
                          <a:latin typeface="+mn-lt"/>
                          <a:ea typeface="Tahoma" panose="020B0604030504040204" pitchFamily="34" charset="0"/>
                          <a:cs typeface="Tahoma" panose="020B0604030504040204" pitchFamily="34" charset="0"/>
                        </a:rPr>
                        <a:t>The entire questionnaire, except the section on the company’s succession.</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rgbClr val="FDCBA1"/>
                    </a:solidFill>
                  </a:tcPr>
                </a:tc>
                <a:tc>
                  <a:txBody>
                    <a:bodyPr/>
                    <a:lstStyle/>
                    <a:p>
                      <a:pPr marL="0" marR="0" indent="0" algn="ctr" defTabSz="914400" rtl="0" eaLnBrk="1" fontAlgn="auto" latinLnBrk="0" hangingPunct="1">
                        <a:lnSpc>
                          <a:spcPts val="1100"/>
                        </a:lnSpc>
                        <a:spcBef>
                          <a:spcPts val="200"/>
                        </a:spcBef>
                        <a:spcAft>
                          <a:spcPts val="200"/>
                        </a:spcAft>
                        <a:buClrTx/>
                        <a:buSzTx/>
                        <a:buFontTx/>
                        <a:buNone/>
                        <a:tabLst/>
                        <a:defRPr/>
                      </a:pPr>
                      <a:r>
                        <a:rPr lang="en-CA" sz="900" b="0" noProof="0" dirty="0">
                          <a:solidFill>
                            <a:schemeClr val="tx1"/>
                          </a:solidFill>
                          <a:effectLst/>
                          <a:latin typeface="+mn-lt"/>
                          <a:ea typeface="Tahoma" panose="020B0604030504040204" pitchFamily="34" charset="0"/>
                          <a:cs typeface="Tahoma" panose="020B0604030504040204" pitchFamily="34" charset="0"/>
                        </a:rPr>
                        <a:t>Section: </a:t>
                      </a:r>
                      <a:r>
                        <a:rPr lang="en-CA" sz="900" b="0" i="0" kern="1200" noProof="0" dirty="0">
                          <a:solidFill>
                            <a:srgbClr val="222223"/>
                          </a:solidFill>
                          <a:latin typeface="Calibri" panose="020F0502020204030204" pitchFamily="34" charset="0"/>
                          <a:ea typeface="+mn-ea"/>
                          <a:cs typeface="Calibri" panose="020F0502020204030204" pitchFamily="34" charset="0"/>
                        </a:rPr>
                        <a:t>within the purview of company management</a:t>
                      </a:r>
                      <a:endParaRPr lang="en-CA" sz="900" b="0" noProof="0" dirty="0">
                        <a:solidFill>
                          <a:schemeClr val="tx1"/>
                        </a:solidFill>
                        <a:effectLst/>
                        <a:latin typeface="+mn-lt"/>
                        <a:ea typeface="Tahoma" panose="020B0604030504040204" pitchFamily="34" charset="0"/>
                        <a:cs typeface="Tahoma" panose="020B0604030504040204" pitchFamily="34" charset="0"/>
                      </a:endParaRP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rgbClr val="FDCBA1"/>
                    </a:solidFill>
                  </a:tcPr>
                </a:tc>
                <a:extLst>
                  <a:ext uri="{0D108BD9-81ED-4DB2-BD59-A6C34878D82A}">
                    <a16:rowId xmlns:a16="http://schemas.microsoft.com/office/drawing/2014/main" val="10000"/>
                  </a:ext>
                </a:extLst>
              </a:tr>
              <a:tr h="203815">
                <a:tc rowSpan="7">
                  <a:txBody>
                    <a:bodyPr/>
                    <a:lstStyle/>
                    <a:p>
                      <a:pPr algn="l">
                        <a:lnSpc>
                          <a:spcPts val="1200"/>
                        </a:lnSpc>
                        <a:spcBef>
                          <a:spcPts val="200"/>
                        </a:spcBef>
                        <a:spcAft>
                          <a:spcPts val="200"/>
                        </a:spcAft>
                      </a:pPr>
                      <a:r>
                        <a:rPr lang="fr-CA" sz="900" b="0" dirty="0">
                          <a:solidFill>
                            <a:schemeClr val="tx1"/>
                          </a:solidFill>
                          <a:effectLst/>
                          <a:latin typeface="+mn-lt"/>
                          <a:ea typeface="Tahoma" panose="020B0604030504040204" pitchFamily="34" charset="0"/>
                          <a:cs typeface="Tahoma" panose="020B0604030504040204" pitchFamily="34" charset="0"/>
                        </a:rPr>
                        <a:t>Segmentation variables</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algn="l">
                        <a:lnSpc>
                          <a:spcPts val="1100"/>
                        </a:lnSpc>
                        <a:spcBef>
                          <a:spcPts val="200"/>
                        </a:spcBef>
                        <a:spcAft>
                          <a:spcPts val="200"/>
                        </a:spcAft>
                      </a:pPr>
                      <a:r>
                        <a:rPr lang="en-CA" sz="900" b="0" noProof="0" dirty="0">
                          <a:solidFill>
                            <a:schemeClr val="tx1"/>
                          </a:solidFill>
                          <a:effectLst/>
                          <a:latin typeface="+mn-lt"/>
                          <a:ea typeface="Tahoma" panose="020B0604030504040204" pitchFamily="34" charset="0"/>
                          <a:cs typeface="Tahoma" panose="020B0604030504040204" pitchFamily="34" charset="0"/>
                        </a:rPr>
                        <a:t>NCIAS activity sector</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100"/>
                        </a:lnSpc>
                        <a:spcBef>
                          <a:spcPts val="200"/>
                        </a:spcBef>
                        <a:spcAft>
                          <a:spcPts val="200"/>
                        </a:spcAft>
                        <a:buClrTx/>
                        <a:buSzTx/>
                        <a:buFontTx/>
                        <a:buNone/>
                        <a:tabLst/>
                        <a:defRPr/>
                      </a:pPr>
                      <a:r>
                        <a:rPr lang="en-CA" sz="900" b="0" noProof="0" dirty="0">
                          <a:solidFill>
                            <a:schemeClr val="tx1"/>
                          </a:solidFill>
                          <a:effectLst/>
                          <a:latin typeface="+mn-lt"/>
                          <a:ea typeface="Tahoma" panose="020B0604030504040204" pitchFamily="34" charset="0"/>
                          <a:cs typeface="Tahoma" panose="020B0604030504040204" pitchFamily="34" charset="0"/>
                        </a:rPr>
                        <a:t>NCIAS activity sector</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3815">
                <a:tc vMerge="1">
                  <a:txBody>
                    <a:bodyPr/>
                    <a:lstStyle/>
                    <a:p>
                      <a:pPr marL="0" algn="l" defTabSz="914400" rtl="0" eaLnBrk="1" latinLnBrk="0" hangingPunct="1">
                        <a:lnSpc>
                          <a:spcPts val="1200"/>
                        </a:lnSpc>
                        <a:spcBef>
                          <a:spcPts val="200"/>
                        </a:spcBef>
                        <a:spcAft>
                          <a:spcPts val="200"/>
                        </a:spcAft>
                      </a:pPr>
                      <a:endParaRPr lang="fr-CA" sz="9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100"/>
                        </a:lnSpc>
                        <a:spcBef>
                          <a:spcPts val="200"/>
                        </a:spcBef>
                        <a:spcAft>
                          <a:spcPts val="200"/>
                        </a:spcAft>
                        <a:buClrTx/>
                        <a:buSzTx/>
                        <a:buFontTx/>
                        <a:buNone/>
                        <a:tabLst/>
                        <a:defRPr/>
                      </a:pPr>
                      <a:r>
                        <a:rPr lang="en-CA" sz="900" b="0" kern="1200" noProof="0" dirty="0">
                          <a:solidFill>
                            <a:schemeClr val="tx1"/>
                          </a:solidFill>
                          <a:effectLst/>
                          <a:latin typeface="+mn-lt"/>
                          <a:ea typeface="Tahoma" panose="020B0604030504040204" pitchFamily="34" charset="0"/>
                          <a:cs typeface="Tahoma" panose="020B0604030504040204" pitchFamily="34" charset="0"/>
                        </a:rPr>
                        <a:t>Total number of employees (less than 5; 5 to 14; 15 and over)</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100"/>
                        </a:lnSpc>
                        <a:spcBef>
                          <a:spcPts val="200"/>
                        </a:spcBef>
                        <a:spcAft>
                          <a:spcPts val="200"/>
                        </a:spcAft>
                        <a:buClrTx/>
                        <a:buSzTx/>
                        <a:buFontTx/>
                        <a:buNone/>
                        <a:tabLst/>
                        <a:defRPr/>
                      </a:pPr>
                      <a:r>
                        <a:rPr lang="en-CA" sz="900" b="0" kern="1200" noProof="0" dirty="0">
                          <a:solidFill>
                            <a:schemeClr val="tx1"/>
                          </a:solidFill>
                          <a:effectLst/>
                          <a:latin typeface="+mn-lt"/>
                          <a:ea typeface="Tahoma" panose="020B0604030504040204" pitchFamily="34" charset="0"/>
                          <a:cs typeface="Tahoma" panose="020B0604030504040204" pitchFamily="34" charset="0"/>
                        </a:rPr>
                        <a:t>Total number of employees (less than 5; 5 to 14; 15 and over)</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3815">
                <a:tc vMerge="1">
                  <a:txBody>
                    <a:bodyPr/>
                    <a:lstStyle/>
                    <a:p>
                      <a:pPr>
                        <a:lnSpc>
                          <a:spcPts val="1200"/>
                        </a:lnSpc>
                        <a:spcBef>
                          <a:spcPts val="200"/>
                        </a:spcBef>
                        <a:spcAft>
                          <a:spcPts val="200"/>
                        </a:spcAft>
                      </a:pPr>
                      <a:endParaRPr lang="fr-CA" sz="9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algn="l" defTabSz="914400" rtl="0" eaLnBrk="1" latinLnBrk="0" hangingPunct="1">
                        <a:lnSpc>
                          <a:spcPts val="1100"/>
                        </a:lnSpc>
                        <a:spcBef>
                          <a:spcPts val="200"/>
                        </a:spcBef>
                        <a:spcAft>
                          <a:spcPts val="200"/>
                        </a:spcAft>
                      </a:pPr>
                      <a:r>
                        <a:rPr lang="en-CA" sz="900" b="0" kern="1200" noProof="0" dirty="0">
                          <a:solidFill>
                            <a:schemeClr val="tx1"/>
                          </a:solidFill>
                          <a:effectLst/>
                          <a:latin typeface="+mn-lt"/>
                          <a:ea typeface="Tahoma" panose="020B0604030504040204" pitchFamily="34" charset="0"/>
                          <a:cs typeface="Tahoma" panose="020B0604030504040204" pitchFamily="34" charset="0"/>
                        </a:rPr>
                        <a:t>Establishment according to gender: mostly women(&gt; 60%); parity (40% to 60%); mostly men (&gt; 60%)</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algn="l">
                        <a:lnSpc>
                          <a:spcPts val="1100"/>
                        </a:lnSpc>
                        <a:spcBef>
                          <a:spcPts val="200"/>
                        </a:spcBef>
                        <a:spcAft>
                          <a:spcPts val="200"/>
                        </a:spcAft>
                      </a:pPr>
                      <a:r>
                        <a:rPr lang="en-CA" sz="900" b="0" noProof="0" dirty="0">
                          <a:solidFill>
                            <a:schemeClr val="tx1"/>
                          </a:solidFill>
                          <a:effectLst/>
                          <a:latin typeface="+mn-lt"/>
                          <a:ea typeface="Tahoma" panose="020B0604030504040204" pitchFamily="34" charset="0"/>
                          <a:cs typeface="Tahoma" panose="020B0604030504040204" pitchFamily="34" charset="0"/>
                        </a:rPr>
                        <a:t>Gender of business owner (man; woman)</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03815">
                <a:tc vMerge="1">
                  <a:txBody>
                    <a:bodyPr/>
                    <a:lstStyle/>
                    <a:p>
                      <a:pPr>
                        <a:lnSpc>
                          <a:spcPts val="1200"/>
                        </a:lnSpc>
                        <a:spcBef>
                          <a:spcPts val="200"/>
                        </a:spcBef>
                        <a:spcAft>
                          <a:spcPts val="200"/>
                        </a:spcAft>
                      </a:pPr>
                      <a:endParaRPr lang="fr-CA" sz="9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algn="l" defTabSz="914400" rtl="0" eaLnBrk="1" latinLnBrk="0" hangingPunct="1">
                        <a:lnSpc>
                          <a:spcPts val="1100"/>
                        </a:lnSpc>
                        <a:spcBef>
                          <a:spcPts val="200"/>
                        </a:spcBef>
                        <a:spcAft>
                          <a:spcPts val="200"/>
                        </a:spcAft>
                      </a:pPr>
                      <a:r>
                        <a:rPr lang="en-CA" sz="900" b="0" kern="1200" noProof="0" dirty="0">
                          <a:solidFill>
                            <a:schemeClr val="tx1"/>
                          </a:solidFill>
                          <a:effectLst/>
                          <a:latin typeface="+mn-lt"/>
                          <a:ea typeface="Tahoma" panose="020B0604030504040204" pitchFamily="34" charset="0"/>
                          <a:cs typeface="Tahoma" panose="020B0604030504040204" pitchFamily="34" charset="0"/>
                        </a:rPr>
                        <a:t>Establishment according to age: overrepresented by 25 and under (25% and over); overrepresentation under 55 and over (25% and over)</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100"/>
                        </a:lnSpc>
                        <a:spcBef>
                          <a:spcPts val="200"/>
                        </a:spcBef>
                        <a:spcAft>
                          <a:spcPts val="200"/>
                        </a:spcAft>
                        <a:buClrTx/>
                        <a:buSzTx/>
                        <a:buFontTx/>
                        <a:buNone/>
                        <a:tabLst/>
                        <a:defRPr/>
                      </a:pPr>
                      <a:r>
                        <a:rPr lang="en-CA" sz="900" b="0" noProof="0" dirty="0">
                          <a:solidFill>
                            <a:schemeClr val="tx1"/>
                          </a:solidFill>
                          <a:effectLst/>
                          <a:latin typeface="+mn-lt"/>
                          <a:ea typeface="Tahoma" panose="020B0604030504040204" pitchFamily="34" charset="0"/>
                          <a:cs typeface="Tahoma" panose="020B0604030504040204" pitchFamily="34" charset="0"/>
                        </a:rPr>
                        <a:t>Owner’s age</a:t>
                      </a:r>
                      <a:br>
                        <a:rPr lang="en-CA" sz="900" b="0" noProof="0" dirty="0">
                          <a:solidFill>
                            <a:schemeClr val="tx1"/>
                          </a:solidFill>
                          <a:effectLst/>
                          <a:latin typeface="+mn-lt"/>
                          <a:ea typeface="Tahoma" panose="020B0604030504040204" pitchFamily="34" charset="0"/>
                          <a:cs typeface="Tahoma" panose="020B0604030504040204" pitchFamily="34" charset="0"/>
                        </a:rPr>
                      </a:br>
                      <a:r>
                        <a:rPr lang="en-CA" sz="900" b="0" noProof="0" dirty="0">
                          <a:solidFill>
                            <a:schemeClr val="tx1"/>
                          </a:solidFill>
                          <a:effectLst/>
                          <a:latin typeface="+mn-lt"/>
                          <a:ea typeface="Tahoma" panose="020B0604030504040204" pitchFamily="34" charset="0"/>
                          <a:cs typeface="Tahoma" panose="020B0604030504040204" pitchFamily="34" charset="0"/>
                        </a:rPr>
                        <a:t>(˂45 yrs; 45-54 yrs; 55-64 yrs; 65 and over)</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03815">
                <a:tc vMerge="1">
                  <a:txBody>
                    <a:bodyPr/>
                    <a:lstStyle/>
                    <a:p>
                      <a:pPr>
                        <a:lnSpc>
                          <a:spcPts val="1200"/>
                        </a:lnSpc>
                        <a:spcBef>
                          <a:spcPts val="200"/>
                        </a:spcBef>
                        <a:spcAft>
                          <a:spcPts val="200"/>
                        </a:spcAft>
                      </a:pPr>
                      <a:endParaRPr lang="fr-CA" sz="9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algn="l" defTabSz="914400" rtl="0" eaLnBrk="1" latinLnBrk="0" hangingPunct="1">
                        <a:lnSpc>
                          <a:spcPts val="1100"/>
                        </a:lnSpc>
                        <a:spcBef>
                          <a:spcPts val="200"/>
                        </a:spcBef>
                        <a:spcAft>
                          <a:spcPts val="200"/>
                        </a:spcAft>
                      </a:pPr>
                      <a:r>
                        <a:rPr lang="en-CA" sz="900" b="0" kern="1200" noProof="0" dirty="0">
                          <a:solidFill>
                            <a:schemeClr val="tx1"/>
                          </a:solidFill>
                          <a:effectLst/>
                          <a:latin typeface="+mn-lt"/>
                          <a:ea typeface="Tahoma" panose="020B0604030504040204" pitchFamily="34" charset="0"/>
                          <a:cs typeface="Tahoma" panose="020B0604030504040204" pitchFamily="34" charset="0"/>
                        </a:rPr>
                        <a:t>Establishment according to qualification: mostly skilled jobs (highly and semi) (60% and over); mostly low/unskilled jobs (60% and over); pretty much the same (40% to 59%)</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100"/>
                        </a:lnSpc>
                        <a:spcBef>
                          <a:spcPts val="200"/>
                        </a:spcBef>
                        <a:spcAft>
                          <a:spcPts val="200"/>
                        </a:spcAft>
                        <a:buClrTx/>
                        <a:buSzTx/>
                        <a:buFontTx/>
                        <a:buNone/>
                        <a:tabLst/>
                        <a:defRPr/>
                      </a:pPr>
                      <a:r>
                        <a:rPr lang="en-CA" sz="900" b="0" noProof="0" dirty="0">
                          <a:solidFill>
                            <a:schemeClr val="tx1"/>
                          </a:solidFill>
                          <a:effectLst/>
                          <a:latin typeface="+mn-lt"/>
                          <a:ea typeface="Tahoma" panose="020B0604030504040204" pitchFamily="34" charset="0"/>
                          <a:cs typeface="Tahoma" panose="020B0604030504040204" pitchFamily="34" charset="0"/>
                        </a:rPr>
                        <a:t>Business owner’s education</a:t>
                      </a:r>
                      <a:br>
                        <a:rPr lang="en-CA" sz="900" b="0" noProof="0" dirty="0">
                          <a:solidFill>
                            <a:schemeClr val="tx1"/>
                          </a:solidFill>
                          <a:effectLst/>
                          <a:latin typeface="+mn-lt"/>
                          <a:ea typeface="Tahoma" panose="020B0604030504040204" pitchFamily="34" charset="0"/>
                          <a:cs typeface="Tahoma" panose="020B0604030504040204" pitchFamily="34" charset="0"/>
                        </a:rPr>
                      </a:br>
                      <a:r>
                        <a:rPr lang="en-CA" sz="900" b="0" noProof="0" dirty="0">
                          <a:solidFill>
                            <a:schemeClr val="tx1"/>
                          </a:solidFill>
                          <a:effectLst/>
                          <a:latin typeface="+mn-lt"/>
                          <a:ea typeface="Tahoma" panose="020B0604030504040204" pitchFamily="34" charset="0"/>
                          <a:cs typeface="Tahoma" panose="020B0604030504040204" pitchFamily="34" charset="0"/>
                        </a:rPr>
                        <a:t>(high school or less, college, university)</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08553">
                <a:tc vMerge="1">
                  <a:txBody>
                    <a:bodyPr/>
                    <a:lstStyle/>
                    <a:p>
                      <a:pPr algn="just">
                        <a:lnSpc>
                          <a:spcPts val="1200"/>
                        </a:lnSpc>
                        <a:spcBef>
                          <a:spcPts val="200"/>
                        </a:spcBef>
                        <a:spcAft>
                          <a:spcPts val="200"/>
                        </a:spcAft>
                      </a:pPr>
                      <a:endParaRPr lang="fr-CA" sz="9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algn="l" defTabSz="914400" rtl="0" eaLnBrk="1" latinLnBrk="0" hangingPunct="1">
                        <a:lnSpc>
                          <a:spcPts val="1100"/>
                        </a:lnSpc>
                        <a:spcBef>
                          <a:spcPts val="200"/>
                        </a:spcBef>
                        <a:spcAft>
                          <a:spcPts val="200"/>
                        </a:spcAft>
                      </a:pPr>
                      <a:r>
                        <a:rPr lang="en-CA" sz="900" b="0" kern="1200" noProof="0" dirty="0">
                          <a:solidFill>
                            <a:schemeClr val="tx1"/>
                          </a:solidFill>
                          <a:effectLst/>
                          <a:latin typeface="+mn-lt"/>
                          <a:ea typeface="Tahoma" panose="020B0604030504040204" pitchFamily="34" charset="0"/>
                          <a:cs typeface="Tahoma" panose="020B0604030504040204" pitchFamily="34" charset="0"/>
                        </a:rPr>
                        <a:t>Business owner (yes, no)</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100"/>
                        </a:lnSpc>
                        <a:spcBef>
                          <a:spcPts val="200"/>
                        </a:spcBef>
                        <a:spcAft>
                          <a:spcPts val="200"/>
                        </a:spcAft>
                        <a:buClrTx/>
                        <a:buSzTx/>
                        <a:buFontTx/>
                        <a:buNone/>
                        <a:tabLst/>
                        <a:defRPr/>
                      </a:pPr>
                      <a:r>
                        <a:rPr lang="en-CA" altLang="fr-FR" sz="900" b="0" kern="1200" noProof="0" dirty="0">
                          <a:solidFill>
                            <a:schemeClr val="tx1"/>
                          </a:solidFill>
                          <a:effectLst/>
                          <a:latin typeface="+mn-lt"/>
                          <a:ea typeface="Tahoma" panose="020B0604030504040204" pitchFamily="34" charset="0"/>
                          <a:cs typeface="Tahoma" panose="020B0604030504040204" pitchFamily="34" charset="0"/>
                        </a:rPr>
                        <a:t>Number of years as owner</a:t>
                      </a:r>
                      <a:br>
                        <a:rPr lang="en-CA" altLang="fr-FR" sz="900" b="0" kern="1200" noProof="0" dirty="0">
                          <a:solidFill>
                            <a:schemeClr val="tx1"/>
                          </a:solidFill>
                          <a:effectLst/>
                          <a:latin typeface="+mn-lt"/>
                          <a:ea typeface="Tahoma" panose="020B0604030504040204" pitchFamily="34" charset="0"/>
                          <a:cs typeface="Tahoma" panose="020B0604030504040204" pitchFamily="34" charset="0"/>
                        </a:rPr>
                      </a:br>
                      <a:r>
                        <a:rPr lang="en-CA" sz="900" b="0" noProof="0" dirty="0">
                          <a:solidFill>
                            <a:schemeClr val="tx1"/>
                          </a:solidFill>
                          <a:effectLst/>
                          <a:latin typeface="+mn-lt"/>
                          <a:ea typeface="Tahoma" panose="020B0604030504040204" pitchFamily="34" charset="0"/>
                          <a:cs typeface="Tahoma" panose="020B0604030504040204" pitchFamily="34" charset="0"/>
                        </a:rPr>
                        <a:t>(˂5 yrs; 5-9  yrs; 10-19 yrs; 20 yrs and over)</a:t>
                      </a:r>
                      <a:endParaRPr lang="en-CA" sz="900" b="0" kern="1200" noProof="0" dirty="0">
                        <a:solidFill>
                          <a:schemeClr val="tx1"/>
                        </a:solidFill>
                        <a:effectLst/>
                        <a:latin typeface="+mn-lt"/>
                        <a:ea typeface="Tahoma" panose="020B0604030504040204" pitchFamily="34" charset="0"/>
                        <a:cs typeface="Tahoma" panose="020B0604030504040204" pitchFamily="34" charset="0"/>
                      </a:endParaRP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08553">
                <a:tc vMerge="1">
                  <a:txBody>
                    <a:bodyPr/>
                    <a:lstStyle/>
                    <a:p>
                      <a:pPr algn="l">
                        <a:lnSpc>
                          <a:spcPts val="1200"/>
                        </a:lnSpc>
                        <a:spcBef>
                          <a:spcPts val="200"/>
                        </a:spcBef>
                        <a:spcAft>
                          <a:spcPts val="200"/>
                        </a:spcAft>
                      </a:pPr>
                      <a:endParaRPr lang="fr-CA" sz="900" b="0" dirty="0">
                        <a:solidFill>
                          <a:schemeClr val="tx1"/>
                        </a:solidFill>
                        <a:effectLst/>
                        <a:latin typeface="+mn-lt"/>
                        <a:ea typeface="Tahoma" panose="020B0604030504040204" pitchFamily="34" charset="0"/>
                        <a:cs typeface="Tahoma" panose="020B0604030504040204" pitchFamily="34" charset="0"/>
                      </a:endParaRP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algn="l" defTabSz="914400" rtl="0" eaLnBrk="1" latinLnBrk="0" hangingPunct="1">
                        <a:lnSpc>
                          <a:spcPts val="1100"/>
                        </a:lnSpc>
                        <a:spcBef>
                          <a:spcPts val="200"/>
                        </a:spcBef>
                        <a:spcAft>
                          <a:spcPts val="200"/>
                        </a:spcAft>
                      </a:pPr>
                      <a:r>
                        <a:rPr lang="en-CA" sz="900" b="0" kern="1200" noProof="0" dirty="0">
                          <a:solidFill>
                            <a:schemeClr val="tx1"/>
                          </a:solidFill>
                          <a:effectLst/>
                          <a:latin typeface="+mn-lt"/>
                          <a:ea typeface="Tahoma" panose="020B0604030504040204" pitchFamily="34" charset="0"/>
                          <a:cs typeface="Tahoma" panose="020B0604030504040204" pitchFamily="34" charset="0"/>
                        </a:rPr>
                        <a:t>Commitments to reduce environmental footprint (yes, no)</a:t>
                      </a: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100"/>
                        </a:lnSpc>
                        <a:spcBef>
                          <a:spcPts val="200"/>
                        </a:spcBef>
                        <a:spcAft>
                          <a:spcPts val="200"/>
                        </a:spcAft>
                        <a:buClrTx/>
                        <a:buSzTx/>
                        <a:buFontTx/>
                        <a:buNone/>
                        <a:tabLst/>
                        <a:defRPr/>
                      </a:pPr>
                      <a:endParaRPr lang="en-CA" sz="900" b="0" kern="1200" noProof="0" dirty="0">
                        <a:solidFill>
                          <a:schemeClr val="tx1"/>
                        </a:solidFill>
                        <a:effectLst/>
                        <a:latin typeface="+mn-lt"/>
                        <a:ea typeface="Tahoma" panose="020B0604030504040204" pitchFamily="34" charset="0"/>
                        <a:cs typeface="Tahoma" panose="020B0604030504040204" pitchFamily="34" charset="0"/>
                      </a:endParaRPr>
                    </a:p>
                  </a:txBody>
                  <a:tcPr marL="68580" marR="68580" marT="0" marB="0" anchor="ctr">
                    <a:lnL w="19050" cap="flat" cmpd="sng" algn="ctr">
                      <a:solidFill>
                        <a:srgbClr val="F47206"/>
                      </a:solidFill>
                      <a:prstDash val="solid"/>
                      <a:round/>
                      <a:headEnd type="none" w="med" len="med"/>
                      <a:tailEnd type="none" w="med" len="med"/>
                    </a:lnL>
                    <a:lnR w="19050" cap="flat" cmpd="sng" algn="ctr">
                      <a:solidFill>
                        <a:srgbClr val="F47206"/>
                      </a:solidFill>
                      <a:prstDash val="solid"/>
                      <a:round/>
                      <a:headEnd type="none" w="med" len="med"/>
                      <a:tailEnd type="none" w="med" len="med"/>
                    </a:lnR>
                    <a:lnT w="19050" cap="flat" cmpd="sng" algn="ctr">
                      <a:solidFill>
                        <a:srgbClr val="F47206"/>
                      </a:solidFill>
                      <a:prstDash val="solid"/>
                      <a:round/>
                      <a:headEnd type="none" w="med" len="med"/>
                      <a:tailEnd type="none" w="med" len="med"/>
                    </a:lnT>
                    <a:lnB w="19050" cap="flat" cmpd="sng" algn="ctr">
                      <a:solidFill>
                        <a:srgbClr val="F47206"/>
                      </a:solidFill>
                      <a:prstDash val="solid"/>
                      <a:round/>
                      <a:headEnd type="none" w="med" len="med"/>
                      <a:tailEnd type="none" w="med" len="med"/>
                    </a:lnB>
                    <a:solidFill>
                      <a:schemeClr val="bg1"/>
                    </a:solidFill>
                  </a:tcPr>
                </a:tc>
                <a:extLst>
                  <a:ext uri="{0D108BD9-81ED-4DB2-BD59-A6C34878D82A}">
                    <a16:rowId xmlns:a16="http://schemas.microsoft.com/office/drawing/2014/main" val="927207690"/>
                  </a:ext>
                </a:extLst>
              </a:tr>
            </a:tbl>
          </a:graphicData>
        </a:graphic>
      </p:graphicFrame>
      <p:graphicFrame>
        <p:nvGraphicFramePr>
          <p:cNvPr id="5" name="Tableau 4">
            <a:extLst>
              <a:ext uri="{FF2B5EF4-FFF2-40B4-BE49-F238E27FC236}">
                <a16:creationId xmlns:a16="http://schemas.microsoft.com/office/drawing/2014/main" id="{098940E3-8393-7ABA-1A70-F1FEE26023AB}"/>
              </a:ext>
            </a:extLst>
          </p:cNvPr>
          <p:cNvGraphicFramePr>
            <a:graphicFrameLocks noGrp="1" noChangeAspect="1"/>
          </p:cNvGraphicFramePr>
          <p:nvPr>
            <p:custDataLst>
              <p:tags r:id="rId4"/>
            </p:custDataLst>
            <p:extLst>
              <p:ext uri="{D42A27DB-BD31-4B8C-83A1-F6EECF244321}">
                <p14:modId xmlns:p14="http://schemas.microsoft.com/office/powerpoint/2010/main" val="315768105"/>
              </p:ext>
            </p:extLst>
          </p:nvPr>
        </p:nvGraphicFramePr>
        <p:xfrm>
          <a:off x="457481" y="3662903"/>
          <a:ext cx="7772241" cy="990600"/>
        </p:xfrm>
        <a:graphic>
          <a:graphicData uri="http://schemas.openxmlformats.org/drawingml/2006/table">
            <a:tbl>
              <a:tblPr/>
              <a:tblGrid>
                <a:gridCol w="7772241">
                  <a:extLst>
                    <a:ext uri="{9D8B030D-6E8A-4147-A177-3AD203B41FA5}">
                      <a16:colId xmlns:a16="http://schemas.microsoft.com/office/drawing/2014/main" val="20000"/>
                    </a:ext>
                  </a:extLst>
                </a:gridCol>
              </a:tblGrid>
              <a:tr h="0">
                <a:tc>
                  <a:txBody>
                    <a:bodyPr/>
                    <a:lstStyle/>
                    <a:p>
                      <a:pPr marL="0" marR="91440" lvl="1" indent="0" algn="l" defTabSz="342892" rtl="0" eaLnBrk="1" fontAlgn="base" hangingPunct="1">
                        <a:lnSpc>
                          <a:spcPct val="100000"/>
                        </a:lnSpc>
                        <a:spcBef>
                          <a:spcPts val="0"/>
                        </a:spcBef>
                        <a:spcAft>
                          <a:spcPct val="0"/>
                        </a:spcAft>
                        <a:buClr>
                          <a:srgbClr val="FF0000"/>
                        </a:buClr>
                        <a:buFont typeface="LucidaGrande" charset="0"/>
                        <a:buNone/>
                      </a:pPr>
                      <a:endParaRPr lang="fr-CA" sz="500" b="0" i="0" kern="1200" noProof="0" dirty="0">
                        <a:solidFill>
                          <a:schemeClr val="tx1"/>
                        </a:solidFill>
                        <a:latin typeface="Calibri" panose="020F0502020204030204" pitchFamily="34" charset="0"/>
                        <a:ea typeface="Arial" charset="0"/>
                        <a:cs typeface="Calibri" panose="020F0502020204030204" pitchFamily="34" charset="0"/>
                      </a:endParaRPr>
                    </a:p>
                  </a:txBody>
                  <a:tcPr marL="77756" marR="77756"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5576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91440" lvl="1" indent="0" algn="l" defTabSz="342892" rtl="0" eaLnBrk="1" fontAlgn="base" latinLnBrk="0" hangingPunct="1">
                        <a:lnSpc>
                          <a:spcPct val="100000"/>
                        </a:lnSpc>
                        <a:spcBef>
                          <a:spcPts val="0"/>
                        </a:spcBef>
                        <a:spcAft>
                          <a:spcPct val="0"/>
                        </a:spcAft>
                        <a:buClr>
                          <a:srgbClr val="FF0000"/>
                        </a:buClr>
                        <a:buFont typeface="LucidaGrande" charset="0"/>
                        <a:buNone/>
                      </a:pPr>
                      <a:r>
                        <a:rPr lang="en-CA" sz="1200" b="1" i="0" kern="1200" noProof="0" dirty="0">
                          <a:solidFill>
                            <a:srgbClr val="F46C31"/>
                          </a:solidFill>
                          <a:latin typeface="Calibri" panose="020F0502020204030204" pitchFamily="34" charset="0"/>
                          <a:ea typeface="Arial" charset="0"/>
                          <a:cs typeface="Calibri" panose="020F0502020204030204" pitchFamily="34" charset="0"/>
                        </a:rPr>
                        <a:t>FINDINGS</a:t>
                      </a:r>
                    </a:p>
                  </a:txBody>
                  <a:tcPr marL="77756" marR="77756"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30205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91440" lvl="1" indent="0" algn="l" defTabSz="342892" rtl="0" eaLnBrk="1" fontAlgn="base" latinLnBrk="0" hangingPunct="1">
                        <a:lnSpc>
                          <a:spcPct val="100000"/>
                        </a:lnSpc>
                        <a:spcBef>
                          <a:spcPts val="0"/>
                        </a:spcBef>
                        <a:spcAft>
                          <a:spcPct val="0"/>
                        </a:spcAft>
                        <a:buClr>
                          <a:srgbClr val="FF0000"/>
                        </a:buClr>
                        <a:buSzTx/>
                        <a:buFont typeface="LucidaGrande" charset="0"/>
                        <a:buNone/>
                        <a:tabLst/>
                        <a:defRPr/>
                      </a:pPr>
                      <a:endParaRPr lang="en-CA" sz="400" b="0" i="0" kern="1200" noProof="0" dirty="0">
                        <a:solidFill>
                          <a:srgbClr val="222223"/>
                        </a:solidFill>
                        <a:latin typeface="Calibri" panose="020F0502020204030204" pitchFamily="34" charset="0"/>
                        <a:ea typeface="Arial" charset="0"/>
                        <a:cs typeface="Calibri" panose="020F0502020204030204" pitchFamily="34" charset="0"/>
                      </a:endParaRPr>
                    </a:p>
                    <a:p>
                      <a:pPr marL="0" marR="91440" lvl="1" indent="0" algn="just" defTabSz="342892" rtl="0" eaLnBrk="1" fontAlgn="base" latinLnBrk="0" hangingPunct="1">
                        <a:lnSpc>
                          <a:spcPct val="100000"/>
                        </a:lnSpc>
                        <a:spcBef>
                          <a:spcPts val="0"/>
                        </a:spcBef>
                        <a:spcAft>
                          <a:spcPct val="0"/>
                        </a:spcAft>
                        <a:buClr>
                          <a:srgbClr val="FF0000"/>
                        </a:buClr>
                        <a:buSzTx/>
                        <a:buFont typeface="LucidaGrande" charset="0"/>
                        <a:buNone/>
                        <a:tabLst/>
                        <a:defRPr/>
                      </a:pPr>
                      <a:r>
                        <a:rPr lang="en-CA" sz="1000" b="0" i="0" kern="1200" baseline="0" dirty="0">
                          <a:solidFill>
                            <a:srgbClr val="222223"/>
                          </a:solidFill>
                          <a:latin typeface="Calibri" panose="020F0502020204030204" pitchFamily="34" charset="0"/>
                          <a:ea typeface="Arial" charset="0"/>
                          <a:cs typeface="Calibri" panose="020F0502020204030204" pitchFamily="34" charset="0"/>
                        </a:rPr>
                        <a:t>Figures/symbols in colour and items in shaded bubbles            indicate significantly different findings </a:t>
                      </a:r>
                      <a:r>
                        <a:rPr lang="en-CA" sz="800" b="0" i="1" kern="1200" baseline="0" dirty="0">
                          <a:solidFill>
                            <a:srgbClr val="222223"/>
                          </a:solidFill>
                          <a:latin typeface="Calibri" panose="020F0502020204030204" pitchFamily="34" charset="0"/>
                          <a:ea typeface="Arial" charset="0"/>
                          <a:cs typeface="Calibri" panose="020F0502020204030204" pitchFamily="34" charset="0"/>
                        </a:rPr>
                        <a:t>(lower </a:t>
                      </a:r>
                      <a:r>
                        <a:rPr lang="en-CA" sz="800" b="1" i="1" kern="1200" baseline="0" dirty="0">
                          <a:solidFill>
                            <a:srgbClr val="FF0000"/>
                          </a:solidFill>
                          <a:latin typeface="Calibri" panose="020F0502020204030204" pitchFamily="34" charset="0"/>
                          <a:ea typeface="Arial" charset="0"/>
                          <a:cs typeface="Calibri" panose="020F0502020204030204" pitchFamily="34" charset="0"/>
                        </a:rPr>
                        <a:t>in red</a:t>
                      </a:r>
                      <a:r>
                        <a:rPr lang="en-CA" sz="800" b="0" i="1" kern="1200" baseline="0" dirty="0">
                          <a:solidFill>
                            <a:srgbClr val="222223"/>
                          </a:solidFill>
                          <a:latin typeface="Calibri" panose="020F0502020204030204" pitchFamily="34" charset="0"/>
                          <a:ea typeface="Arial" charset="0"/>
                          <a:cs typeface="Calibri" panose="020F0502020204030204" pitchFamily="34" charset="0"/>
                        </a:rPr>
                        <a:t>, upper </a:t>
                      </a:r>
                      <a:r>
                        <a:rPr lang="en-CA" sz="800" b="1" i="1" kern="1200" baseline="0" dirty="0">
                          <a:solidFill>
                            <a:srgbClr val="00B050"/>
                          </a:solidFill>
                          <a:latin typeface="Calibri" panose="020F0502020204030204" pitchFamily="34" charset="0"/>
                          <a:ea typeface="Arial" charset="0"/>
                          <a:cs typeface="Calibri" panose="020F0502020204030204" pitchFamily="34" charset="0"/>
                        </a:rPr>
                        <a:t>in green</a:t>
                      </a:r>
                      <a:r>
                        <a:rPr lang="en-CA" sz="800" b="0" i="1" kern="1200" baseline="0" dirty="0">
                          <a:solidFill>
                            <a:srgbClr val="222223"/>
                          </a:solidFill>
                          <a:latin typeface="Calibri" panose="020F0502020204030204" pitchFamily="34" charset="0"/>
                          <a:ea typeface="Arial" charset="0"/>
                          <a:cs typeface="Calibri" panose="020F0502020204030204" pitchFamily="34" charset="0"/>
                        </a:rPr>
                        <a:t>)</a:t>
                      </a:r>
                      <a:r>
                        <a:rPr lang="en-CA" sz="1000" b="0" i="0" kern="1200" baseline="0" dirty="0">
                          <a:solidFill>
                            <a:srgbClr val="222223"/>
                          </a:solidFill>
                          <a:latin typeface="Calibri" panose="020F0502020204030204" pitchFamily="34" charset="0"/>
                          <a:ea typeface="Arial" charset="0"/>
                          <a:cs typeface="Calibri" panose="020F0502020204030204" pitchFamily="34" charset="0"/>
                        </a:rPr>
                        <a:t>, from a statistical standpoint than those noted from other respondents (according to a confidence interval of 95% or over). </a:t>
                      </a:r>
                    </a:p>
                    <a:p>
                      <a:pPr marL="0" marR="91440" lvl="1" indent="0" algn="just" defTabSz="342892" rtl="0" eaLnBrk="1" fontAlgn="base" latinLnBrk="0" hangingPunct="1">
                        <a:lnSpc>
                          <a:spcPct val="100000"/>
                        </a:lnSpc>
                        <a:spcBef>
                          <a:spcPts val="0"/>
                        </a:spcBef>
                        <a:spcAft>
                          <a:spcPct val="0"/>
                        </a:spcAft>
                        <a:buClr>
                          <a:srgbClr val="FF0000"/>
                        </a:buClr>
                        <a:buSzTx/>
                        <a:buFont typeface="LucidaGrande" charset="0"/>
                        <a:buNone/>
                        <a:tabLst/>
                        <a:defRPr/>
                      </a:pPr>
                      <a:endParaRPr lang="en-CA" sz="400" b="0" i="0" kern="1200" baseline="0" dirty="0">
                        <a:solidFill>
                          <a:srgbClr val="222223"/>
                        </a:solidFill>
                        <a:latin typeface="Calibri" panose="020F0502020204030204" pitchFamily="34" charset="0"/>
                        <a:ea typeface="Arial" charset="0"/>
                        <a:cs typeface="Calibri" panose="020F0502020204030204" pitchFamily="34" charset="0"/>
                      </a:endParaRPr>
                    </a:p>
                    <a:p>
                      <a:pPr marL="0" marR="91440" lvl="1" indent="0" algn="just" defTabSz="342892" rtl="0" eaLnBrk="1" fontAlgn="base" latinLnBrk="0" hangingPunct="1">
                        <a:lnSpc>
                          <a:spcPct val="100000"/>
                        </a:lnSpc>
                        <a:spcBef>
                          <a:spcPts val="0"/>
                        </a:spcBef>
                        <a:spcAft>
                          <a:spcPct val="0"/>
                        </a:spcAft>
                        <a:buClr>
                          <a:srgbClr val="FF0000"/>
                        </a:buClr>
                        <a:buSzTx/>
                        <a:buFont typeface="LucidaGrande" charset="0"/>
                        <a:buNone/>
                        <a:tabLst/>
                        <a:defRPr/>
                      </a:pPr>
                      <a:r>
                        <a:rPr lang="en-CA" sz="1000" b="0" i="0" kern="1200" baseline="0" dirty="0">
                          <a:solidFill>
                            <a:srgbClr val="222223"/>
                          </a:solidFill>
                          <a:latin typeface="Calibri" panose="020F0502020204030204" pitchFamily="34" charset="0"/>
                          <a:cs typeface="Calibri" panose="020F0502020204030204" pitchFamily="34" charset="0"/>
                        </a:rPr>
                        <a:t>The total may not match the sum of the parts (e.g., 99% or 101%) due to rounding or to a no answer. The total can even far exceed 100% for questions where several options were possible. </a:t>
                      </a:r>
                      <a:endParaRPr lang="en-CA" altLang="en-US" sz="1000" b="0" i="0" kern="1200" baseline="0" noProof="0" dirty="0">
                        <a:solidFill>
                          <a:srgbClr val="222223"/>
                        </a:solidFill>
                        <a:latin typeface="Calibri" panose="020F0502020204030204" pitchFamily="34" charset="0"/>
                        <a:ea typeface="Arial" charset="0"/>
                        <a:cs typeface="Calibri" panose="020F0502020204030204" pitchFamily="34" charset="0"/>
                      </a:endParaRPr>
                    </a:p>
                  </a:txBody>
                  <a:tcPr marL="77756" marR="77756"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bl>
          </a:graphicData>
        </a:graphic>
      </p:graphicFrame>
      <p:sp>
        <p:nvSpPr>
          <p:cNvPr id="6" name="Rectangle: Rounded Corners 21">
            <a:extLst>
              <a:ext uri="{FF2B5EF4-FFF2-40B4-BE49-F238E27FC236}">
                <a16:creationId xmlns:a16="http://schemas.microsoft.com/office/drawing/2014/main" id="{77E69070-73E4-404F-8EF1-4DABD82113B5}"/>
              </a:ext>
            </a:extLst>
          </p:cNvPr>
          <p:cNvSpPr/>
          <p:nvPr>
            <p:custDataLst>
              <p:tags r:id="rId5"/>
            </p:custDataLst>
          </p:nvPr>
        </p:nvSpPr>
        <p:spPr>
          <a:xfrm>
            <a:off x="3519540" y="3997805"/>
            <a:ext cx="232325" cy="158430"/>
          </a:xfrm>
          <a:prstGeom prst="roundRect">
            <a:avLst/>
          </a:prstGeom>
          <a:solidFill>
            <a:schemeClr val="bg1">
              <a:lumMod val="75000"/>
            </a:scheme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lang="fr-CA" sz="800" b="0" kern="0" dirty="0">
              <a:solidFill>
                <a:schemeClr val="bg2">
                  <a:lumMod val="50000"/>
                </a:schemeClr>
              </a:solidFill>
              <a:latin typeface="+mn-lt"/>
            </a:endParaRPr>
          </a:p>
        </p:txBody>
      </p:sp>
    </p:spTree>
    <p:extLst>
      <p:ext uri="{BB962C8B-B14F-4D97-AF65-F5344CB8AC3E}">
        <p14:creationId xmlns:p14="http://schemas.microsoft.com/office/powerpoint/2010/main" val="62567456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15</a:t>
            </a:fld>
            <a:endParaRPr lang="fr-CA" dirty="0"/>
          </a:p>
        </p:txBody>
      </p:sp>
      <p:sp>
        <p:nvSpPr>
          <p:cNvPr id="7" name="Forme libre 11">
            <a:extLst>
              <a:ext uri="{FF2B5EF4-FFF2-40B4-BE49-F238E27FC236}">
                <a16:creationId xmlns:a16="http://schemas.microsoft.com/office/drawing/2014/main" id="{64A83957-C6F8-AACF-2A40-20BA12FA3176}"/>
              </a:ext>
            </a:extLst>
          </p:cNvPr>
          <p:cNvSpPr/>
          <p:nvPr>
            <p:custDataLst>
              <p:tags r:id="rId2"/>
            </p:custDataLst>
          </p:nvPr>
        </p:nvSpPr>
        <p:spPr>
          <a:xfrm>
            <a:off x="-1203" y="0"/>
            <a:ext cx="4636444" cy="5146880"/>
          </a:xfrm>
          <a:custGeom>
            <a:avLst/>
            <a:gdLst>
              <a:gd name="connsiteX0" fmla="*/ 0 w 4636444"/>
              <a:gd name="connsiteY0" fmla="*/ 0 h 5146880"/>
              <a:gd name="connsiteX1" fmla="*/ 3657723 w 4636444"/>
              <a:gd name="connsiteY1" fmla="*/ 0 h 5146880"/>
              <a:gd name="connsiteX2" fmla="*/ 3696279 w 4636444"/>
              <a:gd name="connsiteY2" fmla="*/ 35770 h 5146880"/>
              <a:gd name="connsiteX3" fmla="*/ 4636444 w 4636444"/>
              <a:gd name="connsiteY3" fmla="*/ 2352676 h 5146880"/>
              <a:gd name="connsiteX4" fmla="*/ 3221219 w 4636444"/>
              <a:gd name="connsiteY4" fmla="*/ 5069684 h 5146880"/>
              <a:gd name="connsiteX5" fmla="*/ 3096736 w 4636444"/>
              <a:gd name="connsiteY5" fmla="*/ 5146880 h 5146880"/>
              <a:gd name="connsiteX6" fmla="*/ 0 w 4636444"/>
              <a:gd name="connsiteY6" fmla="*/ 5146880 h 51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444" h="5146880">
                <a:moveTo>
                  <a:pt x="0" y="0"/>
                </a:moveTo>
                <a:lnTo>
                  <a:pt x="3657723" y="0"/>
                </a:lnTo>
                <a:lnTo>
                  <a:pt x="3696279" y="35770"/>
                </a:lnTo>
                <a:cubicBezTo>
                  <a:pt x="4277161" y="628718"/>
                  <a:pt x="4636444" y="1447868"/>
                  <a:pt x="4636444" y="2352676"/>
                </a:cubicBezTo>
                <a:cubicBezTo>
                  <a:pt x="4636444" y="3483686"/>
                  <a:pt x="4075064" y="4480856"/>
                  <a:pt x="3221219" y="5069684"/>
                </a:cubicBezTo>
                <a:lnTo>
                  <a:pt x="3096736" y="5146880"/>
                </a:lnTo>
                <a:lnTo>
                  <a:pt x="0" y="5146880"/>
                </a:lnTo>
                <a:close/>
              </a:path>
            </a:pathLst>
          </a:custGeom>
          <a:solidFill>
            <a:srgbClr val="F46C31"/>
          </a:solidFill>
          <a:ln>
            <a:noFill/>
          </a:ln>
          <a:effectLst>
            <a:outerShdw blurRad="63500" dist="50800" dir="36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4488">
              <a:lnSpc>
                <a:spcPts val="4000"/>
              </a:lnSpc>
              <a:defRPr/>
            </a:pPr>
            <a:r>
              <a:rPr lang="en-CA" sz="3200" dirty="0">
                <a:solidFill>
                  <a:prstClr val="white"/>
                </a:solidFill>
                <a:latin typeface="Trebuchet MS" panose="020B0603020202020204" pitchFamily="34" charset="0"/>
              </a:rPr>
              <a:t>1. Respondent profiles</a:t>
            </a:r>
          </a:p>
        </p:txBody>
      </p:sp>
    </p:spTree>
    <p:extLst>
      <p:ext uri="{BB962C8B-B14F-4D97-AF65-F5344CB8AC3E}">
        <p14:creationId xmlns:p14="http://schemas.microsoft.com/office/powerpoint/2010/main" val="135169994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16</a:t>
            </a:fld>
            <a:endParaRPr lang="fr-CA" dirty="0"/>
          </a:p>
        </p:txBody>
      </p:sp>
      <p:sp>
        <p:nvSpPr>
          <p:cNvPr id="7" name="Rectangle 3"/>
          <p:cNvSpPr>
            <a:spLocks noChangeArrowheads="1"/>
          </p:cNvSpPr>
          <p:nvPr>
            <p:custDataLst>
              <p:tags r:id="rId2"/>
            </p:custDataLst>
          </p:nvPr>
        </p:nvSpPr>
        <p:spPr bwMode="auto">
          <a:xfrm>
            <a:off x="319087" y="171450"/>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Activity sector</a:t>
            </a:r>
          </a:p>
        </p:txBody>
      </p:sp>
      <p:graphicFrame>
        <p:nvGraphicFramePr>
          <p:cNvPr id="52" name="Table 3">
            <a:extLst>
              <a:ext uri="{FF2B5EF4-FFF2-40B4-BE49-F238E27FC236}">
                <a16:creationId xmlns:a16="http://schemas.microsoft.com/office/drawing/2014/main" id="{BC4A3EB7-433C-427A-9A3F-3483B61BD4E3}"/>
              </a:ext>
            </a:extLst>
          </p:cNvPr>
          <p:cNvGraphicFramePr>
            <a:graphicFrameLocks noGrp="1"/>
          </p:cNvGraphicFramePr>
          <p:nvPr>
            <p:custDataLst>
              <p:tags r:id="rId3"/>
            </p:custDataLst>
            <p:extLst>
              <p:ext uri="{D42A27DB-BD31-4B8C-83A1-F6EECF244321}">
                <p14:modId xmlns:p14="http://schemas.microsoft.com/office/powerpoint/2010/main" val="3976905500"/>
              </p:ext>
            </p:extLst>
          </p:nvPr>
        </p:nvGraphicFramePr>
        <p:xfrm>
          <a:off x="0" y="519303"/>
          <a:ext cx="5950328" cy="4315156"/>
        </p:xfrm>
        <a:graphic>
          <a:graphicData uri="http://schemas.openxmlformats.org/drawingml/2006/table">
            <a:tbl>
              <a:tblPr firstRow="1" bandRow="1">
                <a:tableStyleId>{073A0DAA-6AF3-43AB-8588-CEC1D06C72B9}</a:tableStyleId>
              </a:tblPr>
              <a:tblGrid>
                <a:gridCol w="3455581">
                  <a:extLst>
                    <a:ext uri="{9D8B030D-6E8A-4147-A177-3AD203B41FA5}">
                      <a16:colId xmlns:a16="http://schemas.microsoft.com/office/drawing/2014/main" val="20000"/>
                    </a:ext>
                  </a:extLst>
                </a:gridCol>
                <a:gridCol w="956931">
                  <a:extLst>
                    <a:ext uri="{9D8B030D-6E8A-4147-A177-3AD203B41FA5}">
                      <a16:colId xmlns:a16="http://schemas.microsoft.com/office/drawing/2014/main" val="20001"/>
                    </a:ext>
                  </a:extLst>
                </a:gridCol>
                <a:gridCol w="1537816">
                  <a:extLst>
                    <a:ext uri="{9D8B030D-6E8A-4147-A177-3AD203B41FA5}">
                      <a16:colId xmlns:a16="http://schemas.microsoft.com/office/drawing/2014/main" val="1184875257"/>
                    </a:ext>
                  </a:extLst>
                </a:gridCol>
              </a:tblGrid>
              <a:tr h="280810">
                <a:tc>
                  <a:txBody>
                    <a:bodyPr/>
                    <a:lstStyle/>
                    <a:p>
                      <a:pPr>
                        <a:lnSpc>
                          <a:spcPct val="100000"/>
                        </a:lnSpc>
                      </a:pPr>
                      <a:endParaRPr lang="fr-CA" sz="1050" b="1" i="1" noProof="0" dirty="0">
                        <a:solidFill>
                          <a:schemeClr val="bg1"/>
                        </a:solidFill>
                        <a:latin typeface="Calibri" panose="020F0502020204030204" pitchFamily="34" charset="0"/>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ct val="100000"/>
                        </a:lnSpc>
                      </a:pPr>
                      <a:r>
                        <a:rPr lang="fr-CA" sz="1000" b="0" baseline="0" noProof="0" dirty="0">
                          <a:solidFill>
                            <a:schemeClr val="bg1"/>
                          </a:solidFill>
                          <a:latin typeface="Calibri" panose="020F0502020204030204" pitchFamily="34" charset="0"/>
                          <a:cs typeface="Calibri" panose="020F0502020204030204" pitchFamily="34" charset="0"/>
                        </a:rPr>
                        <a:t>TOTAL</a:t>
                      </a:r>
                    </a:p>
                    <a:p>
                      <a:pPr algn="ctr">
                        <a:lnSpc>
                          <a:spcPct val="100000"/>
                        </a:lnSpc>
                      </a:pPr>
                      <a:r>
                        <a:rPr lang="fr-CA" sz="1000" b="0" baseline="0" noProof="0" dirty="0">
                          <a:solidFill>
                            <a:schemeClr val="bg1"/>
                          </a:solidFill>
                          <a:latin typeface="Calibri" panose="020F0502020204030204" pitchFamily="34" charset="0"/>
                          <a:cs typeface="Calibri" panose="020F0502020204030204" pitchFamily="34" charset="0"/>
                        </a:rPr>
                        <a:t>Businesses</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6C3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000" b="0" noProof="0" dirty="0">
                          <a:solidFill>
                            <a:schemeClr val="bg1"/>
                          </a:solidFill>
                          <a:latin typeface="Calibri" panose="020F0502020204030204" pitchFamily="34" charset="0"/>
                          <a:cs typeface="Calibri" panose="020F0502020204030204" pitchFamily="34" charset="0"/>
                        </a:rPr>
                        <a:t>SECTORIAL GROUPS</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1B2F5F"/>
                    </a:solidFill>
                  </a:tcPr>
                </a:tc>
                <a:extLst>
                  <a:ext uri="{0D108BD9-81ED-4DB2-BD59-A6C34878D82A}">
                    <a16:rowId xmlns:a16="http://schemas.microsoft.com/office/drawing/2014/main" val="10000"/>
                  </a:ext>
                </a:extLst>
              </a:tr>
              <a:tr h="98425">
                <a:tc>
                  <a:txBody>
                    <a:bodyPr/>
                    <a:lstStyle/>
                    <a:p>
                      <a:pPr marL="0" marR="0" indent="0" algn="l" defTabSz="914400" rtl="0" eaLnBrk="1" fontAlgn="auto" latinLnBrk="0" hangingPunct="1">
                        <a:lnSpc>
                          <a:spcPts val="1100"/>
                        </a:lnSpc>
                        <a:spcBef>
                          <a:spcPts val="0"/>
                        </a:spcBef>
                        <a:spcAft>
                          <a:spcPts val="0"/>
                        </a:spcAft>
                        <a:buClrTx/>
                        <a:buSzTx/>
                        <a:buFontTx/>
                        <a:buNone/>
                        <a:tabLst>
                          <a:tab pos="342900" algn="l"/>
                        </a:tabLst>
                        <a:defRPr/>
                      </a:pPr>
                      <a:r>
                        <a:rPr lang="fr-CA" sz="900" b="1" i="0" noProof="0" dirty="0">
                          <a:solidFill>
                            <a:srgbClr val="222223"/>
                          </a:solidFill>
                          <a:latin typeface="Calibri" panose="020F0502020204030204" pitchFamily="34" charset="0"/>
                          <a:cs typeface="Calibri" panose="020F0502020204030204" pitchFamily="34" charset="0"/>
                        </a:rPr>
                        <a:t>BUSINESS ACTIVITY SECTOR</a:t>
                      </a:r>
                      <a:endParaRPr lang="fr-CA" sz="900" b="0" i="0" noProof="0" dirty="0">
                        <a:solidFill>
                          <a:srgbClr val="222223"/>
                        </a:solidFill>
                        <a:latin typeface="Calibri" panose="020F0502020204030204" pitchFamily="34" charset="0"/>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defTabSz="914400" rtl="0" eaLnBrk="1" fontAlgn="ctr" latinLnBrk="0" hangingPunct="1">
                        <a:lnSpc>
                          <a:spcPts val="1100"/>
                        </a:lnSpc>
                        <a:spcBef>
                          <a:spcPts val="0"/>
                        </a:spcBef>
                        <a:spcAft>
                          <a:spcPts val="0"/>
                        </a:spcAft>
                        <a:buClrTx/>
                        <a:buSzTx/>
                        <a:buFontTx/>
                        <a:buNone/>
                        <a:tabLst/>
                        <a:defRPr/>
                      </a:pPr>
                      <a:r>
                        <a:rPr lang="fr-CA" sz="800" b="0" i="1" u="none" strike="noStrike" kern="1200" dirty="0">
                          <a:solidFill>
                            <a:srgbClr val="222223"/>
                          </a:solidFill>
                          <a:effectLst/>
                          <a:latin typeface="Calibri" panose="020F0502020204030204" pitchFamily="34" charset="0"/>
                          <a:ea typeface="+mn-ea"/>
                          <a:cs typeface="+mn-cs"/>
                        </a:rPr>
                        <a:t>(n=233)</a:t>
                      </a:r>
                      <a:endParaRPr lang="fr-CA" sz="800" b="0" i="0" noProof="0" dirty="0">
                        <a:solidFill>
                          <a:srgbClr val="222223"/>
                        </a:solidFill>
                        <a:latin typeface="Calibri" panose="020F0502020204030204" pitchFamily="34" charset="0"/>
                        <a:cs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ctr" latinLnBrk="0" hangingPunct="1">
                        <a:lnSpc>
                          <a:spcPts val="1100"/>
                        </a:lnSpc>
                        <a:spcBef>
                          <a:spcPts val="0"/>
                        </a:spcBef>
                        <a:spcAft>
                          <a:spcPts val="0"/>
                        </a:spcAft>
                        <a:buClrTx/>
                        <a:buSzTx/>
                        <a:buFontTx/>
                        <a:buNone/>
                        <a:tabLst/>
                        <a:defRPr/>
                      </a:pPr>
                      <a:r>
                        <a:rPr lang="fr-CA" sz="800" b="0" i="1" u="none" strike="noStrike" kern="1200" dirty="0">
                          <a:solidFill>
                            <a:srgbClr val="222223"/>
                          </a:solidFill>
                          <a:effectLst/>
                          <a:latin typeface="Calibri" panose="020F0502020204030204" pitchFamily="34" charset="0"/>
                          <a:ea typeface="+mn-ea"/>
                          <a:cs typeface="+mn-cs"/>
                        </a:rPr>
                        <a:t>(n=233)</a:t>
                      </a:r>
                      <a:endParaRPr lang="fr-CA" sz="800" b="0" i="0" noProof="0" dirty="0">
                        <a:solidFill>
                          <a:srgbClr val="222223"/>
                        </a:solidFill>
                        <a:latin typeface="Calibri" panose="020F0502020204030204" pitchFamily="34" charset="0"/>
                        <a:cs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693773068"/>
                  </a:ext>
                </a:extLst>
              </a:tr>
              <a:tr h="103003">
                <a:tc>
                  <a:txBody>
                    <a:bodyPr/>
                    <a:lstStyle/>
                    <a:p>
                      <a:pPr marL="0" marR="0">
                        <a:lnSpc>
                          <a:spcPts val="1100"/>
                        </a:lnSpc>
                        <a:spcBef>
                          <a:spcPts val="0"/>
                        </a:spcBef>
                        <a:spcAft>
                          <a:spcPts val="0"/>
                        </a:spcAft>
                        <a:tabLst>
                          <a:tab pos="342900" algn="l"/>
                        </a:tabLst>
                      </a:pPr>
                      <a:r>
                        <a:rPr lang="fr-FR" sz="900" b="0" dirty="0">
                          <a:solidFill>
                            <a:srgbClr val="222223"/>
                          </a:solidFill>
                          <a:latin typeface="+mn-lt"/>
                          <a:ea typeface="Times New Roman" panose="02020603050405020304" pitchFamily="18" charset="0"/>
                          <a:cs typeface="Arial" panose="020B0604020202020204" pitchFamily="34" charset="0"/>
                        </a:rPr>
                        <a:t>Agriculture,</a:t>
                      </a:r>
                      <a:r>
                        <a:rPr lang="en-CA" sz="900" b="0" noProof="0" dirty="0">
                          <a:solidFill>
                            <a:srgbClr val="222223"/>
                          </a:solidFill>
                          <a:latin typeface="+mn-lt"/>
                          <a:ea typeface="Times New Roman" panose="02020603050405020304" pitchFamily="18" charset="0"/>
                          <a:cs typeface="Arial" panose="020B0604020202020204" pitchFamily="34" charset="0"/>
                        </a:rPr>
                        <a:t> forestry, fishing and hunting (n=18)</a:t>
                      </a:r>
                      <a:endParaRPr lang="en-CA" sz="900" b="0" noProof="0" dirty="0">
                        <a:solidFill>
                          <a:srgbClr val="222223"/>
                        </a:solidFill>
                        <a:latin typeface="+mn-lt"/>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lnSpc>
                          <a:spcPts val="1100"/>
                        </a:lnSpc>
                        <a:spcBef>
                          <a:spcPts val="0"/>
                        </a:spcBef>
                        <a:spcAft>
                          <a:spcPts val="0"/>
                        </a:spcAft>
                      </a:pPr>
                      <a:r>
                        <a:rPr lang="fr-CA" sz="900" b="0" i="0" u="none" strike="noStrike" kern="1200" dirty="0">
                          <a:solidFill>
                            <a:srgbClr val="222223"/>
                          </a:solidFill>
                          <a:effectLst/>
                          <a:latin typeface="+mn-lt"/>
                          <a:ea typeface="+mn-ea"/>
                          <a:cs typeface="+mn-cs"/>
                        </a:rPr>
                        <a:t>8%</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rowSpan="3">
                  <a:txBody>
                    <a:bodyPr/>
                    <a:lstStyle/>
                    <a:p>
                      <a:pPr marL="0" marR="0" indent="0" algn="ctr" defTabSz="914400" rtl="0" eaLnBrk="1" fontAlgn="ctr" latinLnBrk="0" hangingPunct="1">
                        <a:lnSpc>
                          <a:spcPts val="1100"/>
                        </a:lnSpc>
                        <a:spcBef>
                          <a:spcPts val="0"/>
                        </a:spcBef>
                        <a:spcAft>
                          <a:spcPts val="500"/>
                        </a:spcAft>
                        <a:buClrTx/>
                        <a:buSzTx/>
                        <a:buFontTx/>
                        <a:buNone/>
                        <a:tabLst/>
                        <a:defRPr/>
                      </a:pPr>
                      <a:r>
                        <a:rPr lang="en-CA" sz="900" b="1" u="none" strike="noStrike" noProof="0" dirty="0">
                          <a:solidFill>
                            <a:schemeClr val="tx1">
                              <a:lumMod val="75000"/>
                              <a:lumOff val="25000"/>
                            </a:schemeClr>
                          </a:solidFill>
                          <a:effectLst/>
                          <a:latin typeface="+mn-lt"/>
                        </a:rPr>
                        <a:t>Primary and secondary sectors</a:t>
                      </a:r>
                      <a:endParaRPr lang="en-CA" sz="900" b="1" i="0" u="none" strike="noStrike" noProof="0" dirty="0">
                        <a:solidFill>
                          <a:schemeClr val="tx1">
                            <a:lumMod val="75000"/>
                            <a:lumOff val="25000"/>
                          </a:schemeClr>
                        </a:solidFill>
                        <a:effectLst/>
                        <a:latin typeface="+mn-lt"/>
                      </a:endParaRPr>
                    </a:p>
                    <a:p>
                      <a:pPr marL="0" algn="ctr" defTabSz="914400" rtl="0" eaLnBrk="1" fontAlgn="ctr" latinLnBrk="0" hangingPunct="1">
                        <a:lnSpc>
                          <a:spcPts val="1100"/>
                        </a:lnSpc>
                        <a:spcBef>
                          <a:spcPts val="0"/>
                        </a:spcBef>
                        <a:spcAft>
                          <a:spcPts val="0"/>
                        </a:spcAft>
                      </a:pPr>
                      <a:r>
                        <a:rPr lang="en-CA" sz="1400" b="1" i="0" u="none" strike="noStrike" kern="1200" noProof="0" dirty="0">
                          <a:solidFill>
                            <a:srgbClr val="002F5F"/>
                          </a:solidFill>
                          <a:effectLst/>
                          <a:latin typeface="+mn-lt"/>
                          <a:ea typeface="+mn-ea"/>
                          <a:cs typeface="+mn-cs"/>
                        </a:rPr>
                        <a:t>21%</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2"/>
                  </a:ext>
                </a:extLst>
              </a:tr>
              <a:tr h="87884">
                <a:tc>
                  <a:txBody>
                    <a:bodyPr/>
                    <a:lstStyle/>
                    <a:p>
                      <a:pPr marL="0" marR="0">
                        <a:lnSpc>
                          <a:spcPts val="1100"/>
                        </a:lnSpc>
                        <a:spcBef>
                          <a:spcPts val="0"/>
                        </a:spcBef>
                        <a:spcAft>
                          <a:spcPts val="0"/>
                        </a:spcAft>
                        <a:tabLst>
                          <a:tab pos="342900" algn="l"/>
                        </a:tabLst>
                      </a:pPr>
                      <a:r>
                        <a:rPr lang="en-CA" sz="900" b="0" noProof="0" dirty="0">
                          <a:solidFill>
                            <a:srgbClr val="222223"/>
                          </a:solidFill>
                          <a:latin typeface="+mn-lt"/>
                          <a:ea typeface="Times New Roman"/>
                          <a:cs typeface="Calibri" panose="020F0502020204030204" pitchFamily="34" charset="0"/>
                        </a:rPr>
                        <a:t>Construction (n=20)</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lnSpc>
                          <a:spcPts val="1100"/>
                        </a:lnSpc>
                        <a:spcBef>
                          <a:spcPts val="0"/>
                        </a:spcBef>
                        <a:spcAft>
                          <a:spcPts val="0"/>
                        </a:spcAft>
                      </a:pPr>
                      <a:r>
                        <a:rPr lang="en-CA" sz="900" b="0" i="0" u="none" strike="noStrike" kern="1200" noProof="0" dirty="0">
                          <a:solidFill>
                            <a:srgbClr val="222223"/>
                          </a:solidFill>
                          <a:effectLst/>
                          <a:latin typeface="+mn-lt"/>
                          <a:ea typeface="+mn-ea"/>
                          <a:cs typeface="+mn-cs"/>
                        </a:rPr>
                        <a:t>9%</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vMerge="1">
                  <a:txBody>
                    <a:bodyPr/>
                    <a:lstStyle/>
                    <a:p>
                      <a:pPr marL="0" marR="0" indent="0" algn="ctr" defTabSz="914400" rtl="0" eaLnBrk="1" fontAlgn="ctr" latinLnBrk="0" hangingPunct="1">
                        <a:lnSpc>
                          <a:spcPts val="1100"/>
                        </a:lnSpc>
                        <a:spcBef>
                          <a:spcPts val="0"/>
                        </a:spcBef>
                        <a:spcAft>
                          <a:spcPts val="500"/>
                        </a:spcAft>
                        <a:buClrTx/>
                        <a:buSzTx/>
                        <a:buFontTx/>
                        <a:buNone/>
                        <a:tabLst/>
                        <a:defRPr/>
                      </a:pPr>
                      <a:endParaRPr lang="fr-CA" sz="1400" b="1" i="0" u="none" strike="noStrike" kern="1200" dirty="0">
                        <a:solidFill>
                          <a:srgbClr val="002F5F"/>
                        </a:solidFill>
                        <a:effectLst/>
                        <a:latin typeface="+mn-lt"/>
                        <a:ea typeface="+mn-ea"/>
                        <a:cs typeface="+mn-cs"/>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6"/>
                  </a:ext>
                </a:extLst>
              </a:tr>
              <a:tr h="236740">
                <a:tc>
                  <a:txBody>
                    <a:bodyPr/>
                    <a:lstStyle/>
                    <a:p>
                      <a:pPr marL="0" marR="0">
                        <a:lnSpc>
                          <a:spcPts val="1100"/>
                        </a:lnSpc>
                        <a:spcBef>
                          <a:spcPts val="0"/>
                        </a:spcBef>
                        <a:spcAft>
                          <a:spcPts val="0"/>
                        </a:spcAft>
                        <a:tabLst>
                          <a:tab pos="342900" algn="l"/>
                        </a:tabLst>
                      </a:pPr>
                      <a:r>
                        <a:rPr lang="en-CA" sz="900" b="0" noProof="0" dirty="0">
                          <a:solidFill>
                            <a:srgbClr val="222223"/>
                          </a:solidFill>
                          <a:latin typeface="+mn-lt"/>
                          <a:ea typeface="Times New Roman" panose="02020603050405020304" pitchFamily="18" charset="0"/>
                          <a:cs typeface="Arial" panose="020B0604020202020204" pitchFamily="34" charset="0"/>
                        </a:rPr>
                        <a:t>Manufacturing (n=10)</a:t>
                      </a:r>
                      <a:endParaRPr lang="en-CA" sz="900" b="0" noProof="0" dirty="0">
                        <a:solidFill>
                          <a:srgbClr val="222223"/>
                        </a:solidFill>
                        <a:latin typeface="+mn-lt"/>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lnSpc>
                          <a:spcPts val="1100"/>
                        </a:lnSpc>
                        <a:spcBef>
                          <a:spcPts val="0"/>
                        </a:spcBef>
                        <a:spcAft>
                          <a:spcPts val="0"/>
                        </a:spcAft>
                      </a:pPr>
                      <a:r>
                        <a:rPr lang="en-CA" sz="900" b="0" i="0" u="none" strike="noStrike" kern="1200" noProof="0" dirty="0">
                          <a:solidFill>
                            <a:srgbClr val="222223"/>
                          </a:solidFill>
                          <a:effectLst/>
                          <a:latin typeface="+mn-lt"/>
                          <a:ea typeface="+mn-ea"/>
                          <a:cs typeface="+mn-cs"/>
                        </a:rPr>
                        <a:t>4%</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vMerge="1">
                  <a:txBody>
                    <a:bodyPr/>
                    <a:lstStyle/>
                    <a:p>
                      <a:endParaRPr lang="fr-CA"/>
                    </a:p>
                  </a:txBody>
                  <a:tcPr/>
                </a:tc>
                <a:extLst>
                  <a:ext uri="{0D108BD9-81ED-4DB2-BD59-A6C34878D82A}">
                    <a16:rowId xmlns:a16="http://schemas.microsoft.com/office/drawing/2014/main" val="1745867881"/>
                  </a:ext>
                </a:extLst>
              </a:tr>
              <a:tr h="0">
                <a:tc>
                  <a:txBody>
                    <a:bodyPr/>
                    <a:lstStyle/>
                    <a:p>
                      <a:pPr marL="0" marR="0" lvl="0" indent="0" algn="l" defTabSz="914400" rtl="0" eaLnBrk="1" fontAlgn="auto" latinLnBrk="0" hangingPunct="1">
                        <a:lnSpc>
                          <a:spcPts val="1100"/>
                        </a:lnSpc>
                        <a:spcBef>
                          <a:spcPts val="0"/>
                        </a:spcBef>
                        <a:spcAft>
                          <a:spcPts val="0"/>
                        </a:spcAft>
                        <a:buClrTx/>
                        <a:buSzTx/>
                        <a:buFontTx/>
                        <a:buNone/>
                        <a:tabLst>
                          <a:tab pos="342900" algn="l"/>
                        </a:tabLst>
                        <a:defRPr/>
                      </a:pPr>
                      <a:r>
                        <a:rPr lang="en-CA" sz="900" b="0" noProof="0" dirty="0">
                          <a:solidFill>
                            <a:srgbClr val="222223"/>
                          </a:solidFill>
                          <a:latin typeface="+mn-lt"/>
                          <a:ea typeface="Times New Roman" panose="02020603050405020304" pitchFamily="18" charset="0"/>
                          <a:cs typeface="Arial" panose="020B0604020202020204" pitchFamily="34" charset="0"/>
                        </a:rPr>
                        <a:t>Retailing (n=56)</a:t>
                      </a:r>
                      <a:endParaRPr lang="en-CA" sz="900" b="0" noProof="0" dirty="0">
                        <a:solidFill>
                          <a:srgbClr val="222223"/>
                        </a:solidFill>
                        <a:latin typeface="+mn-lt"/>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lnSpc>
                          <a:spcPts val="1100"/>
                        </a:lnSpc>
                        <a:spcBef>
                          <a:spcPts val="0"/>
                        </a:spcBef>
                        <a:spcAft>
                          <a:spcPts val="0"/>
                        </a:spcAft>
                      </a:pPr>
                      <a:r>
                        <a:rPr lang="en-CA" sz="900" b="0" i="0" u="none" strike="noStrike" kern="1200" noProof="0" dirty="0">
                          <a:solidFill>
                            <a:srgbClr val="222223"/>
                          </a:solidFill>
                          <a:effectLst/>
                          <a:latin typeface="+mn-lt"/>
                          <a:ea typeface="+mn-ea"/>
                          <a:cs typeface="+mn-cs"/>
                        </a:rPr>
                        <a:t>24%</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lnSpc>
                          <a:spcPts val="1000"/>
                        </a:lnSpc>
                        <a:spcBef>
                          <a:spcPts val="0"/>
                        </a:spcBef>
                        <a:spcAft>
                          <a:spcPts val="500"/>
                        </a:spcAft>
                      </a:pPr>
                      <a:r>
                        <a:rPr lang="en-CA" sz="900" b="1" i="0" u="none" strike="noStrike" kern="1200" noProof="0" dirty="0">
                          <a:solidFill>
                            <a:schemeClr val="tx1">
                              <a:lumMod val="75000"/>
                              <a:lumOff val="25000"/>
                            </a:schemeClr>
                          </a:solidFill>
                          <a:effectLst/>
                          <a:latin typeface="+mn-lt"/>
                          <a:ea typeface="+mn-ea"/>
                          <a:cs typeface="+mn-cs"/>
                        </a:rPr>
                        <a:t>Retailing</a:t>
                      </a:r>
                    </a:p>
                    <a:p>
                      <a:pPr marL="0" algn="ctr" defTabSz="914400" rtl="0" eaLnBrk="1" fontAlgn="ctr" latinLnBrk="0" hangingPunct="1">
                        <a:lnSpc>
                          <a:spcPts val="1000"/>
                        </a:lnSpc>
                        <a:spcBef>
                          <a:spcPts val="0"/>
                        </a:spcBef>
                        <a:spcAft>
                          <a:spcPts val="0"/>
                        </a:spcAft>
                      </a:pPr>
                      <a:r>
                        <a:rPr lang="en-CA" sz="1400" b="1" i="0" u="none" strike="noStrike" kern="1200" noProof="0" dirty="0">
                          <a:solidFill>
                            <a:srgbClr val="002F5F"/>
                          </a:solidFill>
                          <a:effectLst/>
                          <a:latin typeface="+mn-lt"/>
                          <a:ea typeface="+mn-ea"/>
                          <a:cs typeface="+mn-cs"/>
                        </a:rPr>
                        <a:t>24%</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749802029"/>
                  </a:ext>
                </a:extLst>
              </a:tr>
              <a:tr h="0">
                <a:tc>
                  <a:txBody>
                    <a:bodyPr/>
                    <a:lstStyle/>
                    <a:p>
                      <a:pPr marL="0" marR="0" lvl="0" indent="0" algn="l" defTabSz="914400" rtl="0" eaLnBrk="1" fontAlgn="auto" latinLnBrk="0" hangingPunct="1">
                        <a:lnSpc>
                          <a:spcPts val="1100"/>
                        </a:lnSpc>
                        <a:spcBef>
                          <a:spcPts val="0"/>
                        </a:spcBef>
                        <a:spcAft>
                          <a:spcPts val="0"/>
                        </a:spcAft>
                        <a:buClrTx/>
                        <a:buSzTx/>
                        <a:buFontTx/>
                        <a:buNone/>
                        <a:tabLst>
                          <a:tab pos="342900" algn="l"/>
                        </a:tabLst>
                        <a:defRPr/>
                      </a:pPr>
                      <a:r>
                        <a:rPr lang="en-CA" sz="900" b="0" noProof="0" dirty="0">
                          <a:solidFill>
                            <a:srgbClr val="222223"/>
                          </a:solidFill>
                          <a:latin typeface="+mn-lt"/>
                          <a:ea typeface="Times New Roman" panose="02020603050405020304" pitchFamily="18" charset="0"/>
                          <a:cs typeface="Arial" panose="020B0604020202020204" pitchFamily="34" charset="0"/>
                        </a:rPr>
                        <a:t>Accommodation, restaurants and tourism (n=28)</a:t>
                      </a:r>
                      <a:endParaRPr lang="en-CA" sz="900" b="0" noProof="0" dirty="0">
                        <a:solidFill>
                          <a:srgbClr val="222223"/>
                        </a:solidFill>
                        <a:latin typeface="+mn-lt"/>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lnSpc>
                          <a:spcPts val="1100"/>
                        </a:lnSpc>
                        <a:spcBef>
                          <a:spcPts val="0"/>
                        </a:spcBef>
                        <a:spcAft>
                          <a:spcPts val="0"/>
                        </a:spcAft>
                      </a:pPr>
                      <a:r>
                        <a:rPr lang="en-CA" sz="900" b="0" i="0" u="none" strike="noStrike" kern="1200" noProof="0" dirty="0">
                          <a:solidFill>
                            <a:srgbClr val="222223"/>
                          </a:solidFill>
                          <a:effectLst/>
                          <a:latin typeface="+mn-lt"/>
                          <a:ea typeface="+mn-ea"/>
                          <a:cs typeface="+mn-cs"/>
                        </a:rPr>
                        <a:t>12%</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lnSpc>
                          <a:spcPts val="1000"/>
                        </a:lnSpc>
                        <a:spcBef>
                          <a:spcPts val="0"/>
                        </a:spcBef>
                        <a:spcAft>
                          <a:spcPts val="500"/>
                        </a:spcAft>
                      </a:pPr>
                      <a:r>
                        <a:rPr lang="en-CA" sz="900" b="1" i="0" u="none" strike="noStrike" kern="1200" noProof="0" dirty="0">
                          <a:solidFill>
                            <a:schemeClr val="tx1">
                              <a:lumMod val="75000"/>
                              <a:lumOff val="25000"/>
                            </a:schemeClr>
                          </a:solidFill>
                          <a:effectLst/>
                          <a:latin typeface="+mn-lt"/>
                          <a:ea typeface="+mn-ea"/>
                          <a:cs typeface="+mn-cs"/>
                        </a:rPr>
                        <a:t>Accommodation, restaurants and tourism</a:t>
                      </a:r>
                    </a:p>
                    <a:p>
                      <a:pPr marL="0" algn="ctr" defTabSz="914400" rtl="0" eaLnBrk="1" fontAlgn="ctr" latinLnBrk="0" hangingPunct="1">
                        <a:lnSpc>
                          <a:spcPts val="1000"/>
                        </a:lnSpc>
                        <a:spcBef>
                          <a:spcPts val="0"/>
                        </a:spcBef>
                        <a:spcAft>
                          <a:spcPts val="0"/>
                        </a:spcAft>
                      </a:pPr>
                      <a:r>
                        <a:rPr lang="en-CA" sz="1400" b="1" i="0" u="none" strike="noStrike" kern="1200" noProof="0" dirty="0">
                          <a:solidFill>
                            <a:srgbClr val="002F5F"/>
                          </a:solidFill>
                          <a:effectLst/>
                          <a:latin typeface="+mn-lt"/>
                          <a:ea typeface="+mn-ea"/>
                          <a:cs typeface="+mn-cs"/>
                        </a:rPr>
                        <a:t>12%</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163527416"/>
                  </a:ext>
                </a:extLst>
              </a:tr>
              <a:tr h="198946">
                <a:tc>
                  <a:txBody>
                    <a:bodyPr/>
                    <a:lstStyle/>
                    <a:p>
                      <a:pPr marL="0" marR="0">
                        <a:lnSpc>
                          <a:spcPts val="1100"/>
                        </a:lnSpc>
                        <a:spcBef>
                          <a:spcPts val="0"/>
                        </a:spcBef>
                        <a:spcAft>
                          <a:spcPts val="0"/>
                        </a:spcAft>
                        <a:tabLst>
                          <a:tab pos="342900" algn="l"/>
                        </a:tabLst>
                      </a:pPr>
                      <a:r>
                        <a:rPr lang="en-CA" sz="900" b="0" noProof="0" dirty="0">
                          <a:solidFill>
                            <a:srgbClr val="222223"/>
                          </a:solidFill>
                          <a:latin typeface="+mn-lt"/>
                          <a:ea typeface="Times New Roman" panose="02020603050405020304" pitchFamily="18" charset="0"/>
                          <a:cs typeface="Arial" panose="020B0604020202020204" pitchFamily="34" charset="0"/>
                        </a:rPr>
                        <a:t>Wholesaling (n=2)</a:t>
                      </a:r>
                      <a:endParaRPr lang="en-CA" sz="900" b="0" noProof="0" dirty="0">
                        <a:solidFill>
                          <a:srgbClr val="222223"/>
                        </a:solidFill>
                        <a:latin typeface="+mn-lt"/>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lnSpc>
                          <a:spcPts val="1100"/>
                        </a:lnSpc>
                        <a:spcBef>
                          <a:spcPts val="0"/>
                        </a:spcBef>
                        <a:spcAft>
                          <a:spcPts val="0"/>
                        </a:spcAft>
                      </a:pPr>
                      <a:r>
                        <a:rPr lang="en-CA" sz="900" b="0" i="0" u="none" strike="noStrike" kern="1200" noProof="0" dirty="0">
                          <a:solidFill>
                            <a:srgbClr val="222223"/>
                          </a:solidFill>
                          <a:effectLst/>
                          <a:latin typeface="+mn-lt"/>
                          <a:ea typeface="+mn-ea"/>
                          <a:cs typeface="+mn-cs"/>
                        </a:rPr>
                        <a:t>2%</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rowSpan="8">
                  <a:txBody>
                    <a:bodyPr/>
                    <a:lstStyle/>
                    <a:p>
                      <a:pPr marL="0" marR="0" indent="0" algn="ctr" defTabSz="914400" rtl="0" eaLnBrk="1" fontAlgn="ctr" latinLnBrk="0" hangingPunct="1">
                        <a:lnSpc>
                          <a:spcPts val="1100"/>
                        </a:lnSpc>
                        <a:spcBef>
                          <a:spcPts val="0"/>
                        </a:spcBef>
                        <a:spcAft>
                          <a:spcPts val="500"/>
                        </a:spcAft>
                        <a:buClrTx/>
                        <a:buSzTx/>
                        <a:buFontTx/>
                        <a:buNone/>
                        <a:tabLst/>
                        <a:defRPr/>
                      </a:pPr>
                      <a:r>
                        <a:rPr lang="en-CA" sz="900" b="1" u="none" strike="noStrike" noProof="0" dirty="0">
                          <a:solidFill>
                            <a:schemeClr val="tx1">
                              <a:lumMod val="75000"/>
                              <a:lumOff val="25000"/>
                            </a:schemeClr>
                          </a:solidFill>
                          <a:effectLst/>
                          <a:latin typeface="+mn-lt"/>
                        </a:rPr>
                        <a:t>Tertiary sector – other services</a:t>
                      </a:r>
                      <a:endParaRPr lang="en-CA" sz="900" b="1" i="0" u="none" strike="noStrike" noProof="0" dirty="0">
                        <a:solidFill>
                          <a:schemeClr val="tx1">
                            <a:lumMod val="75000"/>
                            <a:lumOff val="25000"/>
                          </a:schemeClr>
                        </a:solidFill>
                        <a:effectLst/>
                        <a:latin typeface="+mn-lt"/>
                      </a:endParaRPr>
                    </a:p>
                    <a:p>
                      <a:pPr marL="0" algn="ctr" defTabSz="914400" rtl="0" eaLnBrk="1" fontAlgn="ctr" latinLnBrk="0" hangingPunct="1">
                        <a:lnSpc>
                          <a:spcPts val="1100"/>
                        </a:lnSpc>
                        <a:spcBef>
                          <a:spcPts val="0"/>
                        </a:spcBef>
                        <a:spcAft>
                          <a:spcPts val="0"/>
                        </a:spcAft>
                      </a:pPr>
                      <a:r>
                        <a:rPr lang="en-CA" sz="1400" b="1" i="0" u="none" strike="noStrike" kern="1200" noProof="0" dirty="0">
                          <a:solidFill>
                            <a:srgbClr val="002F5F"/>
                          </a:solidFill>
                          <a:effectLst/>
                          <a:latin typeface="+mn-lt"/>
                          <a:ea typeface="+mn-ea"/>
                          <a:cs typeface="+mn-cs"/>
                        </a:rPr>
                        <a:t>29%</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08"/>
                  </a:ext>
                </a:extLst>
              </a:tr>
              <a:tr h="0">
                <a:tc>
                  <a:txBody>
                    <a:bodyPr/>
                    <a:lstStyle/>
                    <a:p>
                      <a:r>
                        <a:rPr lang="en-CA" sz="900" b="0" noProof="0" dirty="0">
                          <a:solidFill>
                            <a:srgbClr val="222223"/>
                          </a:solidFill>
                          <a:latin typeface="+mn-lt"/>
                          <a:ea typeface="Times New Roman" panose="02020603050405020304" pitchFamily="18" charset="0"/>
                          <a:cs typeface="Arial" panose="020B0604020202020204" pitchFamily="34" charset="0"/>
                        </a:rPr>
                        <a:t>Transport and storage (n=9)</a:t>
                      </a:r>
                      <a:endParaRPr lang="en-CA" noProof="0" dirty="0"/>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b="0" i="0" u="none" strike="noStrike" kern="1200" noProof="0" dirty="0">
                          <a:solidFill>
                            <a:srgbClr val="222223"/>
                          </a:solidFill>
                          <a:effectLst/>
                          <a:latin typeface="+mn-lt"/>
                          <a:ea typeface="+mn-ea"/>
                          <a:cs typeface="+mn-cs"/>
                        </a:rPr>
                        <a:t>4%</a:t>
                      </a:r>
                      <a:endParaRPr lang="en-CA" sz="1800" b="0" i="0" u="none" strike="noStrike" kern="1200" noProof="0" dirty="0">
                        <a:solidFill>
                          <a:srgbClr val="222223"/>
                        </a:solidFill>
                        <a:effectLst/>
                        <a:latin typeface="+mn-lt"/>
                        <a:ea typeface="+mn-ea"/>
                        <a:cs typeface="+mn-cs"/>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vMerge="1">
                  <a:txBody>
                    <a:bodyPr/>
                    <a:lstStyle/>
                    <a:p>
                      <a:pPr marL="0" marR="0" indent="0" algn="ctr" defTabSz="914400" rtl="0" eaLnBrk="1" fontAlgn="ctr" latinLnBrk="0" hangingPunct="1">
                        <a:lnSpc>
                          <a:spcPts val="1100"/>
                        </a:lnSpc>
                        <a:spcBef>
                          <a:spcPts val="0"/>
                        </a:spcBef>
                        <a:spcAft>
                          <a:spcPts val="500"/>
                        </a:spcAft>
                        <a:buClrTx/>
                        <a:buSzTx/>
                        <a:buFontTx/>
                        <a:buNone/>
                        <a:tabLst/>
                        <a:defRPr/>
                      </a:pPr>
                      <a:r>
                        <a:rPr lang="fr-CA" sz="900" b="1" u="none" strike="noStrike" dirty="0">
                          <a:solidFill>
                            <a:schemeClr val="tx1">
                              <a:lumMod val="75000"/>
                              <a:lumOff val="25000"/>
                            </a:schemeClr>
                          </a:solidFill>
                          <a:effectLst/>
                          <a:latin typeface="+mn-lt"/>
                        </a:rPr>
                        <a:t>Secteur tertiaire – autres services</a:t>
                      </a:r>
                      <a:endParaRPr lang="fr-CA" sz="900" b="1" i="0" u="none" strike="noStrike" dirty="0">
                        <a:solidFill>
                          <a:schemeClr val="tx1">
                            <a:lumMod val="75000"/>
                            <a:lumOff val="25000"/>
                          </a:schemeClr>
                        </a:solidFill>
                        <a:effectLst/>
                        <a:latin typeface="+mn-lt"/>
                      </a:endParaRPr>
                    </a:p>
                    <a:p>
                      <a:pPr marL="0" algn="ctr" defTabSz="914400" rtl="0" eaLnBrk="1" fontAlgn="ctr" latinLnBrk="0" hangingPunct="1">
                        <a:lnSpc>
                          <a:spcPts val="1100"/>
                        </a:lnSpc>
                        <a:spcBef>
                          <a:spcPts val="0"/>
                        </a:spcBef>
                        <a:spcAft>
                          <a:spcPts val="0"/>
                        </a:spcAft>
                      </a:pPr>
                      <a:r>
                        <a:rPr lang="fr-CA" sz="1400" b="1" i="0" u="none" strike="noStrike" kern="1200" dirty="0">
                          <a:solidFill>
                            <a:srgbClr val="002F5F"/>
                          </a:solidFill>
                          <a:effectLst/>
                          <a:latin typeface="+mn-lt"/>
                          <a:ea typeface="+mn-ea"/>
                          <a:cs typeface="+mn-cs"/>
                        </a:rPr>
                        <a:t>32 %</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9"/>
                  </a:ext>
                </a:extLst>
              </a:tr>
              <a:tr h="0">
                <a:tc>
                  <a:txBody>
                    <a:bodyPr/>
                    <a:lstStyle/>
                    <a:p>
                      <a:pPr marL="0" marR="0">
                        <a:lnSpc>
                          <a:spcPts val="1100"/>
                        </a:lnSpc>
                        <a:spcBef>
                          <a:spcPts val="0"/>
                        </a:spcBef>
                        <a:spcAft>
                          <a:spcPts val="0"/>
                        </a:spcAft>
                        <a:tabLst>
                          <a:tab pos="342900" algn="l"/>
                        </a:tabLst>
                      </a:pPr>
                      <a:r>
                        <a:rPr lang="en-CA" sz="900" b="0" noProof="0" dirty="0">
                          <a:solidFill>
                            <a:srgbClr val="222223"/>
                          </a:solidFill>
                          <a:latin typeface="+mn-lt"/>
                          <a:ea typeface="Times New Roman" panose="02020603050405020304" pitchFamily="18" charset="0"/>
                          <a:cs typeface="Arial" panose="020B0604020202020204" pitchFamily="34" charset="0"/>
                        </a:rPr>
                        <a:t>Arts, performances and leisure (n=5) /Information industry and culture industry (n=2)</a:t>
                      </a:r>
                      <a:endParaRPr lang="en-CA" sz="900" b="0" noProof="0" dirty="0">
                        <a:solidFill>
                          <a:srgbClr val="222223"/>
                        </a:solidFill>
                        <a:latin typeface="+mn-lt"/>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lnSpc>
                          <a:spcPts val="1100"/>
                        </a:lnSpc>
                        <a:spcBef>
                          <a:spcPts val="0"/>
                        </a:spcBef>
                        <a:spcAft>
                          <a:spcPts val="0"/>
                        </a:spcAft>
                      </a:pPr>
                      <a:r>
                        <a:rPr lang="en-CA" sz="900" b="0" i="0" u="none" strike="noStrike" kern="1200" noProof="0" dirty="0">
                          <a:solidFill>
                            <a:srgbClr val="222223"/>
                          </a:solidFill>
                          <a:effectLst/>
                          <a:latin typeface="+mn-lt"/>
                          <a:ea typeface="+mn-ea"/>
                          <a:cs typeface="+mn-cs"/>
                        </a:rPr>
                        <a:t>3%</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vMerge="1">
                  <a:txBody>
                    <a:bodyPr/>
                    <a:lstStyle/>
                    <a:p>
                      <a:endParaRPr lang="fr-CA"/>
                    </a:p>
                  </a:txBody>
                  <a:tcPr/>
                </a:tc>
                <a:extLst>
                  <a:ext uri="{0D108BD9-81ED-4DB2-BD59-A6C34878D82A}">
                    <a16:rowId xmlns:a16="http://schemas.microsoft.com/office/drawing/2014/main" val="3950565709"/>
                  </a:ext>
                </a:extLst>
              </a:tr>
              <a:tr h="0">
                <a:tc>
                  <a:txBody>
                    <a:bodyPr/>
                    <a:lstStyle/>
                    <a:p>
                      <a:pPr marL="0" marR="0">
                        <a:lnSpc>
                          <a:spcPts val="1100"/>
                        </a:lnSpc>
                        <a:spcBef>
                          <a:spcPts val="0"/>
                        </a:spcBef>
                        <a:spcAft>
                          <a:spcPts val="0"/>
                        </a:spcAft>
                        <a:tabLst>
                          <a:tab pos="342900" algn="l"/>
                        </a:tabLst>
                      </a:pPr>
                      <a:r>
                        <a:rPr lang="en-CA" sz="900" b="0" noProof="0" dirty="0">
                          <a:solidFill>
                            <a:srgbClr val="222223"/>
                          </a:solidFill>
                          <a:latin typeface="+mn-lt"/>
                          <a:ea typeface="Times New Roman" panose="02020603050405020304" pitchFamily="18" charset="0"/>
                          <a:cs typeface="Arial" panose="020B0604020202020204" pitchFamily="34" charset="0"/>
                        </a:rPr>
                        <a:t>Finances and insurance (n=2)</a:t>
                      </a:r>
                      <a:endParaRPr lang="en-CA" sz="900" b="0" noProof="0" dirty="0">
                        <a:solidFill>
                          <a:srgbClr val="222223"/>
                        </a:solidFill>
                        <a:latin typeface="+mn-lt"/>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lnSpc>
                          <a:spcPts val="1100"/>
                        </a:lnSpc>
                        <a:spcBef>
                          <a:spcPts val="0"/>
                        </a:spcBef>
                        <a:spcAft>
                          <a:spcPts val="0"/>
                        </a:spcAft>
                      </a:pPr>
                      <a:r>
                        <a:rPr lang="en-CA" sz="900" b="0" i="0" u="none" strike="noStrike" kern="1200" noProof="0" dirty="0">
                          <a:solidFill>
                            <a:srgbClr val="222223"/>
                          </a:solidFill>
                          <a:effectLst/>
                          <a:latin typeface="+mn-lt"/>
                          <a:ea typeface="+mn-ea"/>
                          <a:cs typeface="+mn-cs"/>
                        </a:rPr>
                        <a:t>1%</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vMerge="1">
                  <a:txBody>
                    <a:bodyPr/>
                    <a:lstStyle/>
                    <a:p>
                      <a:endParaRPr lang="fr-CA"/>
                    </a:p>
                  </a:txBody>
                  <a:tcPr/>
                </a:tc>
                <a:extLst>
                  <a:ext uri="{0D108BD9-81ED-4DB2-BD59-A6C34878D82A}">
                    <a16:rowId xmlns:a16="http://schemas.microsoft.com/office/drawing/2014/main" val="3892697258"/>
                  </a:ext>
                </a:extLst>
              </a:tr>
              <a:tr h="0">
                <a:tc>
                  <a:txBody>
                    <a:bodyPr/>
                    <a:lstStyle/>
                    <a:p>
                      <a:pPr marL="0" marR="0">
                        <a:lnSpc>
                          <a:spcPts val="1100"/>
                        </a:lnSpc>
                        <a:spcBef>
                          <a:spcPts val="0"/>
                        </a:spcBef>
                        <a:spcAft>
                          <a:spcPts val="0"/>
                        </a:spcAft>
                        <a:tabLst>
                          <a:tab pos="342900" algn="l"/>
                        </a:tabLst>
                      </a:pPr>
                      <a:r>
                        <a:rPr lang="en-CA" sz="900" b="0" noProof="0" dirty="0">
                          <a:solidFill>
                            <a:srgbClr val="222223"/>
                          </a:solidFill>
                          <a:latin typeface="+mn-lt"/>
                          <a:ea typeface="Times New Roman" panose="02020603050405020304" pitchFamily="18" charset="0"/>
                          <a:cs typeface="Arial" panose="020B0604020202020204" pitchFamily="34" charset="0"/>
                        </a:rPr>
                        <a:t>Real estate services and rental services (n=2)</a:t>
                      </a:r>
                      <a:endParaRPr lang="en-CA" sz="900" b="0" noProof="0" dirty="0">
                        <a:solidFill>
                          <a:srgbClr val="222223"/>
                        </a:solidFill>
                        <a:latin typeface="+mn-lt"/>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lnSpc>
                          <a:spcPts val="1100"/>
                        </a:lnSpc>
                        <a:spcBef>
                          <a:spcPts val="0"/>
                        </a:spcBef>
                        <a:spcAft>
                          <a:spcPts val="0"/>
                        </a:spcAft>
                      </a:pPr>
                      <a:r>
                        <a:rPr lang="en-CA" sz="900" b="0" i="0" u="none" strike="noStrike" kern="1200" noProof="0" dirty="0">
                          <a:solidFill>
                            <a:srgbClr val="222223"/>
                          </a:solidFill>
                          <a:effectLst/>
                          <a:latin typeface="+mn-lt"/>
                          <a:ea typeface="+mn-ea"/>
                          <a:cs typeface="+mn-cs"/>
                        </a:rPr>
                        <a:t>1%</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vMerge="1">
                  <a:txBody>
                    <a:bodyPr/>
                    <a:lstStyle/>
                    <a:p>
                      <a:pPr marL="0" algn="ctr" defTabSz="914400" rtl="0" eaLnBrk="1" fontAlgn="ctr" latinLnBrk="0" hangingPunct="1"/>
                      <a:endParaRPr lang="fr-CA" sz="900" b="0" i="0" u="none" strike="noStrike" kern="1200" dirty="0">
                        <a:solidFill>
                          <a:srgbClr val="222223"/>
                        </a:solidFill>
                        <a:effectLst/>
                        <a:latin typeface="Calibri" panose="020F0502020204030204" pitchFamily="34" charset="0"/>
                        <a:ea typeface="+mn-ea"/>
                        <a:cs typeface="+mn-cs"/>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10"/>
                  </a:ext>
                </a:extLst>
              </a:tr>
              <a:tr h="0">
                <a:tc>
                  <a:txBody>
                    <a:bodyPr/>
                    <a:lstStyle/>
                    <a:p>
                      <a:pPr marL="0" marR="0">
                        <a:lnSpc>
                          <a:spcPts val="1100"/>
                        </a:lnSpc>
                        <a:spcBef>
                          <a:spcPts val="0"/>
                        </a:spcBef>
                        <a:spcAft>
                          <a:spcPts val="0"/>
                        </a:spcAft>
                        <a:tabLst>
                          <a:tab pos="457200" algn="l"/>
                        </a:tabLst>
                      </a:pPr>
                      <a:r>
                        <a:rPr lang="en-CA" sz="900" b="0" noProof="0" dirty="0">
                          <a:solidFill>
                            <a:srgbClr val="222223"/>
                          </a:solidFill>
                          <a:latin typeface="+mn-lt"/>
                          <a:ea typeface="Times New Roman" panose="02020603050405020304" pitchFamily="18" charset="0"/>
                          <a:cs typeface="Arial" panose="020B0604020202020204" pitchFamily="34" charset="0"/>
                        </a:rPr>
                        <a:t>Professional, scientific and technical services (n=14)</a:t>
                      </a:r>
                      <a:endParaRPr lang="en-CA" sz="900" b="0" noProof="0" dirty="0">
                        <a:solidFill>
                          <a:srgbClr val="222223"/>
                        </a:solidFill>
                        <a:latin typeface="+mn-lt"/>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lnSpc>
                          <a:spcPts val="1100"/>
                        </a:lnSpc>
                        <a:spcBef>
                          <a:spcPts val="0"/>
                        </a:spcBef>
                        <a:spcAft>
                          <a:spcPts val="0"/>
                        </a:spcAft>
                      </a:pPr>
                      <a:r>
                        <a:rPr lang="en-CA" sz="900" b="0" i="0" u="none" strike="noStrike" kern="1200" noProof="0" dirty="0">
                          <a:solidFill>
                            <a:srgbClr val="222223"/>
                          </a:solidFill>
                          <a:effectLst/>
                          <a:latin typeface="+mn-lt"/>
                          <a:ea typeface="+mn-ea"/>
                          <a:cs typeface="+mn-cs"/>
                        </a:rPr>
                        <a:t>6%</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vMerge="1">
                  <a:txBody>
                    <a:bodyPr/>
                    <a:lstStyle/>
                    <a:p>
                      <a:pPr marL="0" algn="ctr" defTabSz="914400" rtl="0" eaLnBrk="1" fontAlgn="ctr" latinLnBrk="0" hangingPunct="1"/>
                      <a:endParaRPr lang="fr-CA" sz="900" b="0" i="0" u="none" strike="noStrike" kern="1200" dirty="0">
                        <a:solidFill>
                          <a:srgbClr val="222223"/>
                        </a:solidFill>
                        <a:effectLst/>
                        <a:latin typeface="Calibri" panose="020F0502020204030204" pitchFamily="34" charset="0"/>
                        <a:ea typeface="+mn-ea"/>
                        <a:cs typeface="+mn-cs"/>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3899936365"/>
                  </a:ext>
                </a:extLst>
              </a:tr>
              <a:tr h="0">
                <a:tc>
                  <a:txBody>
                    <a:bodyPr/>
                    <a:lstStyle/>
                    <a:p>
                      <a:pPr marL="0" marR="0">
                        <a:lnSpc>
                          <a:spcPts val="1100"/>
                        </a:lnSpc>
                        <a:spcBef>
                          <a:spcPts val="0"/>
                        </a:spcBef>
                        <a:spcAft>
                          <a:spcPts val="0"/>
                        </a:spcAft>
                        <a:tabLst>
                          <a:tab pos="457200" algn="l"/>
                        </a:tabLst>
                      </a:pPr>
                      <a:r>
                        <a:rPr lang="en-CA" sz="900" b="0" noProof="0" dirty="0">
                          <a:solidFill>
                            <a:srgbClr val="222223"/>
                          </a:solidFill>
                          <a:latin typeface="+mn-lt"/>
                          <a:ea typeface="Times New Roman" panose="02020603050405020304" pitchFamily="18" charset="0"/>
                          <a:cs typeface="Arial" panose="020B0604020202020204" pitchFamily="34" charset="0"/>
                        </a:rPr>
                        <a:t>Administrative, support, waste management and purification services (n=8)</a:t>
                      </a:r>
                      <a:endParaRPr lang="en-CA" sz="900" b="0" noProof="0" dirty="0">
                        <a:solidFill>
                          <a:srgbClr val="222223"/>
                        </a:solidFill>
                        <a:latin typeface="+mn-lt"/>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lnSpc>
                          <a:spcPts val="1100"/>
                        </a:lnSpc>
                        <a:spcBef>
                          <a:spcPts val="0"/>
                        </a:spcBef>
                        <a:spcAft>
                          <a:spcPts val="0"/>
                        </a:spcAft>
                      </a:pPr>
                      <a:r>
                        <a:rPr lang="en-CA" sz="900" b="0" i="0" u="none" strike="noStrike" kern="1200" noProof="0" dirty="0">
                          <a:solidFill>
                            <a:srgbClr val="222223"/>
                          </a:solidFill>
                          <a:effectLst/>
                          <a:latin typeface="+mn-lt"/>
                          <a:ea typeface="+mn-ea"/>
                          <a:cs typeface="+mn-cs"/>
                        </a:rPr>
                        <a:t>3%</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vMerge="1">
                  <a:txBody>
                    <a:bodyPr/>
                    <a:lstStyle/>
                    <a:p>
                      <a:endParaRPr lang="fr-CA"/>
                    </a:p>
                  </a:txBody>
                  <a:tcPr/>
                </a:tc>
                <a:extLst>
                  <a:ext uri="{0D108BD9-81ED-4DB2-BD59-A6C34878D82A}">
                    <a16:rowId xmlns:a16="http://schemas.microsoft.com/office/drawing/2014/main" val="1150617481"/>
                  </a:ext>
                </a:extLst>
              </a:tr>
              <a:tr h="0">
                <a:tc>
                  <a:txBody>
                    <a:bodyPr/>
                    <a:lstStyle/>
                    <a:p>
                      <a:pPr marL="0" marR="0" indent="0" algn="l" defTabSz="914400" rtl="0" eaLnBrk="1" fontAlgn="auto" latinLnBrk="0" hangingPunct="1">
                        <a:lnSpc>
                          <a:spcPts val="1100"/>
                        </a:lnSpc>
                        <a:spcBef>
                          <a:spcPts val="0"/>
                        </a:spcBef>
                        <a:spcAft>
                          <a:spcPts val="0"/>
                        </a:spcAft>
                        <a:buClrTx/>
                        <a:buSzTx/>
                        <a:buFontTx/>
                        <a:buNone/>
                        <a:tabLst>
                          <a:tab pos="342900" algn="l"/>
                        </a:tabLst>
                        <a:defRPr/>
                      </a:pPr>
                      <a:r>
                        <a:rPr lang="en-CA" sz="900" b="0" noProof="0" dirty="0">
                          <a:solidFill>
                            <a:srgbClr val="222223"/>
                          </a:solidFill>
                          <a:latin typeface="+mn-lt"/>
                          <a:ea typeface="Times New Roman" panose="02020603050405020304" pitchFamily="18" charset="0"/>
                          <a:cs typeface="Arial" panose="020B0604020202020204" pitchFamily="34" charset="0"/>
                        </a:rPr>
                        <a:t>Other services except for public administrations (n=25)</a:t>
                      </a:r>
                      <a:endParaRPr lang="en-CA" sz="900" b="0" noProof="0" dirty="0">
                        <a:solidFill>
                          <a:srgbClr val="222223"/>
                        </a:solidFill>
                        <a:effectLst/>
                        <a:latin typeface="+mn-lt"/>
                        <a:ea typeface="Times New Roman" panose="02020603050405020304" pitchFamily="18"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lnSpc>
                          <a:spcPts val="1100"/>
                        </a:lnSpc>
                        <a:spcBef>
                          <a:spcPts val="0"/>
                        </a:spcBef>
                        <a:spcAft>
                          <a:spcPts val="0"/>
                        </a:spcAft>
                      </a:pPr>
                      <a:r>
                        <a:rPr lang="en-CA" sz="900" b="0" i="0" u="none" strike="noStrike" kern="1200" noProof="0" dirty="0">
                          <a:solidFill>
                            <a:srgbClr val="222223"/>
                          </a:solidFill>
                          <a:effectLst/>
                          <a:latin typeface="+mn-lt"/>
                          <a:ea typeface="+mn-ea"/>
                          <a:cs typeface="+mn-cs"/>
                        </a:rPr>
                        <a:t>11%</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vMerge="1">
                  <a:txBody>
                    <a:bodyPr/>
                    <a:lstStyle/>
                    <a:p>
                      <a:pPr marL="0" algn="ctr" defTabSz="914400" rtl="0" eaLnBrk="1" fontAlgn="ctr" latinLnBrk="0" hangingPunct="1"/>
                      <a:endParaRPr lang="fr-CA" sz="900" b="0" i="0" u="none" strike="noStrike" kern="1200" dirty="0">
                        <a:solidFill>
                          <a:srgbClr val="222223"/>
                        </a:solidFill>
                        <a:effectLst/>
                        <a:latin typeface="Calibri" panose="020F0502020204030204" pitchFamily="34" charset="0"/>
                        <a:ea typeface="+mn-ea"/>
                        <a:cs typeface="+mn-cs"/>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12"/>
                  </a:ext>
                </a:extLst>
              </a:tr>
              <a:tr h="88138">
                <a:tc>
                  <a:txBody>
                    <a:bodyPr/>
                    <a:lstStyle/>
                    <a:p>
                      <a:pPr marL="0" marR="0">
                        <a:lnSpc>
                          <a:spcPts val="1100"/>
                        </a:lnSpc>
                        <a:spcBef>
                          <a:spcPts val="0"/>
                        </a:spcBef>
                        <a:spcAft>
                          <a:spcPts val="0"/>
                        </a:spcAft>
                        <a:tabLst>
                          <a:tab pos="342900" algn="l"/>
                        </a:tabLst>
                      </a:pPr>
                      <a:r>
                        <a:rPr lang="en-CA" sz="900" b="0" noProof="0" dirty="0">
                          <a:solidFill>
                            <a:srgbClr val="222223"/>
                          </a:solidFill>
                          <a:latin typeface="+mn-lt"/>
                          <a:ea typeface="Times New Roman" panose="02020603050405020304" pitchFamily="18" charset="0"/>
                          <a:cs typeface="Arial" panose="020B0604020202020204" pitchFamily="34" charset="0"/>
                        </a:rPr>
                        <a:t>Health care and social assistance (n=14)</a:t>
                      </a:r>
                      <a:endParaRPr lang="en-CA" sz="900" b="0" noProof="0" dirty="0">
                        <a:solidFill>
                          <a:srgbClr val="222223"/>
                        </a:solidFill>
                        <a:latin typeface="+mn-lt"/>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lnSpc>
                          <a:spcPts val="1100"/>
                        </a:lnSpc>
                        <a:spcBef>
                          <a:spcPts val="0"/>
                        </a:spcBef>
                        <a:spcAft>
                          <a:spcPts val="0"/>
                        </a:spcAft>
                      </a:pPr>
                      <a:r>
                        <a:rPr lang="en-CA" sz="900" b="0" i="0" u="none" strike="noStrike" kern="1200" noProof="0" dirty="0">
                          <a:solidFill>
                            <a:srgbClr val="222223"/>
                          </a:solidFill>
                          <a:effectLst/>
                          <a:latin typeface="+mn-lt"/>
                          <a:ea typeface="+mn-ea"/>
                          <a:cs typeface="+mn-cs"/>
                        </a:rPr>
                        <a:t>6%</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rowSpan="3">
                  <a:txBody>
                    <a:bodyPr/>
                    <a:lstStyle/>
                    <a:p>
                      <a:pPr marL="0" marR="0" indent="0" algn="ctr" defTabSz="914400" rtl="0" eaLnBrk="1" fontAlgn="ctr" latinLnBrk="0" hangingPunct="1">
                        <a:lnSpc>
                          <a:spcPts val="1000"/>
                        </a:lnSpc>
                        <a:spcBef>
                          <a:spcPts val="0"/>
                        </a:spcBef>
                        <a:spcAft>
                          <a:spcPts val="500"/>
                        </a:spcAft>
                        <a:buClrTx/>
                        <a:buSzTx/>
                        <a:buFontTx/>
                        <a:buNone/>
                        <a:tabLst/>
                        <a:defRPr/>
                      </a:pPr>
                      <a:r>
                        <a:rPr lang="en-CA" sz="900" b="1" u="none" strike="noStrike" noProof="0" dirty="0">
                          <a:solidFill>
                            <a:schemeClr val="tx1">
                              <a:lumMod val="75000"/>
                              <a:lumOff val="25000"/>
                            </a:schemeClr>
                          </a:solidFill>
                          <a:effectLst/>
                          <a:latin typeface="+mn-lt"/>
                        </a:rPr>
                        <a:t>Public and para-public sectors (health-social services and education)</a:t>
                      </a:r>
                    </a:p>
                    <a:p>
                      <a:pPr marL="0" algn="ctr" defTabSz="914400" rtl="0" eaLnBrk="1" fontAlgn="ctr" latinLnBrk="0" hangingPunct="1">
                        <a:lnSpc>
                          <a:spcPts val="1000"/>
                        </a:lnSpc>
                        <a:spcBef>
                          <a:spcPts val="0"/>
                        </a:spcBef>
                        <a:spcAft>
                          <a:spcPts val="0"/>
                        </a:spcAft>
                      </a:pPr>
                      <a:r>
                        <a:rPr lang="en-CA" sz="1400" b="1" i="0" u="none" strike="noStrike" kern="1200" noProof="0" dirty="0">
                          <a:solidFill>
                            <a:srgbClr val="002F5F"/>
                          </a:solidFill>
                          <a:effectLst/>
                          <a:latin typeface="+mn-lt"/>
                          <a:ea typeface="+mn-ea"/>
                          <a:cs typeface="+mn-cs"/>
                        </a:rPr>
                        <a:t>14%</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065917188"/>
                  </a:ext>
                </a:extLst>
              </a:tr>
              <a:tr h="0">
                <a:tc>
                  <a:txBody>
                    <a:bodyPr/>
                    <a:lstStyle/>
                    <a:p>
                      <a:pPr marL="0" marR="0">
                        <a:lnSpc>
                          <a:spcPts val="1100"/>
                        </a:lnSpc>
                        <a:spcBef>
                          <a:spcPts val="0"/>
                        </a:spcBef>
                        <a:spcAft>
                          <a:spcPts val="0"/>
                        </a:spcAft>
                        <a:tabLst>
                          <a:tab pos="342900" algn="l"/>
                        </a:tabLst>
                      </a:pPr>
                      <a:r>
                        <a:rPr lang="en-CA" sz="900" b="0" noProof="0" dirty="0">
                          <a:solidFill>
                            <a:srgbClr val="222223"/>
                          </a:solidFill>
                          <a:latin typeface="+mn-lt"/>
                          <a:ea typeface="Times New Roman"/>
                          <a:cs typeface="Calibri" panose="020F0502020204030204" pitchFamily="34" charset="0"/>
                        </a:rPr>
                        <a:t>Teaching services (n=5)</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lnSpc>
                          <a:spcPts val="1100"/>
                        </a:lnSpc>
                        <a:spcBef>
                          <a:spcPts val="0"/>
                        </a:spcBef>
                        <a:spcAft>
                          <a:spcPts val="0"/>
                        </a:spcAft>
                      </a:pPr>
                      <a:r>
                        <a:rPr lang="en-CA" sz="900" b="0" i="0" u="none" strike="noStrike" kern="1200" noProof="0" dirty="0">
                          <a:solidFill>
                            <a:srgbClr val="222223"/>
                          </a:solidFill>
                          <a:effectLst/>
                          <a:latin typeface="+mn-lt"/>
                          <a:ea typeface="+mn-ea"/>
                          <a:cs typeface="+mn-cs"/>
                        </a:rPr>
                        <a:t>2%</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vMerge="1">
                  <a:txBody>
                    <a:bodyPr/>
                    <a:lstStyle/>
                    <a:p>
                      <a:endParaRPr lang="fr-CA"/>
                    </a:p>
                  </a:txBody>
                  <a:tcPr/>
                </a:tc>
                <a:extLst>
                  <a:ext uri="{0D108BD9-81ED-4DB2-BD59-A6C34878D82A}">
                    <a16:rowId xmlns:a16="http://schemas.microsoft.com/office/drawing/2014/main" val="2394608601"/>
                  </a:ext>
                </a:extLst>
              </a:tr>
              <a:tr h="0">
                <a:tc>
                  <a:txBody>
                    <a:bodyPr/>
                    <a:lstStyle/>
                    <a:p>
                      <a:pPr marL="0" marR="0">
                        <a:lnSpc>
                          <a:spcPts val="1100"/>
                        </a:lnSpc>
                        <a:spcBef>
                          <a:spcPts val="0"/>
                        </a:spcBef>
                        <a:spcAft>
                          <a:spcPts val="0"/>
                        </a:spcAft>
                        <a:tabLst>
                          <a:tab pos="342900" algn="l"/>
                        </a:tabLst>
                      </a:pPr>
                      <a:r>
                        <a:rPr lang="en-CA" sz="900" b="0" noProof="0" dirty="0">
                          <a:solidFill>
                            <a:srgbClr val="222223"/>
                          </a:solidFill>
                          <a:latin typeface="+mn-lt"/>
                          <a:ea typeface="Times New Roman"/>
                          <a:cs typeface="Calibri" panose="020F0502020204030204" pitchFamily="34" charset="0"/>
                        </a:rPr>
                        <a:t>Public administration (n=13)</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lnSpc>
                          <a:spcPts val="1100"/>
                        </a:lnSpc>
                        <a:spcBef>
                          <a:spcPts val="0"/>
                        </a:spcBef>
                        <a:spcAft>
                          <a:spcPts val="0"/>
                        </a:spcAft>
                      </a:pPr>
                      <a:r>
                        <a:rPr lang="en-CA" sz="900" b="0" i="0" u="none" strike="noStrike" kern="1200" noProof="0" dirty="0">
                          <a:solidFill>
                            <a:srgbClr val="222223"/>
                          </a:solidFill>
                          <a:effectLst/>
                          <a:latin typeface="+mn-lt"/>
                          <a:ea typeface="+mn-ea"/>
                          <a:cs typeface="+mn-cs"/>
                        </a:rPr>
                        <a:t>6%</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vMerge="1">
                  <a:txBody>
                    <a:bodyPr/>
                    <a:lstStyle/>
                    <a:p>
                      <a:pPr marL="0" algn="ctr" defTabSz="914400" rtl="0" eaLnBrk="1" fontAlgn="ctr" latinLnBrk="0" hangingPunct="1">
                        <a:lnSpc>
                          <a:spcPts val="1100"/>
                        </a:lnSpc>
                        <a:spcBef>
                          <a:spcPts val="0"/>
                        </a:spcBef>
                        <a:spcAft>
                          <a:spcPts val="0"/>
                        </a:spcAft>
                      </a:pPr>
                      <a:endParaRPr lang="fr-CA" sz="1400" b="1" i="0" u="none" strike="noStrike" kern="1200" dirty="0">
                        <a:solidFill>
                          <a:srgbClr val="002F5F"/>
                        </a:solidFill>
                        <a:effectLst/>
                        <a:latin typeface="+mn-lt"/>
                        <a:ea typeface="+mn-ea"/>
                        <a:cs typeface="+mn-cs"/>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385961626"/>
                  </a:ext>
                </a:extLst>
              </a:tr>
            </a:tbl>
          </a:graphicData>
        </a:graphic>
      </p:graphicFrame>
      <p:sp>
        <p:nvSpPr>
          <p:cNvPr id="11" name="ZoneTexte 6"/>
          <p:cNvSpPr txBox="1"/>
          <p:nvPr>
            <p:custDataLst>
              <p:tags r:id="rId4"/>
            </p:custDataLst>
          </p:nvPr>
        </p:nvSpPr>
        <p:spPr>
          <a:xfrm>
            <a:off x="390510" y="4867588"/>
            <a:ext cx="7384775" cy="21544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Activity sector – imported variable. Base: All respondents (n=233).</a:t>
            </a:r>
          </a:p>
        </p:txBody>
      </p:sp>
      <p:sp>
        <p:nvSpPr>
          <p:cNvPr id="8" name="TextBox 1">
            <a:extLst>
              <a:ext uri="{FF2B5EF4-FFF2-40B4-BE49-F238E27FC236}">
                <a16:creationId xmlns:a16="http://schemas.microsoft.com/office/drawing/2014/main" id="{C2D58FE8-CB50-4687-978F-E1C6F62D146C}"/>
              </a:ext>
            </a:extLst>
          </p:cNvPr>
          <p:cNvSpPr txBox="1"/>
          <p:nvPr>
            <p:custDataLst>
              <p:tags r:id="rId5"/>
            </p:custDataLst>
          </p:nvPr>
        </p:nvSpPr>
        <p:spPr>
          <a:xfrm>
            <a:off x="6523765" y="767301"/>
            <a:ext cx="2488656" cy="1692771"/>
          </a:xfrm>
          <a:prstGeom prst="rect">
            <a:avLst/>
          </a:prstGeom>
        </p:spPr>
        <p:txBody>
          <a:bodyPr vert="horz" wrap="square" lIns="91440" tIns="0" rIns="91440" bIns="0" rtlCol="0">
            <a:spAutoFit/>
          </a:bodyPr>
          <a:lstStyle/>
          <a:p>
            <a:pPr marL="4763" algn="just"/>
            <a:r>
              <a:rPr lang="en-CA" sz="1100" b="0" dirty="0">
                <a:solidFill>
                  <a:srgbClr val="222223"/>
                </a:solidFill>
                <a:latin typeface="Calibri" panose="020F0502020204030204" pitchFamily="34" charset="0"/>
                <a:cs typeface="Calibri" panose="020F0502020204030204" pitchFamily="34" charset="0"/>
              </a:rPr>
              <a:t>The primary and secondary sectors account for 21% of the respondents.</a:t>
            </a:r>
          </a:p>
          <a:p>
            <a:pPr marL="4763" algn="just"/>
            <a:endParaRPr lang="en-CA" sz="1100" b="0" dirty="0">
              <a:solidFill>
                <a:srgbClr val="222223"/>
              </a:solidFill>
              <a:latin typeface="Calibri" panose="020F0502020204030204" pitchFamily="34" charset="0"/>
              <a:cs typeface="Calibri" panose="020F0502020204030204" pitchFamily="34" charset="0"/>
            </a:endParaRPr>
          </a:p>
          <a:p>
            <a:pPr marL="4763" algn="just"/>
            <a:r>
              <a:rPr lang="en-CA" sz="1100" b="0" dirty="0">
                <a:solidFill>
                  <a:srgbClr val="222223"/>
                </a:solidFill>
                <a:latin typeface="Calibri" panose="020F0502020204030204" pitchFamily="34" charset="0"/>
                <a:cs typeface="Calibri" panose="020F0502020204030204" pitchFamily="34" charset="0"/>
              </a:rPr>
              <a:t>79% of the respondents work in the tertiary sector, including 18% in retailing, 12% in accommodation, restaurants and tourism, 14% in the public and para-public sectors (health-social services and education) and 29% in other tertiary sector services. </a:t>
            </a:r>
          </a:p>
        </p:txBody>
      </p:sp>
      <p:sp>
        <p:nvSpPr>
          <p:cNvPr id="9" name="TextBox 4">
            <a:extLst>
              <a:ext uri="{FF2B5EF4-FFF2-40B4-BE49-F238E27FC236}">
                <a16:creationId xmlns:a16="http://schemas.microsoft.com/office/drawing/2014/main" id="{FF118DC5-3DA6-4106-953F-82E323F56415}"/>
              </a:ext>
            </a:extLst>
          </p:cNvPr>
          <p:cNvSpPr txBox="1"/>
          <p:nvPr>
            <p:custDataLst>
              <p:tags r:id="rId6"/>
            </p:custDataLst>
          </p:nvPr>
        </p:nvSpPr>
        <p:spPr>
          <a:xfrm>
            <a:off x="6152355" y="3111659"/>
            <a:ext cx="777043" cy="138499"/>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lgn="ctr"/>
            <a:r>
              <a:rPr lang="fr-CA" sz="900" dirty="0">
                <a:solidFill>
                  <a:srgbClr val="222223"/>
                </a:solidFill>
                <a:latin typeface="+mn-lt"/>
              </a:rPr>
              <a:t>Tertiary sector</a:t>
            </a:r>
            <a:endParaRPr lang="fr-CA" sz="900" b="1" dirty="0">
              <a:solidFill>
                <a:srgbClr val="222223"/>
              </a:solidFill>
              <a:latin typeface="+mn-lt"/>
            </a:endParaRPr>
          </a:p>
        </p:txBody>
      </p:sp>
      <p:sp>
        <p:nvSpPr>
          <p:cNvPr id="10" name="Rectangle 9">
            <a:extLst>
              <a:ext uri="{FF2B5EF4-FFF2-40B4-BE49-F238E27FC236}">
                <a16:creationId xmlns:a16="http://schemas.microsoft.com/office/drawing/2014/main" id="{7071C30F-D402-43EC-8386-CE4D946E6EC0}"/>
              </a:ext>
            </a:extLst>
          </p:cNvPr>
          <p:cNvSpPr/>
          <p:nvPr>
            <p:custDataLst>
              <p:tags r:id="rId7"/>
            </p:custDataLst>
          </p:nvPr>
        </p:nvSpPr>
        <p:spPr>
          <a:xfrm>
            <a:off x="6318894" y="3428061"/>
            <a:ext cx="457200" cy="1828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000" dirty="0">
                <a:solidFill>
                  <a:schemeClr val="tx1"/>
                </a:solidFill>
              </a:rPr>
              <a:t>79</a:t>
            </a:r>
            <a:r>
              <a:rPr lang="fr-CA" sz="1000" b="1" dirty="0">
                <a:solidFill>
                  <a:schemeClr val="tx1"/>
                </a:solidFill>
              </a:rPr>
              <a:t> %</a:t>
            </a:r>
            <a:endParaRPr lang="en-CA" sz="1000" b="1" dirty="0">
              <a:solidFill>
                <a:schemeClr val="tx1"/>
              </a:solidFill>
            </a:endParaRPr>
          </a:p>
        </p:txBody>
      </p:sp>
      <p:sp>
        <p:nvSpPr>
          <p:cNvPr id="4" name="Accolade fermante 3">
            <a:extLst>
              <a:ext uri="{FF2B5EF4-FFF2-40B4-BE49-F238E27FC236}">
                <a16:creationId xmlns:a16="http://schemas.microsoft.com/office/drawing/2014/main" id="{72225179-02DA-4AAD-A9F3-F08B4973DCDB}"/>
              </a:ext>
            </a:extLst>
          </p:cNvPr>
          <p:cNvSpPr/>
          <p:nvPr/>
        </p:nvSpPr>
        <p:spPr>
          <a:xfrm>
            <a:off x="5950328" y="1931751"/>
            <a:ext cx="233926" cy="275262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dirty="0"/>
          </a:p>
        </p:txBody>
      </p:sp>
    </p:spTree>
    <p:extLst>
      <p:ext uri="{BB962C8B-B14F-4D97-AF65-F5344CB8AC3E}">
        <p14:creationId xmlns:p14="http://schemas.microsoft.com/office/powerpoint/2010/main" val="194843813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17</a:t>
            </a:fld>
            <a:endParaRPr lang="fr-CA" dirty="0"/>
          </a:p>
        </p:txBody>
      </p:sp>
      <p:sp>
        <p:nvSpPr>
          <p:cNvPr id="11" name="ZoneTexte 6"/>
          <p:cNvSpPr txBox="1"/>
          <p:nvPr>
            <p:custDataLst>
              <p:tags r:id="rId2"/>
            </p:custDataLst>
          </p:nvPr>
        </p:nvSpPr>
        <p:spPr>
          <a:xfrm>
            <a:off x="406116" y="4515341"/>
            <a:ext cx="7384775"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Q3. Including yourself, how many employees work in your business? Base: All respondents (n=233).</a:t>
            </a:r>
          </a:p>
          <a:p>
            <a:r>
              <a:rPr lang="en-CA" sz="800" b="0" dirty="0">
                <a:solidFill>
                  <a:schemeClr val="bg1">
                    <a:lumMod val="50000"/>
                  </a:schemeClr>
                </a:solidFill>
                <a:latin typeface="Calibri" panose="020F0502020204030204" pitchFamily="34" charset="0"/>
                <a:cs typeface="Calibri" panose="020F0502020204030204" pitchFamily="34" charset="0"/>
              </a:rPr>
              <a:t>Q1d. Do you own the business? Base: All respondents (n=233).</a:t>
            </a:r>
          </a:p>
        </p:txBody>
      </p:sp>
      <p:sp>
        <p:nvSpPr>
          <p:cNvPr id="9" name="Rectangle 3">
            <a:extLst>
              <a:ext uri="{FF2B5EF4-FFF2-40B4-BE49-F238E27FC236}">
                <a16:creationId xmlns:a16="http://schemas.microsoft.com/office/drawing/2014/main" id="{7F45F016-DDDA-4AA9-AA5F-A10A3A91B515}"/>
              </a:ext>
            </a:extLst>
          </p:cNvPr>
          <p:cNvSpPr>
            <a:spLocks noChangeArrowheads="1"/>
          </p:cNvSpPr>
          <p:nvPr>
            <p:custDataLst>
              <p:tags r:id="rId3"/>
            </p:custDataLst>
          </p:nvPr>
        </p:nvSpPr>
        <p:spPr bwMode="auto">
          <a:xfrm>
            <a:off x="589671" y="212214"/>
            <a:ext cx="2980028" cy="477782"/>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Size</a:t>
            </a:r>
          </a:p>
        </p:txBody>
      </p:sp>
      <p:graphicFrame>
        <p:nvGraphicFramePr>
          <p:cNvPr id="12" name="Table 3">
            <a:extLst>
              <a:ext uri="{FF2B5EF4-FFF2-40B4-BE49-F238E27FC236}">
                <a16:creationId xmlns:a16="http://schemas.microsoft.com/office/drawing/2014/main" id="{C00141BC-51A8-48AF-8622-CF3169CC5EA8}"/>
              </a:ext>
            </a:extLst>
          </p:cNvPr>
          <p:cNvGraphicFramePr>
            <a:graphicFrameLocks noGrp="1"/>
          </p:cNvGraphicFramePr>
          <p:nvPr>
            <p:custDataLst>
              <p:tags r:id="rId4"/>
            </p:custDataLst>
            <p:extLst>
              <p:ext uri="{D42A27DB-BD31-4B8C-83A1-F6EECF244321}">
                <p14:modId xmlns:p14="http://schemas.microsoft.com/office/powerpoint/2010/main" val="3513769528"/>
              </p:ext>
            </p:extLst>
          </p:nvPr>
        </p:nvGraphicFramePr>
        <p:xfrm>
          <a:off x="652575" y="1000358"/>
          <a:ext cx="2342972" cy="1702659"/>
        </p:xfrm>
        <a:graphic>
          <a:graphicData uri="http://schemas.openxmlformats.org/drawingml/2006/table">
            <a:tbl>
              <a:tblPr firstRow="1" bandRow="1">
                <a:tableStyleId>{073A0DAA-6AF3-43AB-8588-CEC1D06C72B9}</a:tableStyleId>
              </a:tblPr>
              <a:tblGrid>
                <a:gridCol w="1545529">
                  <a:extLst>
                    <a:ext uri="{9D8B030D-6E8A-4147-A177-3AD203B41FA5}">
                      <a16:colId xmlns:a16="http://schemas.microsoft.com/office/drawing/2014/main" val="20000"/>
                    </a:ext>
                  </a:extLst>
                </a:gridCol>
                <a:gridCol w="797443">
                  <a:extLst>
                    <a:ext uri="{9D8B030D-6E8A-4147-A177-3AD203B41FA5}">
                      <a16:colId xmlns:a16="http://schemas.microsoft.com/office/drawing/2014/main" val="1184875257"/>
                    </a:ext>
                  </a:extLst>
                </a:gridCol>
              </a:tblGrid>
              <a:tr h="364008">
                <a:tc>
                  <a:txBody>
                    <a:bodyPr/>
                    <a:lstStyle/>
                    <a:p>
                      <a:pPr>
                        <a:lnSpc>
                          <a:spcPct val="100000"/>
                        </a:lnSpc>
                      </a:pPr>
                      <a:endParaRPr lang="fr-CA" sz="1050" b="1" i="1" noProof="0" dirty="0">
                        <a:solidFill>
                          <a:schemeClr val="bg1"/>
                        </a:solidFill>
                        <a:latin typeface="Calibri" panose="020F0502020204030204" pitchFamily="34" charset="0"/>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TOTAL</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companies</a:t>
                      </a:r>
                      <a:endParaRPr lang="fr-CA" sz="1000" b="0" noProof="0" dirty="0">
                        <a:solidFill>
                          <a:schemeClr val="bg1"/>
                        </a:solidFill>
                        <a:latin typeface="Calibri" panose="020F0502020204030204" pitchFamily="34" charset="0"/>
                        <a:cs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6C31"/>
                    </a:solidFill>
                  </a:tcPr>
                </a:tc>
                <a:extLst>
                  <a:ext uri="{0D108BD9-81ED-4DB2-BD59-A6C34878D82A}">
                    <a16:rowId xmlns:a16="http://schemas.microsoft.com/office/drawing/2014/main" val="10000"/>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i="0" kern="1200" noProof="0" dirty="0">
                          <a:solidFill>
                            <a:srgbClr val="222223"/>
                          </a:solidFill>
                          <a:latin typeface="Calibri" panose="020F0502020204030204" pitchFamily="34" charset="0"/>
                          <a:ea typeface="+mn-ea"/>
                          <a:cs typeface="Calibri" panose="020F0502020204030204" pitchFamily="34" charset="0"/>
                        </a:rPr>
                        <a:t>NUMBER OF EMPLOYEES (full time, part time and seasonal)</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CA" sz="800" b="0" i="1" u="none" strike="noStrike" kern="1200" dirty="0">
                          <a:solidFill>
                            <a:srgbClr val="222223"/>
                          </a:solidFill>
                          <a:effectLst/>
                          <a:latin typeface="Calibri" panose="020F0502020204030204" pitchFamily="34" charset="0"/>
                          <a:ea typeface="+mn-ea"/>
                          <a:cs typeface="+mn-cs"/>
                        </a:rPr>
                        <a:t>(n=233)</a:t>
                      </a:r>
                      <a:endParaRPr lang="fr-CA" sz="800" b="0" i="0" noProof="0" dirty="0">
                        <a:solidFill>
                          <a:srgbClr val="222223"/>
                        </a:solidFill>
                        <a:latin typeface="Calibri" panose="020F0502020204030204" pitchFamily="34" charset="0"/>
                        <a:cs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693773068"/>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1 to 4</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34%</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2"/>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5 to 14</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36%</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3"/>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15 to 24</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17%</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3899936365"/>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20 to 49</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9%</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4073188667"/>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50 and over</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4%</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065917188"/>
                  </a:ext>
                </a:extLst>
              </a:tr>
            </a:tbl>
          </a:graphicData>
        </a:graphic>
      </p:graphicFrame>
      <p:sp>
        <p:nvSpPr>
          <p:cNvPr id="15" name="TextBox 1">
            <a:extLst>
              <a:ext uri="{FF2B5EF4-FFF2-40B4-BE49-F238E27FC236}">
                <a16:creationId xmlns:a16="http://schemas.microsoft.com/office/drawing/2014/main" id="{DCE0A0AE-3508-4387-8F40-5E6FA8FF6F7F}"/>
              </a:ext>
            </a:extLst>
          </p:cNvPr>
          <p:cNvSpPr txBox="1"/>
          <p:nvPr>
            <p:custDataLst>
              <p:tags r:id="rId5"/>
            </p:custDataLst>
          </p:nvPr>
        </p:nvSpPr>
        <p:spPr>
          <a:xfrm>
            <a:off x="652575" y="3011409"/>
            <a:ext cx="2520693" cy="846386"/>
          </a:xfrm>
          <a:prstGeom prst="rect">
            <a:avLst/>
          </a:prstGeom>
        </p:spPr>
        <p:txBody>
          <a:bodyPr vert="horz" wrap="square" lIns="91440" tIns="0" rIns="91440" bIns="0" rtlCol="0">
            <a:spAutoFit/>
          </a:bodyPr>
          <a:lstStyle/>
          <a:p>
            <a:pPr marL="4763" algn="just"/>
            <a:r>
              <a:rPr lang="en-CA" sz="1100" b="0" dirty="0">
                <a:solidFill>
                  <a:srgbClr val="222223"/>
                </a:solidFill>
                <a:latin typeface="Calibri" panose="020F0502020204030204" pitchFamily="34" charset="0"/>
                <a:cs typeface="Calibri" panose="020F0502020204030204" pitchFamily="34" charset="0"/>
              </a:rPr>
              <a:t>One-third of businesses are micro businesses (fewer than 5 employees), 36% have between 5 and 14 employees and only 4% have 50 employees and over.</a:t>
            </a:r>
          </a:p>
        </p:txBody>
      </p:sp>
      <p:sp>
        <p:nvSpPr>
          <p:cNvPr id="3" name="Rectangle 3">
            <a:extLst>
              <a:ext uri="{FF2B5EF4-FFF2-40B4-BE49-F238E27FC236}">
                <a16:creationId xmlns:a16="http://schemas.microsoft.com/office/drawing/2014/main" id="{838918EB-1731-F0CC-E126-21EA0813E961}"/>
              </a:ext>
            </a:extLst>
          </p:cNvPr>
          <p:cNvSpPr>
            <a:spLocks noChangeArrowheads="1"/>
          </p:cNvSpPr>
          <p:nvPr>
            <p:custDataLst>
              <p:tags r:id="rId6"/>
            </p:custDataLst>
          </p:nvPr>
        </p:nvSpPr>
        <p:spPr bwMode="auto">
          <a:xfrm>
            <a:off x="4235439" y="298241"/>
            <a:ext cx="2980028"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Ownership</a:t>
            </a:r>
          </a:p>
        </p:txBody>
      </p:sp>
      <p:graphicFrame>
        <p:nvGraphicFramePr>
          <p:cNvPr id="4" name="Table 3">
            <a:extLst>
              <a:ext uri="{FF2B5EF4-FFF2-40B4-BE49-F238E27FC236}">
                <a16:creationId xmlns:a16="http://schemas.microsoft.com/office/drawing/2014/main" id="{7188FEC9-18D0-47C0-91D9-F2D3DBFC61F0}"/>
              </a:ext>
            </a:extLst>
          </p:cNvPr>
          <p:cNvGraphicFramePr>
            <a:graphicFrameLocks noGrp="1"/>
          </p:cNvGraphicFramePr>
          <p:nvPr>
            <p:custDataLst>
              <p:tags r:id="rId7"/>
            </p:custDataLst>
            <p:extLst>
              <p:ext uri="{D42A27DB-BD31-4B8C-83A1-F6EECF244321}">
                <p14:modId xmlns:p14="http://schemas.microsoft.com/office/powerpoint/2010/main" val="3425372514"/>
              </p:ext>
            </p:extLst>
          </p:nvPr>
        </p:nvGraphicFramePr>
        <p:xfrm>
          <a:off x="4332197" y="1117066"/>
          <a:ext cx="2680181" cy="1031142"/>
        </p:xfrm>
        <a:graphic>
          <a:graphicData uri="http://schemas.openxmlformats.org/drawingml/2006/table">
            <a:tbl>
              <a:tblPr firstRow="1" bandRow="1">
                <a:tableStyleId>{073A0DAA-6AF3-43AB-8588-CEC1D06C72B9}</a:tableStyleId>
              </a:tblPr>
              <a:tblGrid>
                <a:gridCol w="1893279">
                  <a:extLst>
                    <a:ext uri="{9D8B030D-6E8A-4147-A177-3AD203B41FA5}">
                      <a16:colId xmlns:a16="http://schemas.microsoft.com/office/drawing/2014/main" val="20000"/>
                    </a:ext>
                  </a:extLst>
                </a:gridCol>
                <a:gridCol w="786902">
                  <a:extLst>
                    <a:ext uri="{9D8B030D-6E8A-4147-A177-3AD203B41FA5}">
                      <a16:colId xmlns:a16="http://schemas.microsoft.com/office/drawing/2014/main" val="1184875257"/>
                    </a:ext>
                  </a:extLst>
                </a:gridCol>
              </a:tblGrid>
              <a:tr h="364008">
                <a:tc>
                  <a:txBody>
                    <a:bodyPr/>
                    <a:lstStyle/>
                    <a:p>
                      <a:pPr>
                        <a:lnSpc>
                          <a:spcPct val="100000"/>
                        </a:lnSpc>
                      </a:pPr>
                      <a:endParaRPr lang="fr-CA" sz="1050" b="1" i="1" noProof="0" dirty="0">
                        <a:solidFill>
                          <a:schemeClr val="bg1"/>
                        </a:solidFill>
                        <a:latin typeface="Calibri" panose="020F0502020204030204" pitchFamily="34" charset="0"/>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TOTAL</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companies</a:t>
                      </a:r>
                      <a:endParaRPr lang="fr-CA" sz="1000" b="0" noProof="0" dirty="0">
                        <a:solidFill>
                          <a:schemeClr val="bg1"/>
                        </a:solidFill>
                        <a:latin typeface="Calibri" panose="020F0502020204030204" pitchFamily="34" charset="0"/>
                        <a:cs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6C31"/>
                    </a:solidFill>
                  </a:tcPr>
                </a:tc>
                <a:extLst>
                  <a:ext uri="{0D108BD9-81ED-4DB2-BD59-A6C34878D82A}">
                    <a16:rowId xmlns:a16="http://schemas.microsoft.com/office/drawing/2014/main" val="10000"/>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FR" sz="900" b="1" i="0" kern="1200" noProof="0" dirty="0">
                          <a:solidFill>
                            <a:srgbClr val="222223"/>
                          </a:solidFill>
                          <a:latin typeface="Calibri" panose="020F0502020204030204" pitchFamily="34" charset="0"/>
                          <a:ea typeface="+mn-ea"/>
                          <a:cs typeface="Calibri" panose="020F0502020204030204" pitchFamily="34" charset="0"/>
                        </a:rPr>
                        <a:t>OWNER OR CO-OWNER OF THE BUSINESS</a:t>
                      </a:r>
                      <a:endParaRPr lang="fr-CA" sz="900" b="1" i="0" kern="1200" noProof="0" dirty="0">
                        <a:solidFill>
                          <a:srgbClr val="222223"/>
                        </a:solidFill>
                        <a:latin typeface="Calibri" panose="020F0502020204030204" pitchFamily="34" charset="0"/>
                        <a:ea typeface="+mn-ea"/>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CA" sz="800" b="0" i="1" u="none" strike="noStrike" kern="1200" dirty="0">
                          <a:solidFill>
                            <a:srgbClr val="222223"/>
                          </a:solidFill>
                          <a:effectLst/>
                          <a:latin typeface="Calibri" panose="020F0502020204030204" pitchFamily="34" charset="0"/>
                          <a:ea typeface="+mn-ea"/>
                          <a:cs typeface="+mn-cs"/>
                        </a:rPr>
                        <a:t>(n=233)</a:t>
                      </a:r>
                      <a:endParaRPr lang="fr-CA" sz="800" b="0" i="0" noProof="0" dirty="0">
                        <a:solidFill>
                          <a:srgbClr val="222223"/>
                        </a:solidFill>
                        <a:latin typeface="Calibri" panose="020F0502020204030204" pitchFamily="34" charset="0"/>
                        <a:cs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693773068"/>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Yes</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63%</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2"/>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No</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37%</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065917188"/>
                  </a:ext>
                </a:extLst>
              </a:tr>
            </a:tbl>
          </a:graphicData>
        </a:graphic>
      </p:graphicFrame>
      <p:sp>
        <p:nvSpPr>
          <p:cNvPr id="5" name="TextBox 1">
            <a:extLst>
              <a:ext uri="{FF2B5EF4-FFF2-40B4-BE49-F238E27FC236}">
                <a16:creationId xmlns:a16="http://schemas.microsoft.com/office/drawing/2014/main" id="{A73B8840-70D7-0140-2040-D63EA24151FD}"/>
              </a:ext>
            </a:extLst>
          </p:cNvPr>
          <p:cNvSpPr txBox="1"/>
          <p:nvPr>
            <p:custDataLst>
              <p:tags r:id="rId8"/>
            </p:custDataLst>
          </p:nvPr>
        </p:nvSpPr>
        <p:spPr>
          <a:xfrm>
            <a:off x="4378144" y="2537865"/>
            <a:ext cx="2520693" cy="338554"/>
          </a:xfrm>
          <a:prstGeom prst="rect">
            <a:avLst/>
          </a:prstGeom>
        </p:spPr>
        <p:txBody>
          <a:bodyPr vert="horz" wrap="square" lIns="91440" tIns="0" rIns="91440" bIns="0" rtlCol="0">
            <a:spAutoFit/>
          </a:bodyPr>
          <a:lstStyle/>
          <a:p>
            <a:pPr marL="4763" algn="just"/>
            <a:r>
              <a:rPr lang="en-CA" sz="1100" b="0" dirty="0">
                <a:solidFill>
                  <a:srgbClr val="222223"/>
                </a:solidFill>
                <a:latin typeface="Calibri" panose="020F0502020204030204" pitchFamily="34" charset="0"/>
                <a:cs typeface="Calibri" panose="020F0502020204030204" pitchFamily="34" charset="0"/>
              </a:rPr>
              <a:t>Close to two-thirds of respondents own or co-own the business.</a:t>
            </a:r>
          </a:p>
        </p:txBody>
      </p:sp>
    </p:spTree>
    <p:extLst>
      <p:ext uri="{BB962C8B-B14F-4D97-AF65-F5344CB8AC3E}">
        <p14:creationId xmlns:p14="http://schemas.microsoft.com/office/powerpoint/2010/main" val="6634554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18</a:t>
            </a:fld>
            <a:endParaRPr lang="fr-CA" dirty="0"/>
          </a:p>
        </p:txBody>
      </p:sp>
      <p:sp>
        <p:nvSpPr>
          <p:cNvPr id="7" name="Forme libre 11">
            <a:extLst>
              <a:ext uri="{FF2B5EF4-FFF2-40B4-BE49-F238E27FC236}">
                <a16:creationId xmlns:a16="http://schemas.microsoft.com/office/drawing/2014/main" id="{64A83957-C6F8-AACF-2A40-20BA12FA3176}"/>
              </a:ext>
            </a:extLst>
          </p:cNvPr>
          <p:cNvSpPr/>
          <p:nvPr>
            <p:custDataLst>
              <p:tags r:id="rId2"/>
            </p:custDataLst>
          </p:nvPr>
        </p:nvSpPr>
        <p:spPr>
          <a:xfrm>
            <a:off x="-1203" y="0"/>
            <a:ext cx="4636444" cy="5146880"/>
          </a:xfrm>
          <a:custGeom>
            <a:avLst/>
            <a:gdLst>
              <a:gd name="connsiteX0" fmla="*/ 0 w 4636444"/>
              <a:gd name="connsiteY0" fmla="*/ 0 h 5146880"/>
              <a:gd name="connsiteX1" fmla="*/ 3657723 w 4636444"/>
              <a:gd name="connsiteY1" fmla="*/ 0 h 5146880"/>
              <a:gd name="connsiteX2" fmla="*/ 3696279 w 4636444"/>
              <a:gd name="connsiteY2" fmla="*/ 35770 h 5146880"/>
              <a:gd name="connsiteX3" fmla="*/ 4636444 w 4636444"/>
              <a:gd name="connsiteY3" fmla="*/ 2352676 h 5146880"/>
              <a:gd name="connsiteX4" fmla="*/ 3221219 w 4636444"/>
              <a:gd name="connsiteY4" fmla="*/ 5069684 h 5146880"/>
              <a:gd name="connsiteX5" fmla="*/ 3096736 w 4636444"/>
              <a:gd name="connsiteY5" fmla="*/ 5146880 h 5146880"/>
              <a:gd name="connsiteX6" fmla="*/ 0 w 4636444"/>
              <a:gd name="connsiteY6" fmla="*/ 5146880 h 51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444" h="5146880">
                <a:moveTo>
                  <a:pt x="0" y="0"/>
                </a:moveTo>
                <a:lnTo>
                  <a:pt x="3657723" y="0"/>
                </a:lnTo>
                <a:lnTo>
                  <a:pt x="3696279" y="35770"/>
                </a:lnTo>
                <a:cubicBezTo>
                  <a:pt x="4277161" y="628718"/>
                  <a:pt x="4636444" y="1447868"/>
                  <a:pt x="4636444" y="2352676"/>
                </a:cubicBezTo>
                <a:cubicBezTo>
                  <a:pt x="4636444" y="3483686"/>
                  <a:pt x="4075064" y="4480856"/>
                  <a:pt x="3221219" y="5069684"/>
                </a:cubicBezTo>
                <a:lnTo>
                  <a:pt x="3096736" y="5146880"/>
                </a:lnTo>
                <a:lnTo>
                  <a:pt x="0" y="5146880"/>
                </a:lnTo>
                <a:close/>
              </a:path>
            </a:pathLst>
          </a:custGeom>
          <a:solidFill>
            <a:srgbClr val="F46C31"/>
          </a:solidFill>
          <a:ln>
            <a:noFill/>
          </a:ln>
          <a:effectLst>
            <a:outerShdw blurRad="63500" dist="50800" dir="36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4488">
              <a:lnSpc>
                <a:spcPts val="4000"/>
              </a:lnSpc>
              <a:defRPr/>
            </a:pPr>
            <a:r>
              <a:rPr lang="fr-CA" sz="3200" dirty="0">
                <a:solidFill>
                  <a:prstClr val="white"/>
                </a:solidFill>
                <a:latin typeface="Trebuchet MS" panose="020B0603020202020204" pitchFamily="34" charset="0"/>
              </a:rPr>
              <a:t>2. Job profiles</a:t>
            </a:r>
          </a:p>
        </p:txBody>
      </p:sp>
    </p:spTree>
    <p:extLst>
      <p:ext uri="{BB962C8B-B14F-4D97-AF65-F5344CB8AC3E}">
        <p14:creationId xmlns:p14="http://schemas.microsoft.com/office/powerpoint/2010/main" val="372171995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19</a:t>
            </a:fld>
            <a:endParaRPr lang="fr-CA" dirty="0"/>
          </a:p>
        </p:txBody>
      </p:sp>
      <p:sp>
        <p:nvSpPr>
          <p:cNvPr id="7" name="Rectangle 3"/>
          <p:cNvSpPr>
            <a:spLocks noChangeArrowheads="1"/>
          </p:cNvSpPr>
          <p:nvPr>
            <p:custDataLst>
              <p:tags r:id="rId2"/>
            </p:custDataLst>
          </p:nvPr>
        </p:nvSpPr>
        <p:spPr bwMode="auto">
          <a:xfrm>
            <a:off x="319087" y="154516"/>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Number of employees (1/2)</a:t>
            </a:r>
          </a:p>
        </p:txBody>
      </p:sp>
      <p:sp>
        <p:nvSpPr>
          <p:cNvPr id="8" name="TextBox 1">
            <a:extLst>
              <a:ext uri="{FF2B5EF4-FFF2-40B4-BE49-F238E27FC236}">
                <a16:creationId xmlns:a16="http://schemas.microsoft.com/office/drawing/2014/main" id="{C1A05870-10B5-4D87-A490-9FEA0DC8DE4A}"/>
              </a:ext>
            </a:extLst>
          </p:cNvPr>
          <p:cNvSpPr txBox="1"/>
          <p:nvPr>
            <p:custDataLst>
              <p:tags r:id="rId3"/>
            </p:custDataLst>
          </p:nvPr>
        </p:nvSpPr>
        <p:spPr>
          <a:xfrm>
            <a:off x="287163" y="551336"/>
            <a:ext cx="8393011" cy="1092607"/>
          </a:xfrm>
          <a:prstGeom prst="rect">
            <a:avLst/>
          </a:prstGeom>
        </p:spPr>
        <p:txBody>
          <a:bodyPr vert="horz" wrap="square" lIns="91440" tIns="0" rIns="91440" bIns="0" rtlCol="0">
            <a:spAutoFit/>
          </a:bodyPr>
          <a:lstStyle/>
          <a:p>
            <a:pPr marL="4763" algn="just">
              <a:spcAft>
                <a:spcPts val="600"/>
              </a:spcAft>
            </a:pPr>
            <a:r>
              <a:rPr lang="en-CA" sz="1100" b="0" dirty="0">
                <a:solidFill>
                  <a:srgbClr val="222223"/>
                </a:solidFill>
                <a:latin typeface="Calibri" panose="020F0502020204030204" pitchFamily="34" charset="0"/>
                <a:cs typeface="Calibri" panose="020F0502020204030204" pitchFamily="34" charset="0"/>
              </a:rPr>
              <a:t>The 233 companies surveyed have a total of 3.254 employees. The companies, on average, have 14 employees, including 8.3 full-time (59 %), 2.9 part time (21 %) and 2.8 seasonal (20 %). More than four out of ten have no part-time employees (42%) and more than half do not have any seasonal employees (53%).  These averages are pulled up by respondents with 25 employees and over. As a result, the median is a more representative indicator of the situation when determining the total number of employees. The median is 7.</a:t>
            </a:r>
          </a:p>
          <a:p>
            <a:pPr marL="4763" algn="just"/>
            <a:r>
              <a:rPr lang="en-CA" sz="1100" b="0" dirty="0">
                <a:solidFill>
                  <a:srgbClr val="222223"/>
                </a:solidFill>
                <a:latin typeface="Calibri" panose="020F0502020204030204" pitchFamily="34" charset="0"/>
                <a:cs typeface="Calibri" panose="020F0502020204030204" pitchFamily="34" charset="0"/>
              </a:rPr>
              <a:t>In comparison with the 2018 survey, the number of full-time employees is slightly higher, and the numbers of part-time and seasonal employees are lower.</a:t>
            </a:r>
          </a:p>
        </p:txBody>
      </p:sp>
      <p:sp>
        <p:nvSpPr>
          <p:cNvPr id="12" name="ZoneTexte 6"/>
          <p:cNvSpPr txBox="1"/>
          <p:nvPr>
            <p:custDataLst>
              <p:tags r:id="rId4"/>
            </p:custDataLst>
          </p:nvPr>
        </p:nvSpPr>
        <p:spPr>
          <a:xfrm>
            <a:off x="386520" y="4309545"/>
            <a:ext cx="1891749" cy="21544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rgbClr val="222223"/>
                </a:solidFill>
                <a:latin typeface="Calibri" panose="020F0502020204030204" pitchFamily="34" charset="0"/>
                <a:ea typeface="+mn-ea"/>
                <a:cs typeface="Calibri" panose="020F0502020204030204" pitchFamily="34" charset="0"/>
              </a:rPr>
              <a:t>Average calculations include zeros.</a:t>
            </a:r>
          </a:p>
        </p:txBody>
      </p:sp>
      <p:sp>
        <p:nvSpPr>
          <p:cNvPr id="13" name="Rectangle: Rounded Corners 21">
            <a:extLst>
              <a:ext uri="{FF2B5EF4-FFF2-40B4-BE49-F238E27FC236}">
                <a16:creationId xmlns:a16="http://schemas.microsoft.com/office/drawing/2014/main" id="{1E11900A-0374-444E-BD71-3F27D2DFB8D2}"/>
              </a:ext>
            </a:extLst>
          </p:cNvPr>
          <p:cNvSpPr/>
          <p:nvPr>
            <p:custDataLst>
              <p:tags r:id="rId5"/>
            </p:custDataLst>
          </p:nvPr>
        </p:nvSpPr>
        <p:spPr>
          <a:xfrm>
            <a:off x="5881249" y="1732970"/>
            <a:ext cx="2442997" cy="611631"/>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TOTAL – highest average number:</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Public and para-public sectors (28.3)</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Non-business owner(21.5)</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Environmental commitments (16.0)</a:t>
            </a:r>
          </a:p>
        </p:txBody>
      </p:sp>
      <p:sp>
        <p:nvSpPr>
          <p:cNvPr id="14" name="Rectangle: Rounded Corners 21">
            <a:extLst>
              <a:ext uri="{FF2B5EF4-FFF2-40B4-BE49-F238E27FC236}">
                <a16:creationId xmlns:a16="http://schemas.microsoft.com/office/drawing/2014/main" id="{1E11900A-0374-444E-BD71-3F27D2DFB8D2}"/>
              </a:ext>
            </a:extLst>
          </p:cNvPr>
          <p:cNvSpPr/>
          <p:nvPr>
            <p:custDataLst>
              <p:tags r:id="rId6"/>
            </p:custDataLst>
          </p:nvPr>
        </p:nvSpPr>
        <p:spPr>
          <a:xfrm>
            <a:off x="5881250" y="2483581"/>
            <a:ext cx="2442996" cy="485887"/>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Full time – highest average number:</a:t>
            </a:r>
            <a:endParaRPr lang="en-CA" sz="900" b="0" kern="0" dirty="0">
              <a:solidFill>
                <a:schemeClr val="bg2">
                  <a:lumMod val="50000"/>
                </a:schemeClr>
              </a:solidFill>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Public and para-public sectors (18.4)</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Non-business owner (13.3)</a:t>
            </a:r>
          </a:p>
        </p:txBody>
      </p:sp>
      <p:sp>
        <p:nvSpPr>
          <p:cNvPr id="15" name="Rectangle: Rounded Corners 21">
            <a:extLst>
              <a:ext uri="{FF2B5EF4-FFF2-40B4-BE49-F238E27FC236}">
                <a16:creationId xmlns:a16="http://schemas.microsoft.com/office/drawing/2014/main" id="{1E11900A-0374-444E-BD71-3F27D2DFB8D2}"/>
              </a:ext>
            </a:extLst>
          </p:cNvPr>
          <p:cNvSpPr/>
          <p:nvPr>
            <p:custDataLst>
              <p:tags r:id="rId7"/>
            </p:custDataLst>
          </p:nvPr>
        </p:nvSpPr>
        <p:spPr>
          <a:xfrm>
            <a:off x="5881250" y="3123092"/>
            <a:ext cx="2442996" cy="588437"/>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PART TIME – highest average number:</a:t>
            </a:r>
            <a:endParaRPr lang="en-CA" sz="900" b="0" kern="0" dirty="0">
              <a:solidFill>
                <a:schemeClr val="bg2">
                  <a:lumMod val="50000"/>
                </a:schemeClr>
              </a:solidFill>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Public and para-public sectors (7.0)</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Non-business owner(4.2)</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Environmental commitments (3.7)</a:t>
            </a:r>
          </a:p>
        </p:txBody>
      </p:sp>
      <p:sp>
        <p:nvSpPr>
          <p:cNvPr id="16" name="Rectangle: Rounded Corners 21">
            <a:extLst>
              <a:ext uri="{FF2B5EF4-FFF2-40B4-BE49-F238E27FC236}">
                <a16:creationId xmlns:a16="http://schemas.microsoft.com/office/drawing/2014/main" id="{1E11900A-0374-444E-BD71-3F27D2DFB8D2}"/>
              </a:ext>
            </a:extLst>
          </p:cNvPr>
          <p:cNvSpPr/>
          <p:nvPr>
            <p:custDataLst>
              <p:tags r:id="rId8"/>
            </p:custDataLst>
          </p:nvPr>
        </p:nvSpPr>
        <p:spPr>
          <a:xfrm>
            <a:off x="5869986" y="3864647"/>
            <a:ext cx="2454260" cy="794834"/>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SEASONAL  – Highest average number:</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Primary sector (4.9)</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Accommodation, restaurants and tourism (8.4)</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&gt;60 % low-skilled or unskilled employees(4.1)</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Non-business owner (4.0)</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Environmental commitments (3.5)</a:t>
            </a:r>
          </a:p>
        </p:txBody>
      </p:sp>
      <p:graphicFrame>
        <p:nvGraphicFramePr>
          <p:cNvPr id="18" name="Table 3">
            <a:extLst>
              <a:ext uri="{FF2B5EF4-FFF2-40B4-BE49-F238E27FC236}">
                <a16:creationId xmlns:a16="http://schemas.microsoft.com/office/drawing/2014/main" id="{BC4A3EB7-433C-427A-9A3F-3483B61BD4E3}"/>
              </a:ext>
            </a:extLst>
          </p:cNvPr>
          <p:cNvGraphicFramePr>
            <a:graphicFrameLocks noGrp="1"/>
          </p:cNvGraphicFramePr>
          <p:nvPr>
            <p:custDataLst>
              <p:tags r:id="rId9"/>
            </p:custDataLst>
            <p:extLst>
              <p:ext uri="{D42A27DB-BD31-4B8C-83A1-F6EECF244321}">
                <p14:modId xmlns:p14="http://schemas.microsoft.com/office/powerpoint/2010/main" val="2914104875"/>
              </p:ext>
            </p:extLst>
          </p:nvPr>
        </p:nvGraphicFramePr>
        <p:xfrm>
          <a:off x="406116" y="1741838"/>
          <a:ext cx="4613003" cy="2631591"/>
        </p:xfrm>
        <a:graphic>
          <a:graphicData uri="http://schemas.openxmlformats.org/drawingml/2006/table">
            <a:tbl>
              <a:tblPr firstRow="1" bandRow="1">
                <a:tableStyleId>{073A0DAA-6AF3-43AB-8588-CEC1D06C72B9}</a:tableStyleId>
              </a:tblPr>
              <a:tblGrid>
                <a:gridCol w="1650827">
                  <a:extLst>
                    <a:ext uri="{9D8B030D-6E8A-4147-A177-3AD203B41FA5}">
                      <a16:colId xmlns:a16="http://schemas.microsoft.com/office/drawing/2014/main" val="20000"/>
                    </a:ext>
                  </a:extLst>
                </a:gridCol>
                <a:gridCol w="762000">
                  <a:extLst>
                    <a:ext uri="{9D8B030D-6E8A-4147-A177-3AD203B41FA5}">
                      <a16:colId xmlns:a16="http://schemas.microsoft.com/office/drawing/2014/main" val="20002"/>
                    </a:ext>
                  </a:extLst>
                </a:gridCol>
                <a:gridCol w="753979">
                  <a:extLst>
                    <a:ext uri="{9D8B030D-6E8A-4147-A177-3AD203B41FA5}">
                      <a16:colId xmlns:a16="http://schemas.microsoft.com/office/drawing/2014/main" val="20001"/>
                    </a:ext>
                  </a:extLst>
                </a:gridCol>
                <a:gridCol w="705853">
                  <a:extLst>
                    <a:ext uri="{9D8B030D-6E8A-4147-A177-3AD203B41FA5}">
                      <a16:colId xmlns:a16="http://schemas.microsoft.com/office/drawing/2014/main" val="1184875257"/>
                    </a:ext>
                  </a:extLst>
                </a:gridCol>
                <a:gridCol w="740344">
                  <a:extLst>
                    <a:ext uri="{9D8B030D-6E8A-4147-A177-3AD203B41FA5}">
                      <a16:colId xmlns:a16="http://schemas.microsoft.com/office/drawing/2014/main" val="20004"/>
                    </a:ext>
                  </a:extLst>
                </a:gridCol>
              </a:tblGrid>
              <a:tr h="361128">
                <a:tc>
                  <a:txBody>
                    <a:bodyPr/>
                    <a:lstStyle/>
                    <a:p>
                      <a:pPr>
                        <a:lnSpc>
                          <a:spcPct val="100000"/>
                        </a:lnSpc>
                      </a:pPr>
                      <a:endParaRPr lang="en-CA" sz="1050" b="1" i="1" noProof="0" dirty="0">
                        <a:solidFill>
                          <a:schemeClr val="bg1"/>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ct val="100000"/>
                        </a:lnSpc>
                      </a:pPr>
                      <a:r>
                        <a:rPr lang="fr-CA" sz="950" b="0" baseline="0" noProof="0" dirty="0">
                          <a:solidFill>
                            <a:schemeClr val="bg1"/>
                          </a:solidFill>
                          <a:latin typeface="Calibri" panose="020F0502020204030204" pitchFamily="34" charset="0"/>
                          <a:cs typeface="Calibri" panose="020F0502020204030204" pitchFamily="34" charset="0"/>
                        </a:rPr>
                        <a:t>TOTAL</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6C31"/>
                    </a:solidFill>
                  </a:tcPr>
                </a:tc>
                <a:tc>
                  <a:txBody>
                    <a:bodyPr/>
                    <a:lstStyle/>
                    <a:p>
                      <a:pPr algn="ctr">
                        <a:lnSpc>
                          <a:spcPct val="100000"/>
                        </a:lnSpc>
                      </a:pPr>
                      <a:r>
                        <a:rPr lang="fr-CA" sz="950" b="0" baseline="0" noProof="0" dirty="0">
                          <a:solidFill>
                            <a:schemeClr val="bg1"/>
                          </a:solidFill>
                          <a:latin typeface="Calibri" panose="020F0502020204030204" pitchFamily="34" charset="0"/>
                          <a:cs typeface="Calibri" panose="020F0502020204030204" pitchFamily="34" charset="0"/>
                        </a:rPr>
                        <a:t>Full time</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1B2F5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r-CA" sz="9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Part time</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B9B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950" b="0" noProof="0" dirty="0">
                          <a:solidFill>
                            <a:schemeClr val="tx1"/>
                          </a:solidFill>
                          <a:latin typeface="Calibri" panose="020F0502020204030204" pitchFamily="34" charset="0"/>
                          <a:cs typeface="Calibri" panose="020F0502020204030204" pitchFamily="34" charset="0"/>
                        </a:rPr>
                        <a:t>Seasonal</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53760">
                <a:tc>
                  <a:txBody>
                    <a:bodyPr/>
                    <a:lstStyle/>
                    <a:p>
                      <a:pPr algn="r">
                        <a:lnSpc>
                          <a:spcPts val="1400"/>
                        </a:lnSpc>
                      </a:pPr>
                      <a:endParaRPr lang="en-CA" sz="800" i="1" noProof="0" dirty="0">
                        <a:solidFill>
                          <a:srgbClr val="0A1828"/>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extLst>
                  <a:ext uri="{0D108BD9-81ED-4DB2-BD59-A6C34878D82A}">
                    <a16:rowId xmlns:a16="http://schemas.microsoft.com/office/drawing/2014/main" val="10001"/>
                  </a:ext>
                </a:extLst>
              </a:tr>
              <a:tr h="170947">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1" i="0" noProof="0" dirty="0">
                          <a:solidFill>
                            <a:srgbClr val="222223"/>
                          </a:solidFill>
                          <a:latin typeface="Calibri" panose="020F0502020204030204" pitchFamily="34" charset="0"/>
                          <a:cs typeface="Calibri" panose="020F0502020204030204" pitchFamily="34" charset="0"/>
                        </a:rPr>
                        <a:t>Number of employees</a:t>
                      </a:r>
                      <a:endParaRPr lang="en-CA" sz="900" b="0" i="0" noProof="0" dirty="0">
                        <a:solidFill>
                          <a:srgbClr val="222223"/>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693773068"/>
                  </a:ext>
                </a:extLst>
              </a:tr>
              <a:tr h="184292">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None</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0%</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6%</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42%</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53%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3"/>
                  </a:ext>
                </a:extLst>
              </a:tr>
              <a:tr h="184292">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1 to 4</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50%</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42%</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334810788"/>
                  </a:ext>
                </a:extLst>
              </a:tr>
              <a:tr h="184292">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5 to 14</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27%</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12%</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4"/>
                  </a:ext>
                </a:extLst>
              </a:tr>
              <a:tr h="184292">
                <a:tc>
                  <a:txBody>
                    <a:bodyPr/>
                    <a:lstStyle/>
                    <a:p>
                      <a:pPr marL="0" marR="0">
                        <a:lnSpc>
                          <a:spcPct val="100000"/>
                        </a:lnSpc>
                        <a:spcBef>
                          <a:spcPts val="0"/>
                        </a:spcBef>
                        <a:spcAft>
                          <a:spcPts val="0"/>
                        </a:spcAft>
                        <a:tabLst>
                          <a:tab pos="342900" algn="l"/>
                        </a:tabLst>
                      </a:pPr>
                      <a:r>
                        <a:rPr lang="en-CA" sz="900" b="0" baseline="0" noProof="0" dirty="0">
                          <a:solidFill>
                            <a:srgbClr val="222223"/>
                          </a:solidFill>
                          <a:latin typeface="Calibri" panose="020F0502020204030204" pitchFamily="34" charset="0"/>
                          <a:ea typeface="Times New Roman"/>
                          <a:cs typeface="Calibri" panose="020F0502020204030204" pitchFamily="34" charset="0"/>
                        </a:rPr>
                        <a:t>14 to 24 </a:t>
                      </a:r>
                      <a:endParaRPr lang="en-CA" sz="900" b="0" noProof="0" dirty="0">
                        <a:solidFill>
                          <a:srgbClr val="222223"/>
                        </a:solidFill>
                        <a:latin typeface="Calibri" panose="020F0502020204030204" pitchFamily="34" charset="0"/>
                        <a:ea typeface="Times New Roman"/>
                        <a:cs typeface="Calibri" panose="020F0502020204030204" pitchFamily="34" charset="0"/>
                      </a:endParaRP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10%</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rowSpan="3">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4%</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rowSpan="3">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6"/>
                  </a:ext>
                </a:extLst>
              </a:tr>
              <a:tr h="184292">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25 to 49</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5%</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vMerge="1">
                  <a:txBody>
                    <a:bodyPr/>
                    <a:lstStyle/>
                    <a:p>
                      <a:pPr marL="0" algn="ctr" defTabSz="914400" rtl="0" eaLnBrk="1" fontAlgn="ctr" latinLnBrk="0" hangingPunct="1"/>
                      <a:endParaRPr lang="fr-CA" sz="900" b="0" i="0" u="none" strike="noStrike" kern="1200" dirty="0">
                        <a:solidFill>
                          <a:srgbClr val="222223"/>
                        </a:solidFill>
                        <a:effectLst/>
                        <a:latin typeface="Calibri" panose="020F0502020204030204" pitchFamily="34" charset="0"/>
                        <a:ea typeface="+mn-ea"/>
                        <a:cs typeface="+mn-cs"/>
                      </a:endParaRP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vMerge="1">
                  <a:txBody>
                    <a:bodyPr/>
                    <a:lstStyle/>
                    <a:p>
                      <a:pPr marL="0" algn="ctr" defTabSz="914400" rtl="0" eaLnBrk="1" fontAlgn="ctr" latinLnBrk="0" hangingPunct="1"/>
                      <a:endParaRPr lang="fr-CA" sz="900" b="0" i="0" u="none" strike="noStrike" kern="1200" dirty="0">
                        <a:solidFill>
                          <a:srgbClr val="222223"/>
                        </a:solidFill>
                        <a:effectLst/>
                        <a:latin typeface="Calibri" panose="020F0502020204030204" pitchFamily="34" charset="0"/>
                        <a:ea typeface="+mn-ea"/>
                        <a:cs typeface="+mn-cs"/>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7"/>
                  </a:ext>
                </a:extLst>
              </a:tr>
              <a:tr h="184292">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50</a:t>
                      </a:r>
                      <a:r>
                        <a:rPr lang="en-CA" sz="900" b="0" baseline="0" noProof="0" dirty="0">
                          <a:solidFill>
                            <a:srgbClr val="222223"/>
                          </a:solidFill>
                          <a:latin typeface="Calibri" panose="020F0502020204030204" pitchFamily="34" charset="0"/>
                          <a:ea typeface="Times New Roman"/>
                          <a:cs typeface="Calibri" panose="020F0502020204030204" pitchFamily="34" charset="0"/>
                        </a:rPr>
                        <a:t> and over</a:t>
                      </a:r>
                      <a:endParaRPr lang="en-CA" sz="900" b="0" noProof="0" dirty="0">
                        <a:solidFill>
                          <a:srgbClr val="222223"/>
                        </a:solidFill>
                        <a:latin typeface="Calibri" panose="020F0502020204030204" pitchFamily="34" charset="0"/>
                        <a:ea typeface="Times New Roman"/>
                        <a:cs typeface="Calibri" panose="020F0502020204030204" pitchFamily="34" charset="0"/>
                      </a:endParaRP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2%</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vMerge="1">
                  <a:txBody>
                    <a:bodyPr/>
                    <a:lstStyle/>
                    <a:p>
                      <a:pPr marL="0" algn="ctr" defTabSz="914400" rtl="0" eaLnBrk="1" fontAlgn="ctr" latinLnBrk="0" hangingPunct="1"/>
                      <a:endParaRPr lang="fr-CA" sz="900" b="0" i="0" u="none" strike="noStrike" kern="1200" dirty="0">
                        <a:solidFill>
                          <a:srgbClr val="222223"/>
                        </a:solidFill>
                        <a:effectLst/>
                        <a:latin typeface="Calibri" panose="020F0502020204030204" pitchFamily="34" charset="0"/>
                        <a:ea typeface="+mn-ea"/>
                        <a:cs typeface="+mn-cs"/>
                      </a:endParaRP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vMerge="1">
                  <a:txBody>
                    <a:bodyPr/>
                    <a:lstStyle/>
                    <a:p>
                      <a:pPr marL="0" algn="ctr" defTabSz="914400" rtl="0" eaLnBrk="1" fontAlgn="ctr" latinLnBrk="0" hangingPunct="1"/>
                      <a:endParaRPr lang="fr-CA" sz="900" b="0" i="0" u="none" strike="noStrike" kern="1200" dirty="0">
                        <a:solidFill>
                          <a:srgbClr val="222223"/>
                        </a:solidFill>
                        <a:effectLst/>
                        <a:latin typeface="Calibri" panose="020F0502020204030204" pitchFamily="34" charset="0"/>
                        <a:ea typeface="+mn-ea"/>
                        <a:cs typeface="+mn-cs"/>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065917188"/>
                  </a:ext>
                </a:extLst>
              </a:tr>
              <a:tr h="263275">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1" kern="1200" noProof="0" dirty="0">
                          <a:solidFill>
                            <a:srgbClr val="222223"/>
                          </a:solidFill>
                          <a:latin typeface="Calibri" panose="020F0502020204030204" pitchFamily="34" charset="0"/>
                          <a:ea typeface="+mn-ea"/>
                          <a:cs typeface="Calibri" panose="020F0502020204030204" pitchFamily="34" charset="0"/>
                        </a:rPr>
                        <a:t>AVERAGE NUMBER OF EMPLOYEES</a:t>
                      </a: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14</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8.3</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2.9</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2.8</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10"/>
                  </a:ext>
                </a:extLst>
              </a:tr>
              <a:tr h="170947">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800" b="0" i="1" kern="1200" noProof="0" dirty="0">
                          <a:solidFill>
                            <a:srgbClr val="222223"/>
                          </a:solidFill>
                          <a:latin typeface="Calibri" panose="020F0502020204030204" pitchFamily="34" charset="0"/>
                          <a:ea typeface="+mn-ea"/>
                          <a:cs typeface="Calibri" panose="020F0502020204030204" pitchFamily="34" charset="0"/>
                        </a:rPr>
                        <a:t>Average number of employees 2018</a:t>
                      </a: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14.9</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7..4</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3.9</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3.6</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3780653472"/>
                  </a:ext>
                </a:extLst>
              </a:tr>
              <a:tr h="170947">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1" noProof="0" dirty="0">
                          <a:solidFill>
                            <a:srgbClr val="222223"/>
                          </a:solidFill>
                          <a:latin typeface="Calibri" panose="020F0502020204030204" pitchFamily="34" charset="0"/>
                          <a:cs typeface="Calibri" panose="020F0502020204030204" pitchFamily="34" charset="0"/>
                        </a:rPr>
                        <a:t>MEDIAN</a:t>
                      </a:r>
                      <a:endParaRPr lang="en-CA" sz="900" b="0" i="1" noProof="0" dirty="0">
                        <a:solidFill>
                          <a:srgbClr val="222223"/>
                        </a:solidFill>
                        <a:latin typeface="Calibri" panose="020F0502020204030204" pitchFamily="34" charset="0"/>
                        <a:cs typeface="Calibri" panose="020F0502020204030204" pitchFamily="34" charset="0"/>
                      </a:endParaRP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7.0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4.0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1.0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0.0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05"/>
                  </a:ext>
                </a:extLst>
              </a:tr>
              <a:tr h="170947">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1" i="0" noProof="0" dirty="0">
                          <a:solidFill>
                            <a:srgbClr val="222223"/>
                          </a:solidFill>
                          <a:latin typeface="Calibri" panose="020F0502020204030204" pitchFamily="34" charset="0"/>
                          <a:cs typeface="Calibri" panose="020F0502020204030204" pitchFamily="34" charset="0"/>
                        </a:rPr>
                        <a:t>Total number of employees</a:t>
                      </a: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3 254</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1 936</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675</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0" i="0" u="none" strike="noStrike" dirty="0">
                          <a:solidFill>
                            <a:srgbClr val="222223"/>
                          </a:solidFill>
                          <a:effectLst/>
                          <a:latin typeface="Calibri" panose="020F0502020204030204" pitchFamily="34" charset="0"/>
                        </a:rPr>
                        <a:t>643</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105417204"/>
                  </a:ext>
                </a:extLst>
              </a:tr>
            </a:tbl>
          </a:graphicData>
        </a:graphic>
      </p:graphicFrame>
      <p:sp>
        <p:nvSpPr>
          <p:cNvPr id="3" name="ZoneTexte 6">
            <a:extLst>
              <a:ext uri="{FF2B5EF4-FFF2-40B4-BE49-F238E27FC236}">
                <a16:creationId xmlns:a16="http://schemas.microsoft.com/office/drawing/2014/main" id="{21F8C460-4A86-24C1-424B-50AB82481119}"/>
              </a:ext>
            </a:extLst>
          </p:cNvPr>
          <p:cNvSpPr txBox="1"/>
          <p:nvPr>
            <p:custDataLst>
              <p:tags r:id="rId10"/>
            </p:custDataLst>
          </p:nvPr>
        </p:nvSpPr>
        <p:spPr>
          <a:xfrm>
            <a:off x="406116" y="4617292"/>
            <a:ext cx="4643844"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Q3. Including yourself, how many employees work in your company?</a:t>
            </a:r>
            <a:br>
              <a:rPr lang="en-CA" sz="800" b="0" dirty="0">
                <a:solidFill>
                  <a:schemeClr val="bg1">
                    <a:lumMod val="50000"/>
                  </a:schemeClr>
                </a:solidFill>
                <a:latin typeface="Calibri" panose="020F0502020204030204" pitchFamily="34" charset="0"/>
                <a:cs typeface="Calibri" panose="020F0502020204030204" pitchFamily="34" charset="0"/>
              </a:rPr>
            </a:br>
            <a:r>
              <a:rPr lang="en-CA" sz="800" b="0" dirty="0">
                <a:solidFill>
                  <a:schemeClr val="bg1">
                    <a:lumMod val="50000"/>
                  </a:schemeClr>
                </a:solidFill>
                <a:latin typeface="Calibri" panose="020F0502020204030204" pitchFamily="34" charset="0"/>
                <a:cs typeface="Calibri" panose="020F0502020204030204" pitchFamily="34" charset="0"/>
              </a:rPr>
              <a:t>Base: All respondents (n=233).</a:t>
            </a:r>
          </a:p>
        </p:txBody>
      </p:sp>
      <p:sp>
        <p:nvSpPr>
          <p:cNvPr id="4" name="ZoneTexte 3">
            <a:extLst>
              <a:ext uri="{FF2B5EF4-FFF2-40B4-BE49-F238E27FC236}">
                <a16:creationId xmlns:a16="http://schemas.microsoft.com/office/drawing/2014/main" id="{C500F488-4B95-A64E-9DA7-1CF86E5A1AED}"/>
              </a:ext>
            </a:extLst>
          </p:cNvPr>
          <p:cNvSpPr txBox="1"/>
          <p:nvPr>
            <p:custDataLst>
              <p:tags r:id="rId11"/>
            </p:custDataLst>
          </p:nvPr>
        </p:nvSpPr>
        <p:spPr>
          <a:xfrm>
            <a:off x="5221367" y="1772830"/>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1" name="ZoneTexte 10">
            <a:extLst>
              <a:ext uri="{FF2B5EF4-FFF2-40B4-BE49-F238E27FC236}">
                <a16:creationId xmlns:a16="http://schemas.microsoft.com/office/drawing/2014/main" id="{36CC85E5-038B-FC81-F155-F87394187627}"/>
              </a:ext>
            </a:extLst>
          </p:cNvPr>
          <p:cNvSpPr txBox="1"/>
          <p:nvPr>
            <p:custDataLst>
              <p:tags r:id="rId12"/>
            </p:custDataLst>
          </p:nvPr>
        </p:nvSpPr>
        <p:spPr>
          <a:xfrm>
            <a:off x="5221367" y="2463044"/>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7" name="ZoneTexte 16">
            <a:extLst>
              <a:ext uri="{FF2B5EF4-FFF2-40B4-BE49-F238E27FC236}">
                <a16:creationId xmlns:a16="http://schemas.microsoft.com/office/drawing/2014/main" id="{3160DA01-709A-C037-169F-DE5623377616}"/>
              </a:ext>
            </a:extLst>
          </p:cNvPr>
          <p:cNvSpPr txBox="1"/>
          <p:nvPr>
            <p:custDataLst>
              <p:tags r:id="rId13"/>
            </p:custDataLst>
          </p:nvPr>
        </p:nvSpPr>
        <p:spPr>
          <a:xfrm>
            <a:off x="5221367" y="3101596"/>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9" name="ZoneTexte 18">
            <a:extLst>
              <a:ext uri="{FF2B5EF4-FFF2-40B4-BE49-F238E27FC236}">
                <a16:creationId xmlns:a16="http://schemas.microsoft.com/office/drawing/2014/main" id="{EAB0CF44-DE85-5C50-D5B6-8A524B9C6308}"/>
              </a:ext>
            </a:extLst>
          </p:cNvPr>
          <p:cNvSpPr txBox="1"/>
          <p:nvPr>
            <p:custDataLst>
              <p:tags r:id="rId14"/>
            </p:custDataLst>
          </p:nvPr>
        </p:nvSpPr>
        <p:spPr>
          <a:xfrm>
            <a:off x="5221367" y="3940322"/>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5" name="ZoneTexte 19">
            <a:extLst>
              <a:ext uri="{FF2B5EF4-FFF2-40B4-BE49-F238E27FC236}">
                <a16:creationId xmlns:a16="http://schemas.microsoft.com/office/drawing/2014/main" id="{36F51A37-CF80-F731-9356-1F721DC6811A}"/>
              </a:ext>
            </a:extLst>
          </p:cNvPr>
          <p:cNvSpPr txBox="1"/>
          <p:nvPr/>
        </p:nvSpPr>
        <p:spPr>
          <a:xfrm>
            <a:off x="3917638" y="3562851"/>
            <a:ext cx="400930" cy="297181"/>
          </a:xfrm>
          <a:prstGeom prst="rect">
            <a:avLst/>
          </a:prstGeom>
          <a:noFill/>
        </p:spPr>
        <p:txBody>
          <a:bodyPr wrap="square" rtlCol="0">
            <a:noAutofit/>
          </a:bodyPr>
          <a:lstStyle>
            <a:defPPr>
              <a:defRPr lang="fr-CA"/>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r>
              <a:rPr lang="fr-CA" sz="1200" dirty="0">
                <a:solidFill>
                  <a:srgbClr val="FF0000"/>
                </a:solidFill>
                <a:latin typeface="+mn-lt"/>
                <a:sym typeface="Wingdings 3" panose="05040102010807070707" pitchFamily="18" charset="2"/>
              </a:rPr>
              <a:t></a:t>
            </a:r>
            <a:endParaRPr lang="fr-CA" sz="1200" dirty="0">
              <a:solidFill>
                <a:srgbClr val="FF0000"/>
              </a:solidFill>
              <a:latin typeface="+mn-lt"/>
            </a:endParaRPr>
          </a:p>
        </p:txBody>
      </p:sp>
      <p:sp>
        <p:nvSpPr>
          <p:cNvPr id="6" name="ZoneTexte 22">
            <a:extLst>
              <a:ext uri="{FF2B5EF4-FFF2-40B4-BE49-F238E27FC236}">
                <a16:creationId xmlns:a16="http://schemas.microsoft.com/office/drawing/2014/main" id="{19523106-D451-0C0B-5C09-3B53980548A8}"/>
              </a:ext>
            </a:extLst>
          </p:cNvPr>
          <p:cNvSpPr txBox="1"/>
          <p:nvPr/>
        </p:nvSpPr>
        <p:spPr>
          <a:xfrm>
            <a:off x="3204599" y="3538737"/>
            <a:ext cx="400930" cy="297181"/>
          </a:xfrm>
          <a:prstGeom prst="rect">
            <a:avLst/>
          </a:prstGeom>
          <a:noFill/>
        </p:spPr>
        <p:txBody>
          <a:bodyPr wrap="square" rtlCol="0">
            <a:noAutofit/>
          </a:bodyPr>
          <a:lstStyle>
            <a:defPPr>
              <a:defRPr lang="fr-CA"/>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r>
              <a:rPr lang="fr-CA" sz="1200" dirty="0">
                <a:solidFill>
                  <a:srgbClr val="00B050"/>
                </a:solidFill>
                <a:latin typeface="+mn-lt"/>
                <a:sym typeface="Wingdings 3" panose="05040102010807070707" pitchFamily="18" charset="2"/>
              </a:rPr>
              <a:t></a:t>
            </a:r>
            <a:endParaRPr lang="fr-CA" sz="1200" dirty="0">
              <a:solidFill>
                <a:srgbClr val="00B050"/>
              </a:solidFill>
              <a:latin typeface="+mn-lt"/>
            </a:endParaRPr>
          </a:p>
        </p:txBody>
      </p:sp>
      <p:sp>
        <p:nvSpPr>
          <p:cNvPr id="9" name="ZoneTexte 19">
            <a:extLst>
              <a:ext uri="{FF2B5EF4-FFF2-40B4-BE49-F238E27FC236}">
                <a16:creationId xmlns:a16="http://schemas.microsoft.com/office/drawing/2014/main" id="{301874FC-C89E-C93E-23C8-937BB21866E9}"/>
              </a:ext>
            </a:extLst>
          </p:cNvPr>
          <p:cNvSpPr txBox="1"/>
          <p:nvPr/>
        </p:nvSpPr>
        <p:spPr>
          <a:xfrm>
            <a:off x="4631508" y="3562852"/>
            <a:ext cx="400930" cy="297181"/>
          </a:xfrm>
          <a:prstGeom prst="rect">
            <a:avLst/>
          </a:prstGeom>
          <a:noFill/>
        </p:spPr>
        <p:txBody>
          <a:bodyPr wrap="square" rtlCol="0">
            <a:noAutofit/>
          </a:bodyPr>
          <a:lstStyle>
            <a:defPPr>
              <a:defRPr lang="fr-CA"/>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r>
              <a:rPr lang="fr-CA" sz="1200" dirty="0">
                <a:solidFill>
                  <a:srgbClr val="FF0000"/>
                </a:solidFill>
                <a:latin typeface="+mn-lt"/>
                <a:sym typeface="Wingdings 3" panose="05040102010807070707" pitchFamily="18" charset="2"/>
              </a:rPr>
              <a:t></a:t>
            </a:r>
            <a:endParaRPr lang="fr-CA" sz="1200" dirty="0">
              <a:solidFill>
                <a:srgbClr val="FF0000"/>
              </a:solidFill>
              <a:latin typeface="+mn-lt"/>
            </a:endParaRPr>
          </a:p>
        </p:txBody>
      </p:sp>
    </p:spTree>
    <p:extLst>
      <p:ext uri="{BB962C8B-B14F-4D97-AF65-F5344CB8AC3E}">
        <p14:creationId xmlns:p14="http://schemas.microsoft.com/office/powerpoint/2010/main" val="260953703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2</a:t>
            </a:fld>
            <a:endParaRPr lang="fr-CA" dirty="0"/>
          </a:p>
        </p:txBody>
      </p:sp>
      <p:sp>
        <p:nvSpPr>
          <p:cNvPr id="7" name="Rectangle 3"/>
          <p:cNvSpPr>
            <a:spLocks noChangeArrowheads="1"/>
          </p:cNvSpPr>
          <p:nvPr>
            <p:custDataLst>
              <p:tags r:id="rId2"/>
            </p:custDataLst>
          </p:nvPr>
        </p:nvSpPr>
        <p:spPr bwMode="auto">
          <a:xfrm>
            <a:off x="319087" y="171450"/>
            <a:ext cx="8572500" cy="327422"/>
          </a:xfrm>
          <a:prstGeom prst="rect">
            <a:avLst/>
          </a:prstGeom>
          <a:noFill/>
          <a:ln w="9525" algn="ctr">
            <a:noFill/>
            <a:miter lim="800000"/>
            <a:headEnd/>
            <a:tailEnd/>
          </a:ln>
        </p:spPr>
        <p:txBody>
          <a:bodyPr lIns="68556" tIns="34278" rIns="68556" bIns="34278" anchor="ctr"/>
          <a:lstStyle/>
          <a:p>
            <a:pPr marL="514350" indent="-514350" defTabSz="725091">
              <a:spcBef>
                <a:spcPts val="750"/>
              </a:spcBef>
              <a:spcAft>
                <a:spcPts val="750"/>
              </a:spcAft>
            </a:pPr>
            <a:r>
              <a:rPr lang="fr-CA" sz="2400" b="1" dirty="0">
                <a:solidFill>
                  <a:srgbClr val="222223"/>
                </a:solidFill>
                <a:latin typeface="Trebuchet MS" panose="020B0603020202020204" pitchFamily="34" charset="0"/>
                <a:ea typeface="Cambria" panose="02040503050406030204" pitchFamily="18" charset="0"/>
                <a:cs typeface="Calibri" panose="020F0502020204030204" pitchFamily="34" charset="0"/>
              </a:rPr>
              <a:t>Table of Contents</a:t>
            </a:r>
          </a:p>
        </p:txBody>
      </p:sp>
      <p:graphicFrame>
        <p:nvGraphicFramePr>
          <p:cNvPr id="4" name="Tableau 3">
            <a:extLst>
              <a:ext uri="{FF2B5EF4-FFF2-40B4-BE49-F238E27FC236}">
                <a16:creationId xmlns:a16="http://schemas.microsoft.com/office/drawing/2014/main" id="{C14A8C47-D0F4-24BE-397C-92081D972A49}"/>
              </a:ext>
            </a:extLst>
          </p:cNvPr>
          <p:cNvGraphicFramePr>
            <a:graphicFrameLocks noGrp="1"/>
          </p:cNvGraphicFramePr>
          <p:nvPr>
            <p:extLst>
              <p:ext uri="{D42A27DB-BD31-4B8C-83A1-F6EECF244321}">
                <p14:modId xmlns:p14="http://schemas.microsoft.com/office/powerpoint/2010/main" val="2721086940"/>
              </p:ext>
            </p:extLst>
          </p:nvPr>
        </p:nvGraphicFramePr>
        <p:xfrm>
          <a:off x="535517" y="912813"/>
          <a:ext cx="4844203" cy="3318885"/>
        </p:xfrm>
        <a:graphic>
          <a:graphicData uri="http://schemas.openxmlformats.org/drawingml/2006/table">
            <a:tbl>
              <a:tblPr firstRow="1" bandRow="1">
                <a:tableStyleId>{5C22544A-7EE6-4342-B048-85BDC9FD1C3A}</a:tableStyleId>
              </a:tblPr>
              <a:tblGrid>
                <a:gridCol w="4413399">
                  <a:extLst>
                    <a:ext uri="{9D8B030D-6E8A-4147-A177-3AD203B41FA5}">
                      <a16:colId xmlns:a16="http://schemas.microsoft.com/office/drawing/2014/main" val="2917949358"/>
                    </a:ext>
                  </a:extLst>
                </a:gridCol>
                <a:gridCol w="430804">
                  <a:extLst>
                    <a:ext uri="{9D8B030D-6E8A-4147-A177-3AD203B41FA5}">
                      <a16:colId xmlns:a16="http://schemas.microsoft.com/office/drawing/2014/main" val="188855603"/>
                    </a:ext>
                  </a:extLst>
                </a:gridCol>
              </a:tblGrid>
              <a:tr h="316439">
                <a:tc>
                  <a:txBody>
                    <a:bodyPr/>
                    <a:lstStyle/>
                    <a:p>
                      <a:pPr>
                        <a:lnSpc>
                          <a:spcPct val="90000"/>
                        </a:lnSpc>
                        <a:spcBef>
                          <a:spcPts val="0"/>
                        </a:spcBef>
                        <a:spcAft>
                          <a:spcPts val="0"/>
                        </a:spcAft>
                      </a:pPr>
                      <a:r>
                        <a:rPr lang="en-CA" sz="1400" b="1" noProof="0" dirty="0">
                          <a:solidFill>
                            <a:schemeClr val="tx1"/>
                          </a:solidFill>
                          <a:latin typeface="+mn-lt"/>
                        </a:rPr>
                        <a:t>Highlights</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0"/>
                        </a:spcBef>
                        <a:spcAft>
                          <a:spcPts val="0"/>
                        </a:spcAft>
                      </a:pPr>
                      <a:r>
                        <a:rPr lang="fr-CA" sz="1400" b="0" kern="1200" dirty="0">
                          <a:solidFill>
                            <a:schemeClr val="tx1"/>
                          </a:solidFill>
                          <a:latin typeface="+mn-lt"/>
                          <a:ea typeface="Open Sans" panose="020B0606030504020204" pitchFamily="34" charset="0"/>
                          <a:cs typeface="Univers LT Std 45 Light"/>
                        </a:rPr>
                        <a:t>3</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1129035"/>
                  </a:ext>
                </a:extLst>
              </a:tr>
              <a:tr h="316439">
                <a:tc>
                  <a:txBody>
                    <a:bodyPr/>
                    <a:lstStyle/>
                    <a:p>
                      <a:pPr>
                        <a:lnSpc>
                          <a:spcPct val="90000"/>
                        </a:lnSpc>
                        <a:spcBef>
                          <a:spcPts val="0"/>
                        </a:spcBef>
                        <a:spcAft>
                          <a:spcPts val="0"/>
                        </a:spcAft>
                      </a:pPr>
                      <a:r>
                        <a:rPr lang="en-CA" sz="1400" b="1" noProof="0" dirty="0">
                          <a:solidFill>
                            <a:schemeClr val="tx1"/>
                          </a:solidFill>
                          <a:latin typeface="+mn-lt"/>
                          <a:ea typeface="Open Sans" panose="020B0606030504020204" pitchFamily="34" charset="0"/>
                          <a:cs typeface="Univers LT Std 45 Light"/>
                        </a:rPr>
                        <a:t>Objectives and methodology</a:t>
                      </a:r>
                      <a:endParaRPr lang="en-CA" sz="1400" b="1" noProof="0" dirty="0">
                        <a:solidFill>
                          <a:schemeClr val="tx1"/>
                        </a:solidFill>
                        <a:latin typeface="+mn-lt"/>
                      </a:endParaRP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0"/>
                        </a:spcBef>
                        <a:spcAft>
                          <a:spcPts val="0"/>
                        </a:spcAft>
                      </a:pPr>
                      <a:r>
                        <a:rPr lang="fr-CA" sz="1400" b="0" kern="1200" dirty="0">
                          <a:solidFill>
                            <a:schemeClr val="tx1"/>
                          </a:solidFill>
                          <a:latin typeface="+mn-lt"/>
                          <a:ea typeface="Open Sans" panose="020B0606030504020204" pitchFamily="34" charset="0"/>
                          <a:cs typeface="Univers LT Std 45 Light"/>
                        </a:rPr>
                        <a:t>9</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5707034"/>
                  </a:ext>
                </a:extLst>
              </a:tr>
              <a:tr h="245831">
                <a:tc>
                  <a:txBody>
                    <a:bodyPr/>
                    <a:lstStyle/>
                    <a:p>
                      <a:pPr marL="3175" marR="0" indent="0" algn="l" defTabSz="914400" rtl="0" eaLnBrk="1" fontAlgn="auto" latinLnBrk="0" hangingPunct="1">
                        <a:lnSpc>
                          <a:spcPct val="90000"/>
                        </a:lnSpc>
                        <a:spcBef>
                          <a:spcPts val="200"/>
                        </a:spcBef>
                        <a:spcAft>
                          <a:spcPts val="200"/>
                        </a:spcAft>
                        <a:buClrTx/>
                        <a:buSzTx/>
                        <a:buFont typeface="+mj-lt"/>
                        <a:buNone/>
                        <a:tabLst/>
                        <a:defRPr/>
                      </a:pPr>
                      <a:r>
                        <a:rPr lang="en-CA" sz="1400" i="0" kern="1200" noProof="0" dirty="0">
                          <a:solidFill>
                            <a:schemeClr val="tx1"/>
                          </a:solidFill>
                          <a:latin typeface="+mn-lt"/>
                          <a:ea typeface="+mn-ea"/>
                          <a:cs typeface="+mn-cs"/>
                        </a:rPr>
                        <a:t>1. Respondent profiles</a:t>
                      </a:r>
                    </a:p>
                    <a:p>
                      <a:pPr marL="3175" marR="0" indent="0" algn="l" defTabSz="914400" rtl="0" eaLnBrk="1" fontAlgn="auto" latinLnBrk="0" hangingPunct="1">
                        <a:lnSpc>
                          <a:spcPct val="90000"/>
                        </a:lnSpc>
                        <a:spcBef>
                          <a:spcPts val="200"/>
                        </a:spcBef>
                        <a:spcAft>
                          <a:spcPts val="200"/>
                        </a:spcAft>
                        <a:buClrTx/>
                        <a:buSzTx/>
                        <a:buFont typeface="+mj-lt"/>
                        <a:buNone/>
                        <a:tabLst/>
                        <a:defRPr/>
                      </a:pPr>
                      <a:r>
                        <a:rPr lang="en-CA" sz="1400" i="0" kern="1200" noProof="0" dirty="0">
                          <a:solidFill>
                            <a:schemeClr val="tx1"/>
                          </a:solidFill>
                          <a:latin typeface="+mn-lt"/>
                          <a:ea typeface="+mn-ea"/>
                          <a:cs typeface="+mn-cs"/>
                        </a:rPr>
                        <a:t>2. Job profiles</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200"/>
                        </a:spcBef>
                        <a:spcAft>
                          <a:spcPts val="200"/>
                        </a:spcAft>
                      </a:pPr>
                      <a:r>
                        <a:rPr lang="fr-CA" sz="1400" b="0" i="0" kern="1200" dirty="0">
                          <a:solidFill>
                            <a:schemeClr val="tx1"/>
                          </a:solidFill>
                          <a:latin typeface="+mn-lt"/>
                          <a:ea typeface="Open Sans" panose="020B0606030504020204" pitchFamily="34" charset="0"/>
                          <a:cs typeface="Univers LT Std 45 Light"/>
                        </a:rPr>
                        <a:t>15</a:t>
                      </a:r>
                    </a:p>
                    <a:p>
                      <a:pPr algn="ctr">
                        <a:lnSpc>
                          <a:spcPct val="90000"/>
                        </a:lnSpc>
                        <a:spcBef>
                          <a:spcPts val="200"/>
                        </a:spcBef>
                        <a:spcAft>
                          <a:spcPts val="200"/>
                        </a:spcAft>
                      </a:pPr>
                      <a:r>
                        <a:rPr lang="fr-CA" sz="1400" b="0" i="0" kern="1200" dirty="0">
                          <a:solidFill>
                            <a:schemeClr val="tx1"/>
                          </a:solidFill>
                          <a:latin typeface="+mn-lt"/>
                          <a:ea typeface="Open Sans" panose="020B0606030504020204" pitchFamily="34" charset="0"/>
                          <a:cs typeface="Univers LT Std 45 Light"/>
                        </a:rPr>
                        <a:t>18</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8051863"/>
                  </a:ext>
                </a:extLst>
              </a:tr>
              <a:tr h="245831">
                <a:tc>
                  <a:txBody>
                    <a:bodyPr/>
                    <a:lstStyle/>
                    <a:p>
                      <a:pPr marL="3175" marR="0" indent="0" algn="l" defTabSz="914400" rtl="0" eaLnBrk="1" fontAlgn="auto" latinLnBrk="0" hangingPunct="1">
                        <a:lnSpc>
                          <a:spcPct val="90000"/>
                        </a:lnSpc>
                        <a:spcBef>
                          <a:spcPts val="200"/>
                        </a:spcBef>
                        <a:spcAft>
                          <a:spcPts val="200"/>
                        </a:spcAft>
                        <a:buClrTx/>
                        <a:buSzTx/>
                        <a:buFont typeface="Arial" panose="020B0604020202020204" pitchFamily="34" charset="0"/>
                        <a:buNone/>
                        <a:tabLst/>
                        <a:defRPr/>
                      </a:pPr>
                      <a:r>
                        <a:rPr lang="en-CA" sz="1400" i="0" kern="1200" noProof="0" dirty="0">
                          <a:solidFill>
                            <a:schemeClr val="tx1"/>
                          </a:solidFill>
                          <a:latin typeface="+mn-lt"/>
                          <a:ea typeface="+mn-ea"/>
                          <a:cs typeface="+mn-cs"/>
                        </a:rPr>
                        <a:t>3. Job forecasts</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200"/>
                        </a:spcBef>
                        <a:spcAft>
                          <a:spcPts val="200"/>
                        </a:spcAft>
                      </a:pPr>
                      <a:r>
                        <a:rPr lang="fr-CA" sz="1400" i="0" kern="1200" dirty="0">
                          <a:solidFill>
                            <a:schemeClr val="tx1"/>
                          </a:solidFill>
                          <a:latin typeface="+mn-lt"/>
                          <a:ea typeface="+mn-ea"/>
                          <a:cs typeface="+mn-cs"/>
                        </a:rPr>
                        <a:t>30</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5904065"/>
                  </a:ext>
                </a:extLst>
              </a:tr>
              <a:tr h="245831">
                <a:tc>
                  <a:txBody>
                    <a:bodyPr/>
                    <a:lstStyle/>
                    <a:p>
                      <a:pPr marL="3175" marR="0" indent="0" algn="l" defTabSz="914400" rtl="0" eaLnBrk="1" fontAlgn="auto" latinLnBrk="0" hangingPunct="1">
                        <a:lnSpc>
                          <a:spcPct val="90000"/>
                        </a:lnSpc>
                        <a:spcBef>
                          <a:spcPts val="200"/>
                        </a:spcBef>
                        <a:spcAft>
                          <a:spcPts val="200"/>
                        </a:spcAft>
                        <a:buClrTx/>
                        <a:buSzTx/>
                        <a:buFont typeface="Arial" panose="020B0604020202020204" pitchFamily="34" charset="0"/>
                        <a:buNone/>
                        <a:tabLst/>
                        <a:defRPr/>
                      </a:pPr>
                      <a:r>
                        <a:rPr lang="en-CA" sz="1400" i="0" kern="1200" noProof="0" dirty="0">
                          <a:solidFill>
                            <a:schemeClr val="tx1"/>
                          </a:solidFill>
                          <a:latin typeface="+mn-lt"/>
                          <a:ea typeface="+mn-ea"/>
                          <a:cs typeface="+mn-cs"/>
                        </a:rPr>
                        <a:t>4. Recruiting</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200"/>
                        </a:spcBef>
                        <a:spcAft>
                          <a:spcPts val="200"/>
                        </a:spcAft>
                      </a:pPr>
                      <a:r>
                        <a:rPr lang="fr-CA" sz="1400" b="0" i="0" kern="1200" dirty="0">
                          <a:solidFill>
                            <a:schemeClr val="tx1"/>
                          </a:solidFill>
                          <a:latin typeface="+mn-lt"/>
                          <a:ea typeface="Open Sans" panose="020B0606030504020204" pitchFamily="34" charset="0"/>
                          <a:cs typeface="Univers LT Std 45 Light"/>
                        </a:rPr>
                        <a:t>34</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9032367"/>
                  </a:ext>
                </a:extLst>
              </a:tr>
              <a:tr h="245831">
                <a:tc>
                  <a:txBody>
                    <a:bodyPr/>
                    <a:lstStyle/>
                    <a:p>
                      <a:pPr marL="3175" marR="0" indent="0" algn="l" defTabSz="914400" rtl="0" eaLnBrk="1" fontAlgn="auto" latinLnBrk="0" hangingPunct="1">
                        <a:lnSpc>
                          <a:spcPct val="90000"/>
                        </a:lnSpc>
                        <a:spcBef>
                          <a:spcPts val="200"/>
                        </a:spcBef>
                        <a:spcAft>
                          <a:spcPts val="200"/>
                        </a:spcAft>
                        <a:buClrTx/>
                        <a:buSzTx/>
                        <a:buFont typeface="Arial" panose="020B0604020202020204" pitchFamily="34" charset="0"/>
                        <a:buNone/>
                        <a:tabLst/>
                        <a:defRPr/>
                      </a:pPr>
                      <a:r>
                        <a:rPr lang="en-CA" sz="1400" i="0" kern="1200" noProof="0" dirty="0">
                          <a:solidFill>
                            <a:schemeClr val="tx1"/>
                          </a:solidFill>
                          <a:latin typeface="+mn-lt"/>
                          <a:ea typeface="+mn-ea"/>
                          <a:cs typeface="+mn-cs"/>
                        </a:rPr>
                        <a:t>5. Training</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200"/>
                        </a:spcBef>
                        <a:spcAft>
                          <a:spcPts val="200"/>
                        </a:spcAft>
                      </a:pPr>
                      <a:r>
                        <a:rPr lang="fr-CA" sz="1400" b="0" i="0" kern="1200" dirty="0">
                          <a:solidFill>
                            <a:schemeClr val="tx1"/>
                          </a:solidFill>
                          <a:latin typeface="+mn-lt"/>
                          <a:ea typeface="Open Sans" panose="020B0606030504020204" pitchFamily="34" charset="0"/>
                          <a:cs typeface="Univers LT Std 45 Light"/>
                        </a:rPr>
                        <a:t>37</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0733000"/>
                  </a:ext>
                </a:extLst>
              </a:tr>
              <a:tr h="245831">
                <a:tc>
                  <a:txBody>
                    <a:bodyPr/>
                    <a:lstStyle/>
                    <a:p>
                      <a:pPr marL="3175" marR="0" indent="0" algn="l" defTabSz="914400" rtl="0" eaLnBrk="1" fontAlgn="auto" latinLnBrk="0" hangingPunct="1">
                        <a:lnSpc>
                          <a:spcPct val="90000"/>
                        </a:lnSpc>
                        <a:spcBef>
                          <a:spcPts val="200"/>
                        </a:spcBef>
                        <a:spcAft>
                          <a:spcPts val="200"/>
                        </a:spcAft>
                        <a:buClrTx/>
                        <a:buSzTx/>
                        <a:buFont typeface="Arial" panose="020B0604020202020204" pitchFamily="34" charset="0"/>
                        <a:buNone/>
                        <a:tabLst/>
                        <a:defRPr/>
                      </a:pPr>
                      <a:r>
                        <a:rPr lang="en-CA" sz="1400" i="0" kern="1200" noProof="0" dirty="0">
                          <a:solidFill>
                            <a:schemeClr val="tx1"/>
                          </a:solidFill>
                          <a:latin typeface="+mn-lt"/>
                          <a:ea typeface="+mn-ea"/>
                          <a:cs typeface="+mn-cs"/>
                        </a:rPr>
                        <a:t>6. issues and challenges</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200"/>
                        </a:spcBef>
                        <a:spcAft>
                          <a:spcPts val="200"/>
                        </a:spcAft>
                      </a:pPr>
                      <a:r>
                        <a:rPr lang="fr-CA" sz="1400" b="0" i="0" kern="1200" dirty="0">
                          <a:solidFill>
                            <a:schemeClr val="tx1"/>
                          </a:solidFill>
                          <a:latin typeface="+mn-lt"/>
                          <a:ea typeface="Open Sans" panose="020B0606030504020204" pitchFamily="34" charset="0"/>
                          <a:cs typeface="Univers LT Std 45 Light"/>
                        </a:rPr>
                        <a:t>41</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2654306"/>
                  </a:ext>
                </a:extLst>
              </a:tr>
              <a:tr h="245831">
                <a:tc>
                  <a:txBody>
                    <a:bodyPr/>
                    <a:lstStyle/>
                    <a:p>
                      <a:pPr marL="3175" marR="0" indent="0" algn="l" defTabSz="914400" rtl="0" eaLnBrk="1" fontAlgn="auto" latinLnBrk="0" hangingPunct="1">
                        <a:lnSpc>
                          <a:spcPct val="90000"/>
                        </a:lnSpc>
                        <a:spcBef>
                          <a:spcPts val="200"/>
                        </a:spcBef>
                        <a:spcAft>
                          <a:spcPts val="200"/>
                        </a:spcAft>
                        <a:buClrTx/>
                        <a:buSzTx/>
                        <a:buFont typeface="Arial" panose="020B0604020202020204" pitchFamily="34" charset="0"/>
                        <a:buNone/>
                        <a:tabLst/>
                        <a:defRPr/>
                      </a:pPr>
                      <a:r>
                        <a:rPr lang="en-CA" sz="1400" i="0" kern="1200" noProof="0" dirty="0">
                          <a:solidFill>
                            <a:schemeClr val="tx1"/>
                          </a:solidFill>
                          <a:latin typeface="+mn-lt"/>
                          <a:ea typeface="+mn-ea"/>
                          <a:cs typeface="+mn-cs"/>
                        </a:rPr>
                        <a:t>7. Cybersecurity</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200"/>
                        </a:spcBef>
                        <a:spcAft>
                          <a:spcPts val="200"/>
                        </a:spcAft>
                      </a:pPr>
                      <a:r>
                        <a:rPr lang="fr-CA" sz="1400" b="0" i="0" kern="1200" dirty="0">
                          <a:solidFill>
                            <a:schemeClr val="tx1"/>
                          </a:solidFill>
                          <a:latin typeface="+mn-lt"/>
                          <a:ea typeface="Open Sans" panose="020B0606030504020204" pitchFamily="34" charset="0"/>
                          <a:cs typeface="Univers LT Std 45 Light"/>
                        </a:rPr>
                        <a:t>49</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5899783"/>
                  </a:ext>
                </a:extLst>
              </a:tr>
              <a:tr h="245831">
                <a:tc>
                  <a:txBody>
                    <a:bodyPr/>
                    <a:lstStyle/>
                    <a:p>
                      <a:pPr marL="3175" marR="0" indent="0" algn="l" defTabSz="914400" rtl="0" eaLnBrk="1" fontAlgn="auto" latinLnBrk="0" hangingPunct="1">
                        <a:lnSpc>
                          <a:spcPct val="90000"/>
                        </a:lnSpc>
                        <a:spcBef>
                          <a:spcPts val="200"/>
                        </a:spcBef>
                        <a:spcAft>
                          <a:spcPts val="200"/>
                        </a:spcAft>
                        <a:buClrTx/>
                        <a:buSzTx/>
                        <a:buFont typeface="Arial" panose="020B0604020202020204" pitchFamily="34" charset="0"/>
                        <a:buNone/>
                        <a:tabLst/>
                        <a:defRPr/>
                      </a:pPr>
                      <a:r>
                        <a:rPr lang="en-CA" sz="1400" i="0" kern="1200" noProof="0" dirty="0">
                          <a:solidFill>
                            <a:schemeClr val="tx1"/>
                          </a:solidFill>
                          <a:latin typeface="+mn-lt"/>
                          <a:ea typeface="+mn-ea"/>
                          <a:cs typeface="+mn-cs"/>
                        </a:rPr>
                        <a:t>8. Sustainable development and environmental management</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200"/>
                        </a:spcBef>
                        <a:spcAft>
                          <a:spcPts val="200"/>
                        </a:spcAft>
                      </a:pPr>
                      <a:r>
                        <a:rPr lang="fr-CA" sz="1400" b="0" i="0" kern="1200" dirty="0">
                          <a:solidFill>
                            <a:schemeClr val="tx1"/>
                          </a:solidFill>
                          <a:latin typeface="+mn-lt"/>
                          <a:ea typeface="Open Sans" panose="020B0606030504020204" pitchFamily="34" charset="0"/>
                          <a:cs typeface="Univers LT Std 45 Light"/>
                        </a:rPr>
                        <a:t>55</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494208"/>
                  </a:ext>
                </a:extLst>
              </a:tr>
              <a:tr h="245831">
                <a:tc>
                  <a:txBody>
                    <a:bodyPr/>
                    <a:lstStyle/>
                    <a:p>
                      <a:pPr marL="3175" marR="0" indent="0" algn="l" defTabSz="914400" rtl="0" eaLnBrk="1" fontAlgn="auto" latinLnBrk="0" hangingPunct="1">
                        <a:lnSpc>
                          <a:spcPct val="90000"/>
                        </a:lnSpc>
                        <a:spcBef>
                          <a:spcPts val="200"/>
                        </a:spcBef>
                        <a:spcAft>
                          <a:spcPts val="200"/>
                        </a:spcAft>
                        <a:buClrTx/>
                        <a:buSzTx/>
                        <a:buFont typeface="Arial" panose="020B0604020202020204" pitchFamily="34" charset="0"/>
                        <a:buNone/>
                        <a:tabLst/>
                        <a:defRPr/>
                      </a:pPr>
                      <a:r>
                        <a:rPr lang="en-CA" sz="1400" i="0" kern="1200" noProof="0" dirty="0">
                          <a:solidFill>
                            <a:schemeClr val="tx1"/>
                          </a:solidFill>
                          <a:latin typeface="+mn-lt"/>
                          <a:ea typeface="+mn-ea"/>
                          <a:cs typeface="+mn-cs"/>
                        </a:rPr>
                        <a:t>9. Company management succession</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200"/>
                        </a:spcBef>
                        <a:spcAft>
                          <a:spcPts val="200"/>
                        </a:spcAft>
                      </a:pPr>
                      <a:r>
                        <a:rPr lang="fr-CA" sz="1400" b="0" i="0" kern="1200" dirty="0">
                          <a:solidFill>
                            <a:schemeClr val="tx1"/>
                          </a:solidFill>
                          <a:latin typeface="+mn-lt"/>
                          <a:ea typeface="Open Sans" panose="020B0606030504020204" pitchFamily="34" charset="0"/>
                          <a:cs typeface="Univers LT Std 45 Light"/>
                        </a:rPr>
                        <a:t>63</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106468"/>
                  </a:ext>
                </a:extLst>
              </a:tr>
              <a:tr h="323545">
                <a:tc>
                  <a:txBody>
                    <a:bodyPr/>
                    <a:lstStyle/>
                    <a:p>
                      <a:pPr>
                        <a:lnSpc>
                          <a:spcPct val="90000"/>
                        </a:lnSpc>
                        <a:spcBef>
                          <a:spcPts val="0"/>
                        </a:spcBef>
                        <a:spcAft>
                          <a:spcPts val="0"/>
                        </a:spcAft>
                      </a:pPr>
                      <a:r>
                        <a:rPr lang="en-CA" sz="1400" b="1" noProof="0" dirty="0">
                          <a:solidFill>
                            <a:schemeClr val="tx1"/>
                          </a:solidFill>
                          <a:latin typeface="+mn-lt"/>
                        </a:rPr>
                        <a:t>Appendix – Questionnaire</a:t>
                      </a:r>
                      <a:endParaRPr lang="en-CA" sz="1400" noProof="0" dirty="0">
                        <a:solidFill>
                          <a:schemeClr val="tx1"/>
                        </a:solidFill>
                        <a:latin typeface="+mn-lt"/>
                      </a:endParaRP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0"/>
                        </a:spcBef>
                        <a:spcAft>
                          <a:spcPts val="0"/>
                        </a:spcAft>
                      </a:pPr>
                      <a:r>
                        <a:rPr lang="fr-CA" sz="1400" b="0" kern="1200" dirty="0">
                          <a:solidFill>
                            <a:schemeClr val="tx1"/>
                          </a:solidFill>
                          <a:latin typeface="+mn-lt"/>
                          <a:ea typeface="Open Sans" panose="020B0606030504020204" pitchFamily="34" charset="0"/>
                          <a:cs typeface="Univers LT Std 45 Light"/>
                        </a:rPr>
                        <a:t>67</a:t>
                      </a:r>
                    </a:p>
                  </a:txBody>
                  <a:tcPr marL="34290" marR="34290" marT="17145" marB="171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0889098"/>
                  </a:ext>
                </a:extLst>
              </a:tr>
            </a:tbl>
          </a:graphicData>
        </a:graphic>
      </p:graphicFrame>
    </p:spTree>
    <p:extLst>
      <p:ext uri="{BB962C8B-B14F-4D97-AF65-F5344CB8AC3E}">
        <p14:creationId xmlns:p14="http://schemas.microsoft.com/office/powerpoint/2010/main" val="343862177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20</a:t>
            </a:fld>
            <a:endParaRPr lang="fr-CA" dirty="0"/>
          </a:p>
        </p:txBody>
      </p:sp>
      <p:graphicFrame>
        <p:nvGraphicFramePr>
          <p:cNvPr id="11" name="Table 3">
            <a:extLst>
              <a:ext uri="{FF2B5EF4-FFF2-40B4-BE49-F238E27FC236}">
                <a16:creationId xmlns:a16="http://schemas.microsoft.com/office/drawing/2014/main" id="{BC4A3EB7-433C-427A-9A3F-3483B61BD4E3}"/>
              </a:ext>
            </a:extLst>
          </p:cNvPr>
          <p:cNvGraphicFramePr>
            <a:graphicFrameLocks noGrp="1"/>
          </p:cNvGraphicFramePr>
          <p:nvPr>
            <p:custDataLst>
              <p:tags r:id="rId2"/>
            </p:custDataLst>
            <p:extLst>
              <p:ext uri="{D42A27DB-BD31-4B8C-83A1-F6EECF244321}">
                <p14:modId xmlns:p14="http://schemas.microsoft.com/office/powerpoint/2010/main" val="1423543848"/>
              </p:ext>
            </p:extLst>
          </p:nvPr>
        </p:nvGraphicFramePr>
        <p:xfrm>
          <a:off x="477411" y="953396"/>
          <a:ext cx="8137257" cy="2012928"/>
        </p:xfrm>
        <a:graphic>
          <a:graphicData uri="http://schemas.openxmlformats.org/drawingml/2006/table">
            <a:tbl>
              <a:tblPr firstRow="1" bandRow="1">
                <a:tableStyleId>{073A0DAA-6AF3-43AB-8588-CEC1D06C72B9}</a:tableStyleId>
              </a:tblPr>
              <a:tblGrid>
                <a:gridCol w="1762869">
                  <a:extLst>
                    <a:ext uri="{9D8B030D-6E8A-4147-A177-3AD203B41FA5}">
                      <a16:colId xmlns:a16="http://schemas.microsoft.com/office/drawing/2014/main" val="20000"/>
                    </a:ext>
                  </a:extLst>
                </a:gridCol>
                <a:gridCol w="708660">
                  <a:extLst>
                    <a:ext uri="{9D8B030D-6E8A-4147-A177-3AD203B41FA5}">
                      <a16:colId xmlns:a16="http://schemas.microsoft.com/office/drawing/2014/main" val="20001"/>
                    </a:ext>
                  </a:extLst>
                </a:gridCol>
                <a:gridCol w="708660">
                  <a:extLst>
                    <a:ext uri="{9D8B030D-6E8A-4147-A177-3AD203B41FA5}">
                      <a16:colId xmlns:a16="http://schemas.microsoft.com/office/drawing/2014/main" val="20002"/>
                    </a:ext>
                  </a:extLst>
                </a:gridCol>
                <a:gridCol w="670560">
                  <a:extLst>
                    <a:ext uri="{9D8B030D-6E8A-4147-A177-3AD203B41FA5}">
                      <a16:colId xmlns:a16="http://schemas.microsoft.com/office/drawing/2014/main" val="3425158172"/>
                    </a:ext>
                  </a:extLst>
                </a:gridCol>
                <a:gridCol w="701040">
                  <a:extLst>
                    <a:ext uri="{9D8B030D-6E8A-4147-A177-3AD203B41FA5}">
                      <a16:colId xmlns:a16="http://schemas.microsoft.com/office/drawing/2014/main" val="339942596"/>
                    </a:ext>
                  </a:extLst>
                </a:gridCol>
                <a:gridCol w="708660">
                  <a:extLst>
                    <a:ext uri="{9D8B030D-6E8A-4147-A177-3AD203B41FA5}">
                      <a16:colId xmlns:a16="http://schemas.microsoft.com/office/drawing/2014/main" val="20007"/>
                    </a:ext>
                  </a:extLst>
                </a:gridCol>
                <a:gridCol w="605790">
                  <a:extLst>
                    <a:ext uri="{9D8B030D-6E8A-4147-A177-3AD203B41FA5}">
                      <a16:colId xmlns:a16="http://schemas.microsoft.com/office/drawing/2014/main" val="20008"/>
                    </a:ext>
                  </a:extLst>
                </a:gridCol>
                <a:gridCol w="853098">
                  <a:extLst>
                    <a:ext uri="{9D8B030D-6E8A-4147-A177-3AD203B41FA5}">
                      <a16:colId xmlns:a16="http://schemas.microsoft.com/office/drawing/2014/main" val="20009"/>
                    </a:ext>
                  </a:extLst>
                </a:gridCol>
                <a:gridCol w="628992">
                  <a:extLst>
                    <a:ext uri="{9D8B030D-6E8A-4147-A177-3AD203B41FA5}">
                      <a16:colId xmlns:a16="http://schemas.microsoft.com/office/drawing/2014/main" val="20012"/>
                    </a:ext>
                  </a:extLst>
                </a:gridCol>
                <a:gridCol w="788928">
                  <a:extLst>
                    <a:ext uri="{9D8B030D-6E8A-4147-A177-3AD203B41FA5}">
                      <a16:colId xmlns:a16="http://schemas.microsoft.com/office/drawing/2014/main" val="20013"/>
                    </a:ext>
                  </a:extLst>
                </a:gridCol>
              </a:tblGrid>
              <a:tr h="238125">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1000" b="1" i="0" u="none" strike="noStrike" kern="1200" noProof="0" dirty="0">
                          <a:solidFill>
                            <a:schemeClr val="bg1"/>
                          </a:solidFill>
                          <a:effectLst/>
                          <a:latin typeface="Calibri" panose="020F0502020204030204" pitchFamily="34" charset="0"/>
                          <a:ea typeface="+mn-ea"/>
                          <a:cs typeface="+mn-cs"/>
                        </a:rPr>
                        <a:t>Number of employees</a:t>
                      </a:r>
                    </a:p>
                  </a:txBody>
                  <a:tcPr marL="60113"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6C31"/>
                    </a:solidFill>
                  </a:tcPr>
                </a:tc>
                <a:tc>
                  <a:txBody>
                    <a:bodyPr/>
                    <a:lstStyle/>
                    <a:p>
                      <a:pPr algn="ctr" fontAlgn="ctr"/>
                      <a:r>
                        <a:rPr lang="en-CA" sz="900" b="1" i="0" u="none" strike="noStrike" noProof="0" dirty="0">
                          <a:solidFill>
                            <a:schemeClr val="bg1"/>
                          </a:solidFill>
                          <a:effectLst/>
                          <a:latin typeface="Calibri" panose="020F0502020204030204" pitchFamily="34" charset="0"/>
                        </a:rPr>
                        <a:t>ALL SECTORS</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6C31"/>
                    </a:solidFill>
                  </a:tcPr>
                </a:tc>
                <a:tc>
                  <a:txBody>
                    <a:bodyPr/>
                    <a:lstStyle/>
                    <a:p>
                      <a:pPr algn="ctr" fontAlgn="b"/>
                      <a:r>
                        <a:rPr lang="en-CA" sz="900" b="1" i="0" u="none" strike="noStrike" noProof="0" dirty="0">
                          <a:solidFill>
                            <a:schemeClr val="bg1"/>
                          </a:solidFill>
                          <a:effectLst/>
                          <a:latin typeface="+mn-lt"/>
                        </a:rPr>
                        <a:t>PRIMARY AND SECONDARY</a:t>
                      </a:r>
                    </a:p>
                    <a:p>
                      <a:pPr algn="ctr" fontAlgn="b"/>
                      <a:r>
                        <a:rPr lang="en-CA" sz="900" b="1" i="0" u="none" strike="noStrike" noProof="0" dirty="0">
                          <a:solidFill>
                            <a:schemeClr val="bg1"/>
                          </a:solidFill>
                          <a:effectLst/>
                          <a:latin typeface="+mn-lt"/>
                        </a:rPr>
                        <a:t>SECTORS</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5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CA" sz="900" b="1" i="0" u="none" strike="noStrike" noProof="0" dirty="0">
                          <a:solidFill>
                            <a:schemeClr val="bg1"/>
                          </a:solidFill>
                          <a:effectLst/>
                          <a:latin typeface="+mn-lt"/>
                        </a:rPr>
                        <a:t>Primary sector </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5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CA" sz="900" b="1" i="0" u="none" strike="noStrike" noProof="0" dirty="0">
                          <a:solidFill>
                            <a:schemeClr val="bg1"/>
                          </a:solidFill>
                          <a:effectLst/>
                          <a:latin typeface="+mn-lt"/>
                        </a:rPr>
                        <a:t>Secondary sector</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5F"/>
                    </a:solidFill>
                  </a:tcPr>
                </a:tc>
                <a:tc>
                  <a:txBody>
                    <a:bodyPr/>
                    <a:lstStyle/>
                    <a:p>
                      <a:pPr algn="ctr" fontAlgn="b"/>
                      <a:r>
                        <a:rPr lang="en-CA" sz="900" b="1" i="0" u="none" strike="noStrike" noProof="0" dirty="0">
                          <a:solidFill>
                            <a:schemeClr val="tx1"/>
                          </a:solidFill>
                          <a:effectLst/>
                          <a:latin typeface="+mn-lt"/>
                        </a:rPr>
                        <a:t>TOTAL TERTIARY SECTOR</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CA" sz="900" b="0" i="0" u="none" strike="noStrike" noProof="0" dirty="0">
                          <a:solidFill>
                            <a:schemeClr val="tx1"/>
                          </a:solidFill>
                          <a:effectLst/>
                          <a:latin typeface="+mn-lt"/>
                        </a:rPr>
                        <a:t>Retail</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algn="ctr" defTabSz="914400" rtl="0" eaLnBrk="1" fontAlgn="b" latinLnBrk="0" hangingPunct="1"/>
                      <a:r>
                        <a:rPr lang="en-CA" sz="900" b="0" i="0" u="none" strike="noStrike" kern="1200" noProof="0" dirty="0">
                          <a:solidFill>
                            <a:schemeClr val="tx1"/>
                          </a:solidFill>
                          <a:effectLst/>
                          <a:latin typeface="+mn-lt"/>
                          <a:ea typeface="+mn-ea"/>
                          <a:cs typeface="+mn-cs"/>
                        </a:rPr>
                        <a:t>Accommodation, restaurants and tourism</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b"/>
                      <a:r>
                        <a:rPr lang="en-CA" sz="900" b="0" i="0" u="none" strike="noStrike" noProof="0" dirty="0">
                          <a:solidFill>
                            <a:schemeClr val="tx1"/>
                          </a:solidFill>
                          <a:effectLst/>
                          <a:latin typeface="+mn-lt"/>
                        </a:rPr>
                        <a:t>Public and para-public sectors</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b"/>
                      <a:r>
                        <a:rPr lang="en-CA" sz="900" b="0" i="0" u="none" strike="noStrike" noProof="0" dirty="0">
                          <a:solidFill>
                            <a:schemeClr val="tx1"/>
                          </a:solidFill>
                          <a:effectLst/>
                          <a:latin typeface="+mn-lt"/>
                        </a:rPr>
                        <a:t>Tertiary sector – other services</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693773068"/>
                  </a:ext>
                </a:extLst>
              </a:tr>
              <a:tr h="117058">
                <a:tc>
                  <a:txBody>
                    <a:bodyPr/>
                    <a:lstStyle/>
                    <a:p>
                      <a:pPr marL="0" marR="0">
                        <a:lnSpc>
                          <a:spcPct val="100000"/>
                        </a:lnSpc>
                        <a:spcBef>
                          <a:spcPts val="0"/>
                        </a:spcBef>
                        <a:spcAft>
                          <a:spcPts val="0"/>
                        </a:spcAft>
                        <a:tabLst>
                          <a:tab pos="342900" algn="l"/>
                        </a:tabLst>
                      </a:pPr>
                      <a:endParaRPr lang="en-CA" sz="900" b="0" noProof="0" dirty="0">
                        <a:solidFill>
                          <a:srgbClr val="222223"/>
                        </a:solidFill>
                        <a:latin typeface="Calibri" panose="020F0502020204030204" pitchFamily="34" charset="0"/>
                        <a:ea typeface="Times New Roman"/>
                        <a:cs typeface="Calibri" panose="020F0502020204030204" pitchFamily="34" charset="0"/>
                      </a:endParaRP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800" b="0" i="1" u="none" strike="noStrike" kern="1200" noProof="0" dirty="0">
                          <a:solidFill>
                            <a:srgbClr val="222223"/>
                          </a:solidFill>
                          <a:effectLst/>
                          <a:latin typeface="Calibri" panose="020F0502020204030204" pitchFamily="34" charset="0"/>
                          <a:ea typeface="+mn-ea"/>
                          <a:cs typeface="+mn-cs"/>
                        </a:rPr>
                        <a:t>(n=233)</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en-CA" sz="800" b="0" i="1" u="none" strike="noStrike" kern="1200" noProof="0" dirty="0">
                          <a:solidFill>
                            <a:srgbClr val="222223"/>
                          </a:solidFill>
                          <a:effectLst/>
                          <a:latin typeface="Calibri" panose="020F0502020204030204" pitchFamily="34" charset="0"/>
                          <a:ea typeface="+mn-ea"/>
                          <a:cs typeface="+mn-cs"/>
                        </a:rPr>
                        <a:t>(n=48)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CA" sz="800" b="0" i="1" u="none" strike="noStrike" kern="1200" noProof="0" dirty="0">
                          <a:solidFill>
                            <a:srgbClr val="222223"/>
                          </a:solidFill>
                          <a:effectLst/>
                          <a:latin typeface="Calibri" panose="020F0502020204030204" pitchFamily="34" charset="0"/>
                          <a:ea typeface="+mn-ea"/>
                          <a:cs typeface="+mn-cs"/>
                        </a:rPr>
                        <a:t>(n=18)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CA" sz="800" b="0" i="1" u="none" strike="noStrike" kern="1200" noProof="0" dirty="0">
                          <a:solidFill>
                            <a:srgbClr val="222223"/>
                          </a:solidFill>
                          <a:effectLst/>
                          <a:latin typeface="Calibri" panose="020F0502020204030204" pitchFamily="34" charset="0"/>
                          <a:ea typeface="+mn-ea"/>
                          <a:cs typeface="+mn-cs"/>
                        </a:rPr>
                        <a:t>(n=30)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en-CA" sz="800" b="0" i="1" u="none" strike="noStrike" kern="1200" noProof="0" dirty="0">
                          <a:solidFill>
                            <a:srgbClr val="222223"/>
                          </a:solidFill>
                          <a:effectLst/>
                          <a:latin typeface="Calibri" panose="020F0502020204030204" pitchFamily="34" charset="0"/>
                          <a:ea typeface="+mn-ea"/>
                          <a:cs typeface="+mn-cs"/>
                        </a:rPr>
                        <a:t>(n=185)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en-CA" sz="800" b="0" i="1" u="none" strike="noStrike" kern="1200" noProof="0" dirty="0">
                          <a:solidFill>
                            <a:srgbClr val="222223"/>
                          </a:solidFill>
                          <a:effectLst/>
                          <a:latin typeface="Calibri" panose="020F0502020204030204" pitchFamily="34" charset="0"/>
                          <a:ea typeface="+mn-ea"/>
                          <a:cs typeface="+mn-cs"/>
                        </a:rPr>
                        <a:t>(n=56)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en-CA" sz="800" b="0" i="1" u="none" strike="noStrike" kern="1200" noProof="0" dirty="0">
                          <a:solidFill>
                            <a:srgbClr val="222223"/>
                          </a:solidFill>
                          <a:effectLst/>
                          <a:latin typeface="Calibri" panose="020F0502020204030204" pitchFamily="34" charset="0"/>
                          <a:ea typeface="+mn-ea"/>
                          <a:cs typeface="+mn-cs"/>
                        </a:rPr>
                        <a:t>(n=28)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en-CA" sz="800" b="0" i="1" u="none" strike="noStrike" kern="1200" noProof="0" dirty="0">
                          <a:solidFill>
                            <a:srgbClr val="222223"/>
                          </a:solidFill>
                          <a:effectLst/>
                          <a:latin typeface="Calibri" panose="020F0502020204030204" pitchFamily="34" charset="0"/>
                          <a:ea typeface="+mn-ea"/>
                          <a:cs typeface="+mn-cs"/>
                        </a:rPr>
                        <a:t>(n=32)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en-CA" sz="800" b="0" i="1" u="none" strike="noStrike" kern="1200" noProof="0" dirty="0">
                          <a:solidFill>
                            <a:srgbClr val="222223"/>
                          </a:solidFill>
                          <a:effectLst/>
                          <a:latin typeface="Calibri" panose="020F0502020204030204" pitchFamily="34" charset="0"/>
                          <a:ea typeface="+mn-ea"/>
                          <a:cs typeface="+mn-cs"/>
                        </a:rPr>
                        <a:t>(n=69)</a:t>
                      </a:r>
                      <a:endParaRPr lang="en-CA" sz="800" b="0" i="1" u="none" strike="noStrike" kern="1200" noProof="0" dirty="0">
                        <a:solidFill>
                          <a:srgbClr val="222223"/>
                        </a:solidFill>
                        <a:effectLst/>
                        <a:highlight>
                          <a:srgbClr val="FFFF00"/>
                        </a:highlight>
                        <a:latin typeface="Calibri" panose="020F0502020204030204" pitchFamily="34" charset="0"/>
                        <a:ea typeface="+mn-ea"/>
                        <a:cs typeface="+mn-cs"/>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01"/>
                  </a:ext>
                </a:extLst>
              </a:tr>
              <a:tr h="205440">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Full time – average number</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8.3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5.6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1" i="0" u="none" strike="noStrike" kern="1200" noProof="0" dirty="0">
                          <a:solidFill>
                            <a:srgbClr val="FF0000"/>
                          </a:solidFill>
                          <a:effectLst/>
                          <a:latin typeface="Calibri" panose="020F0502020204030204" pitchFamily="34" charset="0"/>
                          <a:ea typeface="+mn-ea"/>
                          <a:cs typeface="+mn-cs"/>
                        </a:rPr>
                        <a:t>3.7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6.8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9.0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9.6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6.4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1" i="0" u="none" strike="noStrike" kern="1200" noProof="0" dirty="0">
                          <a:solidFill>
                            <a:srgbClr val="00B050"/>
                          </a:solidFill>
                          <a:effectLst/>
                          <a:latin typeface="Calibri" panose="020F0502020204030204" pitchFamily="34" charset="0"/>
                          <a:ea typeface="+mn-ea"/>
                          <a:cs typeface="+mn-cs"/>
                        </a:rPr>
                        <a:t>18.4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1" i="0" u="none" strike="noStrike" kern="1200" noProof="0" dirty="0">
                          <a:solidFill>
                            <a:srgbClr val="FF0000"/>
                          </a:solidFill>
                          <a:effectLst/>
                          <a:latin typeface="Calibri" panose="020F0502020204030204" pitchFamily="34" charset="0"/>
                          <a:ea typeface="+mn-ea"/>
                          <a:cs typeface="+mn-cs"/>
                        </a:rPr>
                        <a:t>5.3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2"/>
                  </a:ext>
                </a:extLst>
              </a:tr>
              <a:tr h="205440">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Part time – average number</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2.9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1" i="0" u="none" strike="noStrike" kern="1200" noProof="0" dirty="0">
                          <a:solidFill>
                            <a:srgbClr val="FF0000"/>
                          </a:solidFill>
                          <a:effectLst/>
                          <a:latin typeface="Calibri" panose="020F0502020204030204" pitchFamily="34" charset="0"/>
                          <a:ea typeface="+mn-ea"/>
                          <a:cs typeface="+mn-cs"/>
                        </a:rPr>
                        <a:t>0.9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1" i="0" u="none" strike="noStrike" kern="1200" noProof="0" dirty="0">
                          <a:solidFill>
                            <a:srgbClr val="FF0000"/>
                          </a:solidFill>
                          <a:effectLst/>
                          <a:latin typeface="Calibri" panose="020F0502020204030204" pitchFamily="34" charset="0"/>
                          <a:ea typeface="+mn-ea"/>
                          <a:cs typeface="+mn-cs"/>
                        </a:rPr>
                        <a:t>1.1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1" i="0" u="none" strike="noStrike" kern="1200" noProof="0" dirty="0">
                          <a:solidFill>
                            <a:srgbClr val="FF0000"/>
                          </a:solidFill>
                          <a:effectLst/>
                          <a:latin typeface="Calibri" panose="020F0502020204030204" pitchFamily="34" charset="0"/>
                          <a:ea typeface="+mn-ea"/>
                          <a:cs typeface="+mn-cs"/>
                        </a:rPr>
                        <a:t>0.8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3.4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4.5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2.5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1" i="0" u="none" strike="noStrike" kern="1200" noProof="0" dirty="0">
                          <a:solidFill>
                            <a:srgbClr val="00B050"/>
                          </a:solidFill>
                          <a:effectLst/>
                          <a:latin typeface="Calibri" panose="020F0502020204030204" pitchFamily="34" charset="0"/>
                          <a:ea typeface="+mn-ea"/>
                          <a:cs typeface="+mn-cs"/>
                        </a:rPr>
                        <a:t>7.0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1" i="0" u="none" strike="noStrike" kern="1200" noProof="0" dirty="0">
                          <a:solidFill>
                            <a:srgbClr val="FF0000"/>
                          </a:solidFill>
                          <a:effectLst/>
                          <a:latin typeface="Calibri" panose="020F0502020204030204" pitchFamily="34" charset="0"/>
                          <a:ea typeface="+mn-ea"/>
                          <a:cs typeface="+mn-cs"/>
                        </a:rPr>
                        <a:t>1.2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3"/>
                  </a:ext>
                </a:extLst>
              </a:tr>
              <a:tr h="205440">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0" noProof="0" dirty="0">
                          <a:solidFill>
                            <a:srgbClr val="222223"/>
                          </a:solidFill>
                          <a:latin typeface="Calibri" panose="020F0502020204030204" pitchFamily="34" charset="0"/>
                          <a:ea typeface="Times New Roman"/>
                          <a:cs typeface="Calibri" panose="020F0502020204030204" pitchFamily="34" charset="0"/>
                        </a:rPr>
                        <a:t>Seasonal – average number</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2.8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3.4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1" i="0" u="none" strike="noStrike" kern="1200" noProof="0" dirty="0">
                          <a:solidFill>
                            <a:srgbClr val="00B050"/>
                          </a:solidFill>
                          <a:effectLst/>
                          <a:latin typeface="Calibri" panose="020F0502020204030204" pitchFamily="34" charset="0"/>
                          <a:ea typeface="+mn-ea"/>
                          <a:cs typeface="+mn-cs"/>
                        </a:rPr>
                        <a:t>4.9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2.5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2.6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1" i="0" u="none" strike="noStrike" kern="1200" noProof="0" dirty="0">
                          <a:solidFill>
                            <a:srgbClr val="FF0000"/>
                          </a:solidFill>
                          <a:effectLst/>
                          <a:latin typeface="Calibri" panose="020F0502020204030204" pitchFamily="34" charset="0"/>
                          <a:ea typeface="+mn-ea"/>
                          <a:cs typeface="+mn-cs"/>
                        </a:rPr>
                        <a:t>1.1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1" i="0" u="none" strike="noStrike" kern="1200" noProof="0" dirty="0">
                          <a:solidFill>
                            <a:srgbClr val="00B050"/>
                          </a:solidFill>
                          <a:effectLst/>
                          <a:latin typeface="Calibri" panose="020F0502020204030204" pitchFamily="34" charset="0"/>
                          <a:ea typeface="+mn-ea"/>
                          <a:cs typeface="+mn-cs"/>
                        </a:rPr>
                        <a:t>8.4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3.0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1" i="0" u="none" strike="noStrike" kern="1200" noProof="0" dirty="0">
                          <a:solidFill>
                            <a:srgbClr val="FF0000"/>
                          </a:solidFill>
                          <a:effectLst/>
                          <a:latin typeface="Calibri" panose="020F0502020204030204" pitchFamily="34" charset="0"/>
                          <a:ea typeface="+mn-ea"/>
                          <a:cs typeface="+mn-cs"/>
                        </a:rPr>
                        <a:t>1.3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4"/>
                  </a:ext>
                </a:extLst>
              </a:tr>
              <a:tr h="205440">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TOTAL – average number</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14.0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1" i="0" u="none" strike="noStrike" kern="1200" noProof="0" dirty="0">
                          <a:solidFill>
                            <a:srgbClr val="FF0000"/>
                          </a:solidFill>
                          <a:effectLst/>
                          <a:latin typeface="Calibri" panose="020F0502020204030204" pitchFamily="34" charset="0"/>
                          <a:ea typeface="+mn-ea"/>
                          <a:cs typeface="+mn-cs"/>
                        </a:rPr>
                        <a:t>10.0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1" i="0" u="none" strike="noStrike" kern="1200" noProof="0" dirty="0">
                          <a:solidFill>
                            <a:srgbClr val="FF0000"/>
                          </a:solidFill>
                          <a:effectLst/>
                          <a:latin typeface="Calibri" panose="020F0502020204030204" pitchFamily="34" charset="0"/>
                          <a:ea typeface="+mn-ea"/>
                          <a:cs typeface="+mn-cs"/>
                        </a:rPr>
                        <a:t>9.7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1" i="0" u="none" strike="noStrike" kern="1200" noProof="0" dirty="0">
                          <a:solidFill>
                            <a:srgbClr val="FF0000"/>
                          </a:solidFill>
                          <a:effectLst/>
                          <a:latin typeface="Calibri" panose="020F0502020204030204" pitchFamily="34" charset="0"/>
                          <a:ea typeface="+mn-ea"/>
                          <a:cs typeface="+mn-cs"/>
                        </a:rPr>
                        <a:t>10.2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15.0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15.1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17.3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1" i="0" u="none" strike="noStrike" kern="1200" noProof="0" dirty="0">
                          <a:solidFill>
                            <a:srgbClr val="00B050"/>
                          </a:solidFill>
                          <a:effectLst/>
                          <a:latin typeface="Calibri" panose="020F0502020204030204" pitchFamily="34" charset="0"/>
                          <a:ea typeface="+mn-ea"/>
                          <a:cs typeface="+mn-cs"/>
                        </a:rPr>
                        <a:t>28.3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1" i="0" u="none" strike="noStrike" kern="1200" noProof="0" dirty="0">
                          <a:solidFill>
                            <a:srgbClr val="FF0000"/>
                          </a:solidFill>
                          <a:effectLst/>
                          <a:latin typeface="Calibri" panose="020F0502020204030204" pitchFamily="34" charset="0"/>
                          <a:ea typeface="+mn-ea"/>
                          <a:cs typeface="+mn-cs"/>
                        </a:rPr>
                        <a:t>7.8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05"/>
                  </a:ext>
                </a:extLst>
              </a:tr>
              <a:tr h="205440">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0" noProof="0" dirty="0">
                          <a:solidFill>
                            <a:srgbClr val="222223"/>
                          </a:solidFill>
                          <a:latin typeface="Calibri" panose="020F0502020204030204" pitchFamily="34" charset="0"/>
                          <a:ea typeface="Times New Roman"/>
                          <a:cs typeface="Calibri" panose="020F0502020204030204" pitchFamily="34" charset="0"/>
                        </a:rPr>
                        <a:t>  TOTAL – total number</a:t>
                      </a:r>
                    </a:p>
                  </a:txBody>
                  <a:tcPr marL="6096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1" i="0" u="none" strike="noStrike" noProof="0" dirty="0">
                          <a:solidFill>
                            <a:srgbClr val="222223"/>
                          </a:solidFill>
                          <a:effectLst/>
                          <a:latin typeface="Calibri" panose="020F0502020204030204" pitchFamily="34" charset="0"/>
                        </a:rPr>
                        <a:t>3 254</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1" i="0" u="none" strike="noStrike" kern="1200" noProof="0" dirty="0">
                          <a:solidFill>
                            <a:schemeClr val="tx1"/>
                          </a:solidFill>
                          <a:effectLst/>
                          <a:latin typeface="Calibri" panose="020F0502020204030204" pitchFamily="34" charset="0"/>
                          <a:ea typeface="+mn-ea"/>
                          <a:cs typeface="+mn-cs"/>
                        </a:rPr>
                        <a:t>480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kern="1200" noProof="0" dirty="0">
                          <a:solidFill>
                            <a:schemeClr val="tx1"/>
                          </a:solidFill>
                          <a:effectLst/>
                          <a:latin typeface="Calibri" panose="020F0502020204030204" pitchFamily="34" charset="0"/>
                          <a:ea typeface="+mn-ea"/>
                          <a:cs typeface="+mn-cs"/>
                        </a:rPr>
                        <a:t>175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kern="1200" noProof="0" dirty="0">
                          <a:solidFill>
                            <a:schemeClr val="tx1"/>
                          </a:solidFill>
                          <a:effectLst/>
                          <a:latin typeface="Calibri" panose="020F0502020204030204" pitchFamily="34" charset="0"/>
                          <a:ea typeface="+mn-ea"/>
                          <a:cs typeface="+mn-cs"/>
                        </a:rPr>
                        <a:t>305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1" i="0" u="none" strike="noStrike" kern="1200" noProof="0" dirty="0">
                          <a:solidFill>
                            <a:schemeClr val="tx1"/>
                          </a:solidFill>
                          <a:effectLst/>
                          <a:latin typeface="Calibri" panose="020F0502020204030204" pitchFamily="34" charset="0"/>
                          <a:ea typeface="+mn-ea"/>
                          <a:cs typeface="+mn-cs"/>
                        </a:rPr>
                        <a:t>2 774</a:t>
                      </a:r>
                      <a:endParaRPr lang="en-CA" sz="900" b="0" i="0" u="none" strike="noStrike" kern="1200" noProof="0" dirty="0">
                        <a:solidFill>
                          <a:schemeClr val="tx1"/>
                        </a:solidFill>
                        <a:effectLst/>
                        <a:highlight>
                          <a:srgbClr val="FFFF00"/>
                        </a:highlight>
                        <a:latin typeface="Calibri" panose="020F0502020204030204" pitchFamily="34" charset="0"/>
                        <a:ea typeface="+mn-ea"/>
                        <a:cs typeface="+mn-cs"/>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kern="1200" noProof="0" dirty="0">
                          <a:solidFill>
                            <a:schemeClr val="tx1"/>
                          </a:solidFill>
                          <a:effectLst/>
                          <a:latin typeface="Calibri" panose="020F0502020204030204" pitchFamily="34" charset="0"/>
                          <a:ea typeface="+mn-ea"/>
                          <a:cs typeface="+mn-cs"/>
                        </a:rPr>
                        <a:t>846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kern="1200" noProof="0" dirty="0">
                          <a:solidFill>
                            <a:schemeClr val="tx1"/>
                          </a:solidFill>
                          <a:effectLst/>
                          <a:latin typeface="Calibri" panose="020F0502020204030204" pitchFamily="34" charset="0"/>
                          <a:ea typeface="+mn-ea"/>
                          <a:cs typeface="+mn-cs"/>
                        </a:rPr>
                        <a:t>484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kern="1200" noProof="0" dirty="0">
                          <a:solidFill>
                            <a:schemeClr val="tx1"/>
                          </a:solidFill>
                          <a:effectLst/>
                          <a:latin typeface="Calibri" panose="020F0502020204030204" pitchFamily="34" charset="0"/>
                          <a:ea typeface="+mn-ea"/>
                          <a:cs typeface="+mn-cs"/>
                        </a:rPr>
                        <a:t>907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kern="1200" noProof="0" dirty="0">
                          <a:solidFill>
                            <a:schemeClr val="tx1"/>
                          </a:solidFill>
                          <a:effectLst/>
                          <a:latin typeface="Calibri" panose="020F0502020204030204" pitchFamily="34" charset="0"/>
                          <a:ea typeface="+mn-ea"/>
                          <a:cs typeface="+mn-cs"/>
                        </a:rPr>
                        <a:t>537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84684128"/>
                  </a:ext>
                </a:extLst>
              </a:tr>
              <a:tr h="205440">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0" kern="1200" noProof="0" dirty="0">
                          <a:solidFill>
                            <a:srgbClr val="222223"/>
                          </a:solidFill>
                          <a:latin typeface="Calibri" panose="020F0502020204030204" pitchFamily="34" charset="0"/>
                          <a:ea typeface="+mn-ea"/>
                          <a:cs typeface="Calibri" panose="020F0502020204030204" pitchFamily="34" charset="0"/>
                        </a:rPr>
                        <a:t>  Distribution of no. of employees</a:t>
                      </a:r>
                    </a:p>
                  </a:txBody>
                  <a:tcPr marL="6096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noProof="0" dirty="0">
                          <a:solidFill>
                            <a:srgbClr val="222223"/>
                          </a:solidFill>
                          <a:effectLst/>
                          <a:latin typeface="Calibri" panose="020F0502020204030204" pitchFamily="34" charset="0"/>
                        </a:rPr>
                        <a:t>100%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kern="1200" noProof="0" dirty="0">
                          <a:solidFill>
                            <a:schemeClr val="tx1"/>
                          </a:solidFill>
                          <a:effectLst/>
                          <a:latin typeface="Calibri" panose="020F0502020204030204" pitchFamily="34" charset="0"/>
                          <a:ea typeface="+mn-ea"/>
                          <a:cs typeface="+mn-cs"/>
                        </a:rPr>
                        <a:t>14.8%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kern="1200" noProof="0" dirty="0">
                          <a:solidFill>
                            <a:schemeClr val="tx1"/>
                          </a:solidFill>
                          <a:effectLst/>
                          <a:latin typeface="Calibri" panose="020F0502020204030204" pitchFamily="34" charset="0"/>
                          <a:ea typeface="+mn-ea"/>
                          <a:cs typeface="+mn-cs"/>
                        </a:rPr>
                        <a:t>5.4%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kern="1200" noProof="0" dirty="0">
                          <a:solidFill>
                            <a:schemeClr val="tx1"/>
                          </a:solidFill>
                          <a:effectLst/>
                          <a:latin typeface="Calibri" panose="020F0502020204030204" pitchFamily="34" charset="0"/>
                          <a:ea typeface="+mn-ea"/>
                          <a:cs typeface="+mn-cs"/>
                        </a:rPr>
                        <a:t>9.4%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kern="1200" noProof="0" dirty="0">
                          <a:solidFill>
                            <a:schemeClr val="tx1"/>
                          </a:solidFill>
                          <a:effectLst/>
                          <a:latin typeface="Calibri" panose="020F0502020204030204" pitchFamily="34" charset="0"/>
                          <a:ea typeface="+mn-ea"/>
                          <a:cs typeface="+mn-cs"/>
                        </a:rPr>
                        <a:t>85.2%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kern="1200" noProof="0" dirty="0">
                          <a:solidFill>
                            <a:schemeClr val="tx1"/>
                          </a:solidFill>
                          <a:effectLst/>
                          <a:latin typeface="Calibri" panose="020F0502020204030204" pitchFamily="34" charset="0"/>
                          <a:ea typeface="+mn-ea"/>
                          <a:cs typeface="+mn-cs"/>
                        </a:rPr>
                        <a:t>26.0%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kern="1200" noProof="0" dirty="0">
                          <a:solidFill>
                            <a:schemeClr val="tx1"/>
                          </a:solidFill>
                          <a:effectLst/>
                          <a:latin typeface="Calibri" panose="020F0502020204030204" pitchFamily="34" charset="0"/>
                          <a:ea typeface="+mn-ea"/>
                          <a:cs typeface="+mn-cs"/>
                        </a:rPr>
                        <a:t>14.9%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kern="1200" noProof="0" dirty="0">
                          <a:solidFill>
                            <a:schemeClr val="tx1"/>
                          </a:solidFill>
                          <a:effectLst/>
                          <a:latin typeface="Calibri" panose="020F0502020204030204" pitchFamily="34" charset="0"/>
                          <a:ea typeface="+mn-ea"/>
                          <a:cs typeface="+mn-cs"/>
                        </a:rPr>
                        <a:t>27.9%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kern="1200" noProof="0" dirty="0">
                          <a:solidFill>
                            <a:schemeClr val="tx1"/>
                          </a:solidFill>
                          <a:effectLst/>
                          <a:latin typeface="Calibri" panose="020F0502020204030204" pitchFamily="34" charset="0"/>
                          <a:ea typeface="+mn-ea"/>
                          <a:cs typeface="+mn-cs"/>
                        </a:rPr>
                        <a:t>16.5%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234376954"/>
                  </a:ext>
                </a:extLst>
              </a:tr>
            </a:tbl>
          </a:graphicData>
        </a:graphic>
      </p:graphicFrame>
      <p:sp>
        <p:nvSpPr>
          <p:cNvPr id="12" name="TextBox 1">
            <a:extLst>
              <a:ext uri="{FF2B5EF4-FFF2-40B4-BE49-F238E27FC236}">
                <a16:creationId xmlns:a16="http://schemas.microsoft.com/office/drawing/2014/main" id="{C1A05870-10B5-4D87-A490-9FEA0DC8DE4A}"/>
              </a:ext>
            </a:extLst>
          </p:cNvPr>
          <p:cNvSpPr txBox="1"/>
          <p:nvPr>
            <p:custDataLst>
              <p:tags r:id="rId3"/>
            </p:custDataLst>
          </p:nvPr>
        </p:nvSpPr>
        <p:spPr>
          <a:xfrm>
            <a:off x="477410" y="652006"/>
            <a:ext cx="8137258" cy="215444"/>
          </a:xfrm>
          <a:prstGeom prst="rect">
            <a:avLst/>
          </a:prstGeom>
        </p:spPr>
        <p:txBody>
          <a:bodyPr vert="horz" wrap="square" lIns="91440" tIns="0" rIns="91440" bIns="0" rtlCol="0">
            <a:spAutoFit/>
          </a:bodyPr>
          <a:lstStyle/>
          <a:p>
            <a:pPr marL="4763" algn="just"/>
            <a:r>
              <a:rPr lang="en-CA" sz="1400" b="0" dirty="0">
                <a:solidFill>
                  <a:srgbClr val="222223"/>
                </a:solidFill>
                <a:latin typeface="Calibri" panose="020F0502020204030204" pitchFamily="34" charset="0"/>
                <a:cs typeface="Calibri" panose="020F0502020204030204" pitchFamily="34" charset="0"/>
              </a:rPr>
              <a:t>Number of employees based on the main activity sectors</a:t>
            </a:r>
          </a:p>
        </p:txBody>
      </p:sp>
      <p:sp>
        <p:nvSpPr>
          <p:cNvPr id="6" name="TextBox 1">
            <a:extLst>
              <a:ext uri="{FF2B5EF4-FFF2-40B4-BE49-F238E27FC236}">
                <a16:creationId xmlns:a16="http://schemas.microsoft.com/office/drawing/2014/main" id="{DA85A939-15F1-46BF-8E96-FDE6D133A609}"/>
              </a:ext>
            </a:extLst>
          </p:cNvPr>
          <p:cNvSpPr txBox="1"/>
          <p:nvPr>
            <p:custDataLst>
              <p:tags r:id="rId4"/>
            </p:custDataLst>
          </p:nvPr>
        </p:nvSpPr>
        <p:spPr>
          <a:xfrm>
            <a:off x="408832" y="3096480"/>
            <a:ext cx="8137258" cy="923330"/>
          </a:xfrm>
          <a:prstGeom prst="rect">
            <a:avLst/>
          </a:prstGeom>
        </p:spPr>
        <p:txBody>
          <a:bodyPr vert="horz" wrap="square" lIns="91440" tIns="0" rIns="91440" bIns="0" rtlCol="0">
            <a:spAutoFit/>
          </a:bodyPr>
          <a:lstStyle/>
          <a:p>
            <a:pPr marL="4763" algn="just">
              <a:spcAft>
                <a:spcPts val="600"/>
              </a:spcAft>
            </a:pPr>
            <a:r>
              <a:rPr lang="en-CA" sz="1100" b="0" dirty="0">
                <a:solidFill>
                  <a:srgbClr val="222223"/>
                </a:solidFill>
                <a:latin typeface="Calibri" panose="020F0502020204030204" pitchFamily="34" charset="0"/>
                <a:cs typeface="Calibri" panose="020F0502020204030204" pitchFamily="34" charset="0"/>
              </a:rPr>
              <a:t>The average number of employees is significantly higher in companies in the public and para-public sectors (full time, part time and total) and for seasonal employees in companies in the a</a:t>
            </a:r>
            <a:r>
              <a:rPr lang="en-CA" sz="1100" b="0" dirty="0">
                <a:latin typeface="+mn-lt"/>
              </a:rPr>
              <a:t>ccommodation, restaurants and tourism sector and the</a:t>
            </a:r>
            <a:r>
              <a:rPr lang="en-CA" sz="1100" b="0" i="0" u="none" strike="noStrike" kern="1200" dirty="0">
                <a:solidFill>
                  <a:schemeClr val="tx1"/>
                </a:solidFill>
                <a:effectLst/>
                <a:latin typeface="+mn-lt"/>
                <a:ea typeface="+mn-ea"/>
                <a:cs typeface="+mn-cs"/>
              </a:rPr>
              <a:t> </a:t>
            </a:r>
            <a:r>
              <a:rPr lang="en-CA" sz="1100" b="0" dirty="0">
                <a:solidFill>
                  <a:srgbClr val="222223"/>
                </a:solidFill>
                <a:latin typeface="Calibri" panose="020F0502020204030204" pitchFamily="34" charset="0"/>
                <a:cs typeface="Calibri" panose="020F0502020204030204" pitchFamily="34" charset="0"/>
              </a:rPr>
              <a:t>primary sector (which consists mainly of farming companies).</a:t>
            </a:r>
          </a:p>
          <a:p>
            <a:pPr marL="4763" algn="just"/>
            <a:r>
              <a:rPr lang="en-CA" sz="1100" b="0" dirty="0">
                <a:solidFill>
                  <a:srgbClr val="222223"/>
                </a:solidFill>
                <a:latin typeface="Calibri" panose="020F0502020204030204" pitchFamily="34" charset="0"/>
                <a:cs typeface="Calibri" panose="020F0502020204030204" pitchFamily="34" charset="0"/>
              </a:rPr>
              <a:t>It is significantly lower in the other services in the tertiary sector (full time, part time, seasonal and total), in the primary sector (full time, part time and  total), in the secondary sector (part time only) and retailing (seasonal only). </a:t>
            </a:r>
          </a:p>
        </p:txBody>
      </p:sp>
      <p:sp>
        <p:nvSpPr>
          <p:cNvPr id="8" name="Rectangle 3">
            <a:extLst>
              <a:ext uri="{FF2B5EF4-FFF2-40B4-BE49-F238E27FC236}">
                <a16:creationId xmlns:a16="http://schemas.microsoft.com/office/drawing/2014/main" id="{7EBA18F5-771F-4124-B53F-D270A27EB908}"/>
              </a:ext>
            </a:extLst>
          </p:cNvPr>
          <p:cNvSpPr>
            <a:spLocks noChangeArrowheads="1"/>
          </p:cNvSpPr>
          <p:nvPr>
            <p:custDataLst>
              <p:tags r:id="rId5"/>
            </p:custDataLst>
          </p:nvPr>
        </p:nvSpPr>
        <p:spPr bwMode="auto">
          <a:xfrm>
            <a:off x="319087" y="171450"/>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Number of employees(2/2)</a:t>
            </a:r>
          </a:p>
        </p:txBody>
      </p:sp>
      <p:sp>
        <p:nvSpPr>
          <p:cNvPr id="3" name="ZoneTexte 6">
            <a:extLst>
              <a:ext uri="{FF2B5EF4-FFF2-40B4-BE49-F238E27FC236}">
                <a16:creationId xmlns:a16="http://schemas.microsoft.com/office/drawing/2014/main" id="{16B36451-3548-D385-C0FD-EF5BD0AA224D}"/>
              </a:ext>
            </a:extLst>
          </p:cNvPr>
          <p:cNvSpPr txBox="1"/>
          <p:nvPr>
            <p:custDataLst>
              <p:tags r:id="rId6"/>
            </p:custDataLst>
          </p:nvPr>
        </p:nvSpPr>
        <p:spPr>
          <a:xfrm>
            <a:off x="408832" y="4637096"/>
            <a:ext cx="5476524"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Q3. Including yourself, how many employees work in your company?</a:t>
            </a:r>
          </a:p>
          <a:p>
            <a:r>
              <a:rPr lang="en-CA" sz="800" b="0" dirty="0">
                <a:solidFill>
                  <a:schemeClr val="bg1">
                    <a:lumMod val="50000"/>
                  </a:schemeClr>
                </a:solidFill>
                <a:latin typeface="Calibri" panose="020F0502020204030204" pitchFamily="34" charset="0"/>
                <a:cs typeface="Calibri" panose="020F0502020204030204" pitchFamily="34" charset="0"/>
              </a:rPr>
              <a:t>Base: All respondents (n=233).</a:t>
            </a:r>
          </a:p>
        </p:txBody>
      </p:sp>
    </p:spTree>
    <p:extLst>
      <p:ext uri="{BB962C8B-B14F-4D97-AF65-F5344CB8AC3E}">
        <p14:creationId xmlns:p14="http://schemas.microsoft.com/office/powerpoint/2010/main" val="205469561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21</a:t>
            </a:fld>
            <a:endParaRPr lang="fr-CA" dirty="0"/>
          </a:p>
        </p:txBody>
      </p:sp>
      <p:sp>
        <p:nvSpPr>
          <p:cNvPr id="7" name="Rectangle 3"/>
          <p:cNvSpPr>
            <a:spLocks noChangeArrowheads="1"/>
          </p:cNvSpPr>
          <p:nvPr>
            <p:custDataLst>
              <p:tags r:id="rId2"/>
            </p:custDataLst>
          </p:nvPr>
        </p:nvSpPr>
        <p:spPr bwMode="auto">
          <a:xfrm>
            <a:off x="319087" y="154516"/>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Number of positions</a:t>
            </a:r>
          </a:p>
        </p:txBody>
      </p:sp>
      <p:sp>
        <p:nvSpPr>
          <p:cNvPr id="8" name="TextBox 1">
            <a:extLst>
              <a:ext uri="{FF2B5EF4-FFF2-40B4-BE49-F238E27FC236}">
                <a16:creationId xmlns:a16="http://schemas.microsoft.com/office/drawing/2014/main" id="{C1A05870-10B5-4D87-A490-9FEA0DC8DE4A}"/>
              </a:ext>
            </a:extLst>
          </p:cNvPr>
          <p:cNvSpPr txBox="1"/>
          <p:nvPr>
            <p:custDataLst>
              <p:tags r:id="rId3"/>
            </p:custDataLst>
          </p:nvPr>
        </p:nvSpPr>
        <p:spPr>
          <a:xfrm>
            <a:off x="287163" y="604676"/>
            <a:ext cx="8393011" cy="1092607"/>
          </a:xfrm>
          <a:prstGeom prst="rect">
            <a:avLst/>
          </a:prstGeom>
        </p:spPr>
        <p:txBody>
          <a:bodyPr vert="horz" wrap="square" lIns="91440" tIns="0" rIns="91440" bIns="0" rtlCol="0">
            <a:spAutoFit/>
          </a:bodyPr>
          <a:lstStyle/>
          <a:p>
            <a:pPr marL="4763" algn="just"/>
            <a:r>
              <a:rPr lang="en-CA" sz="1100" b="0" dirty="0">
                <a:solidFill>
                  <a:srgbClr val="222223"/>
                </a:solidFill>
                <a:latin typeface="Calibri" panose="020F0502020204030204" pitchFamily="34" charset="0"/>
                <a:cs typeface="Calibri" panose="020F0502020204030204" pitchFamily="34" charset="0"/>
              </a:rPr>
              <a:t>The companies that responded have an average of 8.6 employees, an average that is pulled up by respondents with 20 positions and over. As a result, the median is a more representative indicator of the situation to determine the total number of positions. The median, in this instance, is 4.0. With respect to the data on the number of employees (page 17), it is noted that the number of employees is 1.63 times greater than the number of positions.</a:t>
            </a:r>
          </a:p>
          <a:p>
            <a:pPr marL="4763" algn="just">
              <a:spcBef>
                <a:spcPts val="600"/>
              </a:spcBef>
            </a:pPr>
            <a:r>
              <a:rPr lang="en-CA" sz="1100" b="0" dirty="0">
                <a:solidFill>
                  <a:srgbClr val="222223"/>
                </a:solidFill>
                <a:latin typeface="Calibri" panose="020F0502020204030204" pitchFamily="34" charset="0"/>
                <a:cs typeface="Calibri" panose="020F0502020204030204" pitchFamily="34" charset="0"/>
              </a:rPr>
              <a:t>The average number of positions is significantly higher in companies in the public and para-public sectors and the accommodation, restaurant and tourism sector. It is lower in companies in the</a:t>
            </a:r>
            <a:r>
              <a:rPr lang="en-CA" sz="1100" b="0" i="0" u="none" strike="noStrike" kern="1200" dirty="0">
                <a:solidFill>
                  <a:schemeClr val="tx1"/>
                </a:solidFill>
                <a:effectLst/>
                <a:latin typeface="+mn-lt"/>
                <a:ea typeface="+mn-ea"/>
                <a:cs typeface="+mn-cs"/>
              </a:rPr>
              <a:t> primary sector and in other tertiary sector services</a:t>
            </a:r>
            <a:r>
              <a:rPr lang="en-CA" sz="1100" b="0" dirty="0">
                <a:solidFill>
                  <a:srgbClr val="222223"/>
                </a:solidFill>
                <a:latin typeface="Calibri" panose="020F0502020204030204" pitchFamily="34" charset="0"/>
                <a:cs typeface="Calibri" panose="020F0502020204030204" pitchFamily="34" charset="0"/>
              </a:rPr>
              <a:t>.</a:t>
            </a:r>
          </a:p>
        </p:txBody>
      </p:sp>
      <p:sp>
        <p:nvSpPr>
          <p:cNvPr id="13" name="Rectangle: Rounded Corners 21">
            <a:extLst>
              <a:ext uri="{FF2B5EF4-FFF2-40B4-BE49-F238E27FC236}">
                <a16:creationId xmlns:a16="http://schemas.microsoft.com/office/drawing/2014/main" id="{1E11900A-0374-444E-BD71-3F27D2DFB8D2}"/>
              </a:ext>
            </a:extLst>
          </p:cNvPr>
          <p:cNvSpPr/>
          <p:nvPr>
            <p:custDataLst>
              <p:tags r:id="rId4"/>
            </p:custDataLst>
          </p:nvPr>
        </p:nvSpPr>
        <p:spPr>
          <a:xfrm>
            <a:off x="5070323" y="2283083"/>
            <a:ext cx="2420137" cy="618518"/>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Highest average number:</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Public and para-public sectors (20.0)</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Accommodation, restaurants and tourism (11.7)</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Non-business owner(14.3)</a:t>
            </a:r>
          </a:p>
        </p:txBody>
      </p:sp>
      <p:sp>
        <p:nvSpPr>
          <p:cNvPr id="16" name="Rectangle: Rounded Corners 21">
            <a:extLst>
              <a:ext uri="{FF2B5EF4-FFF2-40B4-BE49-F238E27FC236}">
                <a16:creationId xmlns:a16="http://schemas.microsoft.com/office/drawing/2014/main" id="{1E11900A-0374-444E-BD71-3F27D2DFB8D2}"/>
              </a:ext>
            </a:extLst>
          </p:cNvPr>
          <p:cNvSpPr/>
          <p:nvPr>
            <p:custDataLst>
              <p:tags r:id="rId5"/>
            </p:custDataLst>
          </p:nvPr>
        </p:nvSpPr>
        <p:spPr>
          <a:xfrm>
            <a:off x="5070323" y="3065763"/>
            <a:ext cx="2420137" cy="618518"/>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Lowest average number:</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Primary sector (4.9)</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Tertiary sector (5.3)</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Company owner (5.1)</a:t>
            </a:r>
          </a:p>
        </p:txBody>
      </p:sp>
      <p:graphicFrame>
        <p:nvGraphicFramePr>
          <p:cNvPr id="18" name="Table 3">
            <a:extLst>
              <a:ext uri="{FF2B5EF4-FFF2-40B4-BE49-F238E27FC236}">
                <a16:creationId xmlns:a16="http://schemas.microsoft.com/office/drawing/2014/main" id="{BC4A3EB7-433C-427A-9A3F-3483B61BD4E3}"/>
              </a:ext>
            </a:extLst>
          </p:cNvPr>
          <p:cNvGraphicFramePr>
            <a:graphicFrameLocks noGrp="1"/>
          </p:cNvGraphicFramePr>
          <p:nvPr>
            <p:custDataLst>
              <p:tags r:id="rId6"/>
            </p:custDataLst>
            <p:extLst>
              <p:ext uri="{D42A27DB-BD31-4B8C-83A1-F6EECF244321}">
                <p14:modId xmlns:p14="http://schemas.microsoft.com/office/powerpoint/2010/main" val="139984169"/>
              </p:ext>
            </p:extLst>
          </p:nvPr>
        </p:nvGraphicFramePr>
        <p:xfrm>
          <a:off x="998935" y="1905000"/>
          <a:ext cx="2743200" cy="1844635"/>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640080">
                  <a:extLst>
                    <a:ext uri="{9D8B030D-6E8A-4147-A177-3AD203B41FA5}">
                      <a16:colId xmlns:a16="http://schemas.microsoft.com/office/drawing/2014/main" val="20002"/>
                    </a:ext>
                  </a:extLst>
                </a:gridCol>
              </a:tblGrid>
              <a:tr h="259472">
                <a:tc>
                  <a:txBody>
                    <a:bodyPr/>
                    <a:lstStyle/>
                    <a:p>
                      <a:pPr>
                        <a:lnSpc>
                          <a:spcPct val="100000"/>
                        </a:lnSpc>
                      </a:pPr>
                      <a:endParaRPr lang="fr-CA" sz="1050" b="1" i="1" noProof="0" dirty="0">
                        <a:solidFill>
                          <a:schemeClr val="bg1"/>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ct val="100000"/>
                        </a:lnSpc>
                      </a:pPr>
                      <a:r>
                        <a:rPr lang="fr-CA" sz="1000" b="0" baseline="0" noProof="0" dirty="0">
                          <a:solidFill>
                            <a:schemeClr val="bg1"/>
                          </a:solidFill>
                          <a:latin typeface="Calibri" panose="020F0502020204030204" pitchFamily="34" charset="0"/>
                          <a:cs typeface="Calibri" panose="020F0502020204030204" pitchFamily="34" charset="0"/>
                        </a:rPr>
                        <a:t>TOTAL</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6C31"/>
                    </a:solidFill>
                  </a:tcPr>
                </a:tc>
                <a:extLst>
                  <a:ext uri="{0D108BD9-81ED-4DB2-BD59-A6C34878D82A}">
                    <a16:rowId xmlns:a16="http://schemas.microsoft.com/office/drawing/2014/main" val="10000"/>
                  </a:ext>
                </a:extLst>
              </a:tr>
              <a:tr h="0">
                <a:tc>
                  <a:txBody>
                    <a:bodyPr/>
                    <a:lstStyle/>
                    <a:p>
                      <a:pPr algn="r">
                        <a:lnSpc>
                          <a:spcPts val="1400"/>
                        </a:lnSpc>
                      </a:pPr>
                      <a:endParaRPr lang="fr-CA" sz="800" i="1" noProof="0" dirty="0">
                        <a:solidFill>
                          <a:srgbClr val="0A1828"/>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extLst>
                  <a:ext uri="{0D108BD9-81ED-4DB2-BD59-A6C34878D82A}">
                    <a16:rowId xmlns:a16="http://schemas.microsoft.com/office/drawing/2014/main" val="10001"/>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i="0" noProof="0" dirty="0">
                          <a:solidFill>
                            <a:srgbClr val="222223"/>
                          </a:solidFill>
                          <a:latin typeface="Calibri" panose="020F0502020204030204" pitchFamily="34" charset="0"/>
                          <a:cs typeface="Calibri" panose="020F0502020204030204" pitchFamily="34" charset="0"/>
                        </a:rPr>
                        <a:t>Number of positions</a:t>
                      </a:r>
                      <a:endParaRPr lang="fr-CA" sz="900" b="0" i="0" noProof="0" dirty="0">
                        <a:solidFill>
                          <a:srgbClr val="222223"/>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693773068"/>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1 or 2</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28%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334810788"/>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3 to 5</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4"/>
                  </a:ext>
                </a:extLst>
              </a:tr>
              <a:tr h="178119">
                <a:tc>
                  <a:txBody>
                    <a:bodyPr/>
                    <a:lstStyle/>
                    <a:p>
                      <a:pPr marL="0" marR="0">
                        <a:lnSpc>
                          <a:spcPct val="100000"/>
                        </a:lnSpc>
                        <a:spcBef>
                          <a:spcPts val="0"/>
                        </a:spcBef>
                        <a:spcAft>
                          <a:spcPts val="0"/>
                        </a:spcAft>
                        <a:tabLst>
                          <a:tab pos="342900" algn="l"/>
                        </a:tabLst>
                      </a:pPr>
                      <a:r>
                        <a:rPr lang="fr-CA" sz="900" b="0" baseline="0" noProof="0" dirty="0">
                          <a:solidFill>
                            <a:srgbClr val="222223"/>
                          </a:solidFill>
                          <a:latin typeface="Calibri" panose="020F0502020204030204" pitchFamily="34" charset="0"/>
                          <a:ea typeface="Times New Roman"/>
                          <a:cs typeface="Calibri" panose="020F0502020204030204" pitchFamily="34" charset="0"/>
                        </a:rPr>
                        <a:t>6 to 9 </a:t>
                      </a:r>
                      <a:endParaRPr lang="fr-CA" sz="900" b="0" noProof="0" dirty="0">
                        <a:solidFill>
                          <a:srgbClr val="222223"/>
                        </a:solidFill>
                        <a:latin typeface="Calibri" panose="020F0502020204030204" pitchFamily="34" charset="0"/>
                        <a:ea typeface="Times New Roman"/>
                        <a:cs typeface="Calibri" panose="020F0502020204030204" pitchFamily="34" charset="0"/>
                      </a:endParaRP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6"/>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10 to 19</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7"/>
                  </a:ext>
                </a:extLst>
              </a:tr>
              <a:tr h="178119">
                <a:tc>
                  <a:txBody>
                    <a:bodyPr/>
                    <a:lstStyle/>
                    <a:p>
                      <a:pPr marL="0" marR="0">
                        <a:lnSpc>
                          <a:spcPct val="100000"/>
                        </a:lnSpc>
                        <a:spcBef>
                          <a:spcPts val="0"/>
                        </a:spcBef>
                        <a:spcAft>
                          <a:spcPts val="0"/>
                        </a:spcAft>
                        <a:tabLst>
                          <a:tab pos="342900" algn="l"/>
                        </a:tabLst>
                      </a:pPr>
                      <a:r>
                        <a:rPr lang="fr-CA" sz="900" b="0" noProof="0" dirty="0">
                          <a:solidFill>
                            <a:srgbClr val="222223"/>
                          </a:solidFill>
                          <a:latin typeface="Calibri" panose="020F0502020204030204" pitchFamily="34" charset="0"/>
                          <a:ea typeface="Times New Roman"/>
                          <a:cs typeface="Calibri" panose="020F0502020204030204" pitchFamily="34" charset="0"/>
                        </a:rPr>
                        <a:t>20</a:t>
                      </a:r>
                      <a:r>
                        <a:rPr lang="fr-CA" sz="900" b="0" baseline="0" noProof="0" dirty="0">
                          <a:solidFill>
                            <a:srgbClr val="222223"/>
                          </a:solidFill>
                          <a:latin typeface="Calibri" panose="020F0502020204030204" pitchFamily="34" charset="0"/>
                          <a:ea typeface="Times New Roman"/>
                          <a:cs typeface="Calibri" panose="020F0502020204030204" pitchFamily="34" charset="0"/>
                        </a:rPr>
                        <a:t> and over</a:t>
                      </a:r>
                      <a:endParaRPr lang="fr-CA" sz="900" b="0" noProof="0" dirty="0">
                        <a:solidFill>
                          <a:srgbClr val="222223"/>
                        </a:solidFill>
                        <a:latin typeface="Calibri" panose="020F0502020204030204" pitchFamily="34" charset="0"/>
                        <a:ea typeface="Times New Roman"/>
                        <a:cs typeface="Calibri" panose="020F0502020204030204" pitchFamily="34" charset="0"/>
                      </a:endParaRP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  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065917188"/>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kern="1200" noProof="0" dirty="0">
                          <a:solidFill>
                            <a:srgbClr val="222223"/>
                          </a:solidFill>
                          <a:latin typeface="Calibri" panose="020F0502020204030204" pitchFamily="34" charset="0"/>
                          <a:ea typeface="+mn-ea"/>
                          <a:cs typeface="Calibri" panose="020F0502020204030204" pitchFamily="34" charset="0"/>
                        </a:rPr>
                        <a:t>AVERAGE NUMBER OF POSITIONS</a:t>
                      </a: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8.6</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10"/>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900" b="1" i="0" noProof="0" dirty="0">
                          <a:solidFill>
                            <a:srgbClr val="222223"/>
                          </a:solidFill>
                          <a:latin typeface="Calibri" panose="020F0502020204030204" pitchFamily="34" charset="0"/>
                          <a:cs typeface="Calibri" panose="020F0502020204030204" pitchFamily="34" charset="0"/>
                        </a:rPr>
                        <a:t>MEDIAN</a:t>
                      </a:r>
                      <a:endParaRPr lang="fr-CA" sz="900" b="0" i="0" noProof="0" dirty="0">
                        <a:solidFill>
                          <a:srgbClr val="222223"/>
                        </a:solidFill>
                        <a:latin typeface="Calibri" panose="020F0502020204030204" pitchFamily="34" charset="0"/>
                        <a:cs typeface="Calibri" panose="020F0502020204030204" pitchFamily="34" charset="0"/>
                      </a:endParaRP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4.0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05"/>
                  </a:ext>
                </a:extLst>
              </a:tr>
            </a:tbl>
          </a:graphicData>
        </a:graphic>
      </p:graphicFrame>
      <p:sp>
        <p:nvSpPr>
          <p:cNvPr id="3" name="ZoneTexte 6">
            <a:extLst>
              <a:ext uri="{FF2B5EF4-FFF2-40B4-BE49-F238E27FC236}">
                <a16:creationId xmlns:a16="http://schemas.microsoft.com/office/drawing/2014/main" id="{21F8C460-4A86-24C1-424B-50AB82481119}"/>
              </a:ext>
            </a:extLst>
          </p:cNvPr>
          <p:cNvSpPr txBox="1"/>
          <p:nvPr>
            <p:custDataLst>
              <p:tags r:id="rId7"/>
            </p:custDataLst>
          </p:nvPr>
        </p:nvSpPr>
        <p:spPr>
          <a:xfrm>
            <a:off x="406116" y="4663012"/>
            <a:ext cx="5872764" cy="21544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Q4. How many jobs does your company have? Base: All respondents (n=233).</a:t>
            </a:r>
          </a:p>
        </p:txBody>
      </p:sp>
      <p:sp>
        <p:nvSpPr>
          <p:cNvPr id="4" name="ZoneTexte 6">
            <a:extLst>
              <a:ext uri="{FF2B5EF4-FFF2-40B4-BE49-F238E27FC236}">
                <a16:creationId xmlns:a16="http://schemas.microsoft.com/office/drawing/2014/main" id="{24E49CE9-9B74-5853-7105-4BAF90AA21C2}"/>
              </a:ext>
            </a:extLst>
          </p:cNvPr>
          <p:cNvSpPr txBox="1"/>
          <p:nvPr>
            <p:custDataLst>
              <p:tags r:id="rId8"/>
            </p:custDataLst>
          </p:nvPr>
        </p:nvSpPr>
        <p:spPr>
          <a:xfrm>
            <a:off x="998935" y="3787735"/>
            <a:ext cx="3357892" cy="21544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rgbClr val="222223"/>
                </a:solidFill>
                <a:latin typeface="Calibri" panose="020F0502020204030204" pitchFamily="34" charset="0"/>
                <a:ea typeface="+mn-ea"/>
                <a:cs typeface="Calibri" panose="020F0502020204030204" pitchFamily="34" charset="0"/>
              </a:rPr>
              <a:t>Don’t know answers (7%) have been excluded from the calculations</a:t>
            </a:r>
            <a:r>
              <a:rPr lang="fr-CA" sz="800" b="0" dirty="0">
                <a:solidFill>
                  <a:srgbClr val="222223"/>
                </a:solidFill>
                <a:latin typeface="Calibri" panose="020F0502020204030204" pitchFamily="34" charset="0"/>
                <a:ea typeface="+mn-ea"/>
                <a:cs typeface="Calibri" panose="020F0502020204030204" pitchFamily="34" charset="0"/>
              </a:rPr>
              <a:t>. </a:t>
            </a:r>
          </a:p>
        </p:txBody>
      </p:sp>
      <p:sp>
        <p:nvSpPr>
          <p:cNvPr id="5" name="ZoneTexte 4">
            <a:extLst>
              <a:ext uri="{FF2B5EF4-FFF2-40B4-BE49-F238E27FC236}">
                <a16:creationId xmlns:a16="http://schemas.microsoft.com/office/drawing/2014/main" id="{DC0A5AC6-B9E2-E133-609E-1C5C5769B543}"/>
              </a:ext>
            </a:extLst>
          </p:cNvPr>
          <p:cNvSpPr txBox="1"/>
          <p:nvPr>
            <p:custDataLst>
              <p:tags r:id="rId9"/>
            </p:custDataLst>
          </p:nvPr>
        </p:nvSpPr>
        <p:spPr>
          <a:xfrm>
            <a:off x="4356827" y="2279328"/>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6" name="ZoneTexte 5">
            <a:extLst>
              <a:ext uri="{FF2B5EF4-FFF2-40B4-BE49-F238E27FC236}">
                <a16:creationId xmlns:a16="http://schemas.microsoft.com/office/drawing/2014/main" id="{8902AA52-ACDD-EEAF-4F05-BB48DBBF7DAB}"/>
              </a:ext>
            </a:extLst>
          </p:cNvPr>
          <p:cNvSpPr txBox="1"/>
          <p:nvPr>
            <p:custDataLst>
              <p:tags r:id="rId10"/>
            </p:custDataLst>
          </p:nvPr>
        </p:nvSpPr>
        <p:spPr>
          <a:xfrm>
            <a:off x="4361590" y="3093549"/>
            <a:ext cx="869439" cy="523220"/>
          </a:xfrm>
          <a:prstGeom prst="rect">
            <a:avLst/>
          </a:prstGeom>
          <a:noFill/>
        </p:spPr>
        <p:txBody>
          <a:bodyPr wrap="square" rtlCol="0">
            <a:spAutoFit/>
          </a:bodyPr>
          <a:lstStyle/>
          <a:p>
            <a:pPr algn="ctr"/>
            <a:r>
              <a:rPr lang="fr-CA" sz="2800" dirty="0">
                <a:solidFill>
                  <a:srgbClr val="FF0000"/>
                </a:solidFill>
                <a:latin typeface="+mn-lt"/>
              </a:rPr>
              <a:t>– </a:t>
            </a:r>
          </a:p>
        </p:txBody>
      </p:sp>
    </p:spTree>
    <p:extLst>
      <p:ext uri="{BB962C8B-B14F-4D97-AF65-F5344CB8AC3E}">
        <p14:creationId xmlns:p14="http://schemas.microsoft.com/office/powerpoint/2010/main" val="33774263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22</a:t>
            </a:fld>
            <a:endParaRPr lang="fr-CA" dirty="0"/>
          </a:p>
        </p:txBody>
      </p:sp>
      <p:sp>
        <p:nvSpPr>
          <p:cNvPr id="7" name="Rectangle 3"/>
          <p:cNvSpPr>
            <a:spLocks noChangeArrowheads="1"/>
          </p:cNvSpPr>
          <p:nvPr>
            <p:custDataLst>
              <p:tags r:id="rId2"/>
            </p:custDataLst>
          </p:nvPr>
        </p:nvSpPr>
        <p:spPr bwMode="auto">
          <a:xfrm>
            <a:off x="319087" y="171450"/>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Distribution of employees according to gender (1/2</a:t>
            </a: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a:t>
            </a:r>
          </a:p>
        </p:txBody>
      </p:sp>
      <p:sp>
        <p:nvSpPr>
          <p:cNvPr id="8" name="TextBox 1">
            <a:extLst>
              <a:ext uri="{FF2B5EF4-FFF2-40B4-BE49-F238E27FC236}">
                <a16:creationId xmlns:a16="http://schemas.microsoft.com/office/drawing/2014/main" id="{C1A05870-10B5-4D87-A490-9FEA0DC8DE4A}"/>
              </a:ext>
            </a:extLst>
          </p:cNvPr>
          <p:cNvSpPr txBox="1"/>
          <p:nvPr>
            <p:custDataLst>
              <p:tags r:id="rId3"/>
            </p:custDataLst>
          </p:nvPr>
        </p:nvSpPr>
        <p:spPr>
          <a:xfrm>
            <a:off x="300415" y="674523"/>
            <a:ext cx="8119685" cy="1092607"/>
          </a:xfrm>
          <a:prstGeom prst="rect">
            <a:avLst/>
          </a:prstGeom>
        </p:spPr>
        <p:txBody>
          <a:bodyPr vert="horz" wrap="square" lIns="91440" tIns="0" rIns="91440" bIns="0" rtlCol="0">
            <a:spAutoFit/>
          </a:bodyPr>
          <a:lstStyle/>
          <a:p>
            <a:pPr marL="4763" algn="just"/>
            <a:r>
              <a:rPr lang="en-CA" sz="1100" b="0" dirty="0">
                <a:solidFill>
                  <a:srgbClr val="222223"/>
                </a:solidFill>
                <a:latin typeface="Calibri" panose="020F0502020204030204" pitchFamily="34" charset="0"/>
                <a:cs typeface="Calibri" panose="020F0502020204030204" pitchFamily="34" charset="0"/>
              </a:rPr>
              <a:t>On average, the respondents employ slightly more men (54%) than women (46%). The distributions in the 2018 survey were exactly the same.</a:t>
            </a:r>
          </a:p>
          <a:p>
            <a:pPr marL="4763" algn="just"/>
            <a:endParaRPr lang="en-CA" sz="500" b="0" dirty="0">
              <a:solidFill>
                <a:srgbClr val="222223"/>
              </a:solidFill>
              <a:latin typeface="Calibri" panose="020F0502020204030204" pitchFamily="34" charset="0"/>
              <a:cs typeface="Calibri" panose="020F0502020204030204" pitchFamily="34" charset="0"/>
            </a:endParaRPr>
          </a:p>
          <a:p>
            <a:pPr marL="4763" algn="just"/>
            <a:r>
              <a:rPr lang="en-CA" sz="1100" b="0" dirty="0">
                <a:solidFill>
                  <a:srgbClr val="222223"/>
                </a:solidFill>
                <a:latin typeface="Calibri" panose="020F0502020204030204" pitchFamily="34" charset="0"/>
                <a:cs typeface="Calibri" panose="020F0502020204030204" pitchFamily="34" charset="0"/>
              </a:rPr>
              <a:t>However, there were significant variations in the gender-based distribution depending on the business category (see the bullets in the lower right and the graph on the following page). For example, the proportion of men in the primary and secondary sectors is quite high at 81%. Conversely, women are a majority in the tertiary sector in general (53%), particularly in the public and para-public sectors (58%), </a:t>
            </a:r>
            <a:r>
              <a:rPr lang="en-CA" sz="1100" b="0" dirty="0">
                <a:latin typeface="+mn-lt"/>
              </a:rPr>
              <a:t>accommodation, restaurants and tourism </a:t>
            </a:r>
            <a:r>
              <a:rPr lang="en-CA" sz="1100" b="0" i="0" u="none" strike="noStrike" kern="1200" dirty="0">
                <a:solidFill>
                  <a:schemeClr val="tx1"/>
                </a:solidFill>
                <a:effectLst/>
                <a:latin typeface="+mn-lt"/>
                <a:ea typeface="+mn-ea"/>
                <a:cs typeface="+mn-cs"/>
              </a:rPr>
              <a:t>(55%) and in retailing (55%)</a:t>
            </a:r>
            <a:r>
              <a:rPr lang="en-CA" sz="1100" b="0" dirty="0">
                <a:solidFill>
                  <a:srgbClr val="222223"/>
                </a:solidFill>
                <a:latin typeface="Calibri" panose="020F0502020204030204" pitchFamily="34" charset="0"/>
                <a:cs typeface="Calibri" panose="020F0502020204030204" pitchFamily="34" charset="0"/>
              </a:rPr>
              <a:t>.</a:t>
            </a:r>
          </a:p>
        </p:txBody>
      </p:sp>
      <p:graphicFrame>
        <p:nvGraphicFramePr>
          <p:cNvPr id="10" name="Table 3">
            <a:extLst>
              <a:ext uri="{FF2B5EF4-FFF2-40B4-BE49-F238E27FC236}">
                <a16:creationId xmlns:a16="http://schemas.microsoft.com/office/drawing/2014/main" id="{BC4A3EB7-433C-427A-9A3F-3483B61BD4E3}"/>
              </a:ext>
            </a:extLst>
          </p:cNvPr>
          <p:cNvGraphicFramePr>
            <a:graphicFrameLocks noGrp="1"/>
          </p:cNvGraphicFramePr>
          <p:nvPr>
            <p:custDataLst>
              <p:tags r:id="rId4"/>
            </p:custDataLst>
            <p:extLst>
              <p:ext uri="{D42A27DB-BD31-4B8C-83A1-F6EECF244321}">
                <p14:modId xmlns:p14="http://schemas.microsoft.com/office/powerpoint/2010/main" val="4160523501"/>
              </p:ext>
            </p:extLst>
          </p:nvPr>
        </p:nvGraphicFramePr>
        <p:xfrm>
          <a:off x="736488" y="2105586"/>
          <a:ext cx="3383280" cy="1783322"/>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640080">
                  <a:extLst>
                    <a:ext uri="{9D8B030D-6E8A-4147-A177-3AD203B41FA5}">
                      <a16:colId xmlns:a16="http://schemas.microsoft.com/office/drawing/2014/main" val="20002"/>
                    </a:ext>
                  </a:extLst>
                </a:gridCol>
                <a:gridCol w="640080">
                  <a:extLst>
                    <a:ext uri="{9D8B030D-6E8A-4147-A177-3AD203B41FA5}">
                      <a16:colId xmlns:a16="http://schemas.microsoft.com/office/drawing/2014/main" val="20001"/>
                    </a:ext>
                  </a:extLst>
                </a:gridCol>
              </a:tblGrid>
              <a:tr h="376278">
                <a:tc>
                  <a:txBody>
                    <a:bodyPr/>
                    <a:lstStyle/>
                    <a:p>
                      <a:pPr>
                        <a:lnSpc>
                          <a:spcPct val="100000"/>
                        </a:lnSpc>
                      </a:pPr>
                      <a:endParaRPr lang="fr-CA" sz="1050" b="1" i="1" noProof="0" dirty="0">
                        <a:solidFill>
                          <a:schemeClr val="bg1"/>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ct val="100000"/>
                        </a:lnSpc>
                      </a:pPr>
                      <a:r>
                        <a:rPr lang="fr-CA" sz="1000" b="0" baseline="0" noProof="0" dirty="0">
                          <a:solidFill>
                            <a:schemeClr val="bg1"/>
                          </a:solidFill>
                          <a:latin typeface="Calibri" panose="020F0502020204030204" pitchFamily="34" charset="0"/>
                          <a:cs typeface="Calibri" panose="020F0502020204030204" pitchFamily="34" charset="0"/>
                        </a:rPr>
                        <a:t>Men</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1B2F5F"/>
                    </a:solidFill>
                  </a:tcPr>
                </a:tc>
                <a:tc>
                  <a:txBody>
                    <a:bodyPr/>
                    <a:lstStyle/>
                    <a:p>
                      <a:pPr algn="ctr">
                        <a:lnSpc>
                          <a:spcPct val="100000"/>
                        </a:lnSpc>
                      </a:pPr>
                      <a:r>
                        <a:rPr lang="fr-CA" sz="1000" b="0" baseline="0" noProof="0" dirty="0">
                          <a:solidFill>
                            <a:schemeClr val="bg1"/>
                          </a:solidFill>
                          <a:latin typeface="Calibri" panose="020F0502020204030204" pitchFamily="34" charset="0"/>
                          <a:cs typeface="Calibri" panose="020F0502020204030204" pitchFamily="34" charset="0"/>
                        </a:rPr>
                        <a:t>Women</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6C31"/>
                    </a:solidFill>
                  </a:tcPr>
                </a:tc>
                <a:extLst>
                  <a:ext uri="{0D108BD9-81ED-4DB2-BD59-A6C34878D82A}">
                    <a16:rowId xmlns:a16="http://schemas.microsoft.com/office/drawing/2014/main" val="10000"/>
                  </a:ext>
                </a:extLst>
              </a:tr>
              <a:tr h="0">
                <a:tc>
                  <a:txBody>
                    <a:bodyPr/>
                    <a:lstStyle/>
                    <a:p>
                      <a:pPr algn="r">
                        <a:lnSpc>
                          <a:spcPts val="1200"/>
                        </a:lnSpc>
                      </a:pPr>
                      <a:endParaRPr lang="fr-CA" sz="900" i="1" noProof="0" dirty="0">
                        <a:solidFill>
                          <a:srgbClr val="0A1828"/>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extLst>
                  <a:ext uri="{0D108BD9-81ED-4DB2-BD59-A6C34878D82A}">
                    <a16:rowId xmlns:a16="http://schemas.microsoft.com/office/drawing/2014/main" val="10001"/>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1" i="0" noProof="0" dirty="0">
                          <a:solidFill>
                            <a:srgbClr val="222223"/>
                          </a:solidFill>
                          <a:latin typeface="Calibri" panose="020F0502020204030204" pitchFamily="34" charset="0"/>
                          <a:cs typeface="Calibri" panose="020F0502020204030204" pitchFamily="34" charset="0"/>
                        </a:rPr>
                        <a:t>Proportion of employees</a:t>
                      </a:r>
                      <a:endParaRPr lang="en-CA" sz="900" b="0" i="0" noProof="0" dirty="0">
                        <a:solidFill>
                          <a:srgbClr val="222223"/>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693773068"/>
                  </a:ext>
                </a:extLst>
              </a:tr>
              <a:tr h="178119">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0% to 9%</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fr-CA" sz="900" b="0" i="0" u="none" strike="noStrike" dirty="0">
                          <a:solidFill>
                            <a:srgbClr val="222223"/>
                          </a:solidFill>
                          <a:effectLst/>
                          <a:latin typeface="Calibri" panose="020F0502020204030204" pitchFamily="34" charset="0"/>
                        </a:rPr>
                        <a:t>17%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3982344065"/>
                  </a:ext>
                </a:extLst>
              </a:tr>
              <a:tr h="178119">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10% to 49%</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22%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fr-CA" sz="900" b="0" i="0" u="none" strike="noStrike" dirty="0">
                          <a:solidFill>
                            <a:srgbClr val="222223"/>
                          </a:solidFill>
                          <a:effectLst/>
                          <a:latin typeface="Calibri" panose="020F0502020204030204" pitchFamily="34" charset="0"/>
                        </a:rPr>
                        <a:t>28%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4"/>
                  </a:ext>
                </a:extLst>
              </a:tr>
              <a:tr h="178119">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50%</a:t>
                      </a:r>
                      <a:r>
                        <a:rPr lang="en-CA" sz="900" b="0" baseline="0" noProof="0" dirty="0">
                          <a:solidFill>
                            <a:srgbClr val="222223"/>
                          </a:solidFill>
                          <a:latin typeface="Calibri" panose="020F0502020204030204" pitchFamily="34" charset="0"/>
                          <a:ea typeface="Times New Roman"/>
                          <a:cs typeface="Calibri" panose="020F0502020204030204" pitchFamily="34" charset="0"/>
                        </a:rPr>
                        <a:t> to 89% </a:t>
                      </a:r>
                      <a:endParaRPr lang="en-CA" sz="900" b="0" noProof="0" dirty="0">
                        <a:solidFill>
                          <a:srgbClr val="222223"/>
                        </a:solidFill>
                        <a:latin typeface="Calibri" panose="020F0502020204030204" pitchFamily="34" charset="0"/>
                        <a:ea typeface="Times New Roman"/>
                        <a:cs typeface="Calibri" panose="020F0502020204030204" pitchFamily="34" charset="0"/>
                      </a:endParaRP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47%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40%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5"/>
                  </a:ext>
                </a:extLst>
              </a:tr>
              <a:tr h="178119">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90 to 100%</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14%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742019536"/>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1" kern="1200" noProof="0" dirty="0">
                          <a:solidFill>
                            <a:srgbClr val="222223"/>
                          </a:solidFill>
                          <a:latin typeface="Calibri" panose="020F0502020204030204" pitchFamily="34" charset="0"/>
                          <a:ea typeface="+mn-ea"/>
                          <a:cs typeface="Calibri" panose="020F0502020204030204" pitchFamily="34" charset="0"/>
                        </a:rPr>
                        <a:t>AVERAGE DISTRIBUTION</a:t>
                      </a: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54.0%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46.0%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07"/>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800" b="0" i="1" kern="1200" noProof="0" dirty="0">
                          <a:solidFill>
                            <a:srgbClr val="222223"/>
                          </a:solidFill>
                          <a:latin typeface="Calibri" panose="020F0502020204030204" pitchFamily="34" charset="0"/>
                          <a:ea typeface="+mn-ea"/>
                          <a:cs typeface="Calibri" panose="020F0502020204030204" pitchFamily="34" charset="0"/>
                        </a:rPr>
                        <a:t>Average distribution in 2018</a:t>
                      </a: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54.3%</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45.7%</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383577419"/>
                  </a:ext>
                </a:extLst>
              </a:tr>
            </a:tbl>
          </a:graphicData>
        </a:graphic>
      </p:graphicFrame>
      <p:sp>
        <p:nvSpPr>
          <p:cNvPr id="13" name="Rectangle: Rounded Corners 21">
            <a:extLst>
              <a:ext uri="{FF2B5EF4-FFF2-40B4-BE49-F238E27FC236}">
                <a16:creationId xmlns:a16="http://schemas.microsoft.com/office/drawing/2014/main" id="{1E11900A-0374-444E-BD71-3F27D2DFB8D2}"/>
              </a:ext>
            </a:extLst>
          </p:cNvPr>
          <p:cNvSpPr/>
          <p:nvPr>
            <p:custDataLst>
              <p:tags r:id="rId5"/>
            </p:custDataLst>
          </p:nvPr>
        </p:nvSpPr>
        <p:spPr>
          <a:xfrm>
            <a:off x="5316641" y="2232672"/>
            <a:ext cx="2387178" cy="595877"/>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MEN – highest proportion:</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Primary and secondary sectors (81.3%)</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Company owners (59.7%) </a:t>
            </a:r>
          </a:p>
        </p:txBody>
      </p:sp>
      <p:sp>
        <p:nvSpPr>
          <p:cNvPr id="14" name="Rectangle: Rounded Corners 21">
            <a:extLst>
              <a:ext uri="{FF2B5EF4-FFF2-40B4-BE49-F238E27FC236}">
                <a16:creationId xmlns:a16="http://schemas.microsoft.com/office/drawing/2014/main" id="{1E11900A-0374-444E-BD71-3F27D2DFB8D2}"/>
              </a:ext>
            </a:extLst>
          </p:cNvPr>
          <p:cNvSpPr/>
          <p:nvPr>
            <p:custDataLst>
              <p:tags r:id="rId6"/>
            </p:custDataLst>
          </p:nvPr>
        </p:nvSpPr>
        <p:spPr>
          <a:xfrm>
            <a:off x="5316642" y="3001366"/>
            <a:ext cx="2387178" cy="938088"/>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WOMEN – highest proportion:</a:t>
            </a:r>
            <a:endParaRPr lang="en-CA" sz="900" b="0" kern="0" dirty="0">
              <a:solidFill>
                <a:schemeClr val="bg2">
                  <a:lumMod val="50000"/>
                </a:schemeClr>
              </a:solidFill>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Tertiary sector (52.9%)</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Public and para-public sectors (57.7%)</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Accommodation, restaurants and tourism (55.3%)</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Retailing (55.3%)</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Non-business owner (55.6%) </a:t>
            </a:r>
          </a:p>
        </p:txBody>
      </p:sp>
      <p:sp>
        <p:nvSpPr>
          <p:cNvPr id="3" name="ZoneTexte 2">
            <a:extLst>
              <a:ext uri="{FF2B5EF4-FFF2-40B4-BE49-F238E27FC236}">
                <a16:creationId xmlns:a16="http://schemas.microsoft.com/office/drawing/2014/main" id="{037B9210-B1BD-2BC4-0E0A-9C79058C0BE3}"/>
              </a:ext>
            </a:extLst>
          </p:cNvPr>
          <p:cNvSpPr txBox="1"/>
          <p:nvPr>
            <p:custDataLst>
              <p:tags r:id="rId7"/>
            </p:custDataLst>
          </p:nvPr>
        </p:nvSpPr>
        <p:spPr>
          <a:xfrm>
            <a:off x="4572000" y="2233620"/>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4" name="ZoneTexte 3">
            <a:extLst>
              <a:ext uri="{FF2B5EF4-FFF2-40B4-BE49-F238E27FC236}">
                <a16:creationId xmlns:a16="http://schemas.microsoft.com/office/drawing/2014/main" id="{0DEB428C-6916-8988-E49F-68736A51EABB}"/>
              </a:ext>
            </a:extLst>
          </p:cNvPr>
          <p:cNvSpPr txBox="1"/>
          <p:nvPr>
            <p:custDataLst>
              <p:tags r:id="rId8"/>
            </p:custDataLst>
          </p:nvPr>
        </p:nvSpPr>
        <p:spPr>
          <a:xfrm>
            <a:off x="4572000" y="3148020"/>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5" name="ZoneTexte 6">
            <a:extLst>
              <a:ext uri="{FF2B5EF4-FFF2-40B4-BE49-F238E27FC236}">
                <a16:creationId xmlns:a16="http://schemas.microsoft.com/office/drawing/2014/main" id="{D3B868DE-E752-001E-E8EC-54C421D6C0F1}"/>
              </a:ext>
            </a:extLst>
          </p:cNvPr>
          <p:cNvSpPr txBox="1"/>
          <p:nvPr>
            <p:custDataLst>
              <p:tags r:id="rId9"/>
            </p:custDataLst>
          </p:nvPr>
        </p:nvSpPr>
        <p:spPr>
          <a:xfrm>
            <a:off x="427381" y="4664738"/>
            <a:ext cx="7384775"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Q5. Please provide a distribution of your employees based on gender in %.</a:t>
            </a:r>
          </a:p>
          <a:p>
            <a:r>
              <a:rPr lang="en-CA" sz="800" b="0" dirty="0">
                <a:solidFill>
                  <a:schemeClr val="bg1">
                    <a:lumMod val="50000"/>
                  </a:schemeClr>
                </a:solidFill>
                <a:latin typeface="Calibri" panose="020F0502020204030204" pitchFamily="34" charset="0"/>
                <a:cs typeface="Calibri" panose="020F0502020204030204" pitchFamily="34" charset="0"/>
              </a:rPr>
              <a:t>Base: All respondents (n=233).</a:t>
            </a:r>
          </a:p>
        </p:txBody>
      </p:sp>
    </p:spTree>
    <p:extLst>
      <p:ext uri="{BB962C8B-B14F-4D97-AF65-F5344CB8AC3E}">
        <p14:creationId xmlns:p14="http://schemas.microsoft.com/office/powerpoint/2010/main" val="204461694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23</a:t>
            </a:fld>
            <a:endParaRPr lang="fr-CA" dirty="0"/>
          </a:p>
        </p:txBody>
      </p:sp>
      <p:sp>
        <p:nvSpPr>
          <p:cNvPr id="8" name="TextBox 1">
            <a:extLst>
              <a:ext uri="{FF2B5EF4-FFF2-40B4-BE49-F238E27FC236}">
                <a16:creationId xmlns:a16="http://schemas.microsoft.com/office/drawing/2014/main" id="{C1A05870-10B5-4D87-A490-9FEA0DC8DE4A}"/>
              </a:ext>
            </a:extLst>
          </p:cNvPr>
          <p:cNvSpPr txBox="1"/>
          <p:nvPr>
            <p:custDataLst>
              <p:tags r:id="rId2"/>
            </p:custDataLst>
          </p:nvPr>
        </p:nvSpPr>
        <p:spPr>
          <a:xfrm>
            <a:off x="342947" y="629153"/>
            <a:ext cx="8289709" cy="215444"/>
          </a:xfrm>
          <a:prstGeom prst="rect">
            <a:avLst/>
          </a:prstGeom>
        </p:spPr>
        <p:txBody>
          <a:bodyPr vert="horz" wrap="square" lIns="91440" tIns="0" rIns="91440" bIns="0" rtlCol="0">
            <a:spAutoFit/>
          </a:bodyPr>
          <a:lstStyle/>
          <a:p>
            <a:pPr marL="4763" algn="just"/>
            <a:r>
              <a:rPr lang="en-CA" sz="1400" b="0" dirty="0">
                <a:solidFill>
                  <a:srgbClr val="222223"/>
                </a:solidFill>
                <a:latin typeface="Calibri" panose="020F0502020204030204" pitchFamily="34" charset="0"/>
                <a:cs typeface="Calibri" panose="020F0502020204030204" pitchFamily="34" charset="0"/>
              </a:rPr>
              <a:t>Average distribution of employees based on gender in the main activity sectors</a:t>
            </a:r>
          </a:p>
        </p:txBody>
      </p:sp>
      <p:graphicFrame>
        <p:nvGraphicFramePr>
          <p:cNvPr id="17" name="Chart 25">
            <a:extLst>
              <a:ext uri="{FF2B5EF4-FFF2-40B4-BE49-F238E27FC236}">
                <a16:creationId xmlns:a16="http://schemas.microsoft.com/office/drawing/2014/main" id="{38442F9B-588A-4B6A-82CF-236FBE23C790}"/>
              </a:ext>
            </a:extLst>
          </p:cNvPr>
          <p:cNvGraphicFramePr/>
          <p:nvPr>
            <p:custDataLst>
              <p:tags r:id="rId3"/>
            </p:custDataLst>
            <p:extLst>
              <p:ext uri="{D42A27DB-BD31-4B8C-83A1-F6EECF244321}">
                <p14:modId xmlns:p14="http://schemas.microsoft.com/office/powerpoint/2010/main" val="2010855799"/>
              </p:ext>
            </p:extLst>
          </p:nvPr>
        </p:nvGraphicFramePr>
        <p:xfrm>
          <a:off x="235532" y="902517"/>
          <a:ext cx="7855377" cy="3330816"/>
        </p:xfrm>
        <a:graphic>
          <a:graphicData uri="http://schemas.openxmlformats.org/drawingml/2006/chart">
            <c:chart xmlns:c="http://schemas.openxmlformats.org/drawingml/2006/chart" xmlns:r="http://schemas.openxmlformats.org/officeDocument/2006/relationships" r:id="rId21"/>
          </a:graphicData>
        </a:graphic>
      </p:graphicFrame>
      <p:sp>
        <p:nvSpPr>
          <p:cNvPr id="33" name="Rectangle 32"/>
          <p:cNvSpPr/>
          <p:nvPr>
            <p:custDataLst>
              <p:tags r:id="rId4"/>
            </p:custDataLst>
          </p:nvPr>
        </p:nvSpPr>
        <p:spPr>
          <a:xfrm>
            <a:off x="4318236" y="1598095"/>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grpSp>
        <p:nvGrpSpPr>
          <p:cNvPr id="11" name="Groupe 10"/>
          <p:cNvGrpSpPr/>
          <p:nvPr>
            <p:custDataLst>
              <p:tags r:id="rId5"/>
            </p:custDataLst>
          </p:nvPr>
        </p:nvGrpSpPr>
        <p:grpSpPr>
          <a:xfrm>
            <a:off x="436774" y="1114331"/>
            <a:ext cx="7541876" cy="290867"/>
            <a:chOff x="682858" y="1030680"/>
            <a:chExt cx="7301577" cy="290867"/>
          </a:xfrm>
        </p:grpSpPr>
        <p:sp>
          <p:nvSpPr>
            <p:cNvPr id="55" name="Rectangle 54"/>
            <p:cNvSpPr/>
            <p:nvPr>
              <p:custDataLst>
                <p:tags r:id="rId18"/>
              </p:custDataLst>
            </p:nvPr>
          </p:nvSpPr>
          <p:spPr>
            <a:xfrm>
              <a:off x="682858" y="1030680"/>
              <a:ext cx="7301577" cy="290867"/>
            </a:xfrm>
            <a:prstGeom prst="rect">
              <a:avLst/>
            </a:pr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4" name="ZoneTexte 3"/>
            <p:cNvSpPr txBox="1"/>
            <p:nvPr/>
          </p:nvSpPr>
          <p:spPr>
            <a:xfrm>
              <a:off x="771384" y="1041480"/>
              <a:ext cx="1450955" cy="246221"/>
            </a:xfrm>
            <a:prstGeom prst="rect">
              <a:avLst/>
            </a:prstGeom>
            <a:solidFill>
              <a:schemeClr val="bg1"/>
            </a:solidFill>
          </p:spPr>
          <p:txBody>
            <a:bodyPr wrap="square" rtlCol="0">
              <a:spAutoFit/>
            </a:bodyPr>
            <a:lstStyle/>
            <a:p>
              <a:pPr algn="r">
                <a:lnSpc>
                  <a:spcPts val="1200"/>
                </a:lnSpc>
              </a:pPr>
              <a:r>
                <a:rPr lang="fr-CA" sz="1000" dirty="0">
                  <a:latin typeface="+mn-lt"/>
                </a:rPr>
                <a:t>TOTAL BUSINESSES</a:t>
              </a:r>
            </a:p>
          </p:txBody>
        </p:sp>
      </p:grpSp>
      <p:sp>
        <p:nvSpPr>
          <p:cNvPr id="41" name="Rectangle 40"/>
          <p:cNvSpPr/>
          <p:nvPr>
            <p:custDataLst>
              <p:tags r:id="rId6"/>
            </p:custDataLst>
          </p:nvPr>
        </p:nvSpPr>
        <p:spPr>
          <a:xfrm>
            <a:off x="3171643" y="3341350"/>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42" name="Rectangle 41"/>
          <p:cNvSpPr/>
          <p:nvPr>
            <p:custDataLst>
              <p:tags r:id="rId7"/>
            </p:custDataLst>
          </p:nvPr>
        </p:nvSpPr>
        <p:spPr>
          <a:xfrm>
            <a:off x="6284635" y="2044923"/>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60" name="Rectangle 59"/>
          <p:cNvSpPr/>
          <p:nvPr>
            <p:custDataLst>
              <p:tags r:id="rId8"/>
            </p:custDataLst>
          </p:nvPr>
        </p:nvSpPr>
        <p:spPr>
          <a:xfrm>
            <a:off x="6202360" y="2481594"/>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61" name="Rectangle 60"/>
          <p:cNvSpPr/>
          <p:nvPr>
            <p:custDataLst>
              <p:tags r:id="rId9"/>
            </p:custDataLst>
          </p:nvPr>
        </p:nvSpPr>
        <p:spPr>
          <a:xfrm>
            <a:off x="7261234" y="1608618"/>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65" name="Rectangle 64"/>
          <p:cNvSpPr/>
          <p:nvPr>
            <p:custDataLst>
              <p:tags r:id="rId10"/>
            </p:custDataLst>
          </p:nvPr>
        </p:nvSpPr>
        <p:spPr>
          <a:xfrm>
            <a:off x="3345717" y="2044923"/>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67" name="Rectangle 66"/>
          <p:cNvSpPr/>
          <p:nvPr>
            <p:custDataLst>
              <p:tags r:id="rId11"/>
            </p:custDataLst>
          </p:nvPr>
        </p:nvSpPr>
        <p:spPr>
          <a:xfrm>
            <a:off x="3260373" y="2476328"/>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68" name="Rectangle 67"/>
          <p:cNvSpPr/>
          <p:nvPr>
            <p:custDataLst>
              <p:tags r:id="rId12"/>
            </p:custDataLst>
          </p:nvPr>
        </p:nvSpPr>
        <p:spPr>
          <a:xfrm>
            <a:off x="6209917" y="2900883"/>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grpSp>
        <p:nvGrpSpPr>
          <p:cNvPr id="12" name="Groupe 11"/>
          <p:cNvGrpSpPr/>
          <p:nvPr>
            <p:custDataLst>
              <p:tags r:id="rId13"/>
            </p:custDataLst>
          </p:nvPr>
        </p:nvGrpSpPr>
        <p:grpSpPr>
          <a:xfrm>
            <a:off x="4605337" y="4141303"/>
            <a:ext cx="779840" cy="551025"/>
            <a:chOff x="8147980" y="2562817"/>
            <a:chExt cx="779840" cy="551025"/>
          </a:xfrm>
        </p:grpSpPr>
        <p:grpSp>
          <p:nvGrpSpPr>
            <p:cNvPr id="75" name="Groupe 74"/>
            <p:cNvGrpSpPr/>
            <p:nvPr/>
          </p:nvGrpSpPr>
          <p:grpSpPr>
            <a:xfrm>
              <a:off x="8212795" y="2574339"/>
              <a:ext cx="217141" cy="420623"/>
              <a:chOff x="4386417" y="3029008"/>
              <a:chExt cx="508017" cy="1019189"/>
            </a:xfrm>
            <a:solidFill>
              <a:srgbClr val="F46C31"/>
            </a:solidFill>
          </p:grpSpPr>
          <p:sp>
            <p:nvSpPr>
              <p:cNvPr id="88" name="Freeform 6"/>
              <p:cNvSpPr>
                <a:spLocks/>
              </p:cNvSpPr>
              <p:nvPr/>
            </p:nvSpPr>
            <p:spPr bwMode="auto">
              <a:xfrm>
                <a:off x="4386417" y="3214744"/>
                <a:ext cx="508017" cy="833453"/>
              </a:xfrm>
              <a:custGeom>
                <a:avLst/>
                <a:gdLst>
                  <a:gd name="T0" fmla="*/ 97 w 134"/>
                  <a:gd name="T1" fmla="*/ 61 h 220"/>
                  <a:gd name="T2" fmla="*/ 97 w 134"/>
                  <a:gd name="T3" fmla="*/ 220 h 220"/>
                  <a:gd name="T4" fmla="*/ 73 w 134"/>
                  <a:gd name="T5" fmla="*/ 220 h 220"/>
                  <a:gd name="T6" fmla="*/ 73 w 134"/>
                  <a:gd name="T7" fmla="*/ 114 h 220"/>
                  <a:gd name="T8" fmla="*/ 61 w 134"/>
                  <a:gd name="T9" fmla="*/ 114 h 220"/>
                  <a:gd name="T10" fmla="*/ 61 w 134"/>
                  <a:gd name="T11" fmla="*/ 220 h 220"/>
                  <a:gd name="T12" fmla="*/ 37 w 134"/>
                  <a:gd name="T13" fmla="*/ 220 h 220"/>
                  <a:gd name="T14" fmla="*/ 37 w 134"/>
                  <a:gd name="T15" fmla="*/ 62 h 220"/>
                  <a:gd name="T16" fmla="*/ 35 w 134"/>
                  <a:gd name="T17" fmla="*/ 62 h 220"/>
                  <a:gd name="T18" fmla="*/ 25 w 134"/>
                  <a:gd name="T19" fmla="*/ 103 h 220"/>
                  <a:gd name="T20" fmla="*/ 11 w 134"/>
                  <a:gd name="T21" fmla="*/ 114 h 220"/>
                  <a:gd name="T22" fmla="*/ 2 w 134"/>
                  <a:gd name="T23" fmla="*/ 100 h 220"/>
                  <a:gd name="T24" fmla="*/ 19 w 134"/>
                  <a:gd name="T25" fmla="*/ 27 h 220"/>
                  <a:gd name="T26" fmla="*/ 26 w 134"/>
                  <a:gd name="T27" fmla="*/ 18 h 220"/>
                  <a:gd name="T28" fmla="*/ 108 w 134"/>
                  <a:gd name="T29" fmla="*/ 18 h 220"/>
                  <a:gd name="T30" fmla="*/ 116 w 134"/>
                  <a:gd name="T31" fmla="*/ 30 h 220"/>
                  <a:gd name="T32" fmla="*/ 132 w 134"/>
                  <a:gd name="T33" fmla="*/ 96 h 220"/>
                  <a:gd name="T34" fmla="*/ 124 w 134"/>
                  <a:gd name="T35" fmla="*/ 113 h 220"/>
                  <a:gd name="T36" fmla="*/ 109 w 134"/>
                  <a:gd name="T37" fmla="*/ 101 h 220"/>
                  <a:gd name="T38" fmla="*/ 99 w 134"/>
                  <a:gd name="T39" fmla="*/ 61 h 220"/>
                  <a:gd name="T40" fmla="*/ 98 w 134"/>
                  <a:gd name="T41" fmla="*/ 56 h 220"/>
                  <a:gd name="T42" fmla="*/ 96 w 134"/>
                  <a:gd name="T43" fmla="*/ 56 h 220"/>
                  <a:gd name="T44" fmla="*/ 97 w 134"/>
                  <a:gd name="T45" fmla="*/ 6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4" h="220">
                    <a:moveTo>
                      <a:pt x="97" y="61"/>
                    </a:moveTo>
                    <a:cubicBezTo>
                      <a:pt x="97" y="114"/>
                      <a:pt x="97" y="167"/>
                      <a:pt x="97" y="220"/>
                    </a:cubicBezTo>
                    <a:cubicBezTo>
                      <a:pt x="89" y="220"/>
                      <a:pt x="82" y="220"/>
                      <a:pt x="73" y="220"/>
                    </a:cubicBezTo>
                    <a:cubicBezTo>
                      <a:pt x="73" y="185"/>
                      <a:pt x="73" y="150"/>
                      <a:pt x="73" y="114"/>
                    </a:cubicBezTo>
                    <a:cubicBezTo>
                      <a:pt x="69" y="114"/>
                      <a:pt x="66" y="114"/>
                      <a:pt x="61" y="114"/>
                    </a:cubicBezTo>
                    <a:cubicBezTo>
                      <a:pt x="61" y="149"/>
                      <a:pt x="61" y="184"/>
                      <a:pt x="61" y="220"/>
                    </a:cubicBezTo>
                    <a:cubicBezTo>
                      <a:pt x="53" y="220"/>
                      <a:pt x="45" y="220"/>
                      <a:pt x="37" y="220"/>
                    </a:cubicBezTo>
                    <a:cubicBezTo>
                      <a:pt x="37" y="167"/>
                      <a:pt x="37" y="115"/>
                      <a:pt x="37" y="62"/>
                    </a:cubicBezTo>
                    <a:cubicBezTo>
                      <a:pt x="36" y="62"/>
                      <a:pt x="36" y="62"/>
                      <a:pt x="35" y="62"/>
                    </a:cubicBezTo>
                    <a:cubicBezTo>
                      <a:pt x="32" y="76"/>
                      <a:pt x="28" y="90"/>
                      <a:pt x="25" y="103"/>
                    </a:cubicBezTo>
                    <a:cubicBezTo>
                      <a:pt x="23" y="110"/>
                      <a:pt x="19" y="115"/>
                      <a:pt x="11" y="114"/>
                    </a:cubicBezTo>
                    <a:cubicBezTo>
                      <a:pt x="4" y="113"/>
                      <a:pt x="0" y="107"/>
                      <a:pt x="2" y="100"/>
                    </a:cubicBezTo>
                    <a:cubicBezTo>
                      <a:pt x="7" y="75"/>
                      <a:pt x="13" y="51"/>
                      <a:pt x="19" y="27"/>
                    </a:cubicBezTo>
                    <a:cubicBezTo>
                      <a:pt x="20" y="24"/>
                      <a:pt x="23" y="21"/>
                      <a:pt x="26" y="18"/>
                    </a:cubicBezTo>
                    <a:cubicBezTo>
                      <a:pt x="49" y="1"/>
                      <a:pt x="84" y="0"/>
                      <a:pt x="108" y="18"/>
                    </a:cubicBezTo>
                    <a:cubicBezTo>
                      <a:pt x="112" y="20"/>
                      <a:pt x="115" y="26"/>
                      <a:pt x="116" y="30"/>
                    </a:cubicBezTo>
                    <a:cubicBezTo>
                      <a:pt x="122" y="52"/>
                      <a:pt x="127" y="74"/>
                      <a:pt x="132" y="96"/>
                    </a:cubicBezTo>
                    <a:cubicBezTo>
                      <a:pt x="134" y="103"/>
                      <a:pt x="133" y="110"/>
                      <a:pt x="124" y="113"/>
                    </a:cubicBezTo>
                    <a:cubicBezTo>
                      <a:pt x="117" y="115"/>
                      <a:pt x="111" y="111"/>
                      <a:pt x="109" y="101"/>
                    </a:cubicBezTo>
                    <a:cubicBezTo>
                      <a:pt x="106" y="88"/>
                      <a:pt x="103" y="75"/>
                      <a:pt x="99" y="61"/>
                    </a:cubicBezTo>
                    <a:cubicBezTo>
                      <a:pt x="99" y="59"/>
                      <a:pt x="98" y="58"/>
                      <a:pt x="98" y="56"/>
                    </a:cubicBezTo>
                    <a:cubicBezTo>
                      <a:pt x="97" y="56"/>
                      <a:pt x="97" y="56"/>
                      <a:pt x="96" y="56"/>
                    </a:cubicBezTo>
                    <a:cubicBezTo>
                      <a:pt x="96" y="58"/>
                      <a:pt x="97" y="59"/>
                      <a:pt x="97" y="61"/>
                    </a:cubicBezTo>
                    <a:close/>
                  </a:path>
                </a:pathLst>
              </a:custGeom>
              <a:solidFill>
                <a:srgbClr val="1B2F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p>
            </p:txBody>
          </p:sp>
          <p:sp>
            <p:nvSpPr>
              <p:cNvPr id="89" name="Freeform 7"/>
              <p:cNvSpPr>
                <a:spLocks/>
              </p:cNvSpPr>
              <p:nvPr/>
            </p:nvSpPr>
            <p:spPr bwMode="auto">
              <a:xfrm>
                <a:off x="4548360" y="3029008"/>
                <a:ext cx="182569" cy="182567"/>
              </a:xfrm>
              <a:custGeom>
                <a:avLst/>
                <a:gdLst>
                  <a:gd name="T0" fmla="*/ 24 w 48"/>
                  <a:gd name="T1" fmla="*/ 0 h 48"/>
                  <a:gd name="T2" fmla="*/ 48 w 48"/>
                  <a:gd name="T3" fmla="*/ 24 h 48"/>
                  <a:gd name="T4" fmla="*/ 24 w 48"/>
                  <a:gd name="T5" fmla="*/ 48 h 48"/>
                  <a:gd name="T6" fmla="*/ 0 w 48"/>
                  <a:gd name="T7" fmla="*/ 24 h 48"/>
                  <a:gd name="T8" fmla="*/ 24 w 48"/>
                  <a:gd name="T9" fmla="*/ 0 h 48"/>
                </a:gdLst>
                <a:ahLst/>
                <a:cxnLst>
                  <a:cxn ang="0">
                    <a:pos x="T0" y="T1"/>
                  </a:cxn>
                  <a:cxn ang="0">
                    <a:pos x="T2" y="T3"/>
                  </a:cxn>
                  <a:cxn ang="0">
                    <a:pos x="T4" y="T5"/>
                  </a:cxn>
                  <a:cxn ang="0">
                    <a:pos x="T6" y="T7"/>
                  </a:cxn>
                  <a:cxn ang="0">
                    <a:pos x="T8" y="T9"/>
                  </a:cxn>
                </a:cxnLst>
                <a:rect l="0" t="0" r="r" b="b"/>
                <a:pathLst>
                  <a:path w="48" h="48">
                    <a:moveTo>
                      <a:pt x="24" y="0"/>
                    </a:moveTo>
                    <a:cubicBezTo>
                      <a:pt x="37" y="0"/>
                      <a:pt x="48" y="10"/>
                      <a:pt x="48" y="24"/>
                    </a:cubicBezTo>
                    <a:cubicBezTo>
                      <a:pt x="48" y="37"/>
                      <a:pt x="37" y="48"/>
                      <a:pt x="24" y="48"/>
                    </a:cubicBezTo>
                    <a:cubicBezTo>
                      <a:pt x="11" y="48"/>
                      <a:pt x="0" y="37"/>
                      <a:pt x="0" y="24"/>
                    </a:cubicBezTo>
                    <a:cubicBezTo>
                      <a:pt x="0" y="11"/>
                      <a:pt x="11" y="0"/>
                      <a:pt x="24" y="0"/>
                    </a:cubicBezTo>
                    <a:close/>
                  </a:path>
                </a:pathLst>
              </a:custGeom>
              <a:solidFill>
                <a:srgbClr val="1B2F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p>
            </p:txBody>
          </p:sp>
          <p:sp>
            <p:nvSpPr>
              <p:cNvPr id="90" name="Freeform 8"/>
              <p:cNvSpPr>
                <a:spLocks/>
              </p:cNvSpPr>
              <p:nvPr/>
            </p:nvSpPr>
            <p:spPr bwMode="auto">
              <a:xfrm>
                <a:off x="4749802" y="3427415"/>
                <a:ext cx="11113" cy="19050"/>
              </a:xfrm>
              <a:custGeom>
                <a:avLst/>
                <a:gdLst>
                  <a:gd name="T0" fmla="*/ 1 w 3"/>
                  <a:gd name="T1" fmla="*/ 5 h 5"/>
                  <a:gd name="T2" fmla="*/ 0 w 3"/>
                  <a:gd name="T3" fmla="*/ 0 h 5"/>
                  <a:gd name="T4" fmla="*/ 2 w 3"/>
                  <a:gd name="T5" fmla="*/ 0 h 5"/>
                  <a:gd name="T6" fmla="*/ 3 w 3"/>
                  <a:gd name="T7" fmla="*/ 5 h 5"/>
                  <a:gd name="T8" fmla="*/ 1 w 3"/>
                  <a:gd name="T9" fmla="*/ 5 h 5"/>
                </a:gdLst>
                <a:ahLst/>
                <a:cxnLst>
                  <a:cxn ang="0">
                    <a:pos x="T0" y="T1"/>
                  </a:cxn>
                  <a:cxn ang="0">
                    <a:pos x="T2" y="T3"/>
                  </a:cxn>
                  <a:cxn ang="0">
                    <a:pos x="T4" y="T5"/>
                  </a:cxn>
                  <a:cxn ang="0">
                    <a:pos x="T6" y="T7"/>
                  </a:cxn>
                  <a:cxn ang="0">
                    <a:pos x="T8" y="T9"/>
                  </a:cxn>
                </a:cxnLst>
                <a:rect l="0" t="0" r="r" b="b"/>
                <a:pathLst>
                  <a:path w="3" h="5">
                    <a:moveTo>
                      <a:pt x="1" y="5"/>
                    </a:moveTo>
                    <a:cubicBezTo>
                      <a:pt x="1" y="3"/>
                      <a:pt x="0" y="2"/>
                      <a:pt x="0" y="0"/>
                    </a:cubicBezTo>
                    <a:cubicBezTo>
                      <a:pt x="1" y="0"/>
                      <a:pt x="1" y="0"/>
                      <a:pt x="2" y="0"/>
                    </a:cubicBezTo>
                    <a:cubicBezTo>
                      <a:pt x="2" y="2"/>
                      <a:pt x="3" y="3"/>
                      <a:pt x="3" y="5"/>
                    </a:cubicBezTo>
                    <a:cubicBezTo>
                      <a:pt x="3" y="5"/>
                      <a:pt x="2"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p>
            </p:txBody>
          </p:sp>
        </p:grpSp>
        <p:grpSp>
          <p:nvGrpSpPr>
            <p:cNvPr id="92" name="Groupe 91"/>
            <p:cNvGrpSpPr/>
            <p:nvPr/>
          </p:nvGrpSpPr>
          <p:grpSpPr>
            <a:xfrm>
              <a:off x="8644872" y="2562817"/>
              <a:ext cx="219126" cy="432145"/>
              <a:chOff x="4216400" y="3244850"/>
              <a:chExt cx="512763" cy="1011238"/>
            </a:xfrm>
          </p:grpSpPr>
          <p:sp>
            <p:nvSpPr>
              <p:cNvPr id="108" name="Freeform 13"/>
              <p:cNvSpPr>
                <a:spLocks/>
              </p:cNvSpPr>
              <p:nvPr/>
            </p:nvSpPr>
            <p:spPr bwMode="auto">
              <a:xfrm>
                <a:off x="4216400" y="3433763"/>
                <a:ext cx="512763" cy="822325"/>
              </a:xfrm>
              <a:custGeom>
                <a:avLst/>
                <a:gdLst>
                  <a:gd name="T0" fmla="*/ 92 w 136"/>
                  <a:gd name="T1" fmla="*/ 47 h 217"/>
                  <a:gd name="T2" fmla="*/ 114 w 136"/>
                  <a:gd name="T3" fmla="*/ 134 h 217"/>
                  <a:gd name="T4" fmla="*/ 98 w 136"/>
                  <a:gd name="T5" fmla="*/ 134 h 217"/>
                  <a:gd name="T6" fmla="*/ 98 w 136"/>
                  <a:gd name="T7" fmla="*/ 217 h 217"/>
                  <a:gd name="T8" fmla="*/ 74 w 136"/>
                  <a:gd name="T9" fmla="*/ 217 h 217"/>
                  <a:gd name="T10" fmla="*/ 74 w 136"/>
                  <a:gd name="T11" fmla="*/ 135 h 217"/>
                  <a:gd name="T12" fmla="*/ 62 w 136"/>
                  <a:gd name="T13" fmla="*/ 135 h 217"/>
                  <a:gd name="T14" fmla="*/ 62 w 136"/>
                  <a:gd name="T15" fmla="*/ 217 h 217"/>
                  <a:gd name="T16" fmla="*/ 39 w 136"/>
                  <a:gd name="T17" fmla="*/ 217 h 217"/>
                  <a:gd name="T18" fmla="*/ 39 w 136"/>
                  <a:gd name="T19" fmla="*/ 135 h 217"/>
                  <a:gd name="T20" fmla="*/ 23 w 136"/>
                  <a:gd name="T21" fmla="*/ 134 h 217"/>
                  <a:gd name="T22" fmla="*/ 43 w 136"/>
                  <a:gd name="T23" fmla="*/ 46 h 217"/>
                  <a:gd name="T24" fmla="*/ 40 w 136"/>
                  <a:gd name="T25" fmla="*/ 55 h 217"/>
                  <a:gd name="T26" fmla="*/ 26 w 136"/>
                  <a:gd name="T27" fmla="*/ 101 h 217"/>
                  <a:gd name="T28" fmla="*/ 11 w 136"/>
                  <a:gd name="T29" fmla="*/ 110 h 217"/>
                  <a:gd name="T30" fmla="*/ 3 w 136"/>
                  <a:gd name="T31" fmla="*/ 95 h 217"/>
                  <a:gd name="T32" fmla="*/ 25 w 136"/>
                  <a:gd name="T33" fmla="*/ 21 h 217"/>
                  <a:gd name="T34" fmla="*/ 32 w 136"/>
                  <a:gd name="T35" fmla="*/ 13 h 217"/>
                  <a:gd name="T36" fmla="*/ 105 w 136"/>
                  <a:gd name="T37" fmla="*/ 14 h 217"/>
                  <a:gd name="T38" fmla="*/ 112 w 136"/>
                  <a:gd name="T39" fmla="*/ 23 h 217"/>
                  <a:gd name="T40" fmla="*/ 133 w 136"/>
                  <a:gd name="T41" fmla="*/ 92 h 217"/>
                  <a:gd name="T42" fmla="*/ 125 w 136"/>
                  <a:gd name="T43" fmla="*/ 110 h 217"/>
                  <a:gd name="T44" fmla="*/ 110 w 136"/>
                  <a:gd name="T45" fmla="*/ 99 h 217"/>
                  <a:gd name="T46" fmla="*/ 94 w 136"/>
                  <a:gd name="T47" fmla="*/ 46 h 217"/>
                  <a:gd name="T48" fmla="*/ 92 w 136"/>
                  <a:gd name="T49" fmla="*/ 4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6" h="217">
                    <a:moveTo>
                      <a:pt x="92" y="47"/>
                    </a:moveTo>
                    <a:cubicBezTo>
                      <a:pt x="93" y="77"/>
                      <a:pt x="108" y="105"/>
                      <a:pt x="114" y="134"/>
                    </a:cubicBezTo>
                    <a:cubicBezTo>
                      <a:pt x="109" y="134"/>
                      <a:pt x="104" y="134"/>
                      <a:pt x="98" y="134"/>
                    </a:cubicBezTo>
                    <a:cubicBezTo>
                      <a:pt x="98" y="162"/>
                      <a:pt x="98" y="190"/>
                      <a:pt x="98" y="217"/>
                    </a:cubicBezTo>
                    <a:cubicBezTo>
                      <a:pt x="90" y="217"/>
                      <a:pt x="83" y="217"/>
                      <a:pt x="74" y="217"/>
                    </a:cubicBezTo>
                    <a:cubicBezTo>
                      <a:pt x="74" y="190"/>
                      <a:pt x="74" y="163"/>
                      <a:pt x="74" y="135"/>
                    </a:cubicBezTo>
                    <a:cubicBezTo>
                      <a:pt x="70" y="135"/>
                      <a:pt x="67" y="135"/>
                      <a:pt x="62" y="135"/>
                    </a:cubicBezTo>
                    <a:cubicBezTo>
                      <a:pt x="62" y="162"/>
                      <a:pt x="62" y="189"/>
                      <a:pt x="62" y="217"/>
                    </a:cubicBezTo>
                    <a:cubicBezTo>
                      <a:pt x="54" y="217"/>
                      <a:pt x="47" y="217"/>
                      <a:pt x="39" y="217"/>
                    </a:cubicBezTo>
                    <a:cubicBezTo>
                      <a:pt x="39" y="190"/>
                      <a:pt x="39" y="163"/>
                      <a:pt x="39" y="135"/>
                    </a:cubicBezTo>
                    <a:cubicBezTo>
                      <a:pt x="33" y="135"/>
                      <a:pt x="28" y="135"/>
                      <a:pt x="23" y="134"/>
                    </a:cubicBezTo>
                    <a:cubicBezTo>
                      <a:pt x="29" y="105"/>
                      <a:pt x="43" y="77"/>
                      <a:pt x="43" y="46"/>
                    </a:cubicBezTo>
                    <a:cubicBezTo>
                      <a:pt x="42" y="49"/>
                      <a:pt x="41" y="52"/>
                      <a:pt x="40" y="55"/>
                    </a:cubicBezTo>
                    <a:cubicBezTo>
                      <a:pt x="35" y="70"/>
                      <a:pt x="31" y="85"/>
                      <a:pt x="26" y="101"/>
                    </a:cubicBezTo>
                    <a:cubicBezTo>
                      <a:pt x="24" y="108"/>
                      <a:pt x="19" y="112"/>
                      <a:pt x="11" y="110"/>
                    </a:cubicBezTo>
                    <a:cubicBezTo>
                      <a:pt x="3" y="108"/>
                      <a:pt x="0" y="102"/>
                      <a:pt x="3" y="95"/>
                    </a:cubicBezTo>
                    <a:cubicBezTo>
                      <a:pt x="10" y="70"/>
                      <a:pt x="17" y="46"/>
                      <a:pt x="25" y="21"/>
                    </a:cubicBezTo>
                    <a:cubicBezTo>
                      <a:pt x="26" y="18"/>
                      <a:pt x="29" y="15"/>
                      <a:pt x="32" y="13"/>
                    </a:cubicBezTo>
                    <a:cubicBezTo>
                      <a:pt x="57" y="0"/>
                      <a:pt x="81" y="0"/>
                      <a:pt x="105" y="14"/>
                    </a:cubicBezTo>
                    <a:cubicBezTo>
                      <a:pt x="108" y="16"/>
                      <a:pt x="111" y="19"/>
                      <a:pt x="112" y="23"/>
                    </a:cubicBezTo>
                    <a:cubicBezTo>
                      <a:pt x="119" y="46"/>
                      <a:pt x="126" y="69"/>
                      <a:pt x="133" y="92"/>
                    </a:cubicBezTo>
                    <a:cubicBezTo>
                      <a:pt x="136" y="102"/>
                      <a:pt x="133" y="109"/>
                      <a:pt x="125" y="110"/>
                    </a:cubicBezTo>
                    <a:cubicBezTo>
                      <a:pt x="117" y="112"/>
                      <a:pt x="112" y="107"/>
                      <a:pt x="110" y="99"/>
                    </a:cubicBezTo>
                    <a:cubicBezTo>
                      <a:pt x="105" y="82"/>
                      <a:pt x="99" y="64"/>
                      <a:pt x="94" y="46"/>
                    </a:cubicBezTo>
                    <a:cubicBezTo>
                      <a:pt x="93" y="47"/>
                      <a:pt x="93" y="47"/>
                      <a:pt x="92" y="47"/>
                    </a:cubicBezTo>
                    <a:close/>
                  </a:path>
                </a:pathLst>
              </a:custGeom>
              <a:solidFill>
                <a:srgbClr val="F46C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p>
            </p:txBody>
          </p:sp>
          <p:sp>
            <p:nvSpPr>
              <p:cNvPr id="109" name="Freeform 17"/>
              <p:cNvSpPr>
                <a:spLocks/>
              </p:cNvSpPr>
              <p:nvPr/>
            </p:nvSpPr>
            <p:spPr bwMode="auto">
              <a:xfrm>
                <a:off x="4383088" y="3244850"/>
                <a:ext cx="184150" cy="182562"/>
              </a:xfrm>
              <a:custGeom>
                <a:avLst/>
                <a:gdLst>
                  <a:gd name="T0" fmla="*/ 24 w 49"/>
                  <a:gd name="T1" fmla="*/ 47 h 48"/>
                  <a:gd name="T2" fmla="*/ 0 w 49"/>
                  <a:gd name="T3" fmla="*/ 23 h 48"/>
                  <a:gd name="T4" fmla="*/ 25 w 49"/>
                  <a:gd name="T5" fmla="*/ 0 h 48"/>
                  <a:gd name="T6" fmla="*/ 48 w 49"/>
                  <a:gd name="T7" fmla="*/ 24 h 48"/>
                  <a:gd name="T8" fmla="*/ 24 w 49"/>
                  <a:gd name="T9" fmla="*/ 47 h 48"/>
                </a:gdLst>
                <a:ahLst/>
                <a:cxnLst>
                  <a:cxn ang="0">
                    <a:pos x="T0" y="T1"/>
                  </a:cxn>
                  <a:cxn ang="0">
                    <a:pos x="T2" y="T3"/>
                  </a:cxn>
                  <a:cxn ang="0">
                    <a:pos x="T4" y="T5"/>
                  </a:cxn>
                  <a:cxn ang="0">
                    <a:pos x="T6" y="T7"/>
                  </a:cxn>
                  <a:cxn ang="0">
                    <a:pos x="T8" y="T9"/>
                  </a:cxn>
                </a:cxnLst>
                <a:rect l="0" t="0" r="r" b="b"/>
                <a:pathLst>
                  <a:path w="49" h="48">
                    <a:moveTo>
                      <a:pt x="24" y="47"/>
                    </a:moveTo>
                    <a:cubicBezTo>
                      <a:pt x="11" y="47"/>
                      <a:pt x="0" y="37"/>
                      <a:pt x="0" y="23"/>
                    </a:cubicBezTo>
                    <a:cubicBezTo>
                      <a:pt x="1" y="10"/>
                      <a:pt x="11" y="0"/>
                      <a:pt x="25" y="0"/>
                    </a:cubicBezTo>
                    <a:cubicBezTo>
                      <a:pt x="38" y="0"/>
                      <a:pt x="49" y="11"/>
                      <a:pt x="48" y="24"/>
                    </a:cubicBezTo>
                    <a:cubicBezTo>
                      <a:pt x="48" y="37"/>
                      <a:pt x="37" y="48"/>
                      <a:pt x="24" y="47"/>
                    </a:cubicBezTo>
                    <a:close/>
                  </a:path>
                </a:pathLst>
              </a:custGeom>
              <a:solidFill>
                <a:srgbClr val="F46C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p>
            </p:txBody>
          </p:sp>
        </p:grpSp>
        <p:sp>
          <p:nvSpPr>
            <p:cNvPr id="110" name="TextBox 24">
              <a:extLst>
                <a:ext uri="{FF2B5EF4-FFF2-40B4-BE49-F238E27FC236}">
                  <a16:creationId xmlns:a16="http://schemas.microsoft.com/office/drawing/2014/main" id="{2DB76B87-1836-42CE-92F4-88BCF5520F1B}"/>
                </a:ext>
              </a:extLst>
            </p:cNvPr>
            <p:cNvSpPr txBox="1"/>
            <p:nvPr/>
          </p:nvSpPr>
          <p:spPr>
            <a:xfrm>
              <a:off x="8147980" y="3006120"/>
              <a:ext cx="346770" cy="107722"/>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Men</a:t>
              </a:r>
            </a:p>
          </p:txBody>
        </p:sp>
        <p:sp>
          <p:nvSpPr>
            <p:cNvPr id="111" name="TextBox 24">
              <a:extLst>
                <a:ext uri="{FF2B5EF4-FFF2-40B4-BE49-F238E27FC236}">
                  <a16:creationId xmlns:a16="http://schemas.microsoft.com/office/drawing/2014/main" id="{2DB76B87-1836-42CE-92F4-88BCF5520F1B}"/>
                </a:ext>
              </a:extLst>
            </p:cNvPr>
            <p:cNvSpPr txBox="1"/>
            <p:nvPr/>
          </p:nvSpPr>
          <p:spPr>
            <a:xfrm>
              <a:off x="8581050" y="3006120"/>
              <a:ext cx="346770" cy="107722"/>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Women</a:t>
              </a:r>
            </a:p>
          </p:txBody>
        </p:sp>
      </p:grpSp>
      <p:sp>
        <p:nvSpPr>
          <p:cNvPr id="32" name="Rectangle 3">
            <a:extLst>
              <a:ext uri="{FF2B5EF4-FFF2-40B4-BE49-F238E27FC236}">
                <a16:creationId xmlns:a16="http://schemas.microsoft.com/office/drawing/2014/main" id="{493FB083-B742-40F6-B376-07D2E72CAA9C}"/>
              </a:ext>
            </a:extLst>
          </p:cNvPr>
          <p:cNvSpPr>
            <a:spLocks noChangeArrowheads="1"/>
          </p:cNvSpPr>
          <p:nvPr>
            <p:custDataLst>
              <p:tags r:id="rId14"/>
            </p:custDataLst>
          </p:nvPr>
        </p:nvSpPr>
        <p:spPr bwMode="auto">
          <a:xfrm>
            <a:off x="319087" y="171450"/>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Distribution of employees according to gender</a:t>
            </a: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(2/2)</a:t>
            </a:r>
          </a:p>
        </p:txBody>
      </p:sp>
      <p:sp>
        <p:nvSpPr>
          <p:cNvPr id="34" name="ZoneTexte 6">
            <a:extLst>
              <a:ext uri="{FF2B5EF4-FFF2-40B4-BE49-F238E27FC236}">
                <a16:creationId xmlns:a16="http://schemas.microsoft.com/office/drawing/2014/main" id="{76E0B66D-B8A6-4136-AD47-F1107F973286}"/>
              </a:ext>
            </a:extLst>
          </p:cNvPr>
          <p:cNvSpPr txBox="1"/>
          <p:nvPr>
            <p:custDataLst>
              <p:tags r:id="rId15"/>
            </p:custDataLst>
          </p:nvPr>
        </p:nvSpPr>
        <p:spPr>
          <a:xfrm>
            <a:off x="427381" y="4664738"/>
            <a:ext cx="7384775"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Q5. </a:t>
            </a:r>
            <a:r>
              <a:rPr lang="en-CA" sz="800" b="0" dirty="0">
                <a:solidFill>
                  <a:schemeClr val="bg1">
                    <a:lumMod val="50000"/>
                  </a:schemeClr>
                </a:solidFill>
                <a:latin typeface="Calibri" panose="020F0502020204030204" pitchFamily="34" charset="0"/>
                <a:cs typeface="Calibri" panose="020F0502020204030204" pitchFamily="34" charset="0"/>
              </a:rPr>
              <a:t>Please provide a distribution of your employees based on gender in %.</a:t>
            </a:r>
            <a:endParaRPr lang="fr-CA" sz="800" b="0" dirty="0">
              <a:solidFill>
                <a:schemeClr val="bg1">
                  <a:lumMod val="50000"/>
                </a:schemeClr>
              </a:solidFill>
              <a:latin typeface="Calibri" panose="020F0502020204030204" pitchFamily="34" charset="0"/>
              <a:cs typeface="Calibri" panose="020F0502020204030204" pitchFamily="34" charset="0"/>
            </a:endParaRPr>
          </a:p>
          <a:p>
            <a:r>
              <a:rPr lang="fr-CA" sz="800" b="0" dirty="0">
                <a:solidFill>
                  <a:schemeClr val="bg1">
                    <a:lumMod val="50000"/>
                  </a:schemeClr>
                </a:solidFill>
                <a:latin typeface="Calibri" panose="020F0502020204030204" pitchFamily="34" charset="0"/>
                <a:cs typeface="Calibri" panose="020F0502020204030204" pitchFamily="34" charset="0"/>
              </a:rPr>
              <a:t>Base : All respondents (n=233).</a:t>
            </a:r>
          </a:p>
        </p:txBody>
      </p:sp>
      <p:sp>
        <p:nvSpPr>
          <p:cNvPr id="5" name="Rectangle 4">
            <a:extLst>
              <a:ext uri="{FF2B5EF4-FFF2-40B4-BE49-F238E27FC236}">
                <a16:creationId xmlns:a16="http://schemas.microsoft.com/office/drawing/2014/main" id="{3A8A4A01-85F7-F267-9027-CC22F13BD131}"/>
              </a:ext>
            </a:extLst>
          </p:cNvPr>
          <p:cNvSpPr/>
          <p:nvPr>
            <p:custDataLst>
              <p:tags r:id="rId16"/>
            </p:custDataLst>
          </p:nvPr>
        </p:nvSpPr>
        <p:spPr>
          <a:xfrm>
            <a:off x="3263083" y="2914630"/>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10" name="Rectangle 9">
            <a:extLst>
              <a:ext uri="{FF2B5EF4-FFF2-40B4-BE49-F238E27FC236}">
                <a16:creationId xmlns:a16="http://schemas.microsoft.com/office/drawing/2014/main" id="{733CD933-E510-72AA-97B9-D63D5C445187}"/>
              </a:ext>
            </a:extLst>
          </p:cNvPr>
          <p:cNvSpPr/>
          <p:nvPr>
            <p:custDataLst>
              <p:tags r:id="rId17"/>
            </p:custDataLst>
          </p:nvPr>
        </p:nvSpPr>
        <p:spPr>
          <a:xfrm>
            <a:off x="6110857" y="3335223"/>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369181407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24</a:t>
            </a:fld>
            <a:endParaRPr lang="fr-CA" dirty="0"/>
          </a:p>
        </p:txBody>
      </p:sp>
      <p:sp>
        <p:nvSpPr>
          <p:cNvPr id="7" name="Rectangle 3"/>
          <p:cNvSpPr>
            <a:spLocks noChangeArrowheads="1"/>
          </p:cNvSpPr>
          <p:nvPr>
            <p:custDataLst>
              <p:tags r:id="rId2"/>
            </p:custDataLst>
          </p:nvPr>
        </p:nvSpPr>
        <p:spPr bwMode="auto">
          <a:xfrm>
            <a:off x="319087" y="171450"/>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Distribution of employees according to age </a:t>
            </a: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(1/2)</a:t>
            </a:r>
          </a:p>
        </p:txBody>
      </p:sp>
      <p:sp>
        <p:nvSpPr>
          <p:cNvPr id="8" name="TextBox 1">
            <a:extLst>
              <a:ext uri="{FF2B5EF4-FFF2-40B4-BE49-F238E27FC236}">
                <a16:creationId xmlns:a16="http://schemas.microsoft.com/office/drawing/2014/main" id="{C1A05870-10B5-4D87-A490-9FEA0DC8DE4A}"/>
              </a:ext>
            </a:extLst>
          </p:cNvPr>
          <p:cNvSpPr txBox="1"/>
          <p:nvPr>
            <p:custDataLst>
              <p:tags r:id="rId3"/>
            </p:custDataLst>
          </p:nvPr>
        </p:nvSpPr>
        <p:spPr>
          <a:xfrm>
            <a:off x="300415" y="648577"/>
            <a:ext cx="8289709" cy="1287532"/>
          </a:xfrm>
          <a:prstGeom prst="rect">
            <a:avLst/>
          </a:prstGeom>
        </p:spPr>
        <p:txBody>
          <a:bodyPr vert="horz" wrap="square" lIns="91440" tIns="0" rIns="91440" bIns="0" rtlCol="0">
            <a:spAutoFit/>
          </a:bodyPr>
          <a:lstStyle/>
          <a:p>
            <a:pPr marL="4763" algn="just">
              <a:spcAft>
                <a:spcPts val="400"/>
              </a:spcAft>
            </a:pPr>
            <a:r>
              <a:rPr lang="en-CA" sz="1100" b="0" dirty="0">
                <a:solidFill>
                  <a:srgbClr val="222223"/>
                </a:solidFill>
                <a:latin typeface="Calibri" panose="020F0502020204030204" pitchFamily="34" charset="0"/>
                <a:cs typeface="Calibri" panose="020F0502020204030204" pitchFamily="34" charset="0"/>
              </a:rPr>
              <a:t>Data on employee ages show that the respondents’ workers are somewhat older. Seven in ten (70%) are 35 and over, and close to one-third (30%) are 55 and over. Only 12% are under 25, and 45% of companies employ no one under 25. Any variations with the 2018 survey are minimal and insignificant.</a:t>
            </a:r>
          </a:p>
          <a:p>
            <a:pPr marL="4763" algn="just">
              <a:spcAft>
                <a:spcPts val="400"/>
              </a:spcAft>
            </a:pPr>
            <a:r>
              <a:rPr lang="en-CA" sz="1100" b="0" dirty="0">
                <a:solidFill>
                  <a:srgbClr val="222223"/>
                </a:solidFill>
                <a:latin typeface="Calibri" panose="020F0502020204030204" pitchFamily="34" charset="0"/>
                <a:cs typeface="Calibri" panose="020F0502020204030204" pitchFamily="34" charset="0"/>
              </a:rPr>
              <a:t>The proportion of young employees (less than 25) exceeds the average in the primary sector and lower than the average in the other tertiary sector services. The proportion of employees in the public and para-public sectors is above average in the 35-54 segment. </a:t>
            </a:r>
          </a:p>
          <a:p>
            <a:pPr marL="4763" algn="just">
              <a:spcAft>
                <a:spcPts val="400"/>
              </a:spcAft>
            </a:pPr>
            <a:r>
              <a:rPr lang="en-CA" sz="1100" b="0" dirty="0">
                <a:solidFill>
                  <a:srgbClr val="222223"/>
                </a:solidFill>
                <a:latin typeface="Calibri" panose="020F0502020204030204" pitchFamily="34" charset="0"/>
                <a:cs typeface="Calibri" panose="020F0502020204030204" pitchFamily="34" charset="0"/>
              </a:rPr>
              <a:t>The proportion of older employees (55+) is higher than the average in other tertiary sector services, microbusinesses (1-4 employees) and in those where the owner was the respondent. It is below the average in the public and para-public sectors. </a:t>
            </a:r>
          </a:p>
        </p:txBody>
      </p:sp>
      <p:graphicFrame>
        <p:nvGraphicFramePr>
          <p:cNvPr id="10" name="Table 3">
            <a:extLst>
              <a:ext uri="{FF2B5EF4-FFF2-40B4-BE49-F238E27FC236}">
                <a16:creationId xmlns:a16="http://schemas.microsoft.com/office/drawing/2014/main" id="{BC4A3EB7-433C-427A-9A3F-3483B61BD4E3}"/>
              </a:ext>
            </a:extLst>
          </p:cNvPr>
          <p:cNvGraphicFramePr>
            <a:graphicFrameLocks noGrp="1"/>
          </p:cNvGraphicFramePr>
          <p:nvPr>
            <p:custDataLst>
              <p:tags r:id="rId4"/>
            </p:custDataLst>
            <p:extLst>
              <p:ext uri="{D42A27DB-BD31-4B8C-83A1-F6EECF244321}">
                <p14:modId xmlns:p14="http://schemas.microsoft.com/office/powerpoint/2010/main" val="1818201357"/>
              </p:ext>
            </p:extLst>
          </p:nvPr>
        </p:nvGraphicFramePr>
        <p:xfrm>
          <a:off x="490331" y="2536215"/>
          <a:ext cx="4233830" cy="1651741"/>
        </p:xfrm>
        <a:graphic>
          <a:graphicData uri="http://schemas.openxmlformats.org/drawingml/2006/table">
            <a:tbl>
              <a:tblPr firstRow="1" bandRow="1">
                <a:tableStyleId>{073A0DAA-6AF3-43AB-8588-CEC1D06C72B9}</a:tableStyleId>
              </a:tblPr>
              <a:tblGrid>
                <a:gridCol w="1909374">
                  <a:extLst>
                    <a:ext uri="{9D8B030D-6E8A-4147-A177-3AD203B41FA5}">
                      <a16:colId xmlns:a16="http://schemas.microsoft.com/office/drawing/2014/main" val="20000"/>
                    </a:ext>
                  </a:extLst>
                </a:gridCol>
                <a:gridCol w="581114">
                  <a:extLst>
                    <a:ext uri="{9D8B030D-6E8A-4147-A177-3AD203B41FA5}">
                      <a16:colId xmlns:a16="http://schemas.microsoft.com/office/drawing/2014/main" val="20002"/>
                    </a:ext>
                  </a:extLst>
                </a:gridCol>
                <a:gridCol w="581114">
                  <a:extLst>
                    <a:ext uri="{9D8B030D-6E8A-4147-A177-3AD203B41FA5}">
                      <a16:colId xmlns:a16="http://schemas.microsoft.com/office/drawing/2014/main" val="20001"/>
                    </a:ext>
                  </a:extLst>
                </a:gridCol>
                <a:gridCol w="581114">
                  <a:extLst>
                    <a:ext uri="{9D8B030D-6E8A-4147-A177-3AD203B41FA5}">
                      <a16:colId xmlns:a16="http://schemas.microsoft.com/office/drawing/2014/main" val="1184875257"/>
                    </a:ext>
                  </a:extLst>
                </a:gridCol>
                <a:gridCol w="581114">
                  <a:extLst>
                    <a:ext uri="{9D8B030D-6E8A-4147-A177-3AD203B41FA5}">
                      <a16:colId xmlns:a16="http://schemas.microsoft.com/office/drawing/2014/main" val="20004"/>
                    </a:ext>
                  </a:extLst>
                </a:gridCol>
              </a:tblGrid>
              <a:tr h="376278">
                <a:tc>
                  <a:txBody>
                    <a:bodyPr/>
                    <a:lstStyle/>
                    <a:p>
                      <a:pPr>
                        <a:lnSpc>
                          <a:spcPct val="100000"/>
                        </a:lnSpc>
                      </a:pPr>
                      <a:endParaRPr lang="en-CA" sz="1050" b="1" i="1" noProof="0" dirty="0">
                        <a:solidFill>
                          <a:schemeClr val="bg1"/>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ct val="100000"/>
                        </a:lnSpc>
                      </a:pPr>
                      <a:r>
                        <a:rPr lang="en-CA" sz="950" b="0" baseline="0" noProof="0" dirty="0">
                          <a:solidFill>
                            <a:schemeClr val="bg1"/>
                          </a:solidFill>
                          <a:latin typeface="Calibri" panose="020F0502020204030204" pitchFamily="34" charset="0"/>
                          <a:cs typeface="Calibri" panose="020F0502020204030204" pitchFamily="34" charset="0"/>
                        </a:rPr>
                        <a:t>Less than 25</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6C31"/>
                    </a:solidFill>
                  </a:tcPr>
                </a:tc>
                <a:tc>
                  <a:txBody>
                    <a:bodyPr/>
                    <a:lstStyle/>
                    <a:p>
                      <a:pPr algn="ctr">
                        <a:lnSpc>
                          <a:spcPct val="100000"/>
                        </a:lnSpc>
                      </a:pPr>
                      <a:r>
                        <a:rPr lang="en-CA" sz="950" b="0" baseline="0" noProof="0" dirty="0">
                          <a:solidFill>
                            <a:schemeClr val="bg1"/>
                          </a:solidFill>
                          <a:latin typeface="Calibri" panose="020F0502020204030204" pitchFamily="34" charset="0"/>
                          <a:cs typeface="Calibri" panose="020F0502020204030204" pitchFamily="34" charset="0"/>
                        </a:rPr>
                        <a:t>25-34 </a:t>
                      </a:r>
                    </a:p>
                    <a:p>
                      <a:pPr algn="ctr">
                        <a:lnSpc>
                          <a:spcPct val="100000"/>
                        </a:lnSpc>
                      </a:pPr>
                      <a:r>
                        <a:rPr lang="en-CA" sz="950" b="0" baseline="0" noProof="0" dirty="0">
                          <a:solidFill>
                            <a:schemeClr val="bg1"/>
                          </a:solidFill>
                          <a:latin typeface="Calibri" panose="020F0502020204030204" pitchFamily="34" charset="0"/>
                          <a:cs typeface="Calibri" panose="020F0502020204030204" pitchFamily="34" charset="0"/>
                        </a:rPr>
                        <a:t>yrs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1B2F5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CA" sz="9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35-54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en-CA" sz="9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yrs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B9B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950" b="0" noProof="0" dirty="0">
                          <a:solidFill>
                            <a:schemeClr val="tx1"/>
                          </a:solidFill>
                          <a:latin typeface="Calibri" panose="020F0502020204030204" pitchFamily="34" charset="0"/>
                          <a:cs typeface="Calibri" panose="020F0502020204030204" pitchFamily="34" charset="0"/>
                        </a:rPr>
                        <a:t>55 and over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206749">
                <a:tc>
                  <a:txBody>
                    <a:bodyPr/>
                    <a:lstStyle/>
                    <a:p>
                      <a:pPr algn="r">
                        <a:lnSpc>
                          <a:spcPct val="100000"/>
                        </a:lnSpc>
                      </a:pPr>
                      <a:endParaRPr lang="en-CA" sz="900" i="1" noProof="0" dirty="0">
                        <a:solidFill>
                          <a:srgbClr val="0A1828"/>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en-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extLst>
                  <a:ext uri="{0D108BD9-81ED-4DB2-BD59-A6C34878D82A}">
                    <a16:rowId xmlns:a16="http://schemas.microsoft.com/office/drawing/2014/main" val="10001"/>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1" i="0" noProof="0" dirty="0">
                          <a:solidFill>
                            <a:srgbClr val="222223"/>
                          </a:solidFill>
                          <a:latin typeface="Calibri" panose="020F0502020204030204" pitchFamily="34" charset="0"/>
                          <a:cs typeface="Calibri" panose="020F0502020204030204" pitchFamily="34" charset="0"/>
                        </a:rPr>
                        <a:t>Proportion</a:t>
                      </a:r>
                      <a:r>
                        <a:rPr lang="en-CA" sz="900" b="1" i="0" baseline="0" noProof="0" dirty="0">
                          <a:solidFill>
                            <a:srgbClr val="222223"/>
                          </a:solidFill>
                          <a:latin typeface="Calibri" panose="020F0502020204030204" pitchFamily="34" charset="0"/>
                          <a:cs typeface="Calibri" panose="020F0502020204030204" pitchFamily="34" charset="0"/>
                        </a:rPr>
                        <a:t> of employees</a:t>
                      </a:r>
                      <a:endParaRPr lang="en-CA" sz="900" b="0" i="0" noProof="0" dirty="0">
                        <a:solidFill>
                          <a:srgbClr val="222223"/>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en-CA" sz="900" b="0" i="0" u="none" strike="noStrike" noProof="0"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en-CA" sz="900" b="0" i="0" u="none" strike="noStrike" noProof="0"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en-CA" sz="900" b="0" i="0" u="none" strike="noStrike" noProof="0"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en-CA" sz="900" b="0" i="0" u="none" strike="noStrike" noProof="0"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693773068"/>
                  </a:ext>
                </a:extLst>
              </a:tr>
              <a:tr h="178119">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0%</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45%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en-CA" sz="900" b="0" i="0" u="none" strike="noStrike" noProof="0" dirty="0">
                          <a:solidFill>
                            <a:srgbClr val="222223"/>
                          </a:solidFill>
                          <a:effectLst/>
                          <a:latin typeface="Calibri" panose="020F0502020204030204" pitchFamily="34" charset="0"/>
                        </a:rPr>
                        <a:t>37%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en-CA" sz="900" b="0" i="0" u="none" strike="noStrike" noProof="0" dirty="0">
                          <a:solidFill>
                            <a:srgbClr val="222223"/>
                          </a:solidFill>
                          <a:effectLst/>
                          <a:latin typeface="Calibri" panose="020F0502020204030204" pitchFamily="34" charset="0"/>
                        </a:rPr>
                        <a:t>14%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23%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3"/>
                  </a:ext>
                </a:extLst>
              </a:tr>
              <a:tr h="178119">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1%  to 49%</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50%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en-CA" sz="900" b="0" i="0" u="none" strike="noStrike" noProof="0" dirty="0">
                          <a:solidFill>
                            <a:srgbClr val="222223"/>
                          </a:solidFill>
                          <a:effectLst/>
                          <a:latin typeface="Calibri" panose="020F0502020204030204" pitchFamily="34" charset="0"/>
                        </a:rPr>
                        <a:t>54%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en-CA" sz="900" b="0" i="0" u="none" strike="noStrike" noProof="0" dirty="0">
                          <a:solidFill>
                            <a:srgbClr val="222223"/>
                          </a:solidFill>
                          <a:effectLst/>
                          <a:latin typeface="Calibri" panose="020F0502020204030204" pitchFamily="34" charset="0"/>
                        </a:rPr>
                        <a:t>45%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49%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4"/>
                  </a:ext>
                </a:extLst>
              </a:tr>
              <a:tr h="178119">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50% and over</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  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  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41%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29%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6"/>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1" kern="1200" noProof="0" dirty="0">
                          <a:solidFill>
                            <a:srgbClr val="222223"/>
                          </a:solidFill>
                          <a:latin typeface="Calibri" panose="020F0502020204030204" pitchFamily="34" charset="0"/>
                          <a:ea typeface="+mn-ea"/>
                          <a:cs typeface="Calibri" panose="020F0502020204030204" pitchFamily="34" charset="0"/>
                        </a:rPr>
                        <a:t>AVERAGE DISTRIBUTION</a:t>
                      </a: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1" i="0" u="none" strike="noStrike" noProof="0" dirty="0">
                          <a:solidFill>
                            <a:srgbClr val="222223"/>
                          </a:solidFill>
                          <a:effectLst/>
                          <a:latin typeface="Calibri" panose="020F0502020204030204" pitchFamily="34" charset="0"/>
                        </a:rPr>
                        <a:t>12.4%</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1" i="0" u="none" strike="noStrike" noProof="0" dirty="0">
                          <a:solidFill>
                            <a:srgbClr val="222223"/>
                          </a:solidFill>
                          <a:effectLst/>
                          <a:latin typeface="Calibri" panose="020F0502020204030204" pitchFamily="34" charset="0"/>
                        </a:rPr>
                        <a:t>17.6%</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1" i="0" u="none" strike="noStrike" noProof="0" dirty="0">
                          <a:solidFill>
                            <a:srgbClr val="222223"/>
                          </a:solidFill>
                          <a:effectLst/>
                          <a:latin typeface="Calibri" panose="020F0502020204030204" pitchFamily="34" charset="0"/>
                        </a:rPr>
                        <a:t>39.8%</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1" i="0" u="none" strike="noStrike" noProof="0" dirty="0">
                          <a:solidFill>
                            <a:srgbClr val="222223"/>
                          </a:solidFill>
                          <a:effectLst/>
                          <a:latin typeface="Calibri" panose="020F0502020204030204" pitchFamily="34" charset="0"/>
                        </a:rPr>
                        <a:t>30.2%</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07"/>
                  </a:ext>
                </a:extLst>
              </a:tr>
              <a:tr h="178119">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en-CA" sz="800" b="0" i="1" kern="1200" noProof="0" dirty="0">
                          <a:solidFill>
                            <a:srgbClr val="222223"/>
                          </a:solidFill>
                          <a:latin typeface="Calibri" panose="020F0502020204030204" pitchFamily="34" charset="0"/>
                          <a:ea typeface="+mn-ea"/>
                          <a:cs typeface="Calibri" panose="020F0502020204030204" pitchFamily="34" charset="0"/>
                        </a:rPr>
                        <a:t>Average distribution</a:t>
                      </a:r>
                      <a:r>
                        <a:rPr lang="en-CA" sz="800" b="0" i="1" kern="1200" baseline="0" noProof="0" dirty="0">
                          <a:solidFill>
                            <a:srgbClr val="222223"/>
                          </a:solidFill>
                          <a:latin typeface="Calibri" panose="020F0502020204030204" pitchFamily="34" charset="0"/>
                          <a:ea typeface="+mn-ea"/>
                          <a:cs typeface="Calibri" panose="020F0502020204030204" pitchFamily="34" charset="0"/>
                        </a:rPr>
                        <a:t> in 2018</a:t>
                      </a:r>
                      <a:endParaRPr lang="en-CA" sz="800" b="0" i="1" kern="1200" noProof="0" dirty="0">
                        <a:solidFill>
                          <a:srgbClr val="222223"/>
                        </a:solidFill>
                        <a:latin typeface="Calibri" panose="020F0502020204030204" pitchFamily="34" charset="0"/>
                        <a:ea typeface="+mn-ea"/>
                        <a:cs typeface="Calibri" panose="020F0502020204030204" pitchFamily="34" charset="0"/>
                      </a:endParaRP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800" b="0" i="1" u="none" strike="noStrike" noProof="0" dirty="0">
                          <a:solidFill>
                            <a:srgbClr val="222223"/>
                          </a:solidFill>
                          <a:effectLst/>
                          <a:latin typeface="Calibri" panose="020F0502020204030204" pitchFamily="34" charset="0"/>
                        </a:rPr>
                        <a:t>11.7%</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800" b="0" i="1" u="none" strike="noStrike" noProof="0" dirty="0">
                          <a:solidFill>
                            <a:srgbClr val="222223"/>
                          </a:solidFill>
                          <a:effectLst/>
                          <a:latin typeface="Calibri" panose="020F0502020204030204" pitchFamily="34" charset="0"/>
                        </a:rPr>
                        <a:t>18.9%</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800" b="0" i="1" u="none" strike="noStrike" noProof="0" dirty="0">
                          <a:solidFill>
                            <a:srgbClr val="222223"/>
                          </a:solidFill>
                          <a:effectLst/>
                          <a:latin typeface="Calibri" panose="020F0502020204030204" pitchFamily="34" charset="0"/>
                        </a:rPr>
                        <a:t>39.9%</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800" b="0" i="1" u="none" strike="noStrike" noProof="0" dirty="0">
                          <a:solidFill>
                            <a:srgbClr val="222223"/>
                          </a:solidFill>
                          <a:effectLst/>
                          <a:latin typeface="Calibri" panose="020F0502020204030204" pitchFamily="34" charset="0"/>
                        </a:rPr>
                        <a:t>29.5%</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396445123"/>
                  </a:ext>
                </a:extLst>
              </a:tr>
            </a:tbl>
          </a:graphicData>
        </a:graphic>
      </p:graphicFrame>
      <p:sp>
        <p:nvSpPr>
          <p:cNvPr id="9" name="ZoneTexte 6"/>
          <p:cNvSpPr txBox="1"/>
          <p:nvPr>
            <p:custDataLst>
              <p:tags r:id="rId5"/>
            </p:custDataLst>
          </p:nvPr>
        </p:nvSpPr>
        <p:spPr>
          <a:xfrm>
            <a:off x="427381" y="4671364"/>
            <a:ext cx="7384775"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Q6. Please provide a breakdown of your employees according to their age.</a:t>
            </a:r>
          </a:p>
          <a:p>
            <a:r>
              <a:rPr lang="en-CA" sz="800" b="0" dirty="0">
                <a:solidFill>
                  <a:schemeClr val="bg1">
                    <a:lumMod val="50000"/>
                  </a:schemeClr>
                </a:solidFill>
                <a:latin typeface="Calibri" panose="020F0502020204030204" pitchFamily="34" charset="0"/>
                <a:cs typeface="Calibri" panose="020F0502020204030204" pitchFamily="34" charset="0"/>
              </a:rPr>
              <a:t>Base : All respondents (n=233).</a:t>
            </a:r>
          </a:p>
        </p:txBody>
      </p:sp>
      <p:sp>
        <p:nvSpPr>
          <p:cNvPr id="13" name="Rectangle: Rounded Corners 21">
            <a:extLst>
              <a:ext uri="{FF2B5EF4-FFF2-40B4-BE49-F238E27FC236}">
                <a16:creationId xmlns:a16="http://schemas.microsoft.com/office/drawing/2014/main" id="{1E11900A-0374-444E-BD71-3F27D2DFB8D2}"/>
              </a:ext>
            </a:extLst>
          </p:cNvPr>
          <p:cNvSpPr/>
          <p:nvPr>
            <p:custDataLst>
              <p:tags r:id="rId6"/>
            </p:custDataLst>
          </p:nvPr>
        </p:nvSpPr>
        <p:spPr>
          <a:xfrm>
            <a:off x="5838777" y="2610582"/>
            <a:ext cx="2369619" cy="338554"/>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LESS THAN 25– highest proportion:</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Primary sector (19.7%)</a:t>
            </a:r>
          </a:p>
        </p:txBody>
      </p:sp>
      <p:sp>
        <p:nvSpPr>
          <p:cNvPr id="14" name="Rectangle: Rounded Corners 21">
            <a:extLst>
              <a:ext uri="{FF2B5EF4-FFF2-40B4-BE49-F238E27FC236}">
                <a16:creationId xmlns:a16="http://schemas.microsoft.com/office/drawing/2014/main" id="{1E11900A-0374-444E-BD71-3F27D2DFB8D2}"/>
              </a:ext>
            </a:extLst>
          </p:cNvPr>
          <p:cNvSpPr/>
          <p:nvPr>
            <p:custDataLst>
              <p:tags r:id="rId7"/>
            </p:custDataLst>
          </p:nvPr>
        </p:nvSpPr>
        <p:spPr>
          <a:xfrm>
            <a:off x="5838777" y="3042582"/>
            <a:ext cx="2369619" cy="338554"/>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25-34 YRS – highest proportion:</a:t>
            </a:r>
            <a:endParaRPr lang="en-CA" sz="900" b="0" kern="0" dirty="0">
              <a:solidFill>
                <a:schemeClr val="bg2">
                  <a:lumMod val="50000"/>
                </a:schemeClr>
              </a:solidFill>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15 employees and over (22.6%)</a:t>
            </a:r>
          </a:p>
        </p:txBody>
      </p:sp>
      <p:sp>
        <p:nvSpPr>
          <p:cNvPr id="15" name="Rectangle: Rounded Corners 21">
            <a:extLst>
              <a:ext uri="{FF2B5EF4-FFF2-40B4-BE49-F238E27FC236}">
                <a16:creationId xmlns:a16="http://schemas.microsoft.com/office/drawing/2014/main" id="{1E11900A-0374-444E-BD71-3F27D2DFB8D2}"/>
              </a:ext>
            </a:extLst>
          </p:cNvPr>
          <p:cNvSpPr/>
          <p:nvPr>
            <p:custDataLst>
              <p:tags r:id="rId8"/>
            </p:custDataLst>
          </p:nvPr>
        </p:nvSpPr>
        <p:spPr>
          <a:xfrm>
            <a:off x="5838777" y="3476212"/>
            <a:ext cx="2369619" cy="434889"/>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35-54 YRS – highest proportion:</a:t>
            </a:r>
            <a:endParaRPr lang="en-CA" sz="900" b="0" kern="0" dirty="0">
              <a:solidFill>
                <a:schemeClr val="bg2">
                  <a:lumMod val="50000"/>
                </a:schemeClr>
              </a:solidFill>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Public and para-public sectors (46.4%)</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Non-business owner (44.4%)</a:t>
            </a:r>
          </a:p>
        </p:txBody>
      </p:sp>
      <p:sp>
        <p:nvSpPr>
          <p:cNvPr id="16" name="Rectangle: Rounded Corners 21">
            <a:extLst>
              <a:ext uri="{FF2B5EF4-FFF2-40B4-BE49-F238E27FC236}">
                <a16:creationId xmlns:a16="http://schemas.microsoft.com/office/drawing/2014/main" id="{1E11900A-0374-444E-BD71-3F27D2DFB8D2}"/>
              </a:ext>
            </a:extLst>
          </p:cNvPr>
          <p:cNvSpPr/>
          <p:nvPr>
            <p:custDataLst>
              <p:tags r:id="rId9"/>
            </p:custDataLst>
          </p:nvPr>
        </p:nvSpPr>
        <p:spPr>
          <a:xfrm>
            <a:off x="5838777" y="4006178"/>
            <a:ext cx="2369619" cy="587446"/>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55+ YRS – highest proportion:</a:t>
            </a:r>
            <a:endParaRPr lang="en-CA" sz="900" b="0" kern="0" dirty="0">
              <a:solidFill>
                <a:schemeClr val="bg2">
                  <a:lumMod val="50000"/>
                </a:schemeClr>
              </a:solidFill>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Tertiary sector, other (35.9%)</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1 to 4 employees (39.5%)</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Business owner (33.4%)</a:t>
            </a:r>
          </a:p>
        </p:txBody>
      </p:sp>
      <p:sp>
        <p:nvSpPr>
          <p:cNvPr id="3" name="ZoneTexte 2">
            <a:extLst>
              <a:ext uri="{FF2B5EF4-FFF2-40B4-BE49-F238E27FC236}">
                <a16:creationId xmlns:a16="http://schemas.microsoft.com/office/drawing/2014/main" id="{27533E4D-E806-1BAD-695E-39004A07194E}"/>
              </a:ext>
            </a:extLst>
          </p:cNvPr>
          <p:cNvSpPr txBox="1"/>
          <p:nvPr>
            <p:custDataLst>
              <p:tags r:id="rId10"/>
            </p:custDataLst>
          </p:nvPr>
        </p:nvSpPr>
        <p:spPr>
          <a:xfrm>
            <a:off x="5016312" y="3197266"/>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4" name="ZoneTexte 6">
            <a:extLst>
              <a:ext uri="{FF2B5EF4-FFF2-40B4-BE49-F238E27FC236}">
                <a16:creationId xmlns:a16="http://schemas.microsoft.com/office/drawing/2014/main" id="{09C6F3BF-9144-0040-003D-6AAE22688BE5}"/>
              </a:ext>
            </a:extLst>
          </p:cNvPr>
          <p:cNvSpPr txBox="1"/>
          <p:nvPr>
            <p:custDataLst>
              <p:tags r:id="rId11"/>
            </p:custDataLst>
          </p:nvPr>
        </p:nvSpPr>
        <p:spPr>
          <a:xfrm>
            <a:off x="571883" y="4215827"/>
            <a:ext cx="2946684" cy="21544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rgbClr val="222223"/>
                </a:solidFill>
                <a:latin typeface="Calibri" panose="020F0502020204030204" pitchFamily="34" charset="0"/>
                <a:ea typeface="+mn-ea"/>
                <a:cs typeface="Calibri" panose="020F0502020204030204" pitchFamily="34" charset="0"/>
              </a:rPr>
              <a:t>Don’t know answers (1%) are excluded from the calculations. </a:t>
            </a:r>
          </a:p>
        </p:txBody>
      </p:sp>
    </p:spTree>
    <p:extLst>
      <p:ext uri="{BB962C8B-B14F-4D97-AF65-F5344CB8AC3E}">
        <p14:creationId xmlns:p14="http://schemas.microsoft.com/office/powerpoint/2010/main" val="19256350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25</a:t>
            </a:fld>
            <a:endParaRPr lang="fr-CA" dirty="0"/>
          </a:p>
        </p:txBody>
      </p:sp>
      <p:sp>
        <p:nvSpPr>
          <p:cNvPr id="8" name="TextBox 1">
            <a:extLst>
              <a:ext uri="{FF2B5EF4-FFF2-40B4-BE49-F238E27FC236}">
                <a16:creationId xmlns:a16="http://schemas.microsoft.com/office/drawing/2014/main" id="{C1A05870-10B5-4D87-A490-9FEA0DC8DE4A}"/>
              </a:ext>
            </a:extLst>
          </p:cNvPr>
          <p:cNvSpPr txBox="1"/>
          <p:nvPr>
            <p:custDataLst>
              <p:tags r:id="rId2"/>
            </p:custDataLst>
          </p:nvPr>
        </p:nvSpPr>
        <p:spPr>
          <a:xfrm>
            <a:off x="300415" y="581226"/>
            <a:ext cx="8289709" cy="215444"/>
          </a:xfrm>
          <a:prstGeom prst="rect">
            <a:avLst/>
          </a:prstGeom>
        </p:spPr>
        <p:txBody>
          <a:bodyPr vert="horz" wrap="square" lIns="91440" tIns="0" rIns="91440" bIns="0" rtlCol="0">
            <a:spAutoFit/>
          </a:bodyPr>
          <a:lstStyle/>
          <a:p>
            <a:pPr marL="4763" algn="just"/>
            <a:r>
              <a:rPr lang="en-CA" sz="1400" b="0" dirty="0">
                <a:solidFill>
                  <a:srgbClr val="222223"/>
                </a:solidFill>
                <a:latin typeface="Calibri" panose="020F0502020204030204" pitchFamily="34" charset="0"/>
                <a:cs typeface="Calibri" panose="020F0502020204030204" pitchFamily="34" charset="0"/>
              </a:rPr>
              <a:t>Average distribution of employees according to the main activity sectors</a:t>
            </a:r>
          </a:p>
        </p:txBody>
      </p:sp>
      <p:graphicFrame>
        <p:nvGraphicFramePr>
          <p:cNvPr id="17" name="Chart 25">
            <a:extLst>
              <a:ext uri="{FF2B5EF4-FFF2-40B4-BE49-F238E27FC236}">
                <a16:creationId xmlns:a16="http://schemas.microsoft.com/office/drawing/2014/main" id="{38442F9B-588A-4B6A-82CF-236FBE23C790}"/>
              </a:ext>
            </a:extLst>
          </p:cNvPr>
          <p:cNvGraphicFramePr/>
          <p:nvPr>
            <p:custDataLst>
              <p:tags r:id="rId3"/>
            </p:custDataLst>
            <p:extLst>
              <p:ext uri="{D42A27DB-BD31-4B8C-83A1-F6EECF244321}">
                <p14:modId xmlns:p14="http://schemas.microsoft.com/office/powerpoint/2010/main" val="3829760118"/>
              </p:ext>
            </p:extLst>
          </p:nvPr>
        </p:nvGraphicFramePr>
        <p:xfrm>
          <a:off x="235533" y="826249"/>
          <a:ext cx="7768780" cy="3691168"/>
        </p:xfrm>
        <a:graphic>
          <a:graphicData uri="http://schemas.openxmlformats.org/drawingml/2006/chart">
            <c:chart xmlns:c="http://schemas.openxmlformats.org/drawingml/2006/chart" xmlns:r="http://schemas.openxmlformats.org/officeDocument/2006/relationships" r:id="rId16"/>
          </a:graphicData>
        </a:graphic>
      </p:graphicFrame>
      <p:grpSp>
        <p:nvGrpSpPr>
          <p:cNvPr id="3" name="Groupe 2"/>
          <p:cNvGrpSpPr/>
          <p:nvPr>
            <p:custDataLst>
              <p:tags r:id="rId4"/>
            </p:custDataLst>
          </p:nvPr>
        </p:nvGrpSpPr>
        <p:grpSpPr>
          <a:xfrm>
            <a:off x="4128633" y="4527674"/>
            <a:ext cx="2908950" cy="139197"/>
            <a:chOff x="2398214" y="4393754"/>
            <a:chExt cx="2908950" cy="139197"/>
          </a:xfrm>
        </p:grpSpPr>
        <p:grpSp>
          <p:nvGrpSpPr>
            <p:cNvPr id="19" name="Groupe 18"/>
            <p:cNvGrpSpPr/>
            <p:nvPr/>
          </p:nvGrpSpPr>
          <p:grpSpPr>
            <a:xfrm>
              <a:off x="2398214" y="4394302"/>
              <a:ext cx="775681" cy="128016"/>
              <a:chOff x="5458087" y="769556"/>
              <a:chExt cx="810152" cy="128016"/>
            </a:xfrm>
          </p:grpSpPr>
          <p:sp>
            <p:nvSpPr>
              <p:cNvPr id="29" name="Oval 21">
                <a:extLst>
                  <a:ext uri="{FF2B5EF4-FFF2-40B4-BE49-F238E27FC236}">
                    <a16:creationId xmlns:a16="http://schemas.microsoft.com/office/drawing/2014/main" id="{9407EFDE-2B44-4FC2-8143-B368D0E29CE4}"/>
                  </a:ext>
                </a:extLst>
              </p:cNvPr>
              <p:cNvSpPr/>
              <p:nvPr/>
            </p:nvSpPr>
            <p:spPr>
              <a:xfrm>
                <a:off x="5458087" y="769556"/>
                <a:ext cx="128016" cy="128016"/>
              </a:xfrm>
              <a:prstGeom prst="ellipse">
                <a:avLst/>
              </a:prstGeom>
              <a:solidFill>
                <a:srgbClr val="F46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sz="2400" kern="1200">
                    <a:solidFill>
                      <a:schemeClr val="lt1"/>
                    </a:solidFill>
                    <a:latin typeface="+mn-lt"/>
                    <a:ea typeface="+mn-ea"/>
                    <a:cs typeface="+mn-cs"/>
                  </a:defRPr>
                </a:lvl1pPr>
                <a:lvl2pPr marL="457200" algn="l" defTabSz="457200" rtl="0" eaLnBrk="0" fontAlgn="base" hangingPunct="0">
                  <a:spcBef>
                    <a:spcPct val="0"/>
                  </a:spcBef>
                  <a:spcAft>
                    <a:spcPct val="0"/>
                  </a:spcAft>
                  <a:defRPr sz="2400" kern="1200">
                    <a:solidFill>
                      <a:schemeClr val="lt1"/>
                    </a:solidFill>
                    <a:latin typeface="+mn-lt"/>
                    <a:ea typeface="+mn-ea"/>
                    <a:cs typeface="+mn-cs"/>
                  </a:defRPr>
                </a:lvl2pPr>
                <a:lvl3pPr marL="914400" algn="l" defTabSz="457200" rtl="0" eaLnBrk="0" fontAlgn="base" hangingPunct="0">
                  <a:spcBef>
                    <a:spcPct val="0"/>
                  </a:spcBef>
                  <a:spcAft>
                    <a:spcPct val="0"/>
                  </a:spcAft>
                  <a:defRPr sz="2400" kern="1200">
                    <a:solidFill>
                      <a:schemeClr val="lt1"/>
                    </a:solidFill>
                    <a:latin typeface="+mn-lt"/>
                    <a:ea typeface="+mn-ea"/>
                    <a:cs typeface="+mn-cs"/>
                  </a:defRPr>
                </a:lvl3pPr>
                <a:lvl4pPr marL="1371600" algn="l" defTabSz="457200" rtl="0" eaLnBrk="0" fontAlgn="base" hangingPunct="0">
                  <a:spcBef>
                    <a:spcPct val="0"/>
                  </a:spcBef>
                  <a:spcAft>
                    <a:spcPct val="0"/>
                  </a:spcAft>
                  <a:defRPr sz="2400" kern="1200">
                    <a:solidFill>
                      <a:schemeClr val="lt1"/>
                    </a:solidFill>
                    <a:latin typeface="+mn-lt"/>
                    <a:ea typeface="+mn-ea"/>
                    <a:cs typeface="+mn-cs"/>
                  </a:defRPr>
                </a:lvl4pPr>
                <a:lvl5pPr marL="1828800" algn="l" defTabSz="457200"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200" b="0" dirty="0">
                  <a:solidFill>
                    <a:srgbClr val="222223"/>
                  </a:solidFill>
                </a:endParaRPr>
              </a:p>
            </p:txBody>
          </p:sp>
          <p:sp>
            <p:nvSpPr>
              <p:cNvPr id="30" name="TextBox 24">
                <a:extLst>
                  <a:ext uri="{FF2B5EF4-FFF2-40B4-BE49-F238E27FC236}">
                    <a16:creationId xmlns:a16="http://schemas.microsoft.com/office/drawing/2014/main" id="{2DB76B87-1836-42CE-92F4-88BCF5520F1B}"/>
                  </a:ext>
                </a:extLst>
              </p:cNvPr>
              <p:cNvSpPr txBox="1"/>
              <p:nvPr/>
            </p:nvSpPr>
            <p:spPr>
              <a:xfrm>
                <a:off x="5622512" y="779703"/>
                <a:ext cx="645727" cy="107722"/>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Under 25</a:t>
                </a:r>
              </a:p>
            </p:txBody>
          </p:sp>
        </p:grpSp>
        <p:grpSp>
          <p:nvGrpSpPr>
            <p:cNvPr id="20" name="Groupe 19"/>
            <p:cNvGrpSpPr/>
            <p:nvPr/>
          </p:nvGrpSpPr>
          <p:grpSpPr>
            <a:xfrm>
              <a:off x="3245762" y="4393754"/>
              <a:ext cx="594649" cy="129113"/>
              <a:chOff x="5469186" y="1020381"/>
              <a:chExt cx="621074" cy="129113"/>
            </a:xfrm>
          </p:grpSpPr>
          <p:sp>
            <p:nvSpPr>
              <p:cNvPr id="27" name="Oval 23">
                <a:extLst>
                  <a:ext uri="{FF2B5EF4-FFF2-40B4-BE49-F238E27FC236}">
                    <a16:creationId xmlns:a16="http://schemas.microsoft.com/office/drawing/2014/main" id="{CD5A2507-E31A-4D96-B966-8B8F54B20760}"/>
                  </a:ext>
                </a:extLst>
              </p:cNvPr>
              <p:cNvSpPr/>
              <p:nvPr/>
            </p:nvSpPr>
            <p:spPr>
              <a:xfrm>
                <a:off x="5469186" y="1020381"/>
                <a:ext cx="128016" cy="12801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sz="2400" kern="1200">
                    <a:solidFill>
                      <a:schemeClr val="lt1"/>
                    </a:solidFill>
                    <a:latin typeface="+mn-lt"/>
                    <a:ea typeface="+mn-ea"/>
                    <a:cs typeface="+mn-cs"/>
                  </a:defRPr>
                </a:lvl1pPr>
                <a:lvl2pPr marL="457200" algn="l" defTabSz="457200" rtl="0" eaLnBrk="0" fontAlgn="base" hangingPunct="0">
                  <a:spcBef>
                    <a:spcPct val="0"/>
                  </a:spcBef>
                  <a:spcAft>
                    <a:spcPct val="0"/>
                  </a:spcAft>
                  <a:defRPr sz="2400" kern="1200">
                    <a:solidFill>
                      <a:schemeClr val="lt1"/>
                    </a:solidFill>
                    <a:latin typeface="+mn-lt"/>
                    <a:ea typeface="+mn-ea"/>
                    <a:cs typeface="+mn-cs"/>
                  </a:defRPr>
                </a:lvl2pPr>
                <a:lvl3pPr marL="914400" algn="l" defTabSz="457200" rtl="0" eaLnBrk="0" fontAlgn="base" hangingPunct="0">
                  <a:spcBef>
                    <a:spcPct val="0"/>
                  </a:spcBef>
                  <a:spcAft>
                    <a:spcPct val="0"/>
                  </a:spcAft>
                  <a:defRPr sz="2400" kern="1200">
                    <a:solidFill>
                      <a:schemeClr val="lt1"/>
                    </a:solidFill>
                    <a:latin typeface="+mn-lt"/>
                    <a:ea typeface="+mn-ea"/>
                    <a:cs typeface="+mn-cs"/>
                  </a:defRPr>
                </a:lvl3pPr>
                <a:lvl4pPr marL="1371600" algn="l" defTabSz="457200" rtl="0" eaLnBrk="0" fontAlgn="base" hangingPunct="0">
                  <a:spcBef>
                    <a:spcPct val="0"/>
                  </a:spcBef>
                  <a:spcAft>
                    <a:spcPct val="0"/>
                  </a:spcAft>
                  <a:defRPr sz="2400" kern="1200">
                    <a:solidFill>
                      <a:schemeClr val="lt1"/>
                    </a:solidFill>
                    <a:latin typeface="+mn-lt"/>
                    <a:ea typeface="+mn-ea"/>
                    <a:cs typeface="+mn-cs"/>
                  </a:defRPr>
                </a:lvl4pPr>
                <a:lvl5pPr marL="1828800" algn="l" defTabSz="457200"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200" b="0" dirty="0">
                  <a:solidFill>
                    <a:srgbClr val="222223"/>
                  </a:solidFill>
                </a:endParaRPr>
              </a:p>
            </p:txBody>
          </p:sp>
          <p:sp>
            <p:nvSpPr>
              <p:cNvPr id="28" name="TextBox 24">
                <a:extLst>
                  <a:ext uri="{FF2B5EF4-FFF2-40B4-BE49-F238E27FC236}">
                    <a16:creationId xmlns:a16="http://schemas.microsoft.com/office/drawing/2014/main" id="{2DB76B87-1836-42CE-92F4-88BCF5520F1B}"/>
                  </a:ext>
                </a:extLst>
              </p:cNvPr>
              <p:cNvSpPr txBox="1"/>
              <p:nvPr/>
            </p:nvSpPr>
            <p:spPr>
              <a:xfrm>
                <a:off x="5633608" y="1041772"/>
                <a:ext cx="456652" cy="107722"/>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25-34 yrs</a:t>
                </a:r>
              </a:p>
            </p:txBody>
          </p:sp>
        </p:grpSp>
        <p:grpSp>
          <p:nvGrpSpPr>
            <p:cNvPr id="21" name="Groupe 20"/>
            <p:cNvGrpSpPr/>
            <p:nvPr/>
          </p:nvGrpSpPr>
          <p:grpSpPr>
            <a:xfrm>
              <a:off x="3891000" y="4404935"/>
              <a:ext cx="653112" cy="128016"/>
              <a:chOff x="5458087" y="1175673"/>
              <a:chExt cx="682136" cy="128016"/>
            </a:xfrm>
          </p:grpSpPr>
          <p:sp>
            <p:nvSpPr>
              <p:cNvPr id="25" name="Oval 23">
                <a:extLst>
                  <a:ext uri="{FF2B5EF4-FFF2-40B4-BE49-F238E27FC236}">
                    <a16:creationId xmlns:a16="http://schemas.microsoft.com/office/drawing/2014/main" id="{CD5A2507-E31A-4D96-B966-8B8F54B20760}"/>
                  </a:ext>
                </a:extLst>
              </p:cNvPr>
              <p:cNvSpPr/>
              <p:nvPr/>
            </p:nvSpPr>
            <p:spPr>
              <a:xfrm>
                <a:off x="5458087" y="1175673"/>
                <a:ext cx="128016" cy="128016"/>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sz="2400" kern="1200">
                    <a:solidFill>
                      <a:schemeClr val="lt1"/>
                    </a:solidFill>
                    <a:latin typeface="+mn-lt"/>
                    <a:ea typeface="+mn-ea"/>
                    <a:cs typeface="+mn-cs"/>
                  </a:defRPr>
                </a:lvl1pPr>
                <a:lvl2pPr marL="457200" algn="l" defTabSz="457200" rtl="0" eaLnBrk="0" fontAlgn="base" hangingPunct="0">
                  <a:spcBef>
                    <a:spcPct val="0"/>
                  </a:spcBef>
                  <a:spcAft>
                    <a:spcPct val="0"/>
                  </a:spcAft>
                  <a:defRPr sz="2400" kern="1200">
                    <a:solidFill>
                      <a:schemeClr val="lt1"/>
                    </a:solidFill>
                    <a:latin typeface="+mn-lt"/>
                    <a:ea typeface="+mn-ea"/>
                    <a:cs typeface="+mn-cs"/>
                  </a:defRPr>
                </a:lvl2pPr>
                <a:lvl3pPr marL="914400" algn="l" defTabSz="457200" rtl="0" eaLnBrk="0" fontAlgn="base" hangingPunct="0">
                  <a:spcBef>
                    <a:spcPct val="0"/>
                  </a:spcBef>
                  <a:spcAft>
                    <a:spcPct val="0"/>
                  </a:spcAft>
                  <a:defRPr sz="2400" kern="1200">
                    <a:solidFill>
                      <a:schemeClr val="lt1"/>
                    </a:solidFill>
                    <a:latin typeface="+mn-lt"/>
                    <a:ea typeface="+mn-ea"/>
                    <a:cs typeface="+mn-cs"/>
                  </a:defRPr>
                </a:lvl3pPr>
                <a:lvl4pPr marL="1371600" algn="l" defTabSz="457200" rtl="0" eaLnBrk="0" fontAlgn="base" hangingPunct="0">
                  <a:spcBef>
                    <a:spcPct val="0"/>
                  </a:spcBef>
                  <a:spcAft>
                    <a:spcPct val="0"/>
                  </a:spcAft>
                  <a:defRPr sz="2400" kern="1200">
                    <a:solidFill>
                      <a:schemeClr val="lt1"/>
                    </a:solidFill>
                    <a:latin typeface="+mn-lt"/>
                    <a:ea typeface="+mn-ea"/>
                    <a:cs typeface="+mn-cs"/>
                  </a:defRPr>
                </a:lvl4pPr>
                <a:lvl5pPr marL="1828800" algn="l" defTabSz="457200"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200" b="0" dirty="0">
                  <a:solidFill>
                    <a:srgbClr val="222223"/>
                  </a:solidFill>
                </a:endParaRPr>
              </a:p>
            </p:txBody>
          </p:sp>
          <p:sp>
            <p:nvSpPr>
              <p:cNvPr id="26" name="TextBox 24">
                <a:extLst>
                  <a:ext uri="{FF2B5EF4-FFF2-40B4-BE49-F238E27FC236}">
                    <a16:creationId xmlns:a16="http://schemas.microsoft.com/office/drawing/2014/main" id="{2DB76B87-1836-42CE-92F4-88BCF5520F1B}"/>
                  </a:ext>
                </a:extLst>
              </p:cNvPr>
              <p:cNvSpPr txBox="1"/>
              <p:nvPr/>
            </p:nvSpPr>
            <p:spPr>
              <a:xfrm>
                <a:off x="5622512" y="1185820"/>
                <a:ext cx="517711" cy="106757"/>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35 to 54 yrs</a:t>
                </a:r>
              </a:p>
            </p:txBody>
          </p:sp>
        </p:grpSp>
        <p:grpSp>
          <p:nvGrpSpPr>
            <p:cNvPr id="22" name="Groupe 21"/>
            <p:cNvGrpSpPr/>
            <p:nvPr/>
          </p:nvGrpSpPr>
          <p:grpSpPr>
            <a:xfrm>
              <a:off x="4605337" y="4404935"/>
              <a:ext cx="701827" cy="128016"/>
              <a:chOff x="5458087" y="1394499"/>
              <a:chExt cx="733017" cy="128016"/>
            </a:xfrm>
          </p:grpSpPr>
          <p:sp>
            <p:nvSpPr>
              <p:cNvPr id="23" name="Oval 23">
                <a:extLst>
                  <a:ext uri="{FF2B5EF4-FFF2-40B4-BE49-F238E27FC236}">
                    <a16:creationId xmlns:a16="http://schemas.microsoft.com/office/drawing/2014/main" id="{CD5A2507-E31A-4D96-B966-8B8F54B20760}"/>
                  </a:ext>
                </a:extLst>
              </p:cNvPr>
              <p:cNvSpPr>
                <a:spLocks noChangeAspect="1"/>
              </p:cNvSpPr>
              <p:nvPr/>
            </p:nvSpPr>
            <p:spPr>
              <a:xfrm>
                <a:off x="5458087" y="1394499"/>
                <a:ext cx="128016" cy="1280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sz="2400" kern="1200">
                    <a:solidFill>
                      <a:schemeClr val="lt1"/>
                    </a:solidFill>
                    <a:latin typeface="+mn-lt"/>
                    <a:ea typeface="+mn-ea"/>
                    <a:cs typeface="+mn-cs"/>
                  </a:defRPr>
                </a:lvl1pPr>
                <a:lvl2pPr marL="457200" algn="l" defTabSz="457200" rtl="0" eaLnBrk="0" fontAlgn="base" hangingPunct="0">
                  <a:spcBef>
                    <a:spcPct val="0"/>
                  </a:spcBef>
                  <a:spcAft>
                    <a:spcPct val="0"/>
                  </a:spcAft>
                  <a:defRPr sz="2400" kern="1200">
                    <a:solidFill>
                      <a:schemeClr val="lt1"/>
                    </a:solidFill>
                    <a:latin typeface="+mn-lt"/>
                    <a:ea typeface="+mn-ea"/>
                    <a:cs typeface="+mn-cs"/>
                  </a:defRPr>
                </a:lvl2pPr>
                <a:lvl3pPr marL="914400" algn="l" defTabSz="457200" rtl="0" eaLnBrk="0" fontAlgn="base" hangingPunct="0">
                  <a:spcBef>
                    <a:spcPct val="0"/>
                  </a:spcBef>
                  <a:spcAft>
                    <a:spcPct val="0"/>
                  </a:spcAft>
                  <a:defRPr sz="2400" kern="1200">
                    <a:solidFill>
                      <a:schemeClr val="lt1"/>
                    </a:solidFill>
                    <a:latin typeface="+mn-lt"/>
                    <a:ea typeface="+mn-ea"/>
                    <a:cs typeface="+mn-cs"/>
                  </a:defRPr>
                </a:lvl3pPr>
                <a:lvl4pPr marL="1371600" algn="l" defTabSz="457200" rtl="0" eaLnBrk="0" fontAlgn="base" hangingPunct="0">
                  <a:spcBef>
                    <a:spcPct val="0"/>
                  </a:spcBef>
                  <a:spcAft>
                    <a:spcPct val="0"/>
                  </a:spcAft>
                  <a:defRPr sz="2400" kern="1200">
                    <a:solidFill>
                      <a:schemeClr val="lt1"/>
                    </a:solidFill>
                    <a:latin typeface="+mn-lt"/>
                    <a:ea typeface="+mn-ea"/>
                    <a:cs typeface="+mn-cs"/>
                  </a:defRPr>
                </a:lvl4pPr>
                <a:lvl5pPr marL="1828800" algn="l" defTabSz="457200"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200" b="0" dirty="0">
                  <a:solidFill>
                    <a:srgbClr val="222223"/>
                  </a:solidFill>
                </a:endParaRPr>
              </a:p>
            </p:txBody>
          </p:sp>
          <p:sp>
            <p:nvSpPr>
              <p:cNvPr id="24" name="TextBox 24">
                <a:extLst>
                  <a:ext uri="{FF2B5EF4-FFF2-40B4-BE49-F238E27FC236}">
                    <a16:creationId xmlns:a16="http://schemas.microsoft.com/office/drawing/2014/main" id="{2DB76B87-1836-42CE-92F4-88BCF5520F1B}"/>
                  </a:ext>
                </a:extLst>
              </p:cNvPr>
              <p:cNvSpPr txBox="1"/>
              <p:nvPr/>
            </p:nvSpPr>
            <p:spPr>
              <a:xfrm>
                <a:off x="5622513" y="1404646"/>
                <a:ext cx="568591" cy="107722"/>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55 and over</a:t>
                </a:r>
              </a:p>
            </p:txBody>
          </p:sp>
        </p:grpSp>
      </p:grpSp>
      <p:grpSp>
        <p:nvGrpSpPr>
          <p:cNvPr id="6" name="Groupe 5"/>
          <p:cNvGrpSpPr/>
          <p:nvPr>
            <p:custDataLst>
              <p:tags r:id="rId5"/>
            </p:custDataLst>
          </p:nvPr>
        </p:nvGrpSpPr>
        <p:grpSpPr>
          <a:xfrm>
            <a:off x="541020" y="1005983"/>
            <a:ext cx="7412087" cy="359689"/>
            <a:chOff x="572348" y="935926"/>
            <a:chExt cx="7412087" cy="290867"/>
          </a:xfrm>
        </p:grpSpPr>
        <p:sp>
          <p:nvSpPr>
            <p:cNvPr id="55" name="Rectangle 54"/>
            <p:cNvSpPr/>
            <p:nvPr>
              <p:custDataLst>
                <p:tags r:id="rId14"/>
              </p:custDataLst>
            </p:nvPr>
          </p:nvSpPr>
          <p:spPr>
            <a:xfrm>
              <a:off x="572348" y="935926"/>
              <a:ext cx="7412087" cy="290867"/>
            </a:xfrm>
            <a:prstGeom prst="rect">
              <a:avLst/>
            </a:pr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4" name="ZoneTexte 3"/>
            <p:cNvSpPr txBox="1"/>
            <p:nvPr/>
          </p:nvSpPr>
          <p:spPr>
            <a:xfrm>
              <a:off x="608792" y="975519"/>
              <a:ext cx="1563756" cy="211554"/>
            </a:xfrm>
            <a:prstGeom prst="rect">
              <a:avLst/>
            </a:prstGeom>
            <a:solidFill>
              <a:schemeClr val="bg1"/>
            </a:solidFill>
          </p:spPr>
          <p:txBody>
            <a:bodyPr wrap="square" rtlCol="0">
              <a:spAutoFit/>
            </a:bodyPr>
            <a:lstStyle/>
            <a:p>
              <a:pPr algn="r"/>
              <a:r>
                <a:rPr lang="fr-CA" sz="1100" dirty="0">
                  <a:latin typeface="+mn-lt"/>
                </a:rPr>
                <a:t>TOTAL COMPANIES</a:t>
              </a:r>
              <a:endParaRPr lang="fr-CA" sz="1000" dirty="0">
                <a:latin typeface="+mn-lt"/>
              </a:endParaRPr>
            </a:p>
          </p:txBody>
        </p:sp>
      </p:grpSp>
      <p:sp>
        <p:nvSpPr>
          <p:cNvPr id="33" name="Rectangle 32">
            <a:extLst>
              <a:ext uri="{FF2B5EF4-FFF2-40B4-BE49-F238E27FC236}">
                <a16:creationId xmlns:a16="http://schemas.microsoft.com/office/drawing/2014/main" id="{9DA8B414-D86D-45ED-97DE-2231B76BC85F}"/>
              </a:ext>
            </a:extLst>
          </p:cNvPr>
          <p:cNvSpPr/>
          <p:nvPr>
            <p:custDataLst>
              <p:tags r:id="rId6"/>
            </p:custDataLst>
          </p:nvPr>
        </p:nvSpPr>
        <p:spPr>
          <a:xfrm>
            <a:off x="7124050" y="3643398"/>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36" name="Rectangle 35">
            <a:extLst>
              <a:ext uri="{FF2B5EF4-FFF2-40B4-BE49-F238E27FC236}">
                <a16:creationId xmlns:a16="http://schemas.microsoft.com/office/drawing/2014/main" id="{83F5B98D-9B2B-4826-A5A1-8B899AE318C9}"/>
              </a:ext>
            </a:extLst>
          </p:cNvPr>
          <p:cNvSpPr/>
          <p:nvPr>
            <p:custDataLst>
              <p:tags r:id="rId7"/>
            </p:custDataLst>
          </p:nvPr>
        </p:nvSpPr>
        <p:spPr>
          <a:xfrm>
            <a:off x="2308848" y="4070749"/>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38" name="Rectangle 37">
            <a:extLst>
              <a:ext uri="{FF2B5EF4-FFF2-40B4-BE49-F238E27FC236}">
                <a16:creationId xmlns:a16="http://schemas.microsoft.com/office/drawing/2014/main" id="{9694C9D6-E9AA-4707-839B-1F499AEF4371}"/>
              </a:ext>
            </a:extLst>
          </p:cNvPr>
          <p:cNvSpPr/>
          <p:nvPr>
            <p:custDataLst>
              <p:tags r:id="rId8"/>
            </p:custDataLst>
          </p:nvPr>
        </p:nvSpPr>
        <p:spPr>
          <a:xfrm>
            <a:off x="6712209" y="4070749"/>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40" name="Rectangle 39">
            <a:extLst>
              <a:ext uri="{FF2B5EF4-FFF2-40B4-BE49-F238E27FC236}">
                <a16:creationId xmlns:a16="http://schemas.microsoft.com/office/drawing/2014/main" id="{AD3035B8-56F8-447F-A441-E24EA186E379}"/>
              </a:ext>
            </a:extLst>
          </p:cNvPr>
          <p:cNvSpPr/>
          <p:nvPr>
            <p:custDataLst>
              <p:tags r:id="rId9"/>
            </p:custDataLst>
          </p:nvPr>
        </p:nvSpPr>
        <p:spPr>
          <a:xfrm>
            <a:off x="2609076" y="1503784"/>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42" name="Rectangle 41">
            <a:extLst>
              <a:ext uri="{FF2B5EF4-FFF2-40B4-BE49-F238E27FC236}">
                <a16:creationId xmlns:a16="http://schemas.microsoft.com/office/drawing/2014/main" id="{6F5A34D6-A0C3-43E0-A304-8AFE2DAA6A4F}"/>
              </a:ext>
            </a:extLst>
          </p:cNvPr>
          <p:cNvSpPr/>
          <p:nvPr>
            <p:custDataLst>
              <p:tags r:id="rId10"/>
            </p:custDataLst>
          </p:nvPr>
        </p:nvSpPr>
        <p:spPr>
          <a:xfrm>
            <a:off x="5214839" y="3635777"/>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32" name="Rectangle 3">
            <a:extLst>
              <a:ext uri="{FF2B5EF4-FFF2-40B4-BE49-F238E27FC236}">
                <a16:creationId xmlns:a16="http://schemas.microsoft.com/office/drawing/2014/main" id="{3A72C7DF-3223-42C6-A683-50660EF940A3}"/>
              </a:ext>
            </a:extLst>
          </p:cNvPr>
          <p:cNvSpPr>
            <a:spLocks noChangeArrowheads="1"/>
          </p:cNvSpPr>
          <p:nvPr>
            <p:custDataLst>
              <p:tags r:id="rId11"/>
            </p:custDataLst>
          </p:nvPr>
        </p:nvSpPr>
        <p:spPr bwMode="auto">
          <a:xfrm>
            <a:off x="319087" y="171450"/>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Distribution of employees according to age</a:t>
            </a: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(2/2)</a:t>
            </a:r>
          </a:p>
        </p:txBody>
      </p:sp>
      <p:sp>
        <p:nvSpPr>
          <p:cNvPr id="34" name="ZoneTexte 6">
            <a:extLst>
              <a:ext uri="{FF2B5EF4-FFF2-40B4-BE49-F238E27FC236}">
                <a16:creationId xmlns:a16="http://schemas.microsoft.com/office/drawing/2014/main" id="{DE5E256B-603B-4733-8C26-D12B7EDFE7D3}"/>
              </a:ext>
            </a:extLst>
          </p:cNvPr>
          <p:cNvSpPr txBox="1"/>
          <p:nvPr>
            <p:custDataLst>
              <p:tags r:id="rId12"/>
            </p:custDataLst>
          </p:nvPr>
        </p:nvSpPr>
        <p:spPr>
          <a:xfrm>
            <a:off x="436245" y="4666871"/>
            <a:ext cx="7384775"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Q6. Please provide a breakdown of your employees according to their age.</a:t>
            </a:r>
          </a:p>
          <a:p>
            <a:r>
              <a:rPr lang="fr-CA" sz="800" b="0" dirty="0">
                <a:solidFill>
                  <a:schemeClr val="bg1">
                    <a:lumMod val="50000"/>
                  </a:schemeClr>
                </a:solidFill>
                <a:latin typeface="Calibri" panose="020F0502020204030204" pitchFamily="34" charset="0"/>
                <a:cs typeface="Calibri" panose="020F0502020204030204" pitchFamily="34" charset="0"/>
              </a:rPr>
              <a:t>.</a:t>
            </a:r>
          </a:p>
          <a:p>
            <a:r>
              <a:rPr lang="fr-CA" sz="800" b="0" dirty="0">
                <a:solidFill>
                  <a:schemeClr val="bg1">
                    <a:lumMod val="50000"/>
                  </a:schemeClr>
                </a:solidFill>
                <a:latin typeface="Calibri" panose="020F0502020204030204" pitchFamily="34" charset="0"/>
                <a:cs typeface="Calibri" panose="020F0502020204030204" pitchFamily="34" charset="0"/>
              </a:rPr>
              <a:t>Base : All respondents (n=233).</a:t>
            </a:r>
          </a:p>
        </p:txBody>
      </p:sp>
      <p:sp>
        <p:nvSpPr>
          <p:cNvPr id="9" name="Rectangle 8">
            <a:extLst>
              <a:ext uri="{FF2B5EF4-FFF2-40B4-BE49-F238E27FC236}">
                <a16:creationId xmlns:a16="http://schemas.microsoft.com/office/drawing/2014/main" id="{9A41F75B-2957-8D83-B5E1-8C02D1607BD6}"/>
              </a:ext>
            </a:extLst>
          </p:cNvPr>
          <p:cNvSpPr/>
          <p:nvPr>
            <p:custDataLst>
              <p:tags r:id="rId13"/>
            </p:custDataLst>
          </p:nvPr>
        </p:nvSpPr>
        <p:spPr>
          <a:xfrm>
            <a:off x="5112370" y="1509798"/>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24802886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26</a:t>
            </a:fld>
            <a:endParaRPr lang="fr-CA" dirty="0"/>
          </a:p>
        </p:txBody>
      </p:sp>
      <p:sp>
        <p:nvSpPr>
          <p:cNvPr id="7" name="Rectangle 3"/>
          <p:cNvSpPr>
            <a:spLocks noChangeArrowheads="1"/>
          </p:cNvSpPr>
          <p:nvPr>
            <p:custDataLst>
              <p:tags r:id="rId2"/>
            </p:custDataLst>
          </p:nvPr>
        </p:nvSpPr>
        <p:spPr bwMode="auto">
          <a:xfrm>
            <a:off x="319087" y="171450"/>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Distribution of employees according to seniority </a:t>
            </a: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(1/2)</a:t>
            </a:r>
          </a:p>
        </p:txBody>
      </p:sp>
      <p:sp>
        <p:nvSpPr>
          <p:cNvPr id="8" name="TextBox 1">
            <a:extLst>
              <a:ext uri="{FF2B5EF4-FFF2-40B4-BE49-F238E27FC236}">
                <a16:creationId xmlns:a16="http://schemas.microsoft.com/office/drawing/2014/main" id="{C1A05870-10B5-4D87-A490-9FEA0DC8DE4A}"/>
              </a:ext>
            </a:extLst>
          </p:cNvPr>
          <p:cNvSpPr txBox="1"/>
          <p:nvPr>
            <p:custDataLst>
              <p:tags r:id="rId3"/>
            </p:custDataLst>
          </p:nvPr>
        </p:nvSpPr>
        <p:spPr>
          <a:xfrm>
            <a:off x="300415" y="602857"/>
            <a:ext cx="8289709" cy="1677382"/>
          </a:xfrm>
          <a:prstGeom prst="rect">
            <a:avLst/>
          </a:prstGeom>
        </p:spPr>
        <p:txBody>
          <a:bodyPr vert="horz" wrap="square" lIns="91440" tIns="0" rIns="91440" bIns="0" rtlCol="0">
            <a:spAutoFit/>
          </a:bodyPr>
          <a:lstStyle/>
          <a:p>
            <a:pPr marL="4763" algn="just">
              <a:spcAft>
                <a:spcPts val="600"/>
              </a:spcAft>
            </a:pPr>
            <a:r>
              <a:rPr lang="en-CA" sz="1100" b="0" dirty="0">
                <a:solidFill>
                  <a:srgbClr val="222223"/>
                </a:solidFill>
                <a:latin typeface="Calibri" panose="020F0502020204030204" pitchFamily="34" charset="0"/>
                <a:cs typeface="Calibri" panose="020F0502020204030204" pitchFamily="34" charset="0"/>
              </a:rPr>
              <a:t>Data on employee seniority shows that close to half (45%) have less than 5 years’ seniority and 20% between 5 and 9 years. Slightly more than one in five employees has at least 15 years’ seniority. Since the 2018 survey, seniority has decreased significantly: those with less than 5 years are up by 5.9 percentage  points and those with 15 years and over are down 4.5%. This could reflect greater labour mobility in a context of full employment and shortages. </a:t>
            </a:r>
          </a:p>
          <a:p>
            <a:pPr marL="4763" algn="just">
              <a:spcAft>
                <a:spcPts val="600"/>
              </a:spcAft>
            </a:pPr>
            <a:r>
              <a:rPr lang="en-CA" sz="1100" b="0" dirty="0">
                <a:solidFill>
                  <a:srgbClr val="222223"/>
                </a:solidFill>
                <a:latin typeface="Calibri" panose="020F0502020204030204" pitchFamily="34" charset="0"/>
                <a:cs typeface="Calibri" panose="020F0502020204030204" pitchFamily="34" charset="0"/>
              </a:rPr>
              <a:t>The proportion of employees with less than 5 years’ experience is higher than the average in retailing and in companies with 5 to 14 employees. The public and para-public sectors and companies with 15 employees and over account for a more significant proportion of employees with between 10 and 14 years of seniority.</a:t>
            </a:r>
          </a:p>
          <a:p>
            <a:pPr marL="4763" algn="just">
              <a:spcAft>
                <a:spcPts val="600"/>
              </a:spcAft>
            </a:pPr>
            <a:r>
              <a:rPr lang="en-CA" sz="1100" b="0" dirty="0">
                <a:solidFill>
                  <a:srgbClr val="222223"/>
                </a:solidFill>
                <a:latin typeface="Calibri" panose="020F0502020204030204" pitchFamily="34" charset="0"/>
                <a:cs typeface="Calibri" panose="020F0502020204030204" pitchFamily="34" charset="0"/>
              </a:rPr>
              <a:t>The proportion of employees with at least 15 years’ seniority is highest in the primary sector and in other services in the tertiary sector, in microcompanies (1 to 4 employees) and among those where the owner was the respondent.</a:t>
            </a:r>
          </a:p>
        </p:txBody>
      </p:sp>
      <p:graphicFrame>
        <p:nvGraphicFramePr>
          <p:cNvPr id="10" name="Table 3">
            <a:extLst>
              <a:ext uri="{FF2B5EF4-FFF2-40B4-BE49-F238E27FC236}">
                <a16:creationId xmlns:a16="http://schemas.microsoft.com/office/drawing/2014/main" id="{BC4A3EB7-433C-427A-9A3F-3483B61BD4E3}"/>
              </a:ext>
            </a:extLst>
          </p:cNvPr>
          <p:cNvGraphicFramePr>
            <a:graphicFrameLocks noGrp="1"/>
          </p:cNvGraphicFramePr>
          <p:nvPr>
            <p:custDataLst>
              <p:tags r:id="rId4"/>
            </p:custDataLst>
            <p:extLst>
              <p:ext uri="{D42A27DB-BD31-4B8C-83A1-F6EECF244321}">
                <p14:modId xmlns:p14="http://schemas.microsoft.com/office/powerpoint/2010/main" val="418385172"/>
              </p:ext>
            </p:extLst>
          </p:nvPr>
        </p:nvGraphicFramePr>
        <p:xfrm>
          <a:off x="617294" y="2634097"/>
          <a:ext cx="4458659" cy="1651741"/>
        </p:xfrm>
        <a:graphic>
          <a:graphicData uri="http://schemas.openxmlformats.org/drawingml/2006/table">
            <a:tbl>
              <a:tblPr firstRow="1" bandRow="1">
                <a:tableStyleId>{073A0DAA-6AF3-43AB-8588-CEC1D06C72B9}</a:tableStyleId>
              </a:tblPr>
              <a:tblGrid>
                <a:gridCol w="1563058">
                  <a:extLst>
                    <a:ext uri="{9D8B030D-6E8A-4147-A177-3AD203B41FA5}">
                      <a16:colId xmlns:a16="http://schemas.microsoft.com/office/drawing/2014/main" val="20000"/>
                    </a:ext>
                  </a:extLst>
                </a:gridCol>
                <a:gridCol w="737937">
                  <a:extLst>
                    <a:ext uri="{9D8B030D-6E8A-4147-A177-3AD203B41FA5}">
                      <a16:colId xmlns:a16="http://schemas.microsoft.com/office/drawing/2014/main" val="20002"/>
                    </a:ext>
                  </a:extLst>
                </a:gridCol>
                <a:gridCol w="762000">
                  <a:extLst>
                    <a:ext uri="{9D8B030D-6E8A-4147-A177-3AD203B41FA5}">
                      <a16:colId xmlns:a16="http://schemas.microsoft.com/office/drawing/2014/main" val="20001"/>
                    </a:ext>
                  </a:extLst>
                </a:gridCol>
                <a:gridCol w="697832">
                  <a:extLst>
                    <a:ext uri="{9D8B030D-6E8A-4147-A177-3AD203B41FA5}">
                      <a16:colId xmlns:a16="http://schemas.microsoft.com/office/drawing/2014/main" val="1184875257"/>
                    </a:ext>
                  </a:extLst>
                </a:gridCol>
                <a:gridCol w="697832">
                  <a:extLst>
                    <a:ext uri="{9D8B030D-6E8A-4147-A177-3AD203B41FA5}">
                      <a16:colId xmlns:a16="http://schemas.microsoft.com/office/drawing/2014/main" val="20004"/>
                    </a:ext>
                  </a:extLst>
                </a:gridCol>
              </a:tblGrid>
              <a:tr h="376278">
                <a:tc>
                  <a:txBody>
                    <a:bodyPr/>
                    <a:lstStyle/>
                    <a:p>
                      <a:pPr>
                        <a:lnSpc>
                          <a:spcPct val="100000"/>
                        </a:lnSpc>
                      </a:pPr>
                      <a:endParaRPr lang="en-CA" sz="1050" b="1" i="1" noProof="0" dirty="0">
                        <a:solidFill>
                          <a:schemeClr val="bg1"/>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ct val="100000"/>
                        </a:lnSpc>
                      </a:pPr>
                      <a:r>
                        <a:rPr lang="en-CA" sz="950" b="0" baseline="0" noProof="0" dirty="0">
                          <a:solidFill>
                            <a:schemeClr val="bg1"/>
                          </a:solidFill>
                          <a:latin typeface="Calibri" panose="020F0502020204030204" pitchFamily="34" charset="0"/>
                          <a:cs typeface="Calibri" panose="020F0502020204030204" pitchFamily="34" charset="0"/>
                        </a:rPr>
                        <a:t>Less than 5 years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6C31"/>
                    </a:solidFill>
                  </a:tcPr>
                </a:tc>
                <a:tc>
                  <a:txBody>
                    <a:bodyPr/>
                    <a:lstStyle/>
                    <a:p>
                      <a:pPr algn="ctr">
                        <a:lnSpc>
                          <a:spcPct val="100000"/>
                        </a:lnSpc>
                      </a:pPr>
                      <a:r>
                        <a:rPr lang="en-CA" sz="950" b="0" baseline="0" noProof="0" dirty="0">
                          <a:solidFill>
                            <a:schemeClr val="bg1"/>
                          </a:solidFill>
                          <a:latin typeface="Calibri" panose="020F0502020204030204" pitchFamily="34" charset="0"/>
                          <a:cs typeface="Calibri" panose="020F0502020204030204" pitchFamily="34" charset="0"/>
                        </a:rPr>
                        <a:t>5-9 </a:t>
                      </a:r>
                    </a:p>
                    <a:p>
                      <a:pPr algn="ctr">
                        <a:lnSpc>
                          <a:spcPct val="100000"/>
                        </a:lnSpc>
                      </a:pPr>
                      <a:r>
                        <a:rPr lang="en-CA" sz="950" b="0" baseline="0" noProof="0" dirty="0">
                          <a:solidFill>
                            <a:schemeClr val="bg1"/>
                          </a:solidFill>
                          <a:latin typeface="Calibri" panose="020F0502020204030204" pitchFamily="34" charset="0"/>
                          <a:cs typeface="Calibri" panose="020F0502020204030204" pitchFamily="34" charset="0"/>
                        </a:rPr>
                        <a:t>yrs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1B2F5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CA" sz="9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10-14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en-CA" sz="9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yrs</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B9B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950" b="0" noProof="0" dirty="0">
                          <a:solidFill>
                            <a:schemeClr val="tx1"/>
                          </a:solidFill>
                          <a:latin typeface="Calibri" panose="020F0502020204030204" pitchFamily="34" charset="0"/>
                          <a:cs typeface="Calibri" panose="020F0502020204030204" pitchFamily="34" charset="0"/>
                        </a:rPr>
                        <a:t>15 yrs and over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206749">
                <a:tc>
                  <a:txBody>
                    <a:bodyPr/>
                    <a:lstStyle/>
                    <a:p>
                      <a:pPr algn="r">
                        <a:lnSpc>
                          <a:spcPct val="100000"/>
                        </a:lnSpc>
                      </a:pPr>
                      <a:endParaRPr lang="en-CA" sz="900" i="1" noProof="0" dirty="0">
                        <a:solidFill>
                          <a:srgbClr val="0A1828"/>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en-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fr-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extLst>
                  <a:ext uri="{0D108BD9-81ED-4DB2-BD59-A6C34878D82A}">
                    <a16:rowId xmlns:a16="http://schemas.microsoft.com/office/drawing/2014/main" val="10001"/>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1" i="0" noProof="0" dirty="0">
                          <a:solidFill>
                            <a:srgbClr val="222223"/>
                          </a:solidFill>
                          <a:latin typeface="Calibri" panose="020F0502020204030204" pitchFamily="34" charset="0"/>
                          <a:cs typeface="Calibri" panose="020F0502020204030204" pitchFamily="34" charset="0"/>
                        </a:rPr>
                        <a:t>Proportion</a:t>
                      </a:r>
                      <a:r>
                        <a:rPr lang="en-CA" sz="900" b="1" i="0" baseline="0" noProof="0" dirty="0">
                          <a:solidFill>
                            <a:srgbClr val="222223"/>
                          </a:solidFill>
                          <a:latin typeface="Calibri" panose="020F0502020204030204" pitchFamily="34" charset="0"/>
                          <a:cs typeface="Calibri" panose="020F0502020204030204" pitchFamily="34" charset="0"/>
                        </a:rPr>
                        <a:t> of employees</a:t>
                      </a:r>
                      <a:endParaRPr lang="en-CA" sz="900" b="0" i="0" noProof="0" dirty="0">
                        <a:solidFill>
                          <a:srgbClr val="222223"/>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en-CA" sz="900" b="0" i="0" u="none" strike="noStrike" noProof="0"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en-CA" sz="900" b="0" i="0" u="none" strike="noStrike" noProof="0"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en-CA" sz="900" b="0" i="0" u="none" strike="noStrike" noProof="0"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fr-CA" sz="9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693773068"/>
                  </a:ext>
                </a:extLst>
              </a:tr>
              <a:tr h="178119">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0%</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13%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en-CA" sz="900" b="0" i="0" u="none" strike="noStrike" noProof="0" dirty="0">
                          <a:solidFill>
                            <a:srgbClr val="222223"/>
                          </a:solidFill>
                          <a:effectLst/>
                          <a:latin typeface="Calibri" panose="020F0502020204030204" pitchFamily="34" charset="0"/>
                        </a:rPr>
                        <a:t>37%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en-CA" sz="900" b="0" i="0" u="none" strike="noStrike" noProof="0" dirty="0">
                          <a:solidFill>
                            <a:srgbClr val="222223"/>
                          </a:solidFill>
                          <a:effectLst/>
                          <a:latin typeface="Calibri" panose="020F0502020204030204" pitchFamily="34" charset="0"/>
                        </a:rPr>
                        <a:t>49%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41%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3"/>
                  </a:ext>
                </a:extLst>
              </a:tr>
              <a:tr h="178119">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1%  to 49%</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38%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en-CA" sz="900" b="0" i="0" u="none" strike="noStrike" noProof="0" dirty="0">
                          <a:solidFill>
                            <a:srgbClr val="222223"/>
                          </a:solidFill>
                          <a:effectLst/>
                          <a:latin typeface="Calibri" panose="020F0502020204030204" pitchFamily="34" charset="0"/>
                        </a:rPr>
                        <a:t>46%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en-CA" sz="900" b="0" i="0" u="none" strike="noStrike" noProof="0" dirty="0">
                          <a:solidFill>
                            <a:srgbClr val="222223"/>
                          </a:solidFill>
                          <a:effectLst/>
                          <a:latin typeface="Calibri" panose="020F0502020204030204" pitchFamily="34" charset="0"/>
                        </a:rPr>
                        <a:t>43%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39%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4"/>
                  </a:ext>
                </a:extLst>
              </a:tr>
              <a:tr h="178119">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50% and over</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49%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17%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  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fr-CA" sz="900" b="0" i="0" u="none" strike="noStrike" kern="1200" dirty="0">
                          <a:solidFill>
                            <a:srgbClr val="222223"/>
                          </a:solidFill>
                          <a:effectLst/>
                          <a:latin typeface="Calibri" panose="020F0502020204030204" pitchFamily="34" charset="0"/>
                          <a:ea typeface="+mn-ea"/>
                          <a:cs typeface="+mn-cs"/>
                        </a:rPr>
                        <a:t>20%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6"/>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1" kern="1200" noProof="0" dirty="0">
                          <a:solidFill>
                            <a:srgbClr val="222223"/>
                          </a:solidFill>
                          <a:latin typeface="Calibri" panose="020F0502020204030204" pitchFamily="34" charset="0"/>
                          <a:ea typeface="+mn-ea"/>
                          <a:cs typeface="Calibri" panose="020F0502020204030204" pitchFamily="34" charset="0"/>
                        </a:rPr>
                        <a:t>AVERAGE DISTRIBUTION</a:t>
                      </a: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1" i="0" u="none" strike="noStrike" noProof="0" dirty="0">
                          <a:solidFill>
                            <a:srgbClr val="222223"/>
                          </a:solidFill>
                          <a:effectLst/>
                          <a:latin typeface="Calibri" panose="020F0502020204030204" pitchFamily="34" charset="0"/>
                        </a:rPr>
                        <a:t>45.5%</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1" i="0" u="none" strike="noStrike" noProof="0" dirty="0">
                          <a:solidFill>
                            <a:srgbClr val="222223"/>
                          </a:solidFill>
                          <a:effectLst/>
                          <a:latin typeface="Calibri" panose="020F0502020204030204" pitchFamily="34" charset="0"/>
                        </a:rPr>
                        <a:t>19.8%</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1" i="0" u="none" strike="noStrike" noProof="0" dirty="0">
                          <a:solidFill>
                            <a:srgbClr val="222223"/>
                          </a:solidFill>
                          <a:effectLst/>
                          <a:latin typeface="Calibri" panose="020F0502020204030204" pitchFamily="34" charset="0"/>
                        </a:rPr>
                        <a:t>13.2%</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900" b="1" i="0" u="none" strike="noStrike" dirty="0">
                          <a:solidFill>
                            <a:srgbClr val="222223"/>
                          </a:solidFill>
                          <a:effectLst/>
                          <a:latin typeface="Calibri" panose="020F0502020204030204" pitchFamily="34" charset="0"/>
                        </a:rPr>
                        <a:t>21.5%</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07"/>
                  </a:ext>
                </a:extLst>
              </a:tr>
              <a:tr h="178119">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en-CA" sz="800" b="0" i="1" kern="1200" noProof="0" dirty="0">
                          <a:solidFill>
                            <a:srgbClr val="222223"/>
                          </a:solidFill>
                          <a:latin typeface="Calibri" panose="020F0502020204030204" pitchFamily="34" charset="0"/>
                          <a:ea typeface="+mn-ea"/>
                          <a:cs typeface="Calibri" panose="020F0502020204030204" pitchFamily="34" charset="0"/>
                        </a:rPr>
                        <a:t>Average distribution</a:t>
                      </a:r>
                      <a:r>
                        <a:rPr lang="en-CA" sz="800" b="0" i="1" kern="1200" baseline="0" noProof="0" dirty="0">
                          <a:solidFill>
                            <a:srgbClr val="222223"/>
                          </a:solidFill>
                          <a:latin typeface="Calibri" panose="020F0502020204030204" pitchFamily="34" charset="0"/>
                          <a:ea typeface="+mn-ea"/>
                          <a:cs typeface="Calibri" panose="020F0502020204030204" pitchFamily="34" charset="0"/>
                        </a:rPr>
                        <a:t> 2018</a:t>
                      </a:r>
                      <a:endParaRPr lang="en-CA" sz="800" b="0" i="1" kern="1200" noProof="0" dirty="0">
                        <a:solidFill>
                          <a:srgbClr val="222223"/>
                        </a:solidFill>
                        <a:latin typeface="Calibri" panose="020F0502020204030204" pitchFamily="34" charset="0"/>
                        <a:ea typeface="+mn-ea"/>
                        <a:cs typeface="Calibri" panose="020F0502020204030204" pitchFamily="34" charset="0"/>
                      </a:endParaRP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800" b="0" i="1" u="none" strike="noStrike" noProof="0" dirty="0">
                          <a:solidFill>
                            <a:srgbClr val="222223"/>
                          </a:solidFill>
                          <a:effectLst/>
                          <a:latin typeface="Calibri" panose="020F0502020204030204" pitchFamily="34" charset="0"/>
                        </a:rPr>
                        <a:t>39.6%</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800" b="0" i="1" u="none" strike="noStrike" noProof="0" dirty="0">
                          <a:solidFill>
                            <a:srgbClr val="222223"/>
                          </a:solidFill>
                          <a:effectLst/>
                          <a:latin typeface="Calibri" panose="020F0502020204030204" pitchFamily="34" charset="0"/>
                        </a:rPr>
                        <a:t>21.2%</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800" b="0" i="1" u="none" strike="noStrike" noProof="0" dirty="0">
                          <a:solidFill>
                            <a:srgbClr val="222223"/>
                          </a:solidFill>
                          <a:effectLst/>
                          <a:latin typeface="Calibri" panose="020F0502020204030204" pitchFamily="34" charset="0"/>
                        </a:rPr>
                        <a:t>13.2%</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26.0%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895327516"/>
                  </a:ext>
                </a:extLst>
              </a:tr>
            </a:tbl>
          </a:graphicData>
        </a:graphic>
      </p:graphicFrame>
      <p:sp>
        <p:nvSpPr>
          <p:cNvPr id="9" name="ZoneTexte 6"/>
          <p:cNvSpPr txBox="1"/>
          <p:nvPr>
            <p:custDataLst>
              <p:tags r:id="rId5"/>
            </p:custDataLst>
          </p:nvPr>
        </p:nvSpPr>
        <p:spPr>
          <a:xfrm>
            <a:off x="427381" y="4694224"/>
            <a:ext cx="7384775"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Q7. Please provide a percentage breakdown of employees according to seniority.</a:t>
            </a:r>
          </a:p>
          <a:p>
            <a:r>
              <a:rPr lang="en-CA" sz="800" b="0" dirty="0">
                <a:solidFill>
                  <a:schemeClr val="bg1">
                    <a:lumMod val="50000"/>
                  </a:schemeClr>
                </a:solidFill>
                <a:latin typeface="Calibri" panose="020F0502020204030204" pitchFamily="34" charset="0"/>
                <a:cs typeface="Calibri" panose="020F0502020204030204" pitchFamily="34" charset="0"/>
              </a:rPr>
              <a:t>Base : All respondents (n=233).</a:t>
            </a:r>
          </a:p>
        </p:txBody>
      </p:sp>
      <p:sp>
        <p:nvSpPr>
          <p:cNvPr id="13" name="Rectangle: Rounded Corners 21">
            <a:extLst>
              <a:ext uri="{FF2B5EF4-FFF2-40B4-BE49-F238E27FC236}">
                <a16:creationId xmlns:a16="http://schemas.microsoft.com/office/drawing/2014/main" id="{1E11900A-0374-444E-BD71-3F27D2DFB8D2}"/>
              </a:ext>
            </a:extLst>
          </p:cNvPr>
          <p:cNvSpPr/>
          <p:nvPr>
            <p:custDataLst>
              <p:tags r:id="rId6"/>
            </p:custDataLst>
          </p:nvPr>
        </p:nvSpPr>
        <p:spPr>
          <a:xfrm>
            <a:off x="5899737" y="2671541"/>
            <a:ext cx="2369620" cy="421609"/>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LESS THAN 5 YEARS – highest proportion:</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Retailing (50.8%)</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5-14 employees (51.8%)</a:t>
            </a:r>
          </a:p>
        </p:txBody>
      </p:sp>
      <p:sp>
        <p:nvSpPr>
          <p:cNvPr id="14" name="Rectangle: Rounded Corners 21">
            <a:extLst>
              <a:ext uri="{FF2B5EF4-FFF2-40B4-BE49-F238E27FC236}">
                <a16:creationId xmlns:a16="http://schemas.microsoft.com/office/drawing/2014/main" id="{1E11900A-0374-444E-BD71-3F27D2DFB8D2}"/>
              </a:ext>
            </a:extLst>
          </p:cNvPr>
          <p:cNvSpPr/>
          <p:nvPr>
            <p:custDataLst>
              <p:tags r:id="rId7"/>
            </p:custDataLst>
          </p:nvPr>
        </p:nvSpPr>
        <p:spPr>
          <a:xfrm>
            <a:off x="5899737" y="3211323"/>
            <a:ext cx="2369619" cy="177432"/>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CA" sz="900" kern="0" dirty="0">
                <a:solidFill>
                  <a:schemeClr val="bg2">
                    <a:lumMod val="50000"/>
                  </a:schemeClr>
                </a:solidFill>
                <a:latin typeface="+mn-lt"/>
              </a:rPr>
              <a:t>5-9 YRS – </a:t>
            </a:r>
            <a:r>
              <a:rPr lang="en-CA" sz="900" kern="0" dirty="0">
                <a:solidFill>
                  <a:schemeClr val="bg2">
                    <a:lumMod val="50000"/>
                  </a:schemeClr>
                </a:solidFill>
                <a:latin typeface="+mn-lt"/>
              </a:rPr>
              <a:t>highest </a:t>
            </a:r>
            <a:r>
              <a:rPr lang="fr-CA" sz="900" kern="0" dirty="0">
                <a:solidFill>
                  <a:schemeClr val="bg2">
                    <a:lumMod val="50000"/>
                  </a:schemeClr>
                </a:solidFill>
                <a:latin typeface="+mn-lt"/>
              </a:rPr>
              <a:t>proportion: </a:t>
            </a:r>
            <a:r>
              <a:rPr lang="fr-CA" sz="800" b="0" kern="0" dirty="0">
                <a:solidFill>
                  <a:schemeClr val="bg2">
                    <a:lumMod val="50000"/>
                  </a:schemeClr>
                </a:solidFill>
                <a:latin typeface="+mn-lt"/>
              </a:rPr>
              <a:t>None</a:t>
            </a:r>
          </a:p>
        </p:txBody>
      </p:sp>
      <p:sp>
        <p:nvSpPr>
          <p:cNvPr id="15" name="Rectangle: Rounded Corners 21">
            <a:extLst>
              <a:ext uri="{FF2B5EF4-FFF2-40B4-BE49-F238E27FC236}">
                <a16:creationId xmlns:a16="http://schemas.microsoft.com/office/drawing/2014/main" id="{1E11900A-0374-444E-BD71-3F27D2DFB8D2}"/>
              </a:ext>
            </a:extLst>
          </p:cNvPr>
          <p:cNvSpPr/>
          <p:nvPr>
            <p:custDataLst>
              <p:tags r:id="rId8"/>
            </p:custDataLst>
          </p:nvPr>
        </p:nvSpPr>
        <p:spPr>
          <a:xfrm>
            <a:off x="5899737" y="3491452"/>
            <a:ext cx="2369619" cy="434889"/>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10-14 YRS – highest proportion:</a:t>
            </a:r>
            <a:endParaRPr lang="en-CA" sz="900" b="0" kern="0" dirty="0">
              <a:solidFill>
                <a:schemeClr val="bg2">
                  <a:lumMod val="50000"/>
                </a:schemeClr>
              </a:solidFill>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Public and para-public sectors (19.5%)</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15 employees and over (16.8%)</a:t>
            </a:r>
          </a:p>
        </p:txBody>
      </p:sp>
      <p:sp>
        <p:nvSpPr>
          <p:cNvPr id="16" name="Rectangle: Rounded Corners 21">
            <a:extLst>
              <a:ext uri="{FF2B5EF4-FFF2-40B4-BE49-F238E27FC236}">
                <a16:creationId xmlns:a16="http://schemas.microsoft.com/office/drawing/2014/main" id="{1E11900A-0374-444E-BD71-3F27D2DFB8D2}"/>
              </a:ext>
            </a:extLst>
          </p:cNvPr>
          <p:cNvSpPr/>
          <p:nvPr>
            <p:custDataLst>
              <p:tags r:id="rId9"/>
            </p:custDataLst>
          </p:nvPr>
        </p:nvSpPr>
        <p:spPr>
          <a:xfrm>
            <a:off x="5899737" y="4006178"/>
            <a:ext cx="2369619" cy="686150"/>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15+ YRS – highest proportion:</a:t>
            </a:r>
            <a:endParaRPr lang="en-CA" sz="900" b="0" kern="0" dirty="0">
              <a:solidFill>
                <a:schemeClr val="bg2">
                  <a:lumMod val="50000"/>
                </a:schemeClr>
              </a:solidFill>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Primary sector (28.1%)</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Tertiary sector, others(26.1%)</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1 to 4 employees (25.7%)</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Business owner (24.5%)</a:t>
            </a:r>
          </a:p>
        </p:txBody>
      </p:sp>
      <p:sp>
        <p:nvSpPr>
          <p:cNvPr id="3" name="ZoneTexte 2">
            <a:extLst>
              <a:ext uri="{FF2B5EF4-FFF2-40B4-BE49-F238E27FC236}">
                <a16:creationId xmlns:a16="http://schemas.microsoft.com/office/drawing/2014/main" id="{27533E4D-E806-1BAD-695E-39004A07194E}"/>
              </a:ext>
            </a:extLst>
          </p:cNvPr>
          <p:cNvSpPr txBox="1"/>
          <p:nvPr>
            <p:custDataLst>
              <p:tags r:id="rId10"/>
            </p:custDataLst>
          </p:nvPr>
        </p:nvSpPr>
        <p:spPr>
          <a:xfrm>
            <a:off x="5145852" y="3288054"/>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4" name="ZoneTexte 6">
            <a:extLst>
              <a:ext uri="{FF2B5EF4-FFF2-40B4-BE49-F238E27FC236}">
                <a16:creationId xmlns:a16="http://schemas.microsoft.com/office/drawing/2014/main" id="{7DF76DB3-0AD5-E2DE-9E42-6B76F5C5DF53}"/>
              </a:ext>
            </a:extLst>
          </p:cNvPr>
          <p:cNvSpPr txBox="1"/>
          <p:nvPr>
            <p:custDataLst>
              <p:tags r:id="rId11"/>
            </p:custDataLst>
          </p:nvPr>
        </p:nvSpPr>
        <p:spPr>
          <a:xfrm>
            <a:off x="564263" y="4360607"/>
            <a:ext cx="2946684" cy="21544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US" sz="800" b="0" dirty="0">
                <a:solidFill>
                  <a:srgbClr val="222223"/>
                </a:solidFill>
                <a:latin typeface="Calibri" panose="020F0502020204030204" pitchFamily="34" charset="0"/>
                <a:ea typeface="+mn-ea"/>
                <a:cs typeface="Calibri" panose="020F0502020204030204" pitchFamily="34" charset="0"/>
              </a:rPr>
              <a:t>Don't know answers (2%) are excluded from the calculations</a:t>
            </a:r>
            <a:r>
              <a:rPr lang="fr-CA" sz="800" b="0" dirty="0">
                <a:solidFill>
                  <a:srgbClr val="222223"/>
                </a:solidFill>
                <a:latin typeface="Calibri" panose="020F0502020204030204" pitchFamily="34" charset="0"/>
                <a:ea typeface="+mn-ea"/>
                <a:cs typeface="Calibri" panose="020F0502020204030204" pitchFamily="34" charset="0"/>
              </a:rPr>
              <a:t>. </a:t>
            </a:r>
          </a:p>
        </p:txBody>
      </p:sp>
      <p:sp>
        <p:nvSpPr>
          <p:cNvPr id="11" name="ZoneTexte 19">
            <a:extLst>
              <a:ext uri="{FF2B5EF4-FFF2-40B4-BE49-F238E27FC236}">
                <a16:creationId xmlns:a16="http://schemas.microsoft.com/office/drawing/2014/main" id="{A13C01B4-C040-E11B-180C-613805B5BE11}"/>
              </a:ext>
            </a:extLst>
          </p:cNvPr>
          <p:cNvSpPr txBox="1"/>
          <p:nvPr/>
        </p:nvSpPr>
        <p:spPr>
          <a:xfrm>
            <a:off x="4675023" y="3934898"/>
            <a:ext cx="400930" cy="297181"/>
          </a:xfrm>
          <a:prstGeom prst="rect">
            <a:avLst/>
          </a:prstGeom>
          <a:noFill/>
        </p:spPr>
        <p:txBody>
          <a:bodyPr wrap="square" rtlCol="0">
            <a:noAutofit/>
          </a:bodyPr>
          <a:lstStyle>
            <a:defPPr>
              <a:defRPr lang="fr-CA"/>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r>
              <a:rPr lang="fr-CA" sz="1200" dirty="0">
                <a:solidFill>
                  <a:srgbClr val="FF0000"/>
                </a:solidFill>
                <a:latin typeface="+mn-lt"/>
                <a:sym typeface="Wingdings 3" panose="05040102010807070707" pitchFamily="18" charset="2"/>
              </a:rPr>
              <a:t></a:t>
            </a:r>
            <a:endParaRPr lang="fr-CA" sz="1200" dirty="0">
              <a:solidFill>
                <a:srgbClr val="FF0000"/>
              </a:solidFill>
              <a:latin typeface="+mn-lt"/>
            </a:endParaRPr>
          </a:p>
        </p:txBody>
      </p:sp>
      <p:sp>
        <p:nvSpPr>
          <p:cNvPr id="12" name="ZoneTexte 22">
            <a:extLst>
              <a:ext uri="{FF2B5EF4-FFF2-40B4-BE49-F238E27FC236}">
                <a16:creationId xmlns:a16="http://schemas.microsoft.com/office/drawing/2014/main" id="{7FBBEC69-0B12-C584-555E-F1B461B7B33F}"/>
              </a:ext>
            </a:extLst>
          </p:cNvPr>
          <p:cNvSpPr txBox="1"/>
          <p:nvPr/>
        </p:nvSpPr>
        <p:spPr>
          <a:xfrm>
            <a:off x="2514038" y="3913888"/>
            <a:ext cx="400930" cy="297181"/>
          </a:xfrm>
          <a:prstGeom prst="rect">
            <a:avLst/>
          </a:prstGeom>
          <a:noFill/>
        </p:spPr>
        <p:txBody>
          <a:bodyPr wrap="square" rtlCol="0">
            <a:noAutofit/>
          </a:bodyPr>
          <a:lstStyle>
            <a:defPPr>
              <a:defRPr lang="fr-CA"/>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r>
              <a:rPr lang="fr-CA" sz="1200" dirty="0">
                <a:solidFill>
                  <a:srgbClr val="00B050"/>
                </a:solidFill>
                <a:latin typeface="+mn-lt"/>
                <a:sym typeface="Wingdings 3" panose="05040102010807070707" pitchFamily="18" charset="2"/>
              </a:rPr>
              <a:t></a:t>
            </a:r>
            <a:endParaRPr lang="fr-CA" sz="1200" dirty="0">
              <a:solidFill>
                <a:srgbClr val="00B050"/>
              </a:solidFill>
              <a:latin typeface="+mn-lt"/>
            </a:endParaRPr>
          </a:p>
        </p:txBody>
      </p:sp>
    </p:spTree>
    <p:extLst>
      <p:ext uri="{BB962C8B-B14F-4D97-AF65-F5344CB8AC3E}">
        <p14:creationId xmlns:p14="http://schemas.microsoft.com/office/powerpoint/2010/main" val="428260703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27</a:t>
            </a:fld>
            <a:endParaRPr lang="fr-CA" dirty="0"/>
          </a:p>
        </p:txBody>
      </p:sp>
      <p:graphicFrame>
        <p:nvGraphicFramePr>
          <p:cNvPr id="17" name="Chart 25">
            <a:extLst>
              <a:ext uri="{FF2B5EF4-FFF2-40B4-BE49-F238E27FC236}">
                <a16:creationId xmlns:a16="http://schemas.microsoft.com/office/drawing/2014/main" id="{38442F9B-588A-4B6A-82CF-236FBE23C790}"/>
              </a:ext>
            </a:extLst>
          </p:cNvPr>
          <p:cNvGraphicFramePr/>
          <p:nvPr>
            <p:custDataLst>
              <p:tags r:id="rId2"/>
            </p:custDataLst>
            <p:extLst>
              <p:ext uri="{D42A27DB-BD31-4B8C-83A1-F6EECF244321}">
                <p14:modId xmlns:p14="http://schemas.microsoft.com/office/powerpoint/2010/main" val="123527640"/>
              </p:ext>
            </p:extLst>
          </p:nvPr>
        </p:nvGraphicFramePr>
        <p:xfrm>
          <a:off x="235533" y="826249"/>
          <a:ext cx="7768780" cy="3691168"/>
        </p:xfrm>
        <a:graphic>
          <a:graphicData uri="http://schemas.openxmlformats.org/drawingml/2006/chart">
            <c:chart xmlns:c="http://schemas.openxmlformats.org/drawingml/2006/chart" xmlns:r="http://schemas.openxmlformats.org/officeDocument/2006/relationships" r:id="rId17"/>
          </a:graphicData>
        </a:graphic>
      </p:graphicFrame>
      <p:grpSp>
        <p:nvGrpSpPr>
          <p:cNvPr id="3" name="Groupe 2"/>
          <p:cNvGrpSpPr/>
          <p:nvPr>
            <p:custDataLst>
              <p:tags r:id="rId3"/>
            </p:custDataLst>
          </p:nvPr>
        </p:nvGrpSpPr>
        <p:grpSpPr>
          <a:xfrm>
            <a:off x="4128633" y="4527674"/>
            <a:ext cx="2908950" cy="236772"/>
            <a:chOff x="2398214" y="4393754"/>
            <a:chExt cx="2908950" cy="236772"/>
          </a:xfrm>
        </p:grpSpPr>
        <p:grpSp>
          <p:nvGrpSpPr>
            <p:cNvPr id="19" name="Groupe 18"/>
            <p:cNvGrpSpPr/>
            <p:nvPr/>
          </p:nvGrpSpPr>
          <p:grpSpPr>
            <a:xfrm>
              <a:off x="2398214" y="4394302"/>
              <a:ext cx="775681" cy="128016"/>
              <a:chOff x="5458087" y="769556"/>
              <a:chExt cx="810152" cy="128016"/>
            </a:xfrm>
          </p:grpSpPr>
          <p:sp>
            <p:nvSpPr>
              <p:cNvPr id="29" name="Oval 21">
                <a:extLst>
                  <a:ext uri="{FF2B5EF4-FFF2-40B4-BE49-F238E27FC236}">
                    <a16:creationId xmlns:a16="http://schemas.microsoft.com/office/drawing/2014/main" id="{9407EFDE-2B44-4FC2-8143-B368D0E29CE4}"/>
                  </a:ext>
                </a:extLst>
              </p:cNvPr>
              <p:cNvSpPr/>
              <p:nvPr/>
            </p:nvSpPr>
            <p:spPr>
              <a:xfrm>
                <a:off x="5458087" y="769556"/>
                <a:ext cx="128016" cy="128016"/>
              </a:xfrm>
              <a:prstGeom prst="ellipse">
                <a:avLst/>
              </a:prstGeom>
              <a:solidFill>
                <a:srgbClr val="F46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sz="2400" kern="1200">
                    <a:solidFill>
                      <a:schemeClr val="lt1"/>
                    </a:solidFill>
                    <a:latin typeface="+mn-lt"/>
                    <a:ea typeface="+mn-ea"/>
                    <a:cs typeface="+mn-cs"/>
                  </a:defRPr>
                </a:lvl1pPr>
                <a:lvl2pPr marL="457200" algn="l" defTabSz="457200" rtl="0" eaLnBrk="0" fontAlgn="base" hangingPunct="0">
                  <a:spcBef>
                    <a:spcPct val="0"/>
                  </a:spcBef>
                  <a:spcAft>
                    <a:spcPct val="0"/>
                  </a:spcAft>
                  <a:defRPr sz="2400" kern="1200">
                    <a:solidFill>
                      <a:schemeClr val="lt1"/>
                    </a:solidFill>
                    <a:latin typeface="+mn-lt"/>
                    <a:ea typeface="+mn-ea"/>
                    <a:cs typeface="+mn-cs"/>
                  </a:defRPr>
                </a:lvl2pPr>
                <a:lvl3pPr marL="914400" algn="l" defTabSz="457200" rtl="0" eaLnBrk="0" fontAlgn="base" hangingPunct="0">
                  <a:spcBef>
                    <a:spcPct val="0"/>
                  </a:spcBef>
                  <a:spcAft>
                    <a:spcPct val="0"/>
                  </a:spcAft>
                  <a:defRPr sz="2400" kern="1200">
                    <a:solidFill>
                      <a:schemeClr val="lt1"/>
                    </a:solidFill>
                    <a:latin typeface="+mn-lt"/>
                    <a:ea typeface="+mn-ea"/>
                    <a:cs typeface="+mn-cs"/>
                  </a:defRPr>
                </a:lvl3pPr>
                <a:lvl4pPr marL="1371600" algn="l" defTabSz="457200" rtl="0" eaLnBrk="0" fontAlgn="base" hangingPunct="0">
                  <a:spcBef>
                    <a:spcPct val="0"/>
                  </a:spcBef>
                  <a:spcAft>
                    <a:spcPct val="0"/>
                  </a:spcAft>
                  <a:defRPr sz="2400" kern="1200">
                    <a:solidFill>
                      <a:schemeClr val="lt1"/>
                    </a:solidFill>
                    <a:latin typeface="+mn-lt"/>
                    <a:ea typeface="+mn-ea"/>
                    <a:cs typeface="+mn-cs"/>
                  </a:defRPr>
                </a:lvl4pPr>
                <a:lvl5pPr marL="1828800" algn="l" defTabSz="457200"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200" b="0" dirty="0">
                  <a:solidFill>
                    <a:srgbClr val="222223"/>
                  </a:solidFill>
                </a:endParaRPr>
              </a:p>
            </p:txBody>
          </p:sp>
          <p:sp>
            <p:nvSpPr>
              <p:cNvPr id="30" name="TextBox 24">
                <a:extLst>
                  <a:ext uri="{FF2B5EF4-FFF2-40B4-BE49-F238E27FC236}">
                    <a16:creationId xmlns:a16="http://schemas.microsoft.com/office/drawing/2014/main" id="{2DB76B87-1836-42CE-92F4-88BCF5520F1B}"/>
                  </a:ext>
                </a:extLst>
              </p:cNvPr>
              <p:cNvSpPr txBox="1"/>
              <p:nvPr/>
            </p:nvSpPr>
            <p:spPr>
              <a:xfrm>
                <a:off x="5622512" y="779703"/>
                <a:ext cx="645727" cy="107722"/>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Less than 5 yrs</a:t>
                </a:r>
              </a:p>
            </p:txBody>
          </p:sp>
        </p:grpSp>
        <p:grpSp>
          <p:nvGrpSpPr>
            <p:cNvPr id="20" name="Groupe 19"/>
            <p:cNvGrpSpPr/>
            <p:nvPr/>
          </p:nvGrpSpPr>
          <p:grpSpPr>
            <a:xfrm>
              <a:off x="3245762" y="4393754"/>
              <a:ext cx="594649" cy="129113"/>
              <a:chOff x="5469186" y="1020381"/>
              <a:chExt cx="621074" cy="129113"/>
            </a:xfrm>
          </p:grpSpPr>
          <p:sp>
            <p:nvSpPr>
              <p:cNvPr id="27" name="Oval 23">
                <a:extLst>
                  <a:ext uri="{FF2B5EF4-FFF2-40B4-BE49-F238E27FC236}">
                    <a16:creationId xmlns:a16="http://schemas.microsoft.com/office/drawing/2014/main" id="{CD5A2507-E31A-4D96-B966-8B8F54B20760}"/>
                  </a:ext>
                </a:extLst>
              </p:cNvPr>
              <p:cNvSpPr/>
              <p:nvPr/>
            </p:nvSpPr>
            <p:spPr>
              <a:xfrm>
                <a:off x="5469186" y="1020381"/>
                <a:ext cx="128016" cy="12801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sz="2400" kern="1200">
                    <a:solidFill>
                      <a:schemeClr val="lt1"/>
                    </a:solidFill>
                    <a:latin typeface="+mn-lt"/>
                    <a:ea typeface="+mn-ea"/>
                    <a:cs typeface="+mn-cs"/>
                  </a:defRPr>
                </a:lvl1pPr>
                <a:lvl2pPr marL="457200" algn="l" defTabSz="457200" rtl="0" eaLnBrk="0" fontAlgn="base" hangingPunct="0">
                  <a:spcBef>
                    <a:spcPct val="0"/>
                  </a:spcBef>
                  <a:spcAft>
                    <a:spcPct val="0"/>
                  </a:spcAft>
                  <a:defRPr sz="2400" kern="1200">
                    <a:solidFill>
                      <a:schemeClr val="lt1"/>
                    </a:solidFill>
                    <a:latin typeface="+mn-lt"/>
                    <a:ea typeface="+mn-ea"/>
                    <a:cs typeface="+mn-cs"/>
                  </a:defRPr>
                </a:lvl2pPr>
                <a:lvl3pPr marL="914400" algn="l" defTabSz="457200" rtl="0" eaLnBrk="0" fontAlgn="base" hangingPunct="0">
                  <a:spcBef>
                    <a:spcPct val="0"/>
                  </a:spcBef>
                  <a:spcAft>
                    <a:spcPct val="0"/>
                  </a:spcAft>
                  <a:defRPr sz="2400" kern="1200">
                    <a:solidFill>
                      <a:schemeClr val="lt1"/>
                    </a:solidFill>
                    <a:latin typeface="+mn-lt"/>
                    <a:ea typeface="+mn-ea"/>
                    <a:cs typeface="+mn-cs"/>
                  </a:defRPr>
                </a:lvl3pPr>
                <a:lvl4pPr marL="1371600" algn="l" defTabSz="457200" rtl="0" eaLnBrk="0" fontAlgn="base" hangingPunct="0">
                  <a:spcBef>
                    <a:spcPct val="0"/>
                  </a:spcBef>
                  <a:spcAft>
                    <a:spcPct val="0"/>
                  </a:spcAft>
                  <a:defRPr sz="2400" kern="1200">
                    <a:solidFill>
                      <a:schemeClr val="lt1"/>
                    </a:solidFill>
                    <a:latin typeface="+mn-lt"/>
                    <a:ea typeface="+mn-ea"/>
                    <a:cs typeface="+mn-cs"/>
                  </a:defRPr>
                </a:lvl4pPr>
                <a:lvl5pPr marL="1828800" algn="l" defTabSz="457200"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200" b="0" dirty="0">
                  <a:solidFill>
                    <a:srgbClr val="222223"/>
                  </a:solidFill>
                </a:endParaRPr>
              </a:p>
            </p:txBody>
          </p:sp>
          <p:sp>
            <p:nvSpPr>
              <p:cNvPr id="28" name="TextBox 24">
                <a:extLst>
                  <a:ext uri="{FF2B5EF4-FFF2-40B4-BE49-F238E27FC236}">
                    <a16:creationId xmlns:a16="http://schemas.microsoft.com/office/drawing/2014/main" id="{2DB76B87-1836-42CE-92F4-88BCF5520F1B}"/>
                  </a:ext>
                </a:extLst>
              </p:cNvPr>
              <p:cNvSpPr txBox="1"/>
              <p:nvPr/>
            </p:nvSpPr>
            <p:spPr>
              <a:xfrm>
                <a:off x="5633608" y="1041772"/>
                <a:ext cx="456652" cy="107722"/>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5-9 yrs</a:t>
                </a:r>
              </a:p>
            </p:txBody>
          </p:sp>
        </p:grpSp>
        <p:grpSp>
          <p:nvGrpSpPr>
            <p:cNvPr id="21" name="Groupe 20"/>
            <p:cNvGrpSpPr/>
            <p:nvPr/>
          </p:nvGrpSpPr>
          <p:grpSpPr>
            <a:xfrm>
              <a:off x="3891000" y="4404935"/>
              <a:ext cx="653112" cy="128016"/>
              <a:chOff x="5458087" y="1175673"/>
              <a:chExt cx="682136" cy="128016"/>
            </a:xfrm>
          </p:grpSpPr>
          <p:sp>
            <p:nvSpPr>
              <p:cNvPr id="25" name="Oval 23">
                <a:extLst>
                  <a:ext uri="{FF2B5EF4-FFF2-40B4-BE49-F238E27FC236}">
                    <a16:creationId xmlns:a16="http://schemas.microsoft.com/office/drawing/2014/main" id="{CD5A2507-E31A-4D96-B966-8B8F54B20760}"/>
                  </a:ext>
                </a:extLst>
              </p:cNvPr>
              <p:cNvSpPr/>
              <p:nvPr/>
            </p:nvSpPr>
            <p:spPr>
              <a:xfrm>
                <a:off x="5458087" y="1175673"/>
                <a:ext cx="128016" cy="128016"/>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sz="2400" kern="1200">
                    <a:solidFill>
                      <a:schemeClr val="lt1"/>
                    </a:solidFill>
                    <a:latin typeface="+mn-lt"/>
                    <a:ea typeface="+mn-ea"/>
                    <a:cs typeface="+mn-cs"/>
                  </a:defRPr>
                </a:lvl1pPr>
                <a:lvl2pPr marL="457200" algn="l" defTabSz="457200" rtl="0" eaLnBrk="0" fontAlgn="base" hangingPunct="0">
                  <a:spcBef>
                    <a:spcPct val="0"/>
                  </a:spcBef>
                  <a:spcAft>
                    <a:spcPct val="0"/>
                  </a:spcAft>
                  <a:defRPr sz="2400" kern="1200">
                    <a:solidFill>
                      <a:schemeClr val="lt1"/>
                    </a:solidFill>
                    <a:latin typeface="+mn-lt"/>
                    <a:ea typeface="+mn-ea"/>
                    <a:cs typeface="+mn-cs"/>
                  </a:defRPr>
                </a:lvl2pPr>
                <a:lvl3pPr marL="914400" algn="l" defTabSz="457200" rtl="0" eaLnBrk="0" fontAlgn="base" hangingPunct="0">
                  <a:spcBef>
                    <a:spcPct val="0"/>
                  </a:spcBef>
                  <a:spcAft>
                    <a:spcPct val="0"/>
                  </a:spcAft>
                  <a:defRPr sz="2400" kern="1200">
                    <a:solidFill>
                      <a:schemeClr val="lt1"/>
                    </a:solidFill>
                    <a:latin typeface="+mn-lt"/>
                    <a:ea typeface="+mn-ea"/>
                    <a:cs typeface="+mn-cs"/>
                  </a:defRPr>
                </a:lvl3pPr>
                <a:lvl4pPr marL="1371600" algn="l" defTabSz="457200" rtl="0" eaLnBrk="0" fontAlgn="base" hangingPunct="0">
                  <a:spcBef>
                    <a:spcPct val="0"/>
                  </a:spcBef>
                  <a:spcAft>
                    <a:spcPct val="0"/>
                  </a:spcAft>
                  <a:defRPr sz="2400" kern="1200">
                    <a:solidFill>
                      <a:schemeClr val="lt1"/>
                    </a:solidFill>
                    <a:latin typeface="+mn-lt"/>
                    <a:ea typeface="+mn-ea"/>
                    <a:cs typeface="+mn-cs"/>
                  </a:defRPr>
                </a:lvl4pPr>
                <a:lvl5pPr marL="1828800" algn="l" defTabSz="457200"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200" b="0" dirty="0">
                  <a:solidFill>
                    <a:srgbClr val="222223"/>
                  </a:solidFill>
                </a:endParaRPr>
              </a:p>
            </p:txBody>
          </p:sp>
          <p:sp>
            <p:nvSpPr>
              <p:cNvPr id="26" name="TextBox 24">
                <a:extLst>
                  <a:ext uri="{FF2B5EF4-FFF2-40B4-BE49-F238E27FC236}">
                    <a16:creationId xmlns:a16="http://schemas.microsoft.com/office/drawing/2014/main" id="{2DB76B87-1836-42CE-92F4-88BCF5520F1B}"/>
                  </a:ext>
                </a:extLst>
              </p:cNvPr>
              <p:cNvSpPr txBox="1"/>
              <p:nvPr/>
            </p:nvSpPr>
            <p:spPr>
              <a:xfrm>
                <a:off x="5622512" y="1185820"/>
                <a:ext cx="517711" cy="107722"/>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10 to 14 yrs</a:t>
                </a:r>
              </a:p>
            </p:txBody>
          </p:sp>
        </p:grpSp>
        <p:grpSp>
          <p:nvGrpSpPr>
            <p:cNvPr id="22" name="Groupe 21"/>
            <p:cNvGrpSpPr/>
            <p:nvPr/>
          </p:nvGrpSpPr>
          <p:grpSpPr>
            <a:xfrm>
              <a:off x="4605337" y="4404935"/>
              <a:ext cx="701827" cy="225591"/>
              <a:chOff x="5458087" y="1394499"/>
              <a:chExt cx="733017" cy="225591"/>
            </a:xfrm>
          </p:grpSpPr>
          <p:sp>
            <p:nvSpPr>
              <p:cNvPr id="23" name="Oval 23">
                <a:extLst>
                  <a:ext uri="{FF2B5EF4-FFF2-40B4-BE49-F238E27FC236}">
                    <a16:creationId xmlns:a16="http://schemas.microsoft.com/office/drawing/2014/main" id="{CD5A2507-E31A-4D96-B966-8B8F54B20760}"/>
                  </a:ext>
                </a:extLst>
              </p:cNvPr>
              <p:cNvSpPr>
                <a:spLocks noChangeAspect="1"/>
              </p:cNvSpPr>
              <p:nvPr/>
            </p:nvSpPr>
            <p:spPr>
              <a:xfrm>
                <a:off x="5458087" y="1394499"/>
                <a:ext cx="128016" cy="1280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sz="2400" kern="1200">
                    <a:solidFill>
                      <a:schemeClr val="lt1"/>
                    </a:solidFill>
                    <a:latin typeface="+mn-lt"/>
                    <a:ea typeface="+mn-ea"/>
                    <a:cs typeface="+mn-cs"/>
                  </a:defRPr>
                </a:lvl1pPr>
                <a:lvl2pPr marL="457200" algn="l" defTabSz="457200" rtl="0" eaLnBrk="0" fontAlgn="base" hangingPunct="0">
                  <a:spcBef>
                    <a:spcPct val="0"/>
                  </a:spcBef>
                  <a:spcAft>
                    <a:spcPct val="0"/>
                  </a:spcAft>
                  <a:defRPr sz="2400" kern="1200">
                    <a:solidFill>
                      <a:schemeClr val="lt1"/>
                    </a:solidFill>
                    <a:latin typeface="+mn-lt"/>
                    <a:ea typeface="+mn-ea"/>
                    <a:cs typeface="+mn-cs"/>
                  </a:defRPr>
                </a:lvl2pPr>
                <a:lvl3pPr marL="914400" algn="l" defTabSz="457200" rtl="0" eaLnBrk="0" fontAlgn="base" hangingPunct="0">
                  <a:spcBef>
                    <a:spcPct val="0"/>
                  </a:spcBef>
                  <a:spcAft>
                    <a:spcPct val="0"/>
                  </a:spcAft>
                  <a:defRPr sz="2400" kern="1200">
                    <a:solidFill>
                      <a:schemeClr val="lt1"/>
                    </a:solidFill>
                    <a:latin typeface="+mn-lt"/>
                    <a:ea typeface="+mn-ea"/>
                    <a:cs typeface="+mn-cs"/>
                  </a:defRPr>
                </a:lvl3pPr>
                <a:lvl4pPr marL="1371600" algn="l" defTabSz="457200" rtl="0" eaLnBrk="0" fontAlgn="base" hangingPunct="0">
                  <a:spcBef>
                    <a:spcPct val="0"/>
                  </a:spcBef>
                  <a:spcAft>
                    <a:spcPct val="0"/>
                  </a:spcAft>
                  <a:defRPr sz="2400" kern="1200">
                    <a:solidFill>
                      <a:schemeClr val="lt1"/>
                    </a:solidFill>
                    <a:latin typeface="+mn-lt"/>
                    <a:ea typeface="+mn-ea"/>
                    <a:cs typeface="+mn-cs"/>
                  </a:defRPr>
                </a:lvl4pPr>
                <a:lvl5pPr marL="1828800" algn="l" defTabSz="457200"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200" b="0" dirty="0">
                  <a:solidFill>
                    <a:srgbClr val="222223"/>
                  </a:solidFill>
                </a:endParaRPr>
              </a:p>
            </p:txBody>
          </p:sp>
          <p:sp>
            <p:nvSpPr>
              <p:cNvPr id="24" name="TextBox 24">
                <a:extLst>
                  <a:ext uri="{FF2B5EF4-FFF2-40B4-BE49-F238E27FC236}">
                    <a16:creationId xmlns:a16="http://schemas.microsoft.com/office/drawing/2014/main" id="{2DB76B87-1836-42CE-92F4-88BCF5520F1B}"/>
                  </a:ext>
                </a:extLst>
              </p:cNvPr>
              <p:cNvSpPr txBox="1"/>
              <p:nvPr/>
            </p:nvSpPr>
            <p:spPr>
              <a:xfrm>
                <a:off x="5622513" y="1404646"/>
                <a:ext cx="568591" cy="215444"/>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15 yrs and over</a:t>
                </a:r>
              </a:p>
            </p:txBody>
          </p:sp>
        </p:grpSp>
      </p:grpSp>
      <p:grpSp>
        <p:nvGrpSpPr>
          <p:cNvPr id="6" name="Groupe 5"/>
          <p:cNvGrpSpPr/>
          <p:nvPr>
            <p:custDataLst>
              <p:tags r:id="rId4"/>
            </p:custDataLst>
          </p:nvPr>
        </p:nvGrpSpPr>
        <p:grpSpPr>
          <a:xfrm>
            <a:off x="541020" y="1005983"/>
            <a:ext cx="7412087" cy="359689"/>
            <a:chOff x="572348" y="935926"/>
            <a:chExt cx="7412087" cy="290867"/>
          </a:xfrm>
        </p:grpSpPr>
        <p:sp>
          <p:nvSpPr>
            <p:cNvPr id="55" name="Rectangle 54"/>
            <p:cNvSpPr/>
            <p:nvPr>
              <p:custDataLst>
                <p:tags r:id="rId15"/>
              </p:custDataLst>
            </p:nvPr>
          </p:nvSpPr>
          <p:spPr>
            <a:xfrm>
              <a:off x="572348" y="935926"/>
              <a:ext cx="7412087" cy="290867"/>
            </a:xfrm>
            <a:prstGeom prst="rect">
              <a:avLst/>
            </a:pr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4" name="ZoneTexte 3"/>
            <p:cNvSpPr txBox="1"/>
            <p:nvPr/>
          </p:nvSpPr>
          <p:spPr>
            <a:xfrm>
              <a:off x="608792" y="975519"/>
              <a:ext cx="1563756" cy="211554"/>
            </a:xfrm>
            <a:prstGeom prst="rect">
              <a:avLst/>
            </a:prstGeom>
            <a:solidFill>
              <a:schemeClr val="bg1"/>
            </a:solidFill>
          </p:spPr>
          <p:txBody>
            <a:bodyPr wrap="square" rtlCol="0">
              <a:spAutoFit/>
            </a:bodyPr>
            <a:lstStyle/>
            <a:p>
              <a:pPr algn="r"/>
              <a:r>
                <a:rPr lang="fr-CA" sz="1100" dirty="0">
                  <a:latin typeface="+mn-lt"/>
                </a:rPr>
                <a:t>TOTAL COMPANIES</a:t>
              </a:r>
              <a:endParaRPr lang="fr-CA" sz="1000" dirty="0">
                <a:latin typeface="+mn-lt"/>
              </a:endParaRPr>
            </a:p>
          </p:txBody>
        </p:sp>
      </p:grpSp>
      <p:sp>
        <p:nvSpPr>
          <p:cNvPr id="33" name="Rectangle 32">
            <a:extLst>
              <a:ext uri="{FF2B5EF4-FFF2-40B4-BE49-F238E27FC236}">
                <a16:creationId xmlns:a16="http://schemas.microsoft.com/office/drawing/2014/main" id="{9DA8B414-D86D-45ED-97DE-2231B76BC85F}"/>
              </a:ext>
            </a:extLst>
          </p:cNvPr>
          <p:cNvSpPr/>
          <p:nvPr>
            <p:custDataLst>
              <p:tags r:id="rId5"/>
            </p:custDataLst>
          </p:nvPr>
        </p:nvSpPr>
        <p:spPr>
          <a:xfrm>
            <a:off x="5913496" y="1509391"/>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36" name="Rectangle 35">
            <a:extLst>
              <a:ext uri="{FF2B5EF4-FFF2-40B4-BE49-F238E27FC236}">
                <a16:creationId xmlns:a16="http://schemas.microsoft.com/office/drawing/2014/main" id="{83F5B98D-9B2B-4826-A5A1-8B899AE318C9}"/>
              </a:ext>
            </a:extLst>
          </p:cNvPr>
          <p:cNvSpPr/>
          <p:nvPr>
            <p:custDataLst>
              <p:tags r:id="rId6"/>
            </p:custDataLst>
          </p:nvPr>
        </p:nvSpPr>
        <p:spPr>
          <a:xfrm>
            <a:off x="3176189" y="4070342"/>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38" name="Rectangle 37">
            <a:extLst>
              <a:ext uri="{FF2B5EF4-FFF2-40B4-BE49-F238E27FC236}">
                <a16:creationId xmlns:a16="http://schemas.microsoft.com/office/drawing/2014/main" id="{9694C9D6-E9AA-4707-839B-1F499AEF4371}"/>
              </a:ext>
            </a:extLst>
          </p:cNvPr>
          <p:cNvSpPr/>
          <p:nvPr>
            <p:custDataLst>
              <p:tags r:id="rId7"/>
            </p:custDataLst>
          </p:nvPr>
        </p:nvSpPr>
        <p:spPr>
          <a:xfrm>
            <a:off x="6930684" y="1501771"/>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42" name="Rectangle 41">
            <a:extLst>
              <a:ext uri="{FF2B5EF4-FFF2-40B4-BE49-F238E27FC236}">
                <a16:creationId xmlns:a16="http://schemas.microsoft.com/office/drawing/2014/main" id="{6F5A34D6-A0C3-43E0-A304-8AFE2DAA6A4F}"/>
              </a:ext>
            </a:extLst>
          </p:cNvPr>
          <p:cNvSpPr/>
          <p:nvPr>
            <p:custDataLst>
              <p:tags r:id="rId8"/>
            </p:custDataLst>
          </p:nvPr>
        </p:nvSpPr>
        <p:spPr>
          <a:xfrm>
            <a:off x="6220679" y="3643397"/>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32" name="Rectangle 3">
            <a:extLst>
              <a:ext uri="{FF2B5EF4-FFF2-40B4-BE49-F238E27FC236}">
                <a16:creationId xmlns:a16="http://schemas.microsoft.com/office/drawing/2014/main" id="{3A72C7DF-3223-42C6-A683-50660EF940A3}"/>
              </a:ext>
            </a:extLst>
          </p:cNvPr>
          <p:cNvSpPr>
            <a:spLocks noChangeArrowheads="1"/>
          </p:cNvSpPr>
          <p:nvPr>
            <p:custDataLst>
              <p:tags r:id="rId9"/>
            </p:custDataLst>
          </p:nvPr>
        </p:nvSpPr>
        <p:spPr bwMode="auto">
          <a:xfrm>
            <a:off x="319087" y="171450"/>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Distribution of employees according to seniority </a:t>
            </a: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(2/2)</a:t>
            </a:r>
          </a:p>
        </p:txBody>
      </p:sp>
      <p:sp>
        <p:nvSpPr>
          <p:cNvPr id="9" name="Rectangle 8">
            <a:extLst>
              <a:ext uri="{FF2B5EF4-FFF2-40B4-BE49-F238E27FC236}">
                <a16:creationId xmlns:a16="http://schemas.microsoft.com/office/drawing/2014/main" id="{9A41F75B-2957-8D83-B5E1-8C02D1607BD6}"/>
              </a:ext>
            </a:extLst>
          </p:cNvPr>
          <p:cNvSpPr/>
          <p:nvPr>
            <p:custDataLst>
              <p:tags r:id="rId10"/>
            </p:custDataLst>
          </p:nvPr>
        </p:nvSpPr>
        <p:spPr>
          <a:xfrm>
            <a:off x="5173330" y="1944138"/>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5" name="ZoneTexte 6">
            <a:extLst>
              <a:ext uri="{FF2B5EF4-FFF2-40B4-BE49-F238E27FC236}">
                <a16:creationId xmlns:a16="http://schemas.microsoft.com/office/drawing/2014/main" id="{415B97EF-C8C6-F432-B72F-485706AAF77E}"/>
              </a:ext>
            </a:extLst>
          </p:cNvPr>
          <p:cNvSpPr txBox="1"/>
          <p:nvPr>
            <p:custDataLst>
              <p:tags r:id="rId11"/>
            </p:custDataLst>
          </p:nvPr>
        </p:nvSpPr>
        <p:spPr>
          <a:xfrm>
            <a:off x="427381" y="4671364"/>
            <a:ext cx="7384775"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Q7. Please provide a breakdown of your employees according to seniority.</a:t>
            </a:r>
          </a:p>
          <a:p>
            <a:r>
              <a:rPr lang="en-CA" sz="800" b="0" dirty="0">
                <a:solidFill>
                  <a:schemeClr val="bg1">
                    <a:lumMod val="50000"/>
                  </a:schemeClr>
                </a:solidFill>
                <a:latin typeface="Calibri" panose="020F0502020204030204" pitchFamily="34" charset="0"/>
                <a:cs typeface="Calibri" panose="020F0502020204030204" pitchFamily="34" charset="0"/>
              </a:rPr>
              <a:t>Base: All respondents (n=233).</a:t>
            </a:r>
          </a:p>
        </p:txBody>
      </p:sp>
      <p:sp>
        <p:nvSpPr>
          <p:cNvPr id="7" name="TextBox 1">
            <a:extLst>
              <a:ext uri="{FF2B5EF4-FFF2-40B4-BE49-F238E27FC236}">
                <a16:creationId xmlns:a16="http://schemas.microsoft.com/office/drawing/2014/main" id="{A6D2B954-95F1-4342-C49C-3729F8C5C1EE}"/>
              </a:ext>
            </a:extLst>
          </p:cNvPr>
          <p:cNvSpPr txBox="1"/>
          <p:nvPr>
            <p:custDataLst>
              <p:tags r:id="rId12"/>
            </p:custDataLst>
          </p:nvPr>
        </p:nvSpPr>
        <p:spPr>
          <a:xfrm>
            <a:off x="300415" y="581226"/>
            <a:ext cx="8289709" cy="215444"/>
          </a:xfrm>
          <a:prstGeom prst="rect">
            <a:avLst/>
          </a:prstGeom>
        </p:spPr>
        <p:txBody>
          <a:bodyPr vert="horz" wrap="square" lIns="91440" tIns="0" rIns="91440" bIns="0" rtlCol="0">
            <a:spAutoFit/>
          </a:bodyPr>
          <a:lstStyle/>
          <a:p>
            <a:pPr marL="4763" algn="just"/>
            <a:r>
              <a:rPr lang="en-CA" sz="1400" b="0" dirty="0">
                <a:solidFill>
                  <a:srgbClr val="222223"/>
                </a:solidFill>
                <a:latin typeface="Calibri" panose="020F0502020204030204" pitchFamily="34" charset="0"/>
                <a:cs typeface="Calibri" panose="020F0502020204030204" pitchFamily="34" charset="0"/>
              </a:rPr>
              <a:t>Average distribution of employees according to the main activity sectors</a:t>
            </a:r>
          </a:p>
        </p:txBody>
      </p:sp>
      <p:sp>
        <p:nvSpPr>
          <p:cNvPr id="10" name="Rectangle 9">
            <a:extLst>
              <a:ext uri="{FF2B5EF4-FFF2-40B4-BE49-F238E27FC236}">
                <a16:creationId xmlns:a16="http://schemas.microsoft.com/office/drawing/2014/main" id="{D8D087D5-2389-32D8-FD2D-F11D927922FF}"/>
              </a:ext>
            </a:extLst>
          </p:cNvPr>
          <p:cNvSpPr/>
          <p:nvPr>
            <p:custDataLst>
              <p:tags r:id="rId13"/>
            </p:custDataLst>
          </p:nvPr>
        </p:nvSpPr>
        <p:spPr>
          <a:xfrm>
            <a:off x="7006884" y="4062091"/>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11" name="Rectangle 10">
            <a:extLst>
              <a:ext uri="{FF2B5EF4-FFF2-40B4-BE49-F238E27FC236}">
                <a16:creationId xmlns:a16="http://schemas.microsoft.com/office/drawing/2014/main" id="{8D18B9FA-AB0A-8C44-78A9-4752EF3E2F43}"/>
              </a:ext>
            </a:extLst>
          </p:cNvPr>
          <p:cNvSpPr/>
          <p:nvPr>
            <p:custDataLst>
              <p:tags r:id="rId14"/>
            </p:custDataLst>
          </p:nvPr>
        </p:nvSpPr>
        <p:spPr>
          <a:xfrm>
            <a:off x="3500339" y="3216677"/>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252131942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28</a:t>
            </a:fld>
            <a:endParaRPr lang="fr-CA" dirty="0"/>
          </a:p>
        </p:txBody>
      </p:sp>
      <p:sp>
        <p:nvSpPr>
          <p:cNvPr id="7" name="Rectangle 3"/>
          <p:cNvSpPr>
            <a:spLocks noChangeArrowheads="1"/>
          </p:cNvSpPr>
          <p:nvPr>
            <p:custDataLst>
              <p:tags r:id="rId2"/>
            </p:custDataLst>
          </p:nvPr>
        </p:nvSpPr>
        <p:spPr bwMode="auto">
          <a:xfrm>
            <a:off x="319087" y="10970"/>
            <a:ext cx="8572500" cy="829064"/>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Breakdown of employees according to job qualification level (1/2)</a:t>
            </a:r>
          </a:p>
        </p:txBody>
      </p:sp>
      <p:sp>
        <p:nvSpPr>
          <p:cNvPr id="8" name="TextBox 1">
            <a:extLst>
              <a:ext uri="{FF2B5EF4-FFF2-40B4-BE49-F238E27FC236}">
                <a16:creationId xmlns:a16="http://schemas.microsoft.com/office/drawing/2014/main" id="{C1A05870-10B5-4D87-A490-9FEA0DC8DE4A}"/>
              </a:ext>
            </a:extLst>
          </p:cNvPr>
          <p:cNvSpPr txBox="1"/>
          <p:nvPr>
            <p:custDataLst>
              <p:tags r:id="rId3"/>
            </p:custDataLst>
          </p:nvPr>
        </p:nvSpPr>
        <p:spPr>
          <a:xfrm>
            <a:off x="345889" y="779074"/>
            <a:ext cx="8289709" cy="833562"/>
          </a:xfrm>
          <a:prstGeom prst="rect">
            <a:avLst/>
          </a:prstGeom>
        </p:spPr>
        <p:txBody>
          <a:bodyPr vert="horz" wrap="square" lIns="91440" tIns="0" rIns="91440" bIns="0" rtlCol="0">
            <a:spAutoFit/>
          </a:bodyPr>
          <a:lstStyle/>
          <a:p>
            <a:pPr marL="4763" algn="just">
              <a:lnSpc>
                <a:spcPts val="1300"/>
              </a:lnSpc>
            </a:pPr>
            <a:r>
              <a:rPr lang="en-CA" sz="1100" b="0" dirty="0">
                <a:solidFill>
                  <a:srgbClr val="222223"/>
                </a:solidFill>
                <a:latin typeface="Calibri" panose="020F0502020204030204" pitchFamily="34" charset="0"/>
                <a:cs typeface="Calibri" panose="020F0502020204030204" pitchFamily="34" charset="0"/>
              </a:rPr>
              <a:t>More than half (52.8%) of employees in the companies surveyed hold low-skilled or unskilled jobs, which require no diploma or only a general high school diploma. Slightly more than one-third (35.2%) occupy skilled or semi-skilled jobs, requiring a technical college diploma (DEC) or a DVS. Highly qualified jobs requiring university training only represent 12% of the total. In fact, 56% of companies surveyed have no highly qualified jobs, and 59% have at least half of their jobs that are filled by low-skilled or unskilled labour. In comparison with the 2018 survey, the proportion of low-skilled or unskilled jobs has edged up (+2.8 points) at the expense of highly qualified and qualified or semi-qualified jobs.</a:t>
            </a:r>
          </a:p>
        </p:txBody>
      </p:sp>
      <p:graphicFrame>
        <p:nvGraphicFramePr>
          <p:cNvPr id="10" name="Table 3">
            <a:extLst>
              <a:ext uri="{FF2B5EF4-FFF2-40B4-BE49-F238E27FC236}">
                <a16:creationId xmlns:a16="http://schemas.microsoft.com/office/drawing/2014/main" id="{BC4A3EB7-433C-427A-9A3F-3483B61BD4E3}"/>
              </a:ext>
            </a:extLst>
          </p:cNvPr>
          <p:cNvGraphicFramePr>
            <a:graphicFrameLocks noGrp="1"/>
          </p:cNvGraphicFramePr>
          <p:nvPr>
            <p:custDataLst>
              <p:tags r:id="rId4"/>
            </p:custDataLst>
            <p:extLst>
              <p:ext uri="{D42A27DB-BD31-4B8C-83A1-F6EECF244321}">
                <p14:modId xmlns:p14="http://schemas.microsoft.com/office/powerpoint/2010/main" val="2560955866"/>
              </p:ext>
            </p:extLst>
          </p:nvPr>
        </p:nvGraphicFramePr>
        <p:xfrm>
          <a:off x="443328" y="1867110"/>
          <a:ext cx="4043612" cy="1787090"/>
        </p:xfrm>
        <a:graphic>
          <a:graphicData uri="http://schemas.openxmlformats.org/drawingml/2006/table">
            <a:tbl>
              <a:tblPr firstRow="1" bandRow="1">
                <a:tableStyleId>{073A0DAA-6AF3-43AB-8588-CEC1D06C72B9}</a:tableStyleId>
              </a:tblPr>
              <a:tblGrid>
                <a:gridCol w="1860062">
                  <a:extLst>
                    <a:ext uri="{9D8B030D-6E8A-4147-A177-3AD203B41FA5}">
                      <a16:colId xmlns:a16="http://schemas.microsoft.com/office/drawing/2014/main" val="20000"/>
                    </a:ext>
                  </a:extLst>
                </a:gridCol>
                <a:gridCol w="727850">
                  <a:extLst>
                    <a:ext uri="{9D8B030D-6E8A-4147-A177-3AD203B41FA5}">
                      <a16:colId xmlns:a16="http://schemas.microsoft.com/office/drawing/2014/main" val="20002"/>
                    </a:ext>
                  </a:extLst>
                </a:gridCol>
                <a:gridCol w="727850">
                  <a:extLst>
                    <a:ext uri="{9D8B030D-6E8A-4147-A177-3AD203B41FA5}">
                      <a16:colId xmlns:a16="http://schemas.microsoft.com/office/drawing/2014/main" val="20001"/>
                    </a:ext>
                  </a:extLst>
                </a:gridCol>
                <a:gridCol w="727850">
                  <a:extLst>
                    <a:ext uri="{9D8B030D-6E8A-4147-A177-3AD203B41FA5}">
                      <a16:colId xmlns:a16="http://schemas.microsoft.com/office/drawing/2014/main" val="1184875257"/>
                    </a:ext>
                  </a:extLst>
                </a:gridCol>
              </a:tblGrid>
              <a:tr h="376278">
                <a:tc>
                  <a:txBody>
                    <a:bodyPr/>
                    <a:lstStyle/>
                    <a:p>
                      <a:pPr>
                        <a:lnSpc>
                          <a:spcPct val="100000"/>
                        </a:lnSpc>
                      </a:pPr>
                      <a:endParaRPr lang="en-CA" sz="1050" b="1" i="1" noProof="0" dirty="0">
                        <a:solidFill>
                          <a:schemeClr val="bg1"/>
                        </a:solidFill>
                        <a:latin typeface="Calibri" panose="020F0502020204030204" pitchFamily="34" charset="0"/>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1000"/>
                        </a:lnSpc>
                      </a:pPr>
                      <a:r>
                        <a:rPr lang="en-CA" sz="950" b="0" baseline="0" noProof="0" dirty="0">
                          <a:solidFill>
                            <a:schemeClr val="bg1"/>
                          </a:solidFill>
                          <a:latin typeface="Calibri" panose="020F0502020204030204" pitchFamily="34" charset="0"/>
                          <a:cs typeface="Calibri" panose="020F0502020204030204" pitchFamily="34" charset="0"/>
                        </a:rPr>
                        <a:t>Very skilled jobs</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6C31"/>
                    </a:solidFill>
                  </a:tcPr>
                </a:tc>
                <a:tc>
                  <a:txBody>
                    <a:bodyPr/>
                    <a:lstStyle/>
                    <a:p>
                      <a:pPr algn="ctr">
                        <a:lnSpc>
                          <a:spcPts val="1000"/>
                        </a:lnSpc>
                      </a:pPr>
                      <a:r>
                        <a:rPr lang="en-CA" sz="950" b="0" baseline="0" noProof="0" dirty="0">
                          <a:solidFill>
                            <a:schemeClr val="bg1"/>
                          </a:solidFill>
                          <a:latin typeface="Calibri" panose="020F0502020204030204" pitchFamily="34" charset="0"/>
                          <a:cs typeface="Calibri" panose="020F0502020204030204" pitchFamily="34" charset="0"/>
                        </a:rPr>
                        <a:t>Skilled or semi-skilled jobs</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1B2F5F"/>
                    </a:solidFill>
                  </a:tcPr>
                </a:tc>
                <a:tc>
                  <a:txBody>
                    <a:bodyPr/>
                    <a:lstStyle/>
                    <a:p>
                      <a:pPr marL="0" marR="0" indent="0" algn="ctr" defTabSz="914400" rtl="0" eaLnBrk="1" fontAlgn="auto" latinLnBrk="0" hangingPunct="1">
                        <a:lnSpc>
                          <a:spcPts val="1000"/>
                        </a:lnSpc>
                        <a:spcBef>
                          <a:spcPts val="0"/>
                        </a:spcBef>
                        <a:spcAft>
                          <a:spcPts val="0"/>
                        </a:spcAft>
                        <a:buClrTx/>
                        <a:buSzTx/>
                        <a:buFontTx/>
                        <a:buNone/>
                        <a:tabLst/>
                        <a:defRPr/>
                      </a:pPr>
                      <a:r>
                        <a:rPr kumimoji="0" lang="en-CA" sz="9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Low-skilled or unskilled jobs</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B9BD5"/>
                    </a:solidFill>
                  </a:tcPr>
                </a:tc>
                <a:extLst>
                  <a:ext uri="{0D108BD9-81ED-4DB2-BD59-A6C34878D82A}">
                    <a16:rowId xmlns:a16="http://schemas.microsoft.com/office/drawing/2014/main" val="10000"/>
                  </a:ext>
                </a:extLst>
              </a:tr>
              <a:tr h="102850">
                <a:tc>
                  <a:txBody>
                    <a:bodyPr/>
                    <a:lstStyle/>
                    <a:p>
                      <a:pPr algn="r">
                        <a:lnSpc>
                          <a:spcPct val="100000"/>
                        </a:lnSpc>
                      </a:pPr>
                      <a:endParaRPr lang="en-CA" sz="900" i="1" noProof="0" dirty="0">
                        <a:solidFill>
                          <a:srgbClr val="0A1828"/>
                        </a:solidFill>
                        <a:latin typeface="Calibri" panose="020F0502020204030204" pitchFamily="34" charset="0"/>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800" i="1" noProof="0" dirty="0">
                          <a:solidFill>
                            <a:srgbClr val="222223"/>
                          </a:solidFill>
                          <a:latin typeface="Calibri" panose="020F0502020204030204" pitchFamily="34" charset="0"/>
                          <a:cs typeface="Calibri" panose="020F0502020204030204" pitchFamily="34" charset="0"/>
                        </a:rPr>
                        <a:t>(n=233)</a:t>
                      </a:r>
                    </a:p>
                  </a:txBody>
                  <a:tcPr marT="18288" marB="18288">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800" i="1" noProof="0" dirty="0">
                          <a:solidFill>
                            <a:srgbClr val="222223"/>
                          </a:solidFill>
                          <a:latin typeface="Calibri" panose="020F0502020204030204" pitchFamily="34" charset="0"/>
                          <a:cs typeface="Calibri" panose="020F0502020204030204" pitchFamily="34" charset="0"/>
                        </a:rPr>
                        <a:t>(n=233)</a:t>
                      </a:r>
                    </a:p>
                  </a:txBody>
                  <a:tcPr marT="18288" marB="18288">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800" i="1" noProof="0" dirty="0">
                          <a:solidFill>
                            <a:srgbClr val="222223"/>
                          </a:solidFill>
                          <a:latin typeface="Calibri" panose="020F0502020204030204" pitchFamily="34" charset="0"/>
                          <a:cs typeface="Calibri" panose="020F0502020204030204" pitchFamily="34" charset="0"/>
                        </a:rPr>
                        <a:t>(n=233)</a:t>
                      </a:r>
                    </a:p>
                  </a:txBody>
                  <a:tcPr marT="18288" marB="18288">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extLst>
                  <a:ext uri="{0D108BD9-81ED-4DB2-BD59-A6C34878D82A}">
                    <a16:rowId xmlns:a16="http://schemas.microsoft.com/office/drawing/2014/main" val="10001"/>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1" i="0" noProof="0" dirty="0">
                          <a:solidFill>
                            <a:srgbClr val="222223"/>
                          </a:solidFill>
                          <a:latin typeface="Calibri" panose="020F0502020204030204" pitchFamily="34" charset="0"/>
                          <a:cs typeface="Calibri" panose="020F0502020204030204" pitchFamily="34" charset="0"/>
                        </a:rPr>
                        <a:t>Proportion</a:t>
                      </a:r>
                      <a:r>
                        <a:rPr lang="en-CA" sz="900" b="1" i="0" baseline="0" noProof="0" dirty="0">
                          <a:solidFill>
                            <a:srgbClr val="222223"/>
                          </a:solidFill>
                          <a:latin typeface="Calibri" panose="020F0502020204030204" pitchFamily="34" charset="0"/>
                          <a:cs typeface="Calibri" panose="020F0502020204030204" pitchFamily="34" charset="0"/>
                        </a:rPr>
                        <a:t> of employees</a:t>
                      </a:r>
                      <a:endParaRPr lang="en-CA" sz="900" b="0" i="0" noProof="0" dirty="0">
                        <a:solidFill>
                          <a:srgbClr val="222223"/>
                        </a:solidFill>
                        <a:latin typeface="Calibri" panose="020F0502020204030204" pitchFamily="34" charset="0"/>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en-CA" sz="900" b="0" i="0" u="none" strike="noStrike" noProof="0" dirty="0">
                        <a:solidFill>
                          <a:srgbClr val="000000"/>
                        </a:solidFill>
                        <a:effectLst/>
                        <a:latin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en-CA" sz="900" b="0" i="0" u="none" strike="noStrike" noProof="0" dirty="0">
                        <a:solidFill>
                          <a:srgbClr val="000000"/>
                        </a:solidFill>
                        <a:effectLst/>
                        <a:latin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en-CA" sz="900" b="0" i="0" u="none" strike="noStrike" noProof="0" dirty="0">
                        <a:solidFill>
                          <a:srgbClr val="000000"/>
                        </a:solidFill>
                        <a:effectLst/>
                        <a:latin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693773068"/>
                  </a:ext>
                </a:extLst>
              </a:tr>
              <a:tr h="178119">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0%</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56%</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en-CA" sz="900" b="0" i="0" u="none" strike="noStrike" noProof="0" dirty="0">
                          <a:solidFill>
                            <a:srgbClr val="222223"/>
                          </a:solidFill>
                          <a:effectLst/>
                          <a:latin typeface="Calibri" panose="020F0502020204030204" pitchFamily="34" charset="0"/>
                        </a:rPr>
                        <a:t>30%</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en-CA" sz="900" b="0" i="0" u="none" strike="noStrike" noProof="0" dirty="0">
                          <a:solidFill>
                            <a:srgbClr val="222223"/>
                          </a:solidFill>
                          <a:effectLst/>
                          <a:latin typeface="Calibri" panose="020F0502020204030204" pitchFamily="34" charset="0"/>
                        </a:rPr>
                        <a:t>22%</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3"/>
                  </a:ext>
                </a:extLst>
              </a:tr>
              <a:tr h="178119">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1% to 49%</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32%</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en-CA" sz="900" b="0" i="0" u="none" strike="noStrike" noProof="0" dirty="0">
                          <a:solidFill>
                            <a:srgbClr val="222223"/>
                          </a:solidFill>
                          <a:effectLst/>
                          <a:latin typeface="Calibri" panose="020F0502020204030204" pitchFamily="34" charset="0"/>
                        </a:rPr>
                        <a:t>34%</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en-CA" sz="900" b="0" i="0" u="none" strike="noStrike" noProof="0" dirty="0">
                          <a:solidFill>
                            <a:srgbClr val="222223"/>
                          </a:solidFill>
                          <a:effectLst/>
                          <a:latin typeface="Calibri" panose="020F0502020204030204" pitchFamily="34" charset="0"/>
                        </a:rPr>
                        <a:t>19%</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4"/>
                  </a:ext>
                </a:extLst>
              </a:tr>
              <a:tr h="178119">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50% and over</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11%</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36%</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59%</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5"/>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1" kern="1200" noProof="0" dirty="0">
                          <a:solidFill>
                            <a:srgbClr val="222223"/>
                          </a:solidFill>
                          <a:latin typeface="Calibri" panose="020F0502020204030204" pitchFamily="34" charset="0"/>
                          <a:ea typeface="+mn-ea"/>
                          <a:cs typeface="Calibri" panose="020F0502020204030204" pitchFamily="34" charset="0"/>
                        </a:rPr>
                        <a:t>AVERAGE DISTRIBUTION</a:t>
                      </a: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1" i="0" u="none" strike="noStrike" noProof="0" dirty="0">
                          <a:solidFill>
                            <a:srgbClr val="222223"/>
                          </a:solidFill>
                          <a:effectLst/>
                          <a:latin typeface="Calibri" panose="020F0502020204030204" pitchFamily="34" charset="0"/>
                        </a:rPr>
                        <a:t>12.0%</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1" i="0" u="none" strike="noStrike" noProof="0" dirty="0">
                          <a:solidFill>
                            <a:srgbClr val="222223"/>
                          </a:solidFill>
                          <a:effectLst/>
                          <a:latin typeface="Calibri" panose="020F0502020204030204" pitchFamily="34" charset="0"/>
                        </a:rPr>
                        <a:t>35.2%</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1" i="0" u="none" strike="noStrike" noProof="0" dirty="0">
                          <a:solidFill>
                            <a:srgbClr val="222223"/>
                          </a:solidFill>
                          <a:effectLst/>
                          <a:latin typeface="Calibri" panose="020F0502020204030204" pitchFamily="34" charset="0"/>
                        </a:rPr>
                        <a:t>52.8%</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06"/>
                  </a:ext>
                </a:extLst>
              </a:tr>
              <a:tr h="178119">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en-CA" sz="800" b="0" i="1" kern="1200" noProof="0" dirty="0">
                          <a:solidFill>
                            <a:srgbClr val="222223"/>
                          </a:solidFill>
                          <a:latin typeface="Calibri" panose="020F0502020204030204" pitchFamily="34" charset="0"/>
                          <a:ea typeface="+mn-ea"/>
                          <a:cs typeface="Calibri" panose="020F0502020204030204" pitchFamily="34" charset="0"/>
                        </a:rPr>
                        <a:t>Average distribution</a:t>
                      </a:r>
                      <a:r>
                        <a:rPr lang="en-CA" sz="800" b="0" i="1" kern="1200" baseline="0" noProof="0" dirty="0">
                          <a:solidFill>
                            <a:srgbClr val="222223"/>
                          </a:solidFill>
                          <a:latin typeface="Calibri" panose="020F0502020204030204" pitchFamily="34" charset="0"/>
                          <a:ea typeface="+mn-ea"/>
                          <a:cs typeface="Calibri" panose="020F0502020204030204" pitchFamily="34" charset="0"/>
                        </a:rPr>
                        <a:t> 2018</a:t>
                      </a:r>
                      <a:endParaRPr lang="en-CA" sz="800" b="0" i="1" kern="1200" noProof="0" dirty="0">
                        <a:solidFill>
                          <a:srgbClr val="222223"/>
                        </a:solidFill>
                        <a:latin typeface="Calibri" panose="020F0502020204030204" pitchFamily="34" charset="0"/>
                        <a:ea typeface="+mn-ea"/>
                        <a:cs typeface="Calibri" panose="020F0502020204030204" pitchFamily="34" charset="0"/>
                      </a:endParaRP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800" b="0" i="1" u="none" strike="noStrike" noProof="0" dirty="0">
                          <a:solidFill>
                            <a:srgbClr val="222223"/>
                          </a:solidFill>
                          <a:effectLst/>
                          <a:latin typeface="Calibri" panose="020F0502020204030204" pitchFamily="34" charset="0"/>
                        </a:rPr>
                        <a:t>13.0%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800" b="0" i="1" u="none" strike="noStrike" noProof="0" dirty="0">
                          <a:solidFill>
                            <a:srgbClr val="222223"/>
                          </a:solidFill>
                          <a:effectLst/>
                          <a:latin typeface="Calibri" panose="020F0502020204030204" pitchFamily="34" charset="0"/>
                        </a:rPr>
                        <a:t>37.0%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800" b="0" i="1" u="none" strike="noStrike" noProof="0" dirty="0">
                          <a:solidFill>
                            <a:srgbClr val="222223"/>
                          </a:solidFill>
                          <a:effectLst/>
                          <a:latin typeface="Calibri" panose="020F0502020204030204" pitchFamily="34" charset="0"/>
                        </a:rPr>
                        <a:t>50.0%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2704999093"/>
                  </a:ext>
                </a:extLst>
              </a:tr>
            </a:tbl>
          </a:graphicData>
        </a:graphic>
      </p:graphicFrame>
      <p:sp>
        <p:nvSpPr>
          <p:cNvPr id="9" name="ZoneTexte 6"/>
          <p:cNvSpPr txBox="1"/>
          <p:nvPr>
            <p:custDataLst>
              <p:tags r:id="rId5"/>
            </p:custDataLst>
          </p:nvPr>
        </p:nvSpPr>
        <p:spPr>
          <a:xfrm>
            <a:off x="427381" y="4744250"/>
            <a:ext cx="7384775"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Q8. Please provide a percentage breakdown of your job qualification levels.</a:t>
            </a:r>
          </a:p>
          <a:p>
            <a:r>
              <a:rPr lang="en-CA" sz="800" b="0" dirty="0">
                <a:solidFill>
                  <a:schemeClr val="bg1">
                    <a:lumMod val="50000"/>
                  </a:schemeClr>
                </a:solidFill>
                <a:latin typeface="Calibri" panose="020F0502020204030204" pitchFamily="34" charset="0"/>
                <a:cs typeface="Calibri" panose="020F0502020204030204" pitchFamily="34" charset="0"/>
              </a:rPr>
              <a:t>Base : All respondents (n=233).</a:t>
            </a:r>
          </a:p>
        </p:txBody>
      </p:sp>
      <p:sp>
        <p:nvSpPr>
          <p:cNvPr id="13" name="Rectangle: Rounded Corners 21">
            <a:extLst>
              <a:ext uri="{FF2B5EF4-FFF2-40B4-BE49-F238E27FC236}">
                <a16:creationId xmlns:a16="http://schemas.microsoft.com/office/drawing/2014/main" id="{1E11900A-0374-444E-BD71-3F27D2DFB8D2}"/>
              </a:ext>
            </a:extLst>
          </p:cNvPr>
          <p:cNvSpPr/>
          <p:nvPr>
            <p:custDataLst>
              <p:tags r:id="rId6"/>
            </p:custDataLst>
          </p:nvPr>
        </p:nvSpPr>
        <p:spPr>
          <a:xfrm>
            <a:off x="5869118" y="2082484"/>
            <a:ext cx="2832922" cy="753974"/>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HIGHLY QUALIFIED– highest proportion:</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Public and para-public sectors (22.9%)</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Tertiary sector, other (17.9%)</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&gt;60 % female employees (20.3%)</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Non-business owner ( 17.6%)</a:t>
            </a:r>
          </a:p>
        </p:txBody>
      </p:sp>
      <p:sp>
        <p:nvSpPr>
          <p:cNvPr id="14" name="Rectangle: Rounded Corners 21">
            <a:extLst>
              <a:ext uri="{FF2B5EF4-FFF2-40B4-BE49-F238E27FC236}">
                <a16:creationId xmlns:a16="http://schemas.microsoft.com/office/drawing/2014/main" id="{1E11900A-0374-444E-BD71-3F27D2DFB8D2}"/>
              </a:ext>
            </a:extLst>
          </p:cNvPr>
          <p:cNvSpPr/>
          <p:nvPr>
            <p:custDataLst>
              <p:tags r:id="rId7"/>
            </p:custDataLst>
          </p:nvPr>
        </p:nvSpPr>
        <p:spPr>
          <a:xfrm>
            <a:off x="5851064" y="2947688"/>
            <a:ext cx="2850976" cy="604360"/>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SKILLED-SEMI-SKILLED – highest proportion:</a:t>
            </a:r>
            <a:endParaRPr lang="en-CA" sz="900" b="0" kern="0" dirty="0">
              <a:solidFill>
                <a:schemeClr val="bg2">
                  <a:lumMod val="50000"/>
                </a:schemeClr>
              </a:solidFill>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Secondary sector (43.8%)</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Public and para-public sectors (46.1%)</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Tertiary sector, other (44.1%)</a:t>
            </a:r>
          </a:p>
        </p:txBody>
      </p:sp>
      <p:sp>
        <p:nvSpPr>
          <p:cNvPr id="15" name="Rectangle: Rounded Corners 21">
            <a:extLst>
              <a:ext uri="{FF2B5EF4-FFF2-40B4-BE49-F238E27FC236}">
                <a16:creationId xmlns:a16="http://schemas.microsoft.com/office/drawing/2014/main" id="{1E11900A-0374-444E-BD71-3F27D2DFB8D2}"/>
              </a:ext>
            </a:extLst>
          </p:cNvPr>
          <p:cNvSpPr/>
          <p:nvPr>
            <p:custDataLst>
              <p:tags r:id="rId8"/>
            </p:custDataLst>
          </p:nvPr>
        </p:nvSpPr>
        <p:spPr>
          <a:xfrm>
            <a:off x="5835824" y="3665220"/>
            <a:ext cx="2858596" cy="840928"/>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LOW-SKILLED/UNSKILLED – highest proportion:</a:t>
            </a:r>
            <a:endParaRPr lang="en-CA" sz="900" b="0" kern="0" dirty="0">
              <a:solidFill>
                <a:schemeClr val="bg2">
                  <a:lumMod val="50000"/>
                </a:schemeClr>
              </a:solidFill>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Primary sector (64.7%)</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Accommodation, restaurants and tourism (71.6%)</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Retailing (70.9%)</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As many men as women (63.6%)</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Business owner (58.0%)</a:t>
            </a:r>
          </a:p>
        </p:txBody>
      </p:sp>
      <p:sp>
        <p:nvSpPr>
          <p:cNvPr id="3" name="Rectangle 2"/>
          <p:cNvSpPr/>
          <p:nvPr>
            <p:custDataLst>
              <p:tags r:id="rId9"/>
            </p:custDataLst>
          </p:nvPr>
        </p:nvSpPr>
        <p:spPr>
          <a:xfrm>
            <a:off x="208859" y="3921397"/>
            <a:ext cx="4758285" cy="707886"/>
          </a:xfrm>
          <a:prstGeom prst="rect">
            <a:avLst/>
          </a:prstGeom>
          <a:noFill/>
        </p:spPr>
        <p:txBody>
          <a:bodyPr wrap="square" rtlCol="0">
            <a:spAutoFit/>
          </a:bodyPr>
          <a:lstStyle/>
          <a:p>
            <a:pPr defTabSz="457200" eaLnBrk="0" hangingPunct="0"/>
            <a:r>
              <a:rPr lang="en-CA" sz="800" dirty="0">
                <a:solidFill>
                  <a:srgbClr val="222223"/>
                </a:solidFill>
                <a:latin typeface="Calibri" panose="020F0502020204030204" pitchFamily="34" charset="0"/>
                <a:cs typeface="Calibri" panose="020F0502020204030204" pitchFamily="34" charset="0"/>
              </a:rPr>
              <a:t>Highly qualified jobs</a:t>
            </a:r>
            <a:r>
              <a:rPr lang="en-CA" sz="800" b="0" dirty="0">
                <a:solidFill>
                  <a:srgbClr val="222223"/>
                </a:solidFill>
                <a:latin typeface="Calibri" panose="020F0502020204030204" pitchFamily="34" charset="0"/>
                <a:cs typeface="Calibri" panose="020F0502020204030204" pitchFamily="34" charset="0"/>
              </a:rPr>
              <a:t>: generally require university training: managers, management level employees and professionals.</a:t>
            </a:r>
          </a:p>
          <a:p>
            <a:pPr defTabSz="457200" eaLnBrk="0" hangingPunct="0"/>
            <a:r>
              <a:rPr lang="en-CA" sz="800" dirty="0">
                <a:solidFill>
                  <a:srgbClr val="222223"/>
                </a:solidFill>
                <a:latin typeface="Calibri" panose="020F0502020204030204" pitchFamily="34" charset="0"/>
                <a:cs typeface="Calibri" panose="020F0502020204030204" pitchFamily="34" charset="0"/>
              </a:rPr>
              <a:t>Skilled or semi-skilled jobs</a:t>
            </a:r>
            <a:r>
              <a:rPr lang="en-CA" sz="800" b="0" dirty="0">
                <a:solidFill>
                  <a:srgbClr val="222223"/>
                </a:solidFill>
                <a:latin typeface="Calibri" panose="020F0502020204030204" pitchFamily="34" charset="0"/>
                <a:cs typeface="Calibri" panose="020F0502020204030204" pitchFamily="34" charset="0"/>
              </a:rPr>
              <a:t>: require technical training at the college level (technical DEC) or high school-level vocational (DVS).</a:t>
            </a:r>
          </a:p>
          <a:p>
            <a:pPr defTabSz="457200" eaLnBrk="0" hangingPunct="0"/>
            <a:r>
              <a:rPr lang="en-CA" sz="800" dirty="0">
                <a:solidFill>
                  <a:srgbClr val="222223"/>
                </a:solidFill>
                <a:latin typeface="Calibri" panose="020F0502020204030204" pitchFamily="34" charset="0"/>
                <a:cs typeface="Calibri" panose="020F0502020204030204" pitchFamily="34" charset="0"/>
              </a:rPr>
              <a:t>Low-skilled or unskilled jobs</a:t>
            </a:r>
            <a:r>
              <a:rPr lang="en-CA" sz="800" b="0" dirty="0">
                <a:solidFill>
                  <a:srgbClr val="222223"/>
                </a:solidFill>
                <a:latin typeface="Calibri" panose="020F0502020204030204" pitchFamily="34" charset="0"/>
                <a:cs typeface="Calibri" panose="020F0502020204030204" pitchFamily="34" charset="0"/>
              </a:rPr>
              <a:t>: require a general high school diploma or no diploma.</a:t>
            </a:r>
          </a:p>
        </p:txBody>
      </p:sp>
      <p:sp>
        <p:nvSpPr>
          <p:cNvPr id="4" name="ZoneTexte 6">
            <a:extLst>
              <a:ext uri="{FF2B5EF4-FFF2-40B4-BE49-F238E27FC236}">
                <a16:creationId xmlns:a16="http://schemas.microsoft.com/office/drawing/2014/main" id="{0F1DD88A-773D-C5E4-53B1-49F27E66F883}"/>
              </a:ext>
            </a:extLst>
          </p:cNvPr>
          <p:cNvSpPr txBox="1"/>
          <p:nvPr>
            <p:custDataLst>
              <p:tags r:id="rId10"/>
            </p:custDataLst>
          </p:nvPr>
        </p:nvSpPr>
        <p:spPr>
          <a:xfrm>
            <a:off x="503303" y="3690047"/>
            <a:ext cx="2946684" cy="21544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US" sz="800" b="0" dirty="0">
                <a:solidFill>
                  <a:srgbClr val="222223"/>
                </a:solidFill>
                <a:latin typeface="Calibri" panose="020F0502020204030204" pitchFamily="34" charset="0"/>
                <a:ea typeface="+mn-ea"/>
                <a:cs typeface="Calibri" panose="020F0502020204030204" pitchFamily="34" charset="0"/>
              </a:rPr>
              <a:t>Don't know answers (1%) are excluded from the calculations</a:t>
            </a:r>
            <a:r>
              <a:rPr lang="fr-CA" sz="800" b="0" dirty="0">
                <a:solidFill>
                  <a:srgbClr val="222223"/>
                </a:solidFill>
                <a:latin typeface="Calibri" panose="020F0502020204030204" pitchFamily="34" charset="0"/>
                <a:ea typeface="+mn-ea"/>
                <a:cs typeface="Calibri" panose="020F0502020204030204" pitchFamily="34" charset="0"/>
              </a:rPr>
              <a:t>. </a:t>
            </a:r>
          </a:p>
        </p:txBody>
      </p:sp>
      <p:sp>
        <p:nvSpPr>
          <p:cNvPr id="5" name="ZoneTexte 4">
            <a:extLst>
              <a:ext uri="{FF2B5EF4-FFF2-40B4-BE49-F238E27FC236}">
                <a16:creationId xmlns:a16="http://schemas.microsoft.com/office/drawing/2014/main" id="{3F10A829-40DD-5BEC-EE88-E23A66214E0A}"/>
              </a:ext>
            </a:extLst>
          </p:cNvPr>
          <p:cNvSpPr txBox="1"/>
          <p:nvPr>
            <p:custDataLst>
              <p:tags r:id="rId11"/>
            </p:custDataLst>
          </p:nvPr>
        </p:nvSpPr>
        <p:spPr>
          <a:xfrm>
            <a:off x="5122294" y="2144483"/>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1" name="ZoneTexte 10">
            <a:extLst>
              <a:ext uri="{FF2B5EF4-FFF2-40B4-BE49-F238E27FC236}">
                <a16:creationId xmlns:a16="http://schemas.microsoft.com/office/drawing/2014/main" id="{0D0D29F7-F9F3-1C38-1AF8-1175E8046469}"/>
              </a:ext>
            </a:extLst>
          </p:cNvPr>
          <p:cNvSpPr txBox="1"/>
          <p:nvPr>
            <p:custDataLst>
              <p:tags r:id="rId12"/>
            </p:custDataLst>
          </p:nvPr>
        </p:nvSpPr>
        <p:spPr>
          <a:xfrm>
            <a:off x="5122294" y="2959823"/>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2" name="ZoneTexte 11">
            <a:extLst>
              <a:ext uri="{FF2B5EF4-FFF2-40B4-BE49-F238E27FC236}">
                <a16:creationId xmlns:a16="http://schemas.microsoft.com/office/drawing/2014/main" id="{4A7D7053-F31F-2C71-1377-9D68AC47E7DD}"/>
              </a:ext>
            </a:extLst>
          </p:cNvPr>
          <p:cNvSpPr txBox="1"/>
          <p:nvPr>
            <p:custDataLst>
              <p:tags r:id="rId13"/>
            </p:custDataLst>
          </p:nvPr>
        </p:nvSpPr>
        <p:spPr>
          <a:xfrm>
            <a:off x="5122294" y="3789088"/>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Tree>
    <p:extLst>
      <p:ext uri="{BB962C8B-B14F-4D97-AF65-F5344CB8AC3E}">
        <p14:creationId xmlns:p14="http://schemas.microsoft.com/office/powerpoint/2010/main" val="13205898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29</a:t>
            </a:fld>
            <a:endParaRPr lang="fr-CA" dirty="0"/>
          </a:p>
        </p:txBody>
      </p:sp>
      <p:sp>
        <p:nvSpPr>
          <p:cNvPr id="8" name="TextBox 1">
            <a:extLst>
              <a:ext uri="{FF2B5EF4-FFF2-40B4-BE49-F238E27FC236}">
                <a16:creationId xmlns:a16="http://schemas.microsoft.com/office/drawing/2014/main" id="{C1A05870-10B5-4D87-A490-9FEA0DC8DE4A}"/>
              </a:ext>
            </a:extLst>
          </p:cNvPr>
          <p:cNvSpPr txBox="1"/>
          <p:nvPr>
            <p:custDataLst>
              <p:tags r:id="rId2"/>
            </p:custDataLst>
          </p:nvPr>
        </p:nvSpPr>
        <p:spPr>
          <a:xfrm>
            <a:off x="300415" y="783248"/>
            <a:ext cx="8289709" cy="215444"/>
          </a:xfrm>
          <a:prstGeom prst="rect">
            <a:avLst/>
          </a:prstGeom>
        </p:spPr>
        <p:txBody>
          <a:bodyPr vert="horz" wrap="square" lIns="91440" tIns="0" rIns="91440" bIns="0" rtlCol="0">
            <a:spAutoFit/>
          </a:bodyPr>
          <a:lstStyle/>
          <a:p>
            <a:pPr marL="4763" algn="just"/>
            <a:r>
              <a:rPr lang="en-CA" sz="1400" b="0" dirty="0">
                <a:solidFill>
                  <a:srgbClr val="222223"/>
                </a:solidFill>
                <a:latin typeface="Calibri" panose="020F0502020204030204" pitchFamily="34" charset="0"/>
                <a:cs typeface="Calibri" panose="020F0502020204030204" pitchFamily="34" charset="0"/>
              </a:rPr>
              <a:t>Average distribution of employees by qualification level according to the main activity sectors</a:t>
            </a:r>
          </a:p>
        </p:txBody>
      </p:sp>
      <p:graphicFrame>
        <p:nvGraphicFramePr>
          <p:cNvPr id="17" name="Chart 25">
            <a:extLst>
              <a:ext uri="{FF2B5EF4-FFF2-40B4-BE49-F238E27FC236}">
                <a16:creationId xmlns:a16="http://schemas.microsoft.com/office/drawing/2014/main" id="{38442F9B-588A-4B6A-82CF-236FBE23C790}"/>
              </a:ext>
            </a:extLst>
          </p:cNvPr>
          <p:cNvGraphicFramePr/>
          <p:nvPr>
            <p:custDataLst>
              <p:tags r:id="rId3"/>
            </p:custDataLst>
            <p:extLst>
              <p:ext uri="{D42A27DB-BD31-4B8C-83A1-F6EECF244321}">
                <p14:modId xmlns:p14="http://schemas.microsoft.com/office/powerpoint/2010/main" val="2179361976"/>
              </p:ext>
            </p:extLst>
          </p:nvPr>
        </p:nvGraphicFramePr>
        <p:xfrm>
          <a:off x="-30324" y="921945"/>
          <a:ext cx="7469137" cy="3528349"/>
        </p:xfrm>
        <a:graphic>
          <a:graphicData uri="http://schemas.openxmlformats.org/drawingml/2006/chart">
            <c:chart xmlns:c="http://schemas.openxmlformats.org/drawingml/2006/chart" xmlns:r="http://schemas.openxmlformats.org/officeDocument/2006/relationships" r:id="rId27"/>
          </a:graphicData>
        </a:graphic>
      </p:graphicFrame>
      <p:grpSp>
        <p:nvGrpSpPr>
          <p:cNvPr id="3" name="Groupe 2"/>
          <p:cNvGrpSpPr/>
          <p:nvPr>
            <p:custDataLst>
              <p:tags r:id="rId4"/>
            </p:custDataLst>
          </p:nvPr>
        </p:nvGrpSpPr>
        <p:grpSpPr>
          <a:xfrm>
            <a:off x="3446487" y="4426858"/>
            <a:ext cx="3800141" cy="153988"/>
            <a:chOff x="2440613" y="4292698"/>
            <a:chExt cx="2066590" cy="107722"/>
          </a:xfrm>
        </p:grpSpPr>
        <p:grpSp>
          <p:nvGrpSpPr>
            <p:cNvPr id="19" name="Groupe 18"/>
            <p:cNvGrpSpPr/>
            <p:nvPr/>
          </p:nvGrpSpPr>
          <p:grpSpPr>
            <a:xfrm>
              <a:off x="2440613" y="4292698"/>
              <a:ext cx="733280" cy="107722"/>
              <a:chOff x="5502372" y="667952"/>
              <a:chExt cx="765867" cy="107722"/>
            </a:xfrm>
          </p:grpSpPr>
          <p:sp>
            <p:nvSpPr>
              <p:cNvPr id="29" name="Oval 21">
                <a:extLst>
                  <a:ext uri="{FF2B5EF4-FFF2-40B4-BE49-F238E27FC236}">
                    <a16:creationId xmlns:a16="http://schemas.microsoft.com/office/drawing/2014/main" id="{9407EFDE-2B44-4FC2-8143-B368D0E29CE4}"/>
                  </a:ext>
                </a:extLst>
              </p:cNvPr>
              <p:cNvSpPr/>
              <p:nvPr/>
            </p:nvSpPr>
            <p:spPr>
              <a:xfrm>
                <a:off x="5502372" y="667952"/>
                <a:ext cx="83731" cy="107722"/>
              </a:xfrm>
              <a:prstGeom prst="ellipse">
                <a:avLst/>
              </a:prstGeom>
              <a:solidFill>
                <a:srgbClr val="F46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sz="2400" kern="1200">
                    <a:solidFill>
                      <a:schemeClr val="lt1"/>
                    </a:solidFill>
                    <a:latin typeface="+mn-lt"/>
                    <a:ea typeface="+mn-ea"/>
                    <a:cs typeface="+mn-cs"/>
                  </a:defRPr>
                </a:lvl1pPr>
                <a:lvl2pPr marL="457200" algn="l" defTabSz="457200" rtl="0" eaLnBrk="0" fontAlgn="base" hangingPunct="0">
                  <a:spcBef>
                    <a:spcPct val="0"/>
                  </a:spcBef>
                  <a:spcAft>
                    <a:spcPct val="0"/>
                  </a:spcAft>
                  <a:defRPr sz="2400" kern="1200">
                    <a:solidFill>
                      <a:schemeClr val="lt1"/>
                    </a:solidFill>
                    <a:latin typeface="+mn-lt"/>
                    <a:ea typeface="+mn-ea"/>
                    <a:cs typeface="+mn-cs"/>
                  </a:defRPr>
                </a:lvl2pPr>
                <a:lvl3pPr marL="914400" algn="l" defTabSz="457200" rtl="0" eaLnBrk="0" fontAlgn="base" hangingPunct="0">
                  <a:spcBef>
                    <a:spcPct val="0"/>
                  </a:spcBef>
                  <a:spcAft>
                    <a:spcPct val="0"/>
                  </a:spcAft>
                  <a:defRPr sz="2400" kern="1200">
                    <a:solidFill>
                      <a:schemeClr val="lt1"/>
                    </a:solidFill>
                    <a:latin typeface="+mn-lt"/>
                    <a:ea typeface="+mn-ea"/>
                    <a:cs typeface="+mn-cs"/>
                  </a:defRPr>
                </a:lvl3pPr>
                <a:lvl4pPr marL="1371600" algn="l" defTabSz="457200" rtl="0" eaLnBrk="0" fontAlgn="base" hangingPunct="0">
                  <a:spcBef>
                    <a:spcPct val="0"/>
                  </a:spcBef>
                  <a:spcAft>
                    <a:spcPct val="0"/>
                  </a:spcAft>
                  <a:defRPr sz="2400" kern="1200">
                    <a:solidFill>
                      <a:schemeClr val="lt1"/>
                    </a:solidFill>
                    <a:latin typeface="+mn-lt"/>
                    <a:ea typeface="+mn-ea"/>
                    <a:cs typeface="+mn-cs"/>
                  </a:defRPr>
                </a:lvl4pPr>
                <a:lvl5pPr marL="1828800" algn="l" defTabSz="457200"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200" b="0" dirty="0">
                  <a:solidFill>
                    <a:srgbClr val="222223"/>
                  </a:solidFill>
                </a:endParaRPr>
              </a:p>
            </p:txBody>
          </p:sp>
          <p:sp>
            <p:nvSpPr>
              <p:cNvPr id="30" name="TextBox 24">
                <a:extLst>
                  <a:ext uri="{FF2B5EF4-FFF2-40B4-BE49-F238E27FC236}">
                    <a16:creationId xmlns:a16="http://schemas.microsoft.com/office/drawing/2014/main" id="{2DB76B87-1836-42CE-92F4-88BCF5520F1B}"/>
                  </a:ext>
                </a:extLst>
              </p:cNvPr>
              <p:cNvSpPr txBox="1"/>
              <p:nvPr/>
            </p:nvSpPr>
            <p:spPr>
              <a:xfrm>
                <a:off x="5622512" y="678099"/>
                <a:ext cx="645727" cy="75357"/>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Highly skilled</a:t>
                </a:r>
              </a:p>
            </p:txBody>
          </p:sp>
        </p:grpSp>
        <p:sp>
          <p:nvSpPr>
            <p:cNvPr id="28" name="TextBox 24">
              <a:extLst>
                <a:ext uri="{FF2B5EF4-FFF2-40B4-BE49-F238E27FC236}">
                  <a16:creationId xmlns:a16="http://schemas.microsoft.com/office/drawing/2014/main" id="{2DB76B87-1836-42CE-92F4-88BCF5520F1B}"/>
                </a:ext>
              </a:extLst>
            </p:cNvPr>
            <p:cNvSpPr txBox="1"/>
            <p:nvPr/>
          </p:nvSpPr>
          <p:spPr>
            <a:xfrm>
              <a:off x="3181031" y="4302845"/>
              <a:ext cx="476181" cy="75357"/>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Skilled or semi-skilled</a:t>
              </a:r>
            </a:p>
          </p:txBody>
        </p:sp>
        <p:sp>
          <p:nvSpPr>
            <p:cNvPr id="26" name="TextBox 24">
              <a:extLst>
                <a:ext uri="{FF2B5EF4-FFF2-40B4-BE49-F238E27FC236}">
                  <a16:creationId xmlns:a16="http://schemas.microsoft.com/office/drawing/2014/main" id="{2DB76B87-1836-42CE-92F4-88BCF5520F1B}"/>
                </a:ext>
              </a:extLst>
            </p:cNvPr>
            <p:cNvSpPr txBox="1"/>
            <p:nvPr/>
          </p:nvSpPr>
          <p:spPr>
            <a:xfrm>
              <a:off x="3928048" y="4313478"/>
              <a:ext cx="579155" cy="75357"/>
            </a:xfrm>
            <a:prstGeom prst="rect">
              <a:avLst/>
            </a:prstGeom>
          </p:spPr>
          <p:txBody>
            <a:bodyPr vert="horz" wrap="square" lIns="0" tIns="0" rIns="0" bIns="0"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marL="4763"/>
              <a:r>
                <a:rPr lang="fr-CA" sz="700" b="0" dirty="0">
                  <a:solidFill>
                    <a:srgbClr val="222223"/>
                  </a:solidFill>
                  <a:latin typeface="+mn-lt"/>
                </a:rPr>
                <a:t>Low-sklled or unskilled</a:t>
              </a:r>
            </a:p>
          </p:txBody>
        </p:sp>
      </p:grpSp>
      <p:grpSp>
        <p:nvGrpSpPr>
          <p:cNvPr id="6" name="Groupe 5"/>
          <p:cNvGrpSpPr/>
          <p:nvPr>
            <p:custDataLst>
              <p:tags r:id="rId5"/>
            </p:custDataLst>
          </p:nvPr>
        </p:nvGrpSpPr>
        <p:grpSpPr>
          <a:xfrm>
            <a:off x="254696" y="1121627"/>
            <a:ext cx="7074052" cy="290867"/>
            <a:chOff x="623945" y="940866"/>
            <a:chExt cx="7360491" cy="290867"/>
          </a:xfrm>
        </p:grpSpPr>
        <p:sp>
          <p:nvSpPr>
            <p:cNvPr id="55" name="Rectangle 54"/>
            <p:cNvSpPr/>
            <p:nvPr>
              <p:custDataLst>
                <p:tags r:id="rId25"/>
              </p:custDataLst>
            </p:nvPr>
          </p:nvSpPr>
          <p:spPr>
            <a:xfrm>
              <a:off x="623945" y="940866"/>
              <a:ext cx="7360491" cy="290867"/>
            </a:xfrm>
            <a:prstGeom prst="rect">
              <a:avLst/>
            </a:pr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4" name="ZoneTexte 3"/>
            <p:cNvSpPr txBox="1"/>
            <p:nvPr/>
          </p:nvSpPr>
          <p:spPr>
            <a:xfrm>
              <a:off x="625100" y="944834"/>
              <a:ext cx="1612902" cy="270811"/>
            </a:xfrm>
            <a:prstGeom prst="rect">
              <a:avLst/>
            </a:prstGeom>
            <a:solidFill>
              <a:schemeClr val="bg1"/>
            </a:solidFill>
          </p:spPr>
          <p:txBody>
            <a:bodyPr wrap="square" rtlCol="0">
              <a:spAutoFit/>
            </a:bodyPr>
            <a:lstStyle/>
            <a:p>
              <a:pPr algn="r"/>
              <a:r>
                <a:rPr lang="fr-CA" sz="1100" dirty="0">
                  <a:latin typeface="+mn-lt"/>
                </a:rPr>
                <a:t>TOTAL COMPANIES</a:t>
              </a:r>
              <a:endParaRPr lang="fr-CA" sz="1000" dirty="0">
                <a:latin typeface="+mn-lt"/>
              </a:endParaRPr>
            </a:p>
          </p:txBody>
        </p:sp>
      </p:grpSp>
      <p:sp>
        <p:nvSpPr>
          <p:cNvPr id="33" name="Rectangle 32">
            <a:extLst>
              <a:ext uri="{FF2B5EF4-FFF2-40B4-BE49-F238E27FC236}">
                <a16:creationId xmlns:a16="http://schemas.microsoft.com/office/drawing/2014/main" id="{9DA8B414-D86D-45ED-97DE-2231B76BC85F}"/>
              </a:ext>
            </a:extLst>
          </p:cNvPr>
          <p:cNvSpPr/>
          <p:nvPr>
            <p:custDataLst>
              <p:tags r:id="rId6"/>
            </p:custDataLst>
          </p:nvPr>
        </p:nvSpPr>
        <p:spPr>
          <a:xfrm>
            <a:off x="6133477" y="4015475"/>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34" name="Rectangle 33">
            <a:extLst>
              <a:ext uri="{FF2B5EF4-FFF2-40B4-BE49-F238E27FC236}">
                <a16:creationId xmlns:a16="http://schemas.microsoft.com/office/drawing/2014/main" id="{F2C26497-7616-4B51-BB36-2C02D899C85B}"/>
              </a:ext>
            </a:extLst>
          </p:cNvPr>
          <p:cNvSpPr/>
          <p:nvPr>
            <p:custDataLst>
              <p:tags r:id="rId7"/>
            </p:custDataLst>
          </p:nvPr>
        </p:nvSpPr>
        <p:spPr>
          <a:xfrm>
            <a:off x="2712236" y="2781656"/>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36" name="Rectangle 35">
            <a:extLst>
              <a:ext uri="{FF2B5EF4-FFF2-40B4-BE49-F238E27FC236}">
                <a16:creationId xmlns:a16="http://schemas.microsoft.com/office/drawing/2014/main" id="{83F5B98D-9B2B-4826-A5A1-8B899AE318C9}"/>
              </a:ext>
            </a:extLst>
          </p:cNvPr>
          <p:cNvSpPr/>
          <p:nvPr>
            <p:custDataLst>
              <p:tags r:id="rId8"/>
            </p:custDataLst>
          </p:nvPr>
        </p:nvSpPr>
        <p:spPr>
          <a:xfrm>
            <a:off x="2997573" y="1567768"/>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38" name="Rectangle 37">
            <a:extLst>
              <a:ext uri="{FF2B5EF4-FFF2-40B4-BE49-F238E27FC236}">
                <a16:creationId xmlns:a16="http://schemas.microsoft.com/office/drawing/2014/main" id="{9694C9D6-E9AA-4707-839B-1F499AEF4371}"/>
              </a:ext>
            </a:extLst>
          </p:cNvPr>
          <p:cNvSpPr/>
          <p:nvPr>
            <p:custDataLst>
              <p:tags r:id="rId9"/>
            </p:custDataLst>
          </p:nvPr>
        </p:nvSpPr>
        <p:spPr>
          <a:xfrm>
            <a:off x="5181921" y="2799386"/>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39" name="Rectangle 38">
            <a:extLst>
              <a:ext uri="{FF2B5EF4-FFF2-40B4-BE49-F238E27FC236}">
                <a16:creationId xmlns:a16="http://schemas.microsoft.com/office/drawing/2014/main" id="{58602C31-454C-4454-8CE0-6914B73EEE8A}"/>
              </a:ext>
            </a:extLst>
          </p:cNvPr>
          <p:cNvSpPr/>
          <p:nvPr>
            <p:custDataLst>
              <p:tags r:id="rId10"/>
            </p:custDataLst>
          </p:nvPr>
        </p:nvSpPr>
        <p:spPr>
          <a:xfrm>
            <a:off x="3920154" y="4009501"/>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40" name="Rectangle 39">
            <a:extLst>
              <a:ext uri="{FF2B5EF4-FFF2-40B4-BE49-F238E27FC236}">
                <a16:creationId xmlns:a16="http://schemas.microsoft.com/office/drawing/2014/main" id="{AD3035B8-56F8-447F-A441-E24EA186E379}"/>
              </a:ext>
            </a:extLst>
          </p:cNvPr>
          <p:cNvSpPr/>
          <p:nvPr>
            <p:custDataLst>
              <p:tags r:id="rId11"/>
            </p:custDataLst>
          </p:nvPr>
        </p:nvSpPr>
        <p:spPr>
          <a:xfrm>
            <a:off x="2377152" y="3612832"/>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41" name="Rectangle 40">
            <a:extLst>
              <a:ext uri="{FF2B5EF4-FFF2-40B4-BE49-F238E27FC236}">
                <a16:creationId xmlns:a16="http://schemas.microsoft.com/office/drawing/2014/main" id="{80A0C641-ECDE-4B55-A11D-86B7BC4D23A4}"/>
              </a:ext>
            </a:extLst>
          </p:cNvPr>
          <p:cNvSpPr/>
          <p:nvPr>
            <p:custDataLst>
              <p:tags r:id="rId12"/>
            </p:custDataLst>
          </p:nvPr>
        </p:nvSpPr>
        <p:spPr>
          <a:xfrm>
            <a:off x="4247424" y="3612832"/>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43" name="Rectangle 3">
            <a:extLst>
              <a:ext uri="{FF2B5EF4-FFF2-40B4-BE49-F238E27FC236}">
                <a16:creationId xmlns:a16="http://schemas.microsoft.com/office/drawing/2014/main" id="{820C5491-3F36-48B6-B914-983674886E3F}"/>
              </a:ext>
            </a:extLst>
          </p:cNvPr>
          <p:cNvSpPr>
            <a:spLocks noChangeArrowheads="1"/>
          </p:cNvSpPr>
          <p:nvPr>
            <p:custDataLst>
              <p:tags r:id="rId13"/>
            </p:custDataLst>
          </p:nvPr>
        </p:nvSpPr>
        <p:spPr bwMode="auto">
          <a:xfrm>
            <a:off x="586741" y="19605"/>
            <a:ext cx="8572500" cy="886252"/>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Breakdown of employees according to job qualification level </a:t>
            </a: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(2/2)</a:t>
            </a:r>
          </a:p>
        </p:txBody>
      </p:sp>
      <p:sp>
        <p:nvSpPr>
          <p:cNvPr id="31" name="ZoneTexte 6">
            <a:extLst>
              <a:ext uri="{FF2B5EF4-FFF2-40B4-BE49-F238E27FC236}">
                <a16:creationId xmlns:a16="http://schemas.microsoft.com/office/drawing/2014/main" id="{774530B4-7E7F-4B99-87B7-69D294132BD3}"/>
              </a:ext>
            </a:extLst>
          </p:cNvPr>
          <p:cNvSpPr txBox="1"/>
          <p:nvPr>
            <p:custDataLst>
              <p:tags r:id="rId14"/>
            </p:custDataLst>
          </p:nvPr>
        </p:nvSpPr>
        <p:spPr>
          <a:xfrm>
            <a:off x="427381" y="4744250"/>
            <a:ext cx="7384775"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Q8. Please provide a percentage breakdown of your job qualification levels.</a:t>
            </a:r>
          </a:p>
          <a:p>
            <a:r>
              <a:rPr lang="en-CA" sz="800" b="0" dirty="0">
                <a:solidFill>
                  <a:schemeClr val="bg1">
                    <a:lumMod val="50000"/>
                  </a:schemeClr>
                </a:solidFill>
                <a:latin typeface="Calibri" panose="020F0502020204030204" pitchFamily="34" charset="0"/>
                <a:cs typeface="Calibri" panose="020F0502020204030204" pitchFamily="34" charset="0"/>
              </a:rPr>
              <a:t>Base : All respondents (n=233).</a:t>
            </a:r>
          </a:p>
        </p:txBody>
      </p:sp>
      <p:sp>
        <p:nvSpPr>
          <p:cNvPr id="32" name="Rectangle 31">
            <a:extLst>
              <a:ext uri="{FF2B5EF4-FFF2-40B4-BE49-F238E27FC236}">
                <a16:creationId xmlns:a16="http://schemas.microsoft.com/office/drawing/2014/main" id="{36DE8907-446D-414F-BF16-AAA213CA0967}"/>
              </a:ext>
            </a:extLst>
          </p:cNvPr>
          <p:cNvSpPr/>
          <p:nvPr>
            <p:custDataLst>
              <p:tags r:id="rId15"/>
            </p:custDataLst>
          </p:nvPr>
        </p:nvSpPr>
        <p:spPr>
          <a:xfrm>
            <a:off x="5394432" y="1574538"/>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44" name="Rectangle 43">
            <a:extLst>
              <a:ext uri="{FF2B5EF4-FFF2-40B4-BE49-F238E27FC236}">
                <a16:creationId xmlns:a16="http://schemas.microsoft.com/office/drawing/2014/main" id="{6C87650C-CAC9-4AAB-8498-F261B88911B4}"/>
              </a:ext>
            </a:extLst>
          </p:cNvPr>
          <p:cNvSpPr/>
          <p:nvPr>
            <p:custDataLst>
              <p:tags r:id="rId16"/>
            </p:custDataLst>
          </p:nvPr>
        </p:nvSpPr>
        <p:spPr>
          <a:xfrm>
            <a:off x="6317881" y="3613869"/>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45" name="TextBox 1">
            <a:extLst>
              <a:ext uri="{FF2B5EF4-FFF2-40B4-BE49-F238E27FC236}">
                <a16:creationId xmlns:a16="http://schemas.microsoft.com/office/drawing/2014/main" id="{1CA1CCAA-6ABE-4DCB-A2D5-A527EFA922D1}"/>
              </a:ext>
            </a:extLst>
          </p:cNvPr>
          <p:cNvSpPr txBox="1"/>
          <p:nvPr>
            <p:custDataLst>
              <p:tags r:id="rId17"/>
            </p:custDataLst>
          </p:nvPr>
        </p:nvSpPr>
        <p:spPr>
          <a:xfrm>
            <a:off x="7386843" y="1156021"/>
            <a:ext cx="1772398" cy="2872581"/>
          </a:xfrm>
          <a:prstGeom prst="rect">
            <a:avLst/>
          </a:prstGeom>
        </p:spPr>
        <p:txBody>
          <a:bodyPr vert="horz" wrap="square" lIns="91440" tIns="0" rIns="91440" bIns="0" rtlCol="0">
            <a:spAutoFit/>
          </a:bodyPr>
          <a:lstStyle/>
          <a:p>
            <a:pPr marL="4763">
              <a:lnSpc>
                <a:spcPts val="1200"/>
              </a:lnSpc>
              <a:spcAft>
                <a:spcPts val="400"/>
              </a:spcAft>
            </a:pPr>
            <a:r>
              <a:rPr lang="en-CA" sz="1100" b="0" dirty="0">
                <a:solidFill>
                  <a:srgbClr val="222223"/>
                </a:solidFill>
                <a:latin typeface="Calibri" panose="020F0502020204030204" pitchFamily="34" charset="0"/>
                <a:cs typeface="Calibri" panose="020F0502020204030204" pitchFamily="34" charset="0"/>
              </a:rPr>
              <a:t>The proportion of highly qualified jobs exceeds the average in the public and para-public sectors and the other tertiary sector services </a:t>
            </a:r>
          </a:p>
          <a:p>
            <a:pPr marL="4763">
              <a:lnSpc>
                <a:spcPts val="1200"/>
              </a:lnSpc>
              <a:spcAft>
                <a:spcPts val="400"/>
              </a:spcAft>
            </a:pPr>
            <a:r>
              <a:rPr lang="en-CA" sz="1100" b="0" dirty="0">
                <a:solidFill>
                  <a:srgbClr val="222223"/>
                </a:solidFill>
                <a:latin typeface="Calibri" panose="020F0502020204030204" pitchFamily="34" charset="0"/>
                <a:cs typeface="Calibri" panose="020F0502020204030204" pitchFamily="34" charset="0"/>
              </a:rPr>
              <a:t>At the other end, there are few low-skilled or unskilled jobs in the primary sector, accommodation, restaurant and tourism and retailing sectors.</a:t>
            </a:r>
          </a:p>
          <a:p>
            <a:pPr marL="4763">
              <a:lnSpc>
                <a:spcPts val="1200"/>
              </a:lnSpc>
              <a:spcAft>
                <a:spcPts val="400"/>
              </a:spcAft>
            </a:pPr>
            <a:r>
              <a:rPr lang="en-CA" sz="1100" b="0" dirty="0">
                <a:solidFill>
                  <a:srgbClr val="222223"/>
                </a:solidFill>
                <a:latin typeface="Calibri" panose="020F0502020204030204" pitchFamily="34" charset="0"/>
                <a:cs typeface="Calibri" panose="020F0502020204030204" pitchFamily="34" charset="0"/>
              </a:rPr>
              <a:t>Skilled or semi-skilled jobs are proportionately more present in the secondary, public and para-public and other tertiary sector services sectors. </a:t>
            </a:r>
          </a:p>
        </p:txBody>
      </p:sp>
      <p:sp>
        <p:nvSpPr>
          <p:cNvPr id="5" name="Rectangle 4">
            <a:extLst>
              <a:ext uri="{FF2B5EF4-FFF2-40B4-BE49-F238E27FC236}">
                <a16:creationId xmlns:a16="http://schemas.microsoft.com/office/drawing/2014/main" id="{7F9826F5-CB49-2232-8D91-70A856CC813C}"/>
              </a:ext>
            </a:extLst>
          </p:cNvPr>
          <p:cNvSpPr/>
          <p:nvPr>
            <p:custDataLst>
              <p:tags r:id="rId18"/>
            </p:custDataLst>
          </p:nvPr>
        </p:nvSpPr>
        <p:spPr>
          <a:xfrm>
            <a:off x="5227641" y="3203246"/>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7" name="Rectangle 6">
            <a:extLst>
              <a:ext uri="{FF2B5EF4-FFF2-40B4-BE49-F238E27FC236}">
                <a16:creationId xmlns:a16="http://schemas.microsoft.com/office/drawing/2014/main" id="{C2390264-E803-A9C8-AC12-66EF022271AC}"/>
              </a:ext>
            </a:extLst>
          </p:cNvPr>
          <p:cNvSpPr/>
          <p:nvPr>
            <p:custDataLst>
              <p:tags r:id="rId19"/>
            </p:custDataLst>
          </p:nvPr>
        </p:nvSpPr>
        <p:spPr>
          <a:xfrm>
            <a:off x="3202209" y="1995058"/>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9" name="Rectangle 8">
            <a:extLst>
              <a:ext uri="{FF2B5EF4-FFF2-40B4-BE49-F238E27FC236}">
                <a16:creationId xmlns:a16="http://schemas.microsoft.com/office/drawing/2014/main" id="{4C3AF0BF-213B-922D-36E2-8C9473C2309C}"/>
              </a:ext>
            </a:extLst>
          </p:cNvPr>
          <p:cNvSpPr/>
          <p:nvPr>
            <p:custDataLst>
              <p:tags r:id="rId20"/>
            </p:custDataLst>
          </p:nvPr>
        </p:nvSpPr>
        <p:spPr>
          <a:xfrm>
            <a:off x="2681243" y="3200036"/>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10" name="Rectangle 9">
            <a:extLst>
              <a:ext uri="{FF2B5EF4-FFF2-40B4-BE49-F238E27FC236}">
                <a16:creationId xmlns:a16="http://schemas.microsoft.com/office/drawing/2014/main" id="{C8BB7D15-C623-2C93-FA94-87D5A8A5E569}"/>
              </a:ext>
            </a:extLst>
          </p:cNvPr>
          <p:cNvSpPr/>
          <p:nvPr>
            <p:custDataLst>
              <p:tags r:id="rId21"/>
            </p:custDataLst>
          </p:nvPr>
        </p:nvSpPr>
        <p:spPr>
          <a:xfrm>
            <a:off x="1873265" y="3200036"/>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11" name="Rectangle 10">
            <a:extLst>
              <a:ext uri="{FF2B5EF4-FFF2-40B4-BE49-F238E27FC236}">
                <a16:creationId xmlns:a16="http://schemas.microsoft.com/office/drawing/2014/main" id="{02345158-AFE2-7AE5-6868-E9C26172EA9E}"/>
              </a:ext>
            </a:extLst>
          </p:cNvPr>
          <p:cNvSpPr/>
          <p:nvPr>
            <p:custDataLst>
              <p:tags r:id="rId22"/>
            </p:custDataLst>
          </p:nvPr>
        </p:nvSpPr>
        <p:spPr>
          <a:xfrm>
            <a:off x="1866749" y="2796176"/>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12" name="Rectangle 11">
            <a:extLst>
              <a:ext uri="{FF2B5EF4-FFF2-40B4-BE49-F238E27FC236}">
                <a16:creationId xmlns:a16="http://schemas.microsoft.com/office/drawing/2014/main" id="{B408EFE7-55A6-BC65-6A9C-8B885B9A33C7}"/>
              </a:ext>
            </a:extLst>
          </p:cNvPr>
          <p:cNvSpPr/>
          <p:nvPr>
            <p:custDataLst>
              <p:tags r:id="rId23"/>
            </p:custDataLst>
          </p:nvPr>
        </p:nvSpPr>
        <p:spPr>
          <a:xfrm>
            <a:off x="1866749" y="1982523"/>
            <a:ext cx="246888" cy="18992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14" name="Rectangle 13">
            <a:extLst>
              <a:ext uri="{FF2B5EF4-FFF2-40B4-BE49-F238E27FC236}">
                <a16:creationId xmlns:a16="http://schemas.microsoft.com/office/drawing/2014/main" id="{D06C02F3-31E4-30E6-9D1F-C00F55D5F0F7}"/>
              </a:ext>
            </a:extLst>
          </p:cNvPr>
          <p:cNvSpPr/>
          <p:nvPr>
            <p:custDataLst>
              <p:tags r:id="rId24"/>
            </p:custDataLst>
          </p:nvPr>
        </p:nvSpPr>
        <p:spPr>
          <a:xfrm>
            <a:off x="2255013" y="4021873"/>
            <a:ext cx="244278" cy="189923"/>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15" name="Oval 21">
            <a:extLst>
              <a:ext uri="{FF2B5EF4-FFF2-40B4-BE49-F238E27FC236}">
                <a16:creationId xmlns:a16="http://schemas.microsoft.com/office/drawing/2014/main" id="{019B0233-BE7C-1AE5-71DF-45EB7716F511}"/>
              </a:ext>
            </a:extLst>
          </p:cNvPr>
          <p:cNvSpPr/>
          <p:nvPr/>
        </p:nvSpPr>
        <p:spPr>
          <a:xfrm>
            <a:off x="4597107" y="4426862"/>
            <a:ext cx="147417" cy="153988"/>
          </a:xfrm>
          <a:prstGeom prst="ellipse">
            <a:avLst/>
          </a:prstGeom>
          <a:solidFill>
            <a:srgbClr val="002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sz="2400" kern="1200">
                <a:solidFill>
                  <a:schemeClr val="lt1"/>
                </a:solidFill>
                <a:latin typeface="+mn-lt"/>
                <a:ea typeface="+mn-ea"/>
                <a:cs typeface="+mn-cs"/>
              </a:defRPr>
            </a:lvl1pPr>
            <a:lvl2pPr marL="457200" algn="l" defTabSz="457200" rtl="0" eaLnBrk="0" fontAlgn="base" hangingPunct="0">
              <a:spcBef>
                <a:spcPct val="0"/>
              </a:spcBef>
              <a:spcAft>
                <a:spcPct val="0"/>
              </a:spcAft>
              <a:defRPr sz="2400" kern="1200">
                <a:solidFill>
                  <a:schemeClr val="lt1"/>
                </a:solidFill>
                <a:latin typeface="+mn-lt"/>
                <a:ea typeface="+mn-ea"/>
                <a:cs typeface="+mn-cs"/>
              </a:defRPr>
            </a:lvl2pPr>
            <a:lvl3pPr marL="914400" algn="l" defTabSz="457200" rtl="0" eaLnBrk="0" fontAlgn="base" hangingPunct="0">
              <a:spcBef>
                <a:spcPct val="0"/>
              </a:spcBef>
              <a:spcAft>
                <a:spcPct val="0"/>
              </a:spcAft>
              <a:defRPr sz="2400" kern="1200">
                <a:solidFill>
                  <a:schemeClr val="lt1"/>
                </a:solidFill>
                <a:latin typeface="+mn-lt"/>
                <a:ea typeface="+mn-ea"/>
                <a:cs typeface="+mn-cs"/>
              </a:defRPr>
            </a:lvl3pPr>
            <a:lvl4pPr marL="1371600" algn="l" defTabSz="457200" rtl="0" eaLnBrk="0" fontAlgn="base" hangingPunct="0">
              <a:spcBef>
                <a:spcPct val="0"/>
              </a:spcBef>
              <a:spcAft>
                <a:spcPct val="0"/>
              </a:spcAft>
              <a:defRPr sz="2400" kern="1200">
                <a:solidFill>
                  <a:schemeClr val="lt1"/>
                </a:solidFill>
                <a:latin typeface="+mn-lt"/>
                <a:ea typeface="+mn-ea"/>
                <a:cs typeface="+mn-cs"/>
              </a:defRPr>
            </a:lvl4pPr>
            <a:lvl5pPr marL="1828800" algn="l" defTabSz="457200"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200" b="0" dirty="0">
              <a:solidFill>
                <a:srgbClr val="222223"/>
              </a:solidFill>
            </a:endParaRPr>
          </a:p>
        </p:txBody>
      </p:sp>
      <p:sp>
        <p:nvSpPr>
          <p:cNvPr id="16" name="Oval 21">
            <a:extLst>
              <a:ext uri="{FF2B5EF4-FFF2-40B4-BE49-F238E27FC236}">
                <a16:creationId xmlns:a16="http://schemas.microsoft.com/office/drawing/2014/main" id="{F9D48C23-A45A-FE77-0752-5DCDE066FBF1}"/>
              </a:ext>
            </a:extLst>
          </p:cNvPr>
          <p:cNvSpPr/>
          <p:nvPr/>
        </p:nvSpPr>
        <p:spPr>
          <a:xfrm>
            <a:off x="5968707" y="4426862"/>
            <a:ext cx="147417" cy="153988"/>
          </a:xfrm>
          <a:prstGeom prst="ellipse">
            <a:avLst/>
          </a:prstGeom>
          <a:solidFill>
            <a:srgbClr val="7DA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sz="2400" kern="1200">
                <a:solidFill>
                  <a:schemeClr val="lt1"/>
                </a:solidFill>
                <a:latin typeface="+mn-lt"/>
                <a:ea typeface="+mn-ea"/>
                <a:cs typeface="+mn-cs"/>
              </a:defRPr>
            </a:lvl1pPr>
            <a:lvl2pPr marL="457200" algn="l" defTabSz="457200" rtl="0" eaLnBrk="0" fontAlgn="base" hangingPunct="0">
              <a:spcBef>
                <a:spcPct val="0"/>
              </a:spcBef>
              <a:spcAft>
                <a:spcPct val="0"/>
              </a:spcAft>
              <a:defRPr sz="2400" kern="1200">
                <a:solidFill>
                  <a:schemeClr val="lt1"/>
                </a:solidFill>
                <a:latin typeface="+mn-lt"/>
                <a:ea typeface="+mn-ea"/>
                <a:cs typeface="+mn-cs"/>
              </a:defRPr>
            </a:lvl2pPr>
            <a:lvl3pPr marL="914400" algn="l" defTabSz="457200" rtl="0" eaLnBrk="0" fontAlgn="base" hangingPunct="0">
              <a:spcBef>
                <a:spcPct val="0"/>
              </a:spcBef>
              <a:spcAft>
                <a:spcPct val="0"/>
              </a:spcAft>
              <a:defRPr sz="2400" kern="1200">
                <a:solidFill>
                  <a:schemeClr val="lt1"/>
                </a:solidFill>
                <a:latin typeface="+mn-lt"/>
                <a:ea typeface="+mn-ea"/>
                <a:cs typeface="+mn-cs"/>
              </a:defRPr>
            </a:lvl3pPr>
            <a:lvl4pPr marL="1371600" algn="l" defTabSz="457200" rtl="0" eaLnBrk="0" fontAlgn="base" hangingPunct="0">
              <a:spcBef>
                <a:spcPct val="0"/>
              </a:spcBef>
              <a:spcAft>
                <a:spcPct val="0"/>
              </a:spcAft>
              <a:defRPr sz="2400" kern="1200">
                <a:solidFill>
                  <a:schemeClr val="lt1"/>
                </a:solidFill>
                <a:latin typeface="+mn-lt"/>
                <a:ea typeface="+mn-ea"/>
                <a:cs typeface="+mn-cs"/>
              </a:defRPr>
            </a:lvl4pPr>
            <a:lvl5pPr marL="1828800" algn="l" defTabSz="457200"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200" b="0" dirty="0">
              <a:solidFill>
                <a:srgbClr val="222223"/>
              </a:solidFill>
            </a:endParaRPr>
          </a:p>
        </p:txBody>
      </p:sp>
    </p:spTree>
    <p:extLst>
      <p:ext uri="{BB962C8B-B14F-4D97-AF65-F5344CB8AC3E}">
        <p14:creationId xmlns:p14="http://schemas.microsoft.com/office/powerpoint/2010/main" val="16779768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3</a:t>
            </a:fld>
            <a:endParaRPr lang="fr-CA" dirty="0"/>
          </a:p>
        </p:txBody>
      </p:sp>
      <p:pic>
        <p:nvPicPr>
          <p:cNvPr id="5" name="Image 4">
            <a:extLst>
              <a:ext uri="{FF2B5EF4-FFF2-40B4-BE49-F238E27FC236}">
                <a16:creationId xmlns:a16="http://schemas.microsoft.com/office/drawing/2014/main" id="{B342A2DA-A8DC-22DE-924C-40E3D58E464A}"/>
              </a:ext>
            </a:extLst>
          </p:cNvPr>
          <p:cNvPicPr>
            <a:picLocks noChangeAspect="1"/>
          </p:cNvPicPr>
          <p:nvPr>
            <p:custDataLst>
              <p:tags r:id="rId2"/>
            </p:custDataLst>
          </p:nvPr>
        </p:nvPicPr>
        <p:blipFill rotWithShape="1">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5048" y="0"/>
            <a:ext cx="9149048" cy="5146340"/>
          </a:xfrm>
          <a:prstGeom prst="rect">
            <a:avLst/>
          </a:prstGeom>
        </p:spPr>
      </p:pic>
      <p:sp>
        <p:nvSpPr>
          <p:cNvPr id="6" name="Forme libre 11">
            <a:extLst>
              <a:ext uri="{FF2B5EF4-FFF2-40B4-BE49-F238E27FC236}">
                <a16:creationId xmlns:a16="http://schemas.microsoft.com/office/drawing/2014/main" id="{B77715EA-A002-F380-D277-E50226C220F0}"/>
              </a:ext>
            </a:extLst>
          </p:cNvPr>
          <p:cNvSpPr/>
          <p:nvPr>
            <p:custDataLst>
              <p:tags r:id="rId3"/>
            </p:custDataLst>
          </p:nvPr>
        </p:nvSpPr>
        <p:spPr>
          <a:xfrm>
            <a:off x="-1203" y="0"/>
            <a:ext cx="4636444" cy="5146880"/>
          </a:xfrm>
          <a:custGeom>
            <a:avLst/>
            <a:gdLst>
              <a:gd name="connsiteX0" fmla="*/ 0 w 4636444"/>
              <a:gd name="connsiteY0" fmla="*/ 0 h 5146880"/>
              <a:gd name="connsiteX1" fmla="*/ 3657723 w 4636444"/>
              <a:gd name="connsiteY1" fmla="*/ 0 h 5146880"/>
              <a:gd name="connsiteX2" fmla="*/ 3696279 w 4636444"/>
              <a:gd name="connsiteY2" fmla="*/ 35770 h 5146880"/>
              <a:gd name="connsiteX3" fmla="*/ 4636444 w 4636444"/>
              <a:gd name="connsiteY3" fmla="*/ 2352676 h 5146880"/>
              <a:gd name="connsiteX4" fmla="*/ 3221219 w 4636444"/>
              <a:gd name="connsiteY4" fmla="*/ 5069684 h 5146880"/>
              <a:gd name="connsiteX5" fmla="*/ 3096736 w 4636444"/>
              <a:gd name="connsiteY5" fmla="*/ 5146880 h 5146880"/>
              <a:gd name="connsiteX6" fmla="*/ 0 w 4636444"/>
              <a:gd name="connsiteY6" fmla="*/ 5146880 h 51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444" h="5146880">
                <a:moveTo>
                  <a:pt x="0" y="0"/>
                </a:moveTo>
                <a:lnTo>
                  <a:pt x="3657723" y="0"/>
                </a:lnTo>
                <a:lnTo>
                  <a:pt x="3696279" y="35770"/>
                </a:lnTo>
                <a:cubicBezTo>
                  <a:pt x="4277161" y="628718"/>
                  <a:pt x="4636444" y="1447868"/>
                  <a:pt x="4636444" y="2352676"/>
                </a:cubicBezTo>
                <a:cubicBezTo>
                  <a:pt x="4636444" y="3483686"/>
                  <a:pt x="4075064" y="4480856"/>
                  <a:pt x="3221219" y="5069684"/>
                </a:cubicBezTo>
                <a:lnTo>
                  <a:pt x="3096736" y="5146880"/>
                </a:lnTo>
                <a:lnTo>
                  <a:pt x="0" y="5146880"/>
                </a:lnTo>
                <a:close/>
              </a:path>
            </a:pathLst>
          </a:custGeom>
          <a:solidFill>
            <a:srgbClr val="F46C31"/>
          </a:solidFill>
          <a:ln>
            <a:noFill/>
          </a:ln>
          <a:effectLst>
            <a:outerShdw blurRad="63500" dist="50800" dir="36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4488" marR="0" lvl="0" indent="0" algn="l" defTabSz="914400" rtl="0" eaLnBrk="1" fontAlgn="base" latinLnBrk="0" hangingPunct="1">
              <a:lnSpc>
                <a:spcPts val="4000"/>
              </a:lnSpc>
              <a:spcBef>
                <a:spcPct val="0"/>
              </a:spcBef>
              <a:spcAft>
                <a:spcPct val="0"/>
              </a:spcAft>
              <a:buClrTx/>
              <a:buSzTx/>
              <a:buFontTx/>
              <a:buNone/>
              <a:tabLst/>
              <a:defRPr/>
            </a:pPr>
            <a:r>
              <a:rPr kumimoji="0" lang="fr-CA" sz="32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Highlights</a:t>
            </a:r>
          </a:p>
        </p:txBody>
      </p:sp>
    </p:spTree>
    <p:extLst>
      <p:ext uri="{BB962C8B-B14F-4D97-AF65-F5344CB8AC3E}">
        <p14:creationId xmlns:p14="http://schemas.microsoft.com/office/powerpoint/2010/main" val="422114228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30</a:t>
            </a:fld>
            <a:endParaRPr lang="fr-CA" dirty="0"/>
          </a:p>
        </p:txBody>
      </p:sp>
      <p:sp>
        <p:nvSpPr>
          <p:cNvPr id="7" name="Forme libre 11">
            <a:extLst>
              <a:ext uri="{FF2B5EF4-FFF2-40B4-BE49-F238E27FC236}">
                <a16:creationId xmlns:a16="http://schemas.microsoft.com/office/drawing/2014/main" id="{64A83957-C6F8-AACF-2A40-20BA12FA3176}"/>
              </a:ext>
            </a:extLst>
          </p:cNvPr>
          <p:cNvSpPr/>
          <p:nvPr>
            <p:custDataLst>
              <p:tags r:id="rId2"/>
            </p:custDataLst>
          </p:nvPr>
        </p:nvSpPr>
        <p:spPr>
          <a:xfrm>
            <a:off x="-1203" y="0"/>
            <a:ext cx="4636444" cy="5146880"/>
          </a:xfrm>
          <a:custGeom>
            <a:avLst/>
            <a:gdLst>
              <a:gd name="connsiteX0" fmla="*/ 0 w 4636444"/>
              <a:gd name="connsiteY0" fmla="*/ 0 h 5146880"/>
              <a:gd name="connsiteX1" fmla="*/ 3657723 w 4636444"/>
              <a:gd name="connsiteY1" fmla="*/ 0 h 5146880"/>
              <a:gd name="connsiteX2" fmla="*/ 3696279 w 4636444"/>
              <a:gd name="connsiteY2" fmla="*/ 35770 h 5146880"/>
              <a:gd name="connsiteX3" fmla="*/ 4636444 w 4636444"/>
              <a:gd name="connsiteY3" fmla="*/ 2352676 h 5146880"/>
              <a:gd name="connsiteX4" fmla="*/ 3221219 w 4636444"/>
              <a:gd name="connsiteY4" fmla="*/ 5069684 h 5146880"/>
              <a:gd name="connsiteX5" fmla="*/ 3096736 w 4636444"/>
              <a:gd name="connsiteY5" fmla="*/ 5146880 h 5146880"/>
              <a:gd name="connsiteX6" fmla="*/ 0 w 4636444"/>
              <a:gd name="connsiteY6" fmla="*/ 5146880 h 51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444" h="5146880">
                <a:moveTo>
                  <a:pt x="0" y="0"/>
                </a:moveTo>
                <a:lnTo>
                  <a:pt x="3657723" y="0"/>
                </a:lnTo>
                <a:lnTo>
                  <a:pt x="3696279" y="35770"/>
                </a:lnTo>
                <a:cubicBezTo>
                  <a:pt x="4277161" y="628718"/>
                  <a:pt x="4636444" y="1447868"/>
                  <a:pt x="4636444" y="2352676"/>
                </a:cubicBezTo>
                <a:cubicBezTo>
                  <a:pt x="4636444" y="3483686"/>
                  <a:pt x="4075064" y="4480856"/>
                  <a:pt x="3221219" y="5069684"/>
                </a:cubicBezTo>
                <a:lnTo>
                  <a:pt x="3096736" y="5146880"/>
                </a:lnTo>
                <a:lnTo>
                  <a:pt x="0" y="5146880"/>
                </a:lnTo>
                <a:close/>
              </a:path>
            </a:pathLst>
          </a:custGeom>
          <a:solidFill>
            <a:srgbClr val="F46C31"/>
          </a:solidFill>
          <a:ln>
            <a:noFill/>
          </a:ln>
          <a:effectLst>
            <a:outerShdw blurRad="63500" dist="50800" dir="36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4488">
              <a:lnSpc>
                <a:spcPts val="4000"/>
              </a:lnSpc>
              <a:defRPr/>
            </a:pPr>
            <a:r>
              <a:rPr lang="fr-CA" sz="3200" dirty="0">
                <a:solidFill>
                  <a:prstClr val="white"/>
                </a:solidFill>
                <a:latin typeface="Trebuchet MS" panose="020B0603020202020204" pitchFamily="34" charset="0"/>
              </a:rPr>
              <a:t>3</a:t>
            </a:r>
            <a:r>
              <a:rPr lang="en-CA" sz="3200" dirty="0">
                <a:solidFill>
                  <a:prstClr val="white"/>
                </a:solidFill>
                <a:latin typeface="Trebuchet MS" panose="020B0603020202020204" pitchFamily="34" charset="0"/>
              </a:rPr>
              <a:t>. Job forecasts</a:t>
            </a:r>
          </a:p>
        </p:txBody>
      </p:sp>
    </p:spTree>
    <p:extLst>
      <p:ext uri="{BB962C8B-B14F-4D97-AF65-F5344CB8AC3E}">
        <p14:creationId xmlns:p14="http://schemas.microsoft.com/office/powerpoint/2010/main" val="44014441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31</a:t>
            </a:fld>
            <a:endParaRPr lang="fr-CA" dirty="0"/>
          </a:p>
        </p:txBody>
      </p:sp>
      <p:sp>
        <p:nvSpPr>
          <p:cNvPr id="7" name="Rectangle 3"/>
          <p:cNvSpPr>
            <a:spLocks noChangeArrowheads="1"/>
          </p:cNvSpPr>
          <p:nvPr>
            <p:custDataLst>
              <p:tags r:id="rId2"/>
            </p:custDataLst>
          </p:nvPr>
        </p:nvSpPr>
        <p:spPr bwMode="auto">
          <a:xfrm>
            <a:off x="317674" y="93556"/>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Number of jobs to fill </a:t>
            </a: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(1/2)</a:t>
            </a:r>
          </a:p>
        </p:txBody>
      </p:sp>
      <p:sp>
        <p:nvSpPr>
          <p:cNvPr id="8" name="TextBox 1">
            <a:extLst>
              <a:ext uri="{FF2B5EF4-FFF2-40B4-BE49-F238E27FC236}">
                <a16:creationId xmlns:a16="http://schemas.microsoft.com/office/drawing/2014/main" id="{C1A05870-10B5-4D87-A490-9FEA0DC8DE4A}"/>
              </a:ext>
            </a:extLst>
          </p:cNvPr>
          <p:cNvSpPr txBox="1"/>
          <p:nvPr>
            <p:custDataLst>
              <p:tags r:id="rId3"/>
            </p:custDataLst>
          </p:nvPr>
        </p:nvSpPr>
        <p:spPr>
          <a:xfrm>
            <a:off x="285750" y="459896"/>
            <a:ext cx="8572500" cy="1487587"/>
          </a:xfrm>
          <a:prstGeom prst="rect">
            <a:avLst/>
          </a:prstGeom>
        </p:spPr>
        <p:txBody>
          <a:bodyPr vert="horz" wrap="square" lIns="91440" tIns="0" rIns="91440" bIns="0" rtlCol="0">
            <a:spAutoFit/>
          </a:bodyPr>
          <a:lstStyle/>
          <a:p>
            <a:pPr marL="4763">
              <a:lnSpc>
                <a:spcPts val="1200"/>
              </a:lnSpc>
              <a:spcAft>
                <a:spcPts val="400"/>
              </a:spcAft>
            </a:pPr>
            <a:r>
              <a:rPr lang="en-CA" sz="1100" b="0" dirty="0">
                <a:solidFill>
                  <a:srgbClr val="222223"/>
                </a:solidFill>
                <a:latin typeface="Calibri" panose="020F0502020204030204" pitchFamily="34" charset="0"/>
                <a:cs typeface="Calibri" panose="020F0502020204030204" pitchFamily="34" charset="0"/>
              </a:rPr>
              <a:t>Over the next three years, a rather strong majority of respondents – 75% in 2023, 68% in 2024 and 67% in 2025 – will have at least one job vacancy to fill due to job creation or to replacements for retiring employees. Note that the percentage of respondents who could not answer (DNK) has increased over the years: 12% for 2023, </a:t>
            </a:r>
            <a:br>
              <a:rPr lang="en-CA" sz="1100" b="0" dirty="0">
                <a:solidFill>
                  <a:srgbClr val="222223"/>
                </a:solidFill>
                <a:latin typeface="Calibri" panose="020F0502020204030204" pitchFamily="34" charset="0"/>
                <a:cs typeface="Calibri" panose="020F0502020204030204" pitchFamily="34" charset="0"/>
              </a:rPr>
            </a:br>
            <a:r>
              <a:rPr lang="en-CA" sz="1100" b="0" dirty="0">
                <a:solidFill>
                  <a:srgbClr val="222223"/>
                </a:solidFill>
                <a:latin typeface="Calibri" panose="020F0502020204030204" pitchFamily="34" charset="0"/>
                <a:cs typeface="Calibri" panose="020F0502020204030204" pitchFamily="34" charset="0"/>
              </a:rPr>
              <a:t>28% for </a:t>
            </a:r>
            <a:r>
              <a:rPr lang="en-CA" sz="1100" b="0" dirty="0">
                <a:solidFill>
                  <a:srgbClr val="222223"/>
                </a:solidFill>
                <a:highlight>
                  <a:srgbClr val="FFFF00"/>
                </a:highlight>
                <a:latin typeface="Calibri" panose="020F0502020204030204" pitchFamily="34" charset="0"/>
                <a:cs typeface="Calibri" panose="020F0502020204030204" pitchFamily="34" charset="0"/>
              </a:rPr>
              <a:t>2024</a:t>
            </a:r>
            <a:r>
              <a:rPr lang="en-CA" sz="1100" b="0" dirty="0">
                <a:solidFill>
                  <a:srgbClr val="222223"/>
                </a:solidFill>
                <a:latin typeface="Calibri" panose="020F0502020204030204" pitchFamily="34" charset="0"/>
                <a:cs typeface="Calibri" panose="020F0502020204030204" pitchFamily="34" charset="0"/>
              </a:rPr>
              <a:t> and 37% for 2025. </a:t>
            </a:r>
          </a:p>
          <a:p>
            <a:pPr marL="4763" algn="just">
              <a:lnSpc>
                <a:spcPts val="1200"/>
              </a:lnSpc>
              <a:spcAft>
                <a:spcPts val="400"/>
              </a:spcAft>
            </a:pPr>
            <a:r>
              <a:rPr lang="en-CA" sz="1100" b="0" dirty="0">
                <a:solidFill>
                  <a:srgbClr val="222223"/>
                </a:solidFill>
                <a:latin typeface="Calibri" panose="020F0502020204030204" pitchFamily="34" charset="0"/>
                <a:cs typeface="Calibri" panose="020F0502020204030204" pitchFamily="34" charset="0"/>
              </a:rPr>
              <a:t>Companies able to answer will have, on average, 3.7 (in 2023), 2.7 (in 2024) and 3.0 (in 2025) vacancies to fill. In absolute numbers, there will be 754, 456 and 439 jobs over the next three years respectively, a grand total of 1,649.</a:t>
            </a:r>
          </a:p>
          <a:p>
            <a:pPr marL="4763" algn="just">
              <a:lnSpc>
                <a:spcPts val="1200"/>
              </a:lnSpc>
              <a:spcAft>
                <a:spcPts val="400"/>
              </a:spcAft>
            </a:pPr>
            <a:r>
              <a:rPr lang="en-CA" sz="1100" b="0" dirty="0">
                <a:solidFill>
                  <a:srgbClr val="222223"/>
                </a:solidFill>
                <a:latin typeface="Calibri" panose="020F0502020204030204" pitchFamily="34" charset="0"/>
                <a:cs typeface="Calibri" panose="020F0502020204030204" pitchFamily="34" charset="0"/>
              </a:rPr>
              <a:t>If we project these figures to include respondents that could not answer (all 233 survey respondents), vacancies climb to 861, 636 and 695 for each of the next three years, a grand total of 2,192. When the number of jobs to fill is expressed as a ratio of the total number of employees in 2022 (3,254), the figures are 26% in 2023, 20% in 2024 and 21% in 2025. This shows how important filling these vacancies really is.</a:t>
            </a:r>
          </a:p>
        </p:txBody>
      </p:sp>
      <p:sp>
        <p:nvSpPr>
          <p:cNvPr id="12" name="ZoneTexte 6"/>
          <p:cNvSpPr txBox="1"/>
          <p:nvPr>
            <p:custDataLst>
              <p:tags r:id="rId4"/>
            </p:custDataLst>
          </p:nvPr>
        </p:nvSpPr>
        <p:spPr>
          <a:xfrm>
            <a:off x="386520" y="4439085"/>
            <a:ext cx="3019620" cy="21544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rgbClr val="222223"/>
                </a:solidFill>
                <a:latin typeface="Calibri" panose="020F0502020204030204" pitchFamily="34" charset="0"/>
                <a:ea typeface="+mn-ea"/>
                <a:cs typeface="Calibri" panose="020F0502020204030204" pitchFamily="34" charset="0"/>
              </a:rPr>
              <a:t>Calculations of averages include zeros (no vacancies</a:t>
            </a:r>
            <a:r>
              <a:rPr lang="fr-CA" sz="800" b="0" dirty="0">
                <a:solidFill>
                  <a:srgbClr val="222223"/>
                </a:solidFill>
                <a:latin typeface="Calibri" panose="020F0502020204030204" pitchFamily="34" charset="0"/>
                <a:ea typeface="+mn-ea"/>
                <a:cs typeface="Calibri" panose="020F0502020204030204" pitchFamily="34" charset="0"/>
              </a:rPr>
              <a:t>)</a:t>
            </a:r>
          </a:p>
        </p:txBody>
      </p:sp>
      <p:sp>
        <p:nvSpPr>
          <p:cNvPr id="13" name="Rectangle: Rounded Corners 21">
            <a:extLst>
              <a:ext uri="{FF2B5EF4-FFF2-40B4-BE49-F238E27FC236}">
                <a16:creationId xmlns:a16="http://schemas.microsoft.com/office/drawing/2014/main" id="{1E11900A-0374-444E-BD71-3F27D2DFB8D2}"/>
              </a:ext>
            </a:extLst>
          </p:cNvPr>
          <p:cNvSpPr/>
          <p:nvPr>
            <p:custDataLst>
              <p:tags r:id="rId5"/>
            </p:custDataLst>
          </p:nvPr>
        </p:nvSpPr>
        <p:spPr>
          <a:xfrm>
            <a:off x="6182843" y="2281792"/>
            <a:ext cx="2359177" cy="680030"/>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2023 – Highest average number:</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Accommodation, restaurants and tourism (9.9)</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60 %+ semi-skilled or unskilled employees (5.2) </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Non-business owner (5.0)</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Environmental commitments (4.6)</a:t>
            </a:r>
          </a:p>
        </p:txBody>
      </p:sp>
      <p:graphicFrame>
        <p:nvGraphicFramePr>
          <p:cNvPr id="18" name="Table 3">
            <a:extLst>
              <a:ext uri="{FF2B5EF4-FFF2-40B4-BE49-F238E27FC236}">
                <a16:creationId xmlns:a16="http://schemas.microsoft.com/office/drawing/2014/main" id="{BC4A3EB7-433C-427A-9A3F-3483B61BD4E3}"/>
              </a:ext>
            </a:extLst>
          </p:cNvPr>
          <p:cNvGraphicFramePr>
            <a:graphicFrameLocks noGrp="1"/>
          </p:cNvGraphicFramePr>
          <p:nvPr>
            <p:custDataLst>
              <p:tags r:id="rId6"/>
            </p:custDataLst>
            <p:extLst>
              <p:ext uri="{D42A27DB-BD31-4B8C-83A1-F6EECF244321}">
                <p14:modId xmlns:p14="http://schemas.microsoft.com/office/powerpoint/2010/main" val="3952878625"/>
              </p:ext>
            </p:extLst>
          </p:nvPr>
        </p:nvGraphicFramePr>
        <p:xfrm>
          <a:off x="386520" y="2148840"/>
          <a:ext cx="4185480" cy="2316110"/>
        </p:xfrm>
        <a:graphic>
          <a:graphicData uri="http://schemas.openxmlformats.org/drawingml/2006/table">
            <a:tbl>
              <a:tblPr firstRow="1" bandRow="1">
                <a:tableStyleId>{073A0DAA-6AF3-43AB-8588-CEC1D06C72B9}</a:tableStyleId>
              </a:tblPr>
              <a:tblGrid>
                <a:gridCol w="2189040">
                  <a:extLst>
                    <a:ext uri="{9D8B030D-6E8A-4147-A177-3AD203B41FA5}">
                      <a16:colId xmlns:a16="http://schemas.microsoft.com/office/drawing/2014/main" val="20000"/>
                    </a:ext>
                  </a:extLst>
                </a:gridCol>
                <a:gridCol w="685800">
                  <a:extLst>
                    <a:ext uri="{9D8B030D-6E8A-4147-A177-3AD203B41FA5}">
                      <a16:colId xmlns:a16="http://schemas.microsoft.com/office/drawing/2014/main" val="20002"/>
                    </a:ext>
                  </a:extLst>
                </a:gridCol>
                <a:gridCol w="655320">
                  <a:extLst>
                    <a:ext uri="{9D8B030D-6E8A-4147-A177-3AD203B41FA5}">
                      <a16:colId xmlns:a16="http://schemas.microsoft.com/office/drawing/2014/main" val="20001"/>
                    </a:ext>
                  </a:extLst>
                </a:gridCol>
                <a:gridCol w="655320">
                  <a:extLst>
                    <a:ext uri="{9D8B030D-6E8A-4147-A177-3AD203B41FA5}">
                      <a16:colId xmlns:a16="http://schemas.microsoft.com/office/drawing/2014/main" val="1184875257"/>
                    </a:ext>
                  </a:extLst>
                </a:gridCol>
              </a:tblGrid>
              <a:tr h="144780">
                <a:tc>
                  <a:txBody>
                    <a:bodyPr/>
                    <a:lstStyle/>
                    <a:p>
                      <a:pPr>
                        <a:lnSpc>
                          <a:spcPct val="100000"/>
                        </a:lnSpc>
                      </a:pPr>
                      <a:endParaRPr lang="fr-CA" sz="1050" b="1" i="1" noProof="0" dirty="0">
                        <a:solidFill>
                          <a:schemeClr val="bg1"/>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ct val="100000"/>
                        </a:lnSpc>
                      </a:pPr>
                      <a:r>
                        <a:rPr lang="fr-CA" sz="950" b="0" baseline="0" noProof="0" dirty="0">
                          <a:solidFill>
                            <a:schemeClr val="bg1"/>
                          </a:solidFill>
                          <a:latin typeface="Calibri" panose="020F0502020204030204" pitchFamily="34" charset="0"/>
                          <a:cs typeface="Calibri" panose="020F0502020204030204" pitchFamily="34" charset="0"/>
                        </a:rPr>
                        <a:t>2023</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6C31"/>
                    </a:solidFill>
                  </a:tcPr>
                </a:tc>
                <a:tc>
                  <a:txBody>
                    <a:bodyPr/>
                    <a:lstStyle/>
                    <a:p>
                      <a:pPr algn="ctr">
                        <a:lnSpc>
                          <a:spcPct val="100000"/>
                        </a:lnSpc>
                      </a:pPr>
                      <a:r>
                        <a:rPr lang="fr-CA" sz="950" b="0" baseline="0" noProof="0" dirty="0">
                          <a:solidFill>
                            <a:schemeClr val="bg1"/>
                          </a:solidFill>
                          <a:latin typeface="Calibri" panose="020F0502020204030204" pitchFamily="34" charset="0"/>
                          <a:cs typeface="Calibri" panose="020F0502020204030204" pitchFamily="34" charset="0"/>
                        </a:rPr>
                        <a:t>2024</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1B2F5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r-CA" sz="9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2025</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B9BD5"/>
                    </a:solidFill>
                  </a:tcPr>
                </a:tc>
                <a:extLst>
                  <a:ext uri="{0D108BD9-81ED-4DB2-BD59-A6C34878D82A}">
                    <a16:rowId xmlns:a16="http://schemas.microsoft.com/office/drawing/2014/main" val="10000"/>
                  </a:ext>
                </a:extLst>
              </a:tr>
              <a:tr h="0">
                <a:tc>
                  <a:txBody>
                    <a:bodyPr/>
                    <a:lstStyle/>
                    <a:p>
                      <a:pPr algn="r">
                        <a:lnSpc>
                          <a:spcPts val="1200"/>
                        </a:lnSpc>
                      </a:pPr>
                      <a:r>
                        <a:rPr lang="en-CA" sz="800" i="1" noProof="0" dirty="0">
                          <a:solidFill>
                            <a:srgbClr val="0A1828"/>
                          </a:solidFill>
                          <a:latin typeface="Calibri" panose="020F0502020204030204" pitchFamily="34" charset="0"/>
                          <a:cs typeface="Calibri" panose="020F0502020204030204" pitchFamily="34" charset="0"/>
                        </a:rPr>
                        <a:t>n excluding DNK</a:t>
                      </a: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CA" sz="800" i="1" noProof="0" dirty="0">
                          <a:solidFill>
                            <a:srgbClr val="222223"/>
                          </a:solidFill>
                          <a:latin typeface="Calibri" panose="020F0502020204030204" pitchFamily="34" charset="0"/>
                          <a:cs typeface="Calibri" panose="020F0502020204030204" pitchFamily="34" charset="0"/>
                        </a:rPr>
                        <a:t>(n=204)</a:t>
                      </a:r>
                    </a:p>
                  </a:txBody>
                  <a:tcPr marL="121920" marR="12192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en-CA" sz="800" i="1" noProof="0" dirty="0">
                          <a:solidFill>
                            <a:srgbClr val="222223"/>
                          </a:solidFill>
                          <a:latin typeface="Calibri" panose="020F0502020204030204" pitchFamily="34" charset="0"/>
                          <a:cs typeface="Calibri" panose="020F0502020204030204" pitchFamily="34" charset="0"/>
                        </a:rPr>
                        <a:t>(n=167)</a:t>
                      </a:r>
                    </a:p>
                  </a:txBody>
                  <a:tcPr marL="121920" marR="12192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en-CA" sz="800" i="1" noProof="0" dirty="0">
                          <a:solidFill>
                            <a:srgbClr val="222223"/>
                          </a:solidFill>
                          <a:latin typeface="Calibri" panose="020F0502020204030204" pitchFamily="34" charset="0"/>
                          <a:cs typeface="Calibri" panose="020F0502020204030204" pitchFamily="34" charset="0"/>
                        </a:rPr>
                        <a:t>(n=147)</a:t>
                      </a:r>
                    </a:p>
                  </a:txBody>
                  <a:tcPr marL="121920" marR="12192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extLst>
                  <a:ext uri="{0D108BD9-81ED-4DB2-BD59-A6C34878D82A}">
                    <a16:rowId xmlns:a16="http://schemas.microsoft.com/office/drawing/2014/main" val="10001"/>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1" i="0" noProof="0" dirty="0">
                          <a:solidFill>
                            <a:srgbClr val="222223"/>
                          </a:solidFill>
                          <a:latin typeface="Calibri" panose="020F0502020204030204" pitchFamily="34" charset="0"/>
                          <a:cs typeface="Calibri" panose="020F0502020204030204" pitchFamily="34" charset="0"/>
                        </a:rPr>
                        <a:t>Number of jobs to fill</a:t>
                      </a:r>
                      <a:endParaRPr lang="en-CA" sz="900" b="0" i="0" noProof="0" dirty="0">
                        <a:solidFill>
                          <a:srgbClr val="222223"/>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en-CA" sz="900" b="0" i="0" u="none" strike="noStrike" noProof="0"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en-CA" sz="900" b="0" i="0" u="none" strike="noStrike" noProof="0"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en-CA" sz="900" b="0" i="0" u="none" strike="noStrike" noProof="0"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693773068"/>
                  </a:ext>
                </a:extLst>
              </a:tr>
              <a:tr h="0">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None</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25%</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32%</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33%</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3"/>
                  </a:ext>
                </a:extLst>
              </a:tr>
              <a:tr h="0">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1 or 2</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39%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32%</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31%</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334810788"/>
                  </a:ext>
                </a:extLst>
              </a:tr>
              <a:tr h="178119">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3 to 5</a:t>
                      </a: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22%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25%</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21%</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4"/>
                  </a:ext>
                </a:extLst>
              </a:tr>
              <a:tr h="178119">
                <a:tc>
                  <a:txBody>
                    <a:bodyPr/>
                    <a:lstStyle/>
                    <a:p>
                      <a:pPr marL="0" marR="0">
                        <a:lnSpc>
                          <a:spcPct val="100000"/>
                        </a:lnSpc>
                        <a:spcBef>
                          <a:spcPts val="0"/>
                        </a:spcBef>
                        <a:spcAft>
                          <a:spcPts val="0"/>
                        </a:spcAft>
                        <a:tabLst>
                          <a:tab pos="342900" algn="l"/>
                        </a:tabLst>
                      </a:pPr>
                      <a:r>
                        <a:rPr lang="en-CA" sz="900" b="0" baseline="0" noProof="0" dirty="0">
                          <a:solidFill>
                            <a:srgbClr val="222223"/>
                          </a:solidFill>
                          <a:latin typeface="Calibri" panose="020F0502020204030204" pitchFamily="34" charset="0"/>
                          <a:ea typeface="Times New Roman"/>
                          <a:cs typeface="Calibri" panose="020F0502020204030204" pitchFamily="34" charset="0"/>
                        </a:rPr>
                        <a:t>More than 5</a:t>
                      </a:r>
                      <a:endParaRPr lang="en-CA" sz="900" b="0" noProof="0" dirty="0">
                        <a:solidFill>
                          <a:srgbClr val="222223"/>
                        </a:solidFill>
                        <a:latin typeface="Calibri" panose="020F0502020204030204" pitchFamily="34" charset="0"/>
                        <a:ea typeface="Times New Roman"/>
                        <a:cs typeface="Calibri" panose="020F0502020204030204" pitchFamily="34" charset="0"/>
                      </a:endParaRPr>
                    </a:p>
                  </a:txBody>
                  <a:tcPr marL="12192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14%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11%</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14%</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065917188"/>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1" kern="1200" noProof="0" dirty="0">
                          <a:solidFill>
                            <a:srgbClr val="222223"/>
                          </a:solidFill>
                          <a:latin typeface="Calibri" panose="020F0502020204030204" pitchFamily="34" charset="0"/>
                          <a:ea typeface="+mn-ea"/>
                          <a:cs typeface="Calibri" panose="020F0502020204030204" pitchFamily="34" charset="0"/>
                        </a:rPr>
                        <a:t>Average number of jobs to fill</a:t>
                      </a: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noProof="0" dirty="0">
                          <a:solidFill>
                            <a:srgbClr val="222223"/>
                          </a:solidFill>
                          <a:effectLst/>
                          <a:latin typeface="Calibri" panose="020F0502020204030204" pitchFamily="34" charset="0"/>
                        </a:rPr>
                        <a:t>3.7</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noProof="0" dirty="0">
                          <a:solidFill>
                            <a:srgbClr val="222223"/>
                          </a:solidFill>
                          <a:effectLst/>
                          <a:latin typeface="Calibri" panose="020F0502020204030204" pitchFamily="34" charset="0"/>
                        </a:rPr>
                        <a:t>2.7</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noProof="0" dirty="0">
                          <a:solidFill>
                            <a:srgbClr val="222223"/>
                          </a:solidFill>
                          <a:effectLst/>
                          <a:latin typeface="Calibri" panose="020F0502020204030204" pitchFamily="34" charset="0"/>
                        </a:rPr>
                        <a:t>3.0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10"/>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1" i="1" noProof="0" dirty="0">
                          <a:solidFill>
                            <a:srgbClr val="222223"/>
                          </a:solidFill>
                          <a:latin typeface="Calibri" panose="020F0502020204030204" pitchFamily="34" charset="0"/>
                          <a:cs typeface="Calibri" panose="020F0502020204030204" pitchFamily="34" charset="0"/>
                        </a:rPr>
                        <a:t>MEDIAN</a:t>
                      </a:r>
                      <a:endParaRPr lang="en-CA" sz="900" b="0" i="1" noProof="0" dirty="0">
                        <a:solidFill>
                          <a:srgbClr val="222223"/>
                        </a:solidFill>
                        <a:latin typeface="Calibri" panose="020F0502020204030204" pitchFamily="34" charset="0"/>
                        <a:cs typeface="Calibri" panose="020F0502020204030204" pitchFamily="34" charset="0"/>
                      </a:endParaRP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noProof="0" dirty="0">
                          <a:solidFill>
                            <a:srgbClr val="222223"/>
                          </a:solidFill>
                          <a:effectLst/>
                          <a:latin typeface="Calibri" panose="020F0502020204030204" pitchFamily="34" charset="0"/>
                        </a:rPr>
                        <a:t>2.0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noProof="0" dirty="0">
                          <a:solidFill>
                            <a:srgbClr val="222223"/>
                          </a:solidFill>
                          <a:effectLst/>
                          <a:latin typeface="Calibri" panose="020F0502020204030204" pitchFamily="34" charset="0"/>
                        </a:rPr>
                        <a:t>2.0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noProof="0" dirty="0">
                          <a:solidFill>
                            <a:srgbClr val="222223"/>
                          </a:solidFill>
                          <a:effectLst/>
                          <a:latin typeface="Calibri" panose="020F0502020204030204" pitchFamily="34" charset="0"/>
                        </a:rPr>
                        <a:t>2.0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05"/>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1" i="0" noProof="0" dirty="0">
                          <a:solidFill>
                            <a:srgbClr val="222223"/>
                          </a:solidFill>
                          <a:latin typeface="Calibri" panose="020F0502020204030204" pitchFamily="34" charset="0"/>
                          <a:cs typeface="Calibri" panose="020F0502020204030204" pitchFamily="34" charset="0"/>
                        </a:rPr>
                        <a:t>Total number (excluding DNK)</a:t>
                      </a: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noProof="0" dirty="0">
                          <a:solidFill>
                            <a:srgbClr val="222223"/>
                          </a:solidFill>
                          <a:effectLst/>
                          <a:latin typeface="Calibri" panose="020F0502020204030204" pitchFamily="34" charset="0"/>
                        </a:rPr>
                        <a:t>754</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noProof="0" dirty="0">
                          <a:solidFill>
                            <a:srgbClr val="222223"/>
                          </a:solidFill>
                          <a:effectLst/>
                          <a:latin typeface="Calibri" panose="020F0502020204030204" pitchFamily="34" charset="0"/>
                        </a:rPr>
                        <a:t>456</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noProof="0" dirty="0">
                          <a:solidFill>
                            <a:srgbClr val="222223"/>
                          </a:solidFill>
                          <a:effectLst/>
                          <a:latin typeface="Calibri" panose="020F0502020204030204" pitchFamily="34" charset="0"/>
                        </a:rPr>
                        <a:t>439</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105417204"/>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1" i="0" noProof="0" dirty="0">
                          <a:solidFill>
                            <a:srgbClr val="222223"/>
                          </a:solidFill>
                          <a:latin typeface="Calibri" panose="020F0502020204030204" pitchFamily="34" charset="0"/>
                          <a:cs typeface="Calibri" panose="020F0502020204030204" pitchFamily="34" charset="0"/>
                        </a:rPr>
                        <a:t>Projection including all respondents (233)</a:t>
                      </a: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noProof="0" dirty="0">
                          <a:solidFill>
                            <a:srgbClr val="222223"/>
                          </a:solidFill>
                          <a:effectLst/>
                          <a:latin typeface="Calibri" panose="020F0502020204030204" pitchFamily="34" charset="0"/>
                        </a:rPr>
                        <a:t>861</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noProof="0" dirty="0">
                          <a:solidFill>
                            <a:srgbClr val="222223"/>
                          </a:solidFill>
                          <a:effectLst/>
                          <a:latin typeface="Calibri" panose="020F0502020204030204" pitchFamily="34" charset="0"/>
                        </a:rPr>
                        <a:t>636</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noProof="0" dirty="0">
                          <a:solidFill>
                            <a:srgbClr val="222223"/>
                          </a:solidFill>
                          <a:effectLst/>
                          <a:latin typeface="Calibri" panose="020F0502020204030204" pitchFamily="34" charset="0"/>
                        </a:rPr>
                        <a:t>695</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913846203"/>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1" i="0" noProof="0" dirty="0">
                          <a:solidFill>
                            <a:srgbClr val="222223"/>
                          </a:solidFill>
                          <a:latin typeface="Calibri" panose="020F0502020204030204" pitchFamily="34" charset="0"/>
                          <a:cs typeface="Calibri" panose="020F0502020204030204" pitchFamily="34" charset="0"/>
                        </a:rPr>
                        <a:t>Ratio projection/no of employees in 2022</a:t>
                      </a: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noProof="0" dirty="0">
                          <a:solidFill>
                            <a:srgbClr val="222223"/>
                          </a:solidFill>
                          <a:effectLst/>
                          <a:latin typeface="Calibri" panose="020F0502020204030204" pitchFamily="34" charset="0"/>
                        </a:rPr>
                        <a:t>26%</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noProof="0" dirty="0">
                          <a:solidFill>
                            <a:srgbClr val="222223"/>
                          </a:solidFill>
                          <a:effectLst/>
                          <a:latin typeface="Calibri" panose="020F0502020204030204" pitchFamily="34" charset="0"/>
                        </a:rPr>
                        <a:t>20%</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CA" sz="900" b="0" i="0" u="none" strike="noStrike" noProof="0" dirty="0">
                          <a:solidFill>
                            <a:srgbClr val="222223"/>
                          </a:solidFill>
                          <a:effectLst/>
                          <a:latin typeface="Calibri" panose="020F0502020204030204" pitchFamily="34" charset="0"/>
                        </a:rPr>
                        <a:t>21%</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506497271"/>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fr-CA" sz="800" b="0" i="1" kern="1200" noProof="0" dirty="0">
                          <a:solidFill>
                            <a:srgbClr val="222223"/>
                          </a:solidFill>
                          <a:latin typeface="Calibri" panose="020F0502020204030204" pitchFamily="34" charset="0"/>
                          <a:ea typeface="+mn-ea"/>
                          <a:cs typeface="Calibri" panose="020F0502020204030204" pitchFamily="34" charset="0"/>
                        </a:rPr>
                        <a:t>Don’t know</a:t>
                      </a:r>
                    </a:p>
                  </a:txBody>
                  <a:tcPr marL="60960"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12%</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28%</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fr-CA" sz="800" b="0" i="1" u="none" strike="noStrike" dirty="0">
                          <a:solidFill>
                            <a:srgbClr val="222223"/>
                          </a:solidFill>
                          <a:effectLst/>
                          <a:latin typeface="Calibri" panose="020F0502020204030204" pitchFamily="34" charset="0"/>
                        </a:rPr>
                        <a:t>37%</a:t>
                      </a:r>
                    </a:p>
                  </a:txBody>
                  <a:tcPr marL="12700" marR="127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935318710"/>
                  </a:ext>
                </a:extLst>
              </a:tr>
            </a:tbl>
          </a:graphicData>
        </a:graphic>
      </p:graphicFrame>
      <p:sp>
        <p:nvSpPr>
          <p:cNvPr id="3" name="ZoneTexte 6">
            <a:extLst>
              <a:ext uri="{FF2B5EF4-FFF2-40B4-BE49-F238E27FC236}">
                <a16:creationId xmlns:a16="http://schemas.microsoft.com/office/drawing/2014/main" id="{21F8C460-4A86-24C1-424B-50AB82481119}"/>
              </a:ext>
            </a:extLst>
          </p:cNvPr>
          <p:cNvSpPr txBox="1"/>
          <p:nvPr>
            <p:custDataLst>
              <p:tags r:id="rId7"/>
            </p:custDataLst>
          </p:nvPr>
        </p:nvSpPr>
        <p:spPr>
          <a:xfrm>
            <a:off x="398496" y="4670632"/>
            <a:ext cx="5034564"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Q9. How many jobs do you think you will have to fill in each of the next three years? This includes new jobs created, including part-time and seasonal, along with replacements for employees who retire. Base: All respondents (n=233).</a:t>
            </a:r>
          </a:p>
        </p:txBody>
      </p:sp>
      <p:sp>
        <p:nvSpPr>
          <p:cNvPr id="4" name="ZoneTexte 3">
            <a:extLst>
              <a:ext uri="{FF2B5EF4-FFF2-40B4-BE49-F238E27FC236}">
                <a16:creationId xmlns:a16="http://schemas.microsoft.com/office/drawing/2014/main" id="{C500F488-4B95-A64E-9DA7-1CF86E5A1AED}"/>
              </a:ext>
            </a:extLst>
          </p:cNvPr>
          <p:cNvSpPr txBox="1"/>
          <p:nvPr>
            <p:custDataLst>
              <p:tags r:id="rId8"/>
            </p:custDataLst>
          </p:nvPr>
        </p:nvSpPr>
        <p:spPr>
          <a:xfrm>
            <a:off x="5478780" y="2319643"/>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5" name="ZoneTexte 6">
            <a:extLst>
              <a:ext uri="{FF2B5EF4-FFF2-40B4-BE49-F238E27FC236}">
                <a16:creationId xmlns:a16="http://schemas.microsoft.com/office/drawing/2014/main" id="{24E6727D-1672-1A4F-4846-10B57D9A08D6}"/>
              </a:ext>
            </a:extLst>
          </p:cNvPr>
          <p:cNvSpPr txBox="1"/>
          <p:nvPr>
            <p:custDataLst>
              <p:tags r:id="rId9"/>
            </p:custDataLst>
          </p:nvPr>
        </p:nvSpPr>
        <p:spPr>
          <a:xfrm>
            <a:off x="4486543" y="3266113"/>
            <a:ext cx="665039" cy="1013098"/>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algn="ctr">
              <a:spcAft>
                <a:spcPts val="300"/>
              </a:spcAft>
            </a:pPr>
            <a:r>
              <a:rPr lang="fr-CA" sz="900" dirty="0">
                <a:solidFill>
                  <a:srgbClr val="222223"/>
                </a:solidFill>
                <a:latin typeface="Calibri" panose="020F0502020204030204" pitchFamily="34" charset="0"/>
                <a:ea typeface="+mn-ea"/>
                <a:cs typeface="Calibri" panose="020F0502020204030204" pitchFamily="34" charset="0"/>
              </a:rPr>
              <a:t>TOTAL FOR THE 3 YEARS</a:t>
            </a:r>
          </a:p>
          <a:p>
            <a:pPr algn="ctr">
              <a:spcAft>
                <a:spcPts val="400"/>
              </a:spcAft>
            </a:pPr>
            <a:r>
              <a:rPr lang="fr-CA" sz="900" dirty="0">
                <a:solidFill>
                  <a:srgbClr val="222223"/>
                </a:solidFill>
                <a:latin typeface="Calibri" panose="020F0502020204030204" pitchFamily="34" charset="0"/>
                <a:ea typeface="+mn-ea"/>
                <a:cs typeface="Calibri" panose="020F0502020204030204" pitchFamily="34" charset="0"/>
              </a:rPr>
              <a:t>1,649</a:t>
            </a:r>
          </a:p>
          <a:p>
            <a:pPr algn="ctr"/>
            <a:r>
              <a:rPr lang="fr-CA" sz="900" dirty="0">
                <a:solidFill>
                  <a:srgbClr val="222223"/>
                </a:solidFill>
                <a:latin typeface="Calibri" panose="020F0502020204030204" pitchFamily="34" charset="0"/>
                <a:ea typeface="+mn-ea"/>
                <a:cs typeface="Calibri" panose="020F0502020204030204" pitchFamily="34" charset="0"/>
              </a:rPr>
              <a:t>2,192</a:t>
            </a:r>
          </a:p>
          <a:p>
            <a:pPr algn="ctr"/>
            <a:endParaRPr lang="fr-CA" sz="900" dirty="0">
              <a:solidFill>
                <a:srgbClr val="222223"/>
              </a:solidFill>
              <a:latin typeface="Calibri" panose="020F0502020204030204" pitchFamily="34" charset="0"/>
              <a:ea typeface="+mn-ea"/>
              <a:cs typeface="Calibri" panose="020F0502020204030204" pitchFamily="34" charset="0"/>
            </a:endParaRPr>
          </a:p>
        </p:txBody>
      </p:sp>
      <p:sp>
        <p:nvSpPr>
          <p:cNvPr id="9" name="Rectangle: Rounded Corners 21">
            <a:extLst>
              <a:ext uri="{FF2B5EF4-FFF2-40B4-BE49-F238E27FC236}">
                <a16:creationId xmlns:a16="http://schemas.microsoft.com/office/drawing/2014/main" id="{D691BE49-B040-9E55-005E-3AD89654DDCF}"/>
              </a:ext>
            </a:extLst>
          </p:cNvPr>
          <p:cNvSpPr/>
          <p:nvPr>
            <p:custDataLst>
              <p:tags r:id="rId10"/>
            </p:custDataLst>
          </p:nvPr>
        </p:nvSpPr>
        <p:spPr>
          <a:xfrm>
            <a:off x="6190463" y="3089512"/>
            <a:ext cx="2359177" cy="680030"/>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2024 – Highest average number:</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Primary sector (4.0)</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Accommodation, restaurants and tourism 5.4)</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60 %+ low-skilled or unskilled employees (3.3) </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Environmental commitments (3.3)</a:t>
            </a:r>
          </a:p>
        </p:txBody>
      </p:sp>
      <p:sp>
        <p:nvSpPr>
          <p:cNvPr id="10" name="Rectangle: Rounded Corners 21">
            <a:extLst>
              <a:ext uri="{FF2B5EF4-FFF2-40B4-BE49-F238E27FC236}">
                <a16:creationId xmlns:a16="http://schemas.microsoft.com/office/drawing/2014/main" id="{B4DDE1E5-EC5F-390D-00E0-CAE14D6A607F}"/>
              </a:ext>
            </a:extLst>
          </p:cNvPr>
          <p:cNvSpPr/>
          <p:nvPr>
            <p:custDataLst>
              <p:tags r:id="rId11"/>
            </p:custDataLst>
          </p:nvPr>
        </p:nvSpPr>
        <p:spPr>
          <a:xfrm>
            <a:off x="6190463" y="3889612"/>
            <a:ext cx="2359177" cy="574417"/>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2025 – Highest average number:</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Accommodation, restaurants and tourism (5.2)</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Public and para-public sectors (4.1)</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Environmental commitments (3.6)</a:t>
            </a:r>
          </a:p>
        </p:txBody>
      </p:sp>
      <p:sp>
        <p:nvSpPr>
          <p:cNvPr id="21" name="ZoneTexte 20">
            <a:extLst>
              <a:ext uri="{FF2B5EF4-FFF2-40B4-BE49-F238E27FC236}">
                <a16:creationId xmlns:a16="http://schemas.microsoft.com/office/drawing/2014/main" id="{F05D9B81-4D63-7DBC-2FC5-E6237B88AC5F}"/>
              </a:ext>
            </a:extLst>
          </p:cNvPr>
          <p:cNvSpPr txBox="1"/>
          <p:nvPr>
            <p:custDataLst>
              <p:tags r:id="rId12"/>
            </p:custDataLst>
          </p:nvPr>
        </p:nvSpPr>
        <p:spPr>
          <a:xfrm>
            <a:off x="5478780" y="3150223"/>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22" name="ZoneTexte 21">
            <a:extLst>
              <a:ext uri="{FF2B5EF4-FFF2-40B4-BE49-F238E27FC236}">
                <a16:creationId xmlns:a16="http://schemas.microsoft.com/office/drawing/2014/main" id="{BA5D216C-AEF7-D0DA-9A6D-2D3AEB87A1F2}"/>
              </a:ext>
            </a:extLst>
          </p:cNvPr>
          <p:cNvSpPr txBox="1"/>
          <p:nvPr>
            <p:custDataLst>
              <p:tags r:id="rId13"/>
            </p:custDataLst>
          </p:nvPr>
        </p:nvSpPr>
        <p:spPr>
          <a:xfrm>
            <a:off x="5478780" y="3881743"/>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Tree>
    <p:extLst>
      <p:ext uri="{BB962C8B-B14F-4D97-AF65-F5344CB8AC3E}">
        <p14:creationId xmlns:p14="http://schemas.microsoft.com/office/powerpoint/2010/main" val="362476796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32</a:t>
            </a:fld>
            <a:endParaRPr lang="fr-CA" dirty="0"/>
          </a:p>
        </p:txBody>
      </p:sp>
      <p:graphicFrame>
        <p:nvGraphicFramePr>
          <p:cNvPr id="11" name="Table 3">
            <a:extLst>
              <a:ext uri="{FF2B5EF4-FFF2-40B4-BE49-F238E27FC236}">
                <a16:creationId xmlns:a16="http://schemas.microsoft.com/office/drawing/2014/main" id="{BC4A3EB7-433C-427A-9A3F-3483B61BD4E3}"/>
              </a:ext>
            </a:extLst>
          </p:cNvPr>
          <p:cNvGraphicFramePr>
            <a:graphicFrameLocks noGrp="1"/>
          </p:cNvGraphicFramePr>
          <p:nvPr>
            <p:custDataLst>
              <p:tags r:id="rId2"/>
            </p:custDataLst>
            <p:extLst>
              <p:ext uri="{D42A27DB-BD31-4B8C-83A1-F6EECF244321}">
                <p14:modId xmlns:p14="http://schemas.microsoft.com/office/powerpoint/2010/main" val="3934981066"/>
              </p:ext>
            </p:extLst>
          </p:nvPr>
        </p:nvGraphicFramePr>
        <p:xfrm>
          <a:off x="319087" y="517280"/>
          <a:ext cx="8295580" cy="2393823"/>
        </p:xfrm>
        <a:graphic>
          <a:graphicData uri="http://schemas.openxmlformats.org/drawingml/2006/table">
            <a:tbl>
              <a:tblPr firstRow="1" bandRow="1">
                <a:tableStyleId>{073A0DAA-6AF3-43AB-8588-CEC1D06C72B9}</a:tableStyleId>
              </a:tblPr>
              <a:tblGrid>
                <a:gridCol w="2020253">
                  <a:extLst>
                    <a:ext uri="{9D8B030D-6E8A-4147-A177-3AD203B41FA5}">
                      <a16:colId xmlns:a16="http://schemas.microsoft.com/office/drawing/2014/main" val="20000"/>
                    </a:ext>
                  </a:extLst>
                </a:gridCol>
                <a:gridCol w="67056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632460">
                  <a:extLst>
                    <a:ext uri="{9D8B030D-6E8A-4147-A177-3AD203B41FA5}">
                      <a16:colId xmlns:a16="http://schemas.microsoft.com/office/drawing/2014/main" val="3425158172"/>
                    </a:ext>
                  </a:extLst>
                </a:gridCol>
                <a:gridCol w="655320">
                  <a:extLst>
                    <a:ext uri="{9D8B030D-6E8A-4147-A177-3AD203B41FA5}">
                      <a16:colId xmlns:a16="http://schemas.microsoft.com/office/drawing/2014/main" val="339942596"/>
                    </a:ext>
                  </a:extLst>
                </a:gridCol>
                <a:gridCol w="716280">
                  <a:extLst>
                    <a:ext uri="{9D8B030D-6E8A-4147-A177-3AD203B41FA5}">
                      <a16:colId xmlns:a16="http://schemas.microsoft.com/office/drawing/2014/main" val="20007"/>
                    </a:ext>
                  </a:extLst>
                </a:gridCol>
                <a:gridCol w="636270">
                  <a:extLst>
                    <a:ext uri="{9D8B030D-6E8A-4147-A177-3AD203B41FA5}">
                      <a16:colId xmlns:a16="http://schemas.microsoft.com/office/drawing/2014/main" val="20008"/>
                    </a:ext>
                  </a:extLst>
                </a:gridCol>
                <a:gridCol w="852488">
                  <a:extLst>
                    <a:ext uri="{9D8B030D-6E8A-4147-A177-3AD203B41FA5}">
                      <a16:colId xmlns:a16="http://schemas.microsoft.com/office/drawing/2014/main" val="20009"/>
                    </a:ext>
                  </a:extLst>
                </a:gridCol>
                <a:gridCol w="599122">
                  <a:extLst>
                    <a:ext uri="{9D8B030D-6E8A-4147-A177-3AD203B41FA5}">
                      <a16:colId xmlns:a16="http://schemas.microsoft.com/office/drawing/2014/main" val="20012"/>
                    </a:ext>
                  </a:extLst>
                </a:gridCol>
                <a:gridCol w="781307">
                  <a:extLst>
                    <a:ext uri="{9D8B030D-6E8A-4147-A177-3AD203B41FA5}">
                      <a16:colId xmlns:a16="http://schemas.microsoft.com/office/drawing/2014/main" val="20013"/>
                    </a:ext>
                  </a:extLst>
                </a:gridCol>
              </a:tblGrid>
              <a:tr h="238125">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1000" b="1" i="0" u="none" strike="noStrike" kern="1200" noProof="0" dirty="0">
                          <a:solidFill>
                            <a:schemeClr val="bg1"/>
                          </a:solidFill>
                          <a:effectLst/>
                          <a:latin typeface="Calibri" panose="020F0502020204030204" pitchFamily="34" charset="0"/>
                          <a:ea typeface="+mn-ea"/>
                          <a:cs typeface="+mn-cs"/>
                        </a:rPr>
                        <a:t>Number of jobs to fill</a:t>
                      </a:r>
                    </a:p>
                  </a:txBody>
                  <a:tcPr marL="60113"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6C31"/>
                    </a:solidFill>
                  </a:tcPr>
                </a:tc>
                <a:tc>
                  <a:txBody>
                    <a:bodyPr/>
                    <a:lstStyle/>
                    <a:p>
                      <a:pPr algn="ctr" fontAlgn="ctr"/>
                      <a:r>
                        <a:rPr lang="en-CA" sz="900" b="1" i="0" u="none" strike="noStrike" noProof="0" dirty="0">
                          <a:solidFill>
                            <a:schemeClr val="bg1"/>
                          </a:solidFill>
                          <a:effectLst/>
                          <a:latin typeface="Calibri" panose="020F0502020204030204" pitchFamily="34" charset="0"/>
                        </a:rPr>
                        <a:t>ALL SECTORS</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6C31"/>
                    </a:solidFill>
                  </a:tcPr>
                </a:tc>
                <a:tc>
                  <a:txBody>
                    <a:bodyPr/>
                    <a:lstStyle/>
                    <a:p>
                      <a:pPr algn="ctr" fontAlgn="b"/>
                      <a:r>
                        <a:rPr lang="en-CA" sz="900" b="1" i="0" u="none" strike="noStrike" noProof="0" dirty="0">
                          <a:solidFill>
                            <a:schemeClr val="bg1"/>
                          </a:solidFill>
                          <a:effectLst/>
                          <a:latin typeface="+mn-lt"/>
                        </a:rPr>
                        <a:t>PRIMARY AND SECONDARY</a:t>
                      </a:r>
                    </a:p>
                    <a:p>
                      <a:pPr algn="ctr" fontAlgn="b"/>
                      <a:r>
                        <a:rPr lang="en-CA" sz="900" b="1" i="0" u="none" strike="noStrike" noProof="0" dirty="0">
                          <a:solidFill>
                            <a:schemeClr val="bg1"/>
                          </a:solidFill>
                          <a:effectLst/>
                          <a:latin typeface="+mn-lt"/>
                        </a:rPr>
                        <a:t>SECTORS</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5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CA" sz="900" b="1" i="0" u="none" strike="noStrike" noProof="0" dirty="0">
                          <a:solidFill>
                            <a:schemeClr val="bg1"/>
                          </a:solidFill>
                          <a:effectLst/>
                          <a:latin typeface="+mn-lt"/>
                        </a:rPr>
                        <a:t>Primary sector</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5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CA" sz="900" b="1" i="0" u="none" strike="noStrike" noProof="0" dirty="0">
                          <a:solidFill>
                            <a:schemeClr val="bg1"/>
                          </a:solidFill>
                          <a:effectLst/>
                          <a:latin typeface="+mn-lt"/>
                        </a:rPr>
                        <a:t>Secondary sector</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F5F"/>
                    </a:solidFill>
                  </a:tcPr>
                </a:tc>
                <a:tc>
                  <a:txBody>
                    <a:bodyPr/>
                    <a:lstStyle/>
                    <a:p>
                      <a:pPr algn="ctr" fontAlgn="b"/>
                      <a:r>
                        <a:rPr lang="en-CA" sz="900" b="1" i="0" u="none" strike="noStrike" noProof="0" dirty="0">
                          <a:solidFill>
                            <a:schemeClr val="tx1"/>
                          </a:solidFill>
                          <a:effectLst/>
                          <a:latin typeface="+mn-lt"/>
                        </a:rPr>
                        <a:t>TOTAL TERTIARY SECTOR</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CA" sz="900" b="0" i="0" u="none" strike="noStrike" noProof="0" dirty="0">
                          <a:solidFill>
                            <a:schemeClr val="tx1"/>
                          </a:solidFill>
                          <a:effectLst/>
                          <a:latin typeface="+mn-lt"/>
                        </a:rPr>
                        <a:t>Retailing</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algn="ctr" defTabSz="914400" rtl="0" eaLnBrk="1" fontAlgn="b" latinLnBrk="0" hangingPunct="1"/>
                      <a:r>
                        <a:rPr lang="en-CA" sz="900" b="0" i="0" u="none" strike="noStrike" kern="1200" noProof="0" dirty="0">
                          <a:solidFill>
                            <a:schemeClr val="tx1"/>
                          </a:solidFill>
                          <a:effectLst/>
                          <a:latin typeface="+mn-lt"/>
                          <a:ea typeface="+mn-ea"/>
                          <a:cs typeface="+mn-cs"/>
                        </a:rPr>
                        <a:t>Accommodation, restaurants and tourism</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b"/>
                      <a:r>
                        <a:rPr lang="en-CA" sz="900" b="0" i="0" u="none" strike="noStrike" noProof="0" dirty="0">
                          <a:solidFill>
                            <a:schemeClr val="tx1"/>
                          </a:solidFill>
                          <a:effectLst/>
                          <a:latin typeface="+mn-lt"/>
                        </a:rPr>
                        <a:t>Public and para-public sectors</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b"/>
                      <a:r>
                        <a:rPr lang="en-CA" sz="900" b="0" i="0" u="none" strike="noStrike" noProof="0" dirty="0">
                          <a:solidFill>
                            <a:schemeClr val="tx1"/>
                          </a:solidFill>
                          <a:effectLst/>
                          <a:latin typeface="+mn-lt"/>
                        </a:rPr>
                        <a:t>Tertiary sector, other services</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693773068"/>
                  </a:ext>
                </a:extLst>
              </a:tr>
              <a:tr h="117058">
                <a:tc>
                  <a:txBody>
                    <a:bodyPr/>
                    <a:lstStyle/>
                    <a:p>
                      <a:pPr marL="0" marR="0" lvl="0" indent="0" algn="r" defTabSz="914400" rtl="0" eaLnBrk="1" fontAlgn="auto" latinLnBrk="0" hangingPunct="1">
                        <a:lnSpc>
                          <a:spcPct val="100000"/>
                        </a:lnSpc>
                        <a:spcBef>
                          <a:spcPts val="0"/>
                        </a:spcBef>
                        <a:spcAft>
                          <a:spcPts val="0"/>
                        </a:spcAft>
                        <a:buClrTx/>
                        <a:buSzTx/>
                        <a:buFontTx/>
                        <a:buNone/>
                        <a:tabLst>
                          <a:tab pos="342900" algn="l"/>
                        </a:tabLst>
                        <a:defRPr/>
                      </a:pPr>
                      <a:r>
                        <a:rPr lang="en-CA" sz="800" i="1" noProof="0" dirty="0">
                          <a:solidFill>
                            <a:srgbClr val="0A1828"/>
                          </a:solidFill>
                          <a:latin typeface="Calibri" panose="020F0502020204030204" pitchFamily="34" charset="0"/>
                          <a:cs typeface="Calibri" panose="020F0502020204030204" pitchFamily="34" charset="0"/>
                        </a:rPr>
                        <a:t>n excluding DNK: 2023/2024/2025</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800" b="0" i="1" u="none" strike="noStrike" kern="1200" noProof="0" dirty="0">
                          <a:solidFill>
                            <a:srgbClr val="222223"/>
                          </a:solidFill>
                          <a:effectLst/>
                          <a:latin typeface="Calibri" panose="020F0502020204030204" pitchFamily="34" charset="0"/>
                          <a:ea typeface="+mn-ea"/>
                          <a:cs typeface="+mn-cs"/>
                        </a:rPr>
                        <a:t>204/167/147</a:t>
                      </a:r>
                    </a:p>
                  </a:txBody>
                  <a:tcPr marL="27432" marR="27432"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en-CA" sz="800" b="0" i="1" u="none" strike="noStrike" kern="1200" noProof="0" dirty="0">
                          <a:solidFill>
                            <a:srgbClr val="222223"/>
                          </a:solidFill>
                          <a:effectLst/>
                          <a:latin typeface="Calibri" panose="020F0502020204030204" pitchFamily="34" charset="0"/>
                          <a:ea typeface="+mn-ea"/>
                          <a:cs typeface="+mn-cs"/>
                        </a:rPr>
                        <a:t>42/36/34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CA" sz="800" b="0" i="1" u="none" strike="noStrike" kern="1200" noProof="0" dirty="0">
                          <a:solidFill>
                            <a:srgbClr val="222223"/>
                          </a:solidFill>
                          <a:effectLst/>
                          <a:latin typeface="Calibri" panose="020F0502020204030204" pitchFamily="34" charset="0"/>
                          <a:ea typeface="+mn-ea"/>
                          <a:cs typeface="+mn-cs"/>
                        </a:rPr>
                        <a:t>17/14/14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CA" sz="800" b="0" i="1" u="none" strike="noStrike" kern="1200" noProof="0" dirty="0">
                          <a:solidFill>
                            <a:srgbClr val="222223"/>
                          </a:solidFill>
                          <a:effectLst/>
                          <a:latin typeface="Calibri" panose="020F0502020204030204" pitchFamily="34" charset="0"/>
                          <a:ea typeface="+mn-ea"/>
                          <a:cs typeface="+mn-cs"/>
                        </a:rPr>
                        <a:t>25/22/20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en-CA" sz="800" b="0" i="1" u="none" strike="noStrike" kern="1200" noProof="0" dirty="0">
                          <a:solidFill>
                            <a:srgbClr val="222223"/>
                          </a:solidFill>
                          <a:effectLst/>
                          <a:latin typeface="Calibri" panose="020F0502020204030204" pitchFamily="34" charset="0"/>
                          <a:ea typeface="+mn-ea"/>
                          <a:cs typeface="+mn-cs"/>
                        </a:rPr>
                        <a:t>162/131/113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en-CA" sz="800" b="0" i="1" u="none" strike="noStrike" kern="1200" noProof="0" dirty="0">
                          <a:solidFill>
                            <a:srgbClr val="222223"/>
                          </a:solidFill>
                          <a:effectLst/>
                          <a:latin typeface="Calibri" panose="020F0502020204030204" pitchFamily="34" charset="0"/>
                          <a:ea typeface="+mn-ea"/>
                          <a:cs typeface="+mn-cs"/>
                        </a:rPr>
                        <a:t>44/31/28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en-CA" sz="800" b="0" i="1" u="none" strike="noStrike" kern="1200" noProof="0" dirty="0">
                          <a:solidFill>
                            <a:srgbClr val="222223"/>
                          </a:solidFill>
                          <a:effectLst/>
                          <a:latin typeface="Calibri" panose="020F0502020204030204" pitchFamily="34" charset="0"/>
                          <a:ea typeface="+mn-ea"/>
                          <a:cs typeface="+mn-cs"/>
                        </a:rPr>
                        <a:t>27/24/22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en-CA" sz="800" b="0" i="1" u="none" strike="noStrike" kern="1200" noProof="0" dirty="0">
                          <a:solidFill>
                            <a:srgbClr val="222223"/>
                          </a:solidFill>
                          <a:effectLst/>
                          <a:latin typeface="Calibri" panose="020F0502020204030204" pitchFamily="34" charset="0"/>
                          <a:ea typeface="+mn-ea"/>
                          <a:cs typeface="+mn-cs"/>
                        </a:rPr>
                        <a:t>28/21/17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r>
                        <a:rPr lang="en-CA" sz="800" b="0" i="1" u="none" strike="noStrike" kern="1200" noProof="0" dirty="0">
                          <a:solidFill>
                            <a:srgbClr val="222223"/>
                          </a:solidFill>
                          <a:effectLst/>
                          <a:latin typeface="Calibri" panose="020F0502020204030204" pitchFamily="34" charset="0"/>
                          <a:ea typeface="+mn-ea"/>
                          <a:cs typeface="+mn-cs"/>
                        </a:rPr>
                        <a:t>63/55/46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0001"/>
                  </a:ext>
                </a:extLst>
              </a:tr>
              <a:tr h="110356">
                <a:tc>
                  <a:txBody>
                    <a:bodyPr/>
                    <a:lstStyle/>
                    <a:p>
                      <a:pPr marL="0" marR="0" indent="0">
                        <a:lnSpc>
                          <a:spcPct val="100000"/>
                        </a:lnSpc>
                        <a:spcBef>
                          <a:spcPts val="0"/>
                        </a:spcBef>
                        <a:spcAft>
                          <a:spcPts val="0"/>
                        </a:spcAft>
                        <a:tabLst>
                          <a:tab pos="266700" algn="l"/>
                        </a:tabLst>
                      </a:pPr>
                      <a:r>
                        <a:rPr lang="en-CA" sz="900" b="1" noProof="0" dirty="0">
                          <a:solidFill>
                            <a:srgbClr val="222223"/>
                          </a:solidFill>
                          <a:latin typeface="Calibri" panose="020F0502020204030204" pitchFamily="34" charset="0"/>
                          <a:ea typeface="Times New Roman"/>
                          <a:cs typeface="Calibri" panose="020F0502020204030204" pitchFamily="34" charset="0"/>
                        </a:rPr>
                        <a:t>2023</a:t>
                      </a:r>
                      <a:r>
                        <a:rPr lang="en-CA" sz="900" b="0" noProof="0" dirty="0">
                          <a:solidFill>
                            <a:srgbClr val="222223"/>
                          </a:solidFill>
                          <a:latin typeface="Calibri" panose="020F0502020204030204" pitchFamily="34" charset="0"/>
                          <a:ea typeface="Times New Roman"/>
                          <a:cs typeface="Calibri" panose="020F0502020204030204" pitchFamily="34" charset="0"/>
                        </a:rPr>
                        <a:t>   Average number per respondent</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3.7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2.8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3.5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1" i="0" u="none" strike="noStrike" kern="1200" noProof="0" dirty="0">
                          <a:solidFill>
                            <a:srgbClr val="FF0000"/>
                          </a:solidFill>
                          <a:effectLst/>
                          <a:latin typeface="Calibri" panose="020F0502020204030204" pitchFamily="34" charset="0"/>
                          <a:ea typeface="+mn-ea"/>
                          <a:cs typeface="+mn-cs"/>
                        </a:rPr>
                        <a:t>2.3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3.9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3.4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1" i="0" u="none" strike="noStrike" kern="1200" noProof="0" dirty="0">
                          <a:solidFill>
                            <a:srgbClr val="00B050"/>
                          </a:solidFill>
                          <a:effectLst/>
                          <a:latin typeface="Calibri" panose="020F0502020204030204" pitchFamily="34" charset="0"/>
                          <a:ea typeface="+mn-ea"/>
                          <a:cs typeface="+mn-cs"/>
                        </a:rPr>
                        <a:t>9.9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4.5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1" i="0" u="none" strike="noStrike" kern="1200" noProof="0" dirty="0">
                          <a:solidFill>
                            <a:srgbClr val="FF0000"/>
                          </a:solidFill>
                          <a:effectLst/>
                          <a:latin typeface="Calibri" panose="020F0502020204030204" pitchFamily="34" charset="0"/>
                          <a:ea typeface="+mn-ea"/>
                          <a:cs typeface="+mn-cs"/>
                        </a:rPr>
                        <a:t>1.4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2"/>
                  </a:ext>
                </a:extLst>
              </a:tr>
              <a:tr h="138931">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            Total number (excluding DNK)</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754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118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60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58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636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151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268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127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90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3"/>
                  </a:ext>
                </a:extLst>
              </a:tr>
              <a:tr h="68446">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0" noProof="0" dirty="0">
                          <a:solidFill>
                            <a:srgbClr val="222223"/>
                          </a:solidFill>
                          <a:latin typeface="Calibri" panose="020F0502020204030204" pitchFamily="34" charset="0"/>
                          <a:ea typeface="Times New Roman"/>
                          <a:cs typeface="Calibri" panose="020F0502020204030204" pitchFamily="34" charset="0"/>
                        </a:rPr>
                        <a:t>            Projection, all respondents </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861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135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64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71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726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196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282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148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100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4"/>
                  </a:ext>
                </a:extLst>
              </a:tr>
              <a:tr h="68446">
                <a:tc>
                  <a:txBody>
                    <a:bodyPr/>
                    <a:lstStyle/>
                    <a:p>
                      <a:pPr marL="0" marR="0" indent="0">
                        <a:lnSpc>
                          <a:spcPct val="100000"/>
                        </a:lnSpc>
                        <a:spcBef>
                          <a:spcPts val="0"/>
                        </a:spcBef>
                        <a:spcAft>
                          <a:spcPts val="0"/>
                        </a:spcAft>
                        <a:tabLst>
                          <a:tab pos="266700" algn="l"/>
                        </a:tabLst>
                      </a:pPr>
                      <a:r>
                        <a:rPr lang="en-CA" sz="900" b="1" noProof="0" dirty="0">
                          <a:solidFill>
                            <a:srgbClr val="222223"/>
                          </a:solidFill>
                          <a:latin typeface="Calibri" panose="020F0502020204030204" pitchFamily="34" charset="0"/>
                          <a:ea typeface="Times New Roman"/>
                          <a:cs typeface="Calibri" panose="020F0502020204030204" pitchFamily="34" charset="0"/>
                        </a:rPr>
                        <a:t>2024</a:t>
                      </a:r>
                      <a:r>
                        <a:rPr lang="en-CA" sz="900" b="0" noProof="0" dirty="0">
                          <a:solidFill>
                            <a:srgbClr val="222223"/>
                          </a:solidFill>
                          <a:latin typeface="Calibri" panose="020F0502020204030204" pitchFamily="34" charset="0"/>
                          <a:ea typeface="Times New Roman"/>
                          <a:cs typeface="Calibri" panose="020F0502020204030204" pitchFamily="34" charset="0"/>
                        </a:rPr>
                        <a:t>   Average number per respondent</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2.7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2.8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1" i="0" u="none" strike="noStrike" kern="1200" noProof="0" dirty="0">
                          <a:solidFill>
                            <a:srgbClr val="00B050"/>
                          </a:solidFill>
                          <a:effectLst/>
                          <a:latin typeface="Calibri" panose="020F0502020204030204" pitchFamily="34" charset="0"/>
                          <a:ea typeface="+mn-ea"/>
                          <a:cs typeface="+mn-cs"/>
                        </a:rPr>
                        <a:t>4.0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2.0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2.7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3.1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1" i="0" u="none" strike="noStrike" kern="1200" noProof="0" dirty="0">
                          <a:solidFill>
                            <a:srgbClr val="00B050"/>
                          </a:solidFill>
                          <a:effectLst/>
                          <a:latin typeface="Calibri" panose="020F0502020204030204" pitchFamily="34" charset="0"/>
                          <a:ea typeface="+mn-ea"/>
                          <a:cs typeface="+mn-cs"/>
                        </a:rPr>
                        <a:t>5.4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2.3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1" i="0" u="none" strike="noStrike" kern="1200" noProof="0" dirty="0">
                          <a:solidFill>
                            <a:srgbClr val="FF0000"/>
                          </a:solidFill>
                          <a:effectLst/>
                          <a:latin typeface="Calibri" panose="020F0502020204030204" pitchFamily="34" charset="0"/>
                          <a:ea typeface="+mn-ea"/>
                          <a:cs typeface="+mn-cs"/>
                        </a:rPr>
                        <a:t>1.5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623820901"/>
                  </a:ext>
                </a:extLst>
              </a:tr>
              <a:tr h="68446">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            Total number (excluding DNK)</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456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99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56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43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357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95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130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48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84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2581584716"/>
                  </a:ext>
                </a:extLst>
              </a:tr>
              <a:tr h="68446">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0" noProof="0" dirty="0">
                          <a:solidFill>
                            <a:srgbClr val="222223"/>
                          </a:solidFill>
                          <a:latin typeface="Calibri" panose="020F0502020204030204" pitchFamily="34" charset="0"/>
                          <a:ea typeface="Times New Roman"/>
                          <a:cs typeface="Calibri" panose="020F0502020204030204" pitchFamily="34" charset="0"/>
                        </a:rPr>
                        <a:t>            Projection, all respondents </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636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132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73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59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504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172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152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74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106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2722328912"/>
                  </a:ext>
                </a:extLst>
              </a:tr>
              <a:tr h="68446">
                <a:tc>
                  <a:txBody>
                    <a:bodyPr/>
                    <a:lstStyle/>
                    <a:p>
                      <a:pPr marL="0" marR="0" indent="0">
                        <a:lnSpc>
                          <a:spcPct val="100000"/>
                        </a:lnSpc>
                        <a:spcBef>
                          <a:spcPts val="0"/>
                        </a:spcBef>
                        <a:spcAft>
                          <a:spcPts val="0"/>
                        </a:spcAft>
                        <a:tabLst>
                          <a:tab pos="266700" algn="l"/>
                        </a:tabLst>
                      </a:pPr>
                      <a:r>
                        <a:rPr lang="en-CA" sz="900" b="1" noProof="0" dirty="0">
                          <a:solidFill>
                            <a:srgbClr val="222223"/>
                          </a:solidFill>
                          <a:latin typeface="Calibri" panose="020F0502020204030204" pitchFamily="34" charset="0"/>
                          <a:ea typeface="Times New Roman"/>
                          <a:cs typeface="Calibri" panose="020F0502020204030204" pitchFamily="34" charset="0"/>
                        </a:rPr>
                        <a:t>2025</a:t>
                      </a:r>
                      <a:r>
                        <a:rPr lang="en-CA" sz="900" b="0" noProof="0" dirty="0">
                          <a:solidFill>
                            <a:srgbClr val="222223"/>
                          </a:solidFill>
                          <a:latin typeface="Calibri" panose="020F0502020204030204" pitchFamily="34" charset="0"/>
                          <a:ea typeface="Times New Roman"/>
                          <a:cs typeface="Calibri" panose="020F0502020204030204" pitchFamily="34" charset="0"/>
                        </a:rPr>
                        <a:t>   Average number per respondent</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3.0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3.1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3.9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2.6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2.9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3.3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1" i="0" u="none" strike="noStrike" kern="1200" noProof="0" dirty="0">
                          <a:solidFill>
                            <a:srgbClr val="00B050"/>
                          </a:solidFill>
                          <a:effectLst/>
                          <a:latin typeface="Calibri" panose="020F0502020204030204" pitchFamily="34" charset="0"/>
                          <a:ea typeface="+mn-ea"/>
                          <a:cs typeface="+mn-cs"/>
                        </a:rPr>
                        <a:t>5.2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1" i="0" u="none" strike="noStrike" kern="1200" noProof="0" dirty="0">
                          <a:solidFill>
                            <a:srgbClr val="00B050"/>
                          </a:solidFill>
                          <a:effectLst/>
                          <a:latin typeface="Calibri" panose="020F0502020204030204" pitchFamily="34" charset="0"/>
                          <a:ea typeface="+mn-ea"/>
                          <a:cs typeface="+mn-cs"/>
                        </a:rPr>
                        <a:t>4.1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1" i="0" u="none" strike="noStrike" kern="1200" noProof="0" dirty="0">
                          <a:solidFill>
                            <a:srgbClr val="FF0000"/>
                          </a:solidFill>
                          <a:effectLst/>
                          <a:latin typeface="Calibri" panose="020F0502020204030204" pitchFamily="34" charset="0"/>
                          <a:ea typeface="+mn-ea"/>
                          <a:cs typeface="+mn-cs"/>
                        </a:rPr>
                        <a:t>1.2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061986392"/>
                  </a:ext>
                </a:extLst>
              </a:tr>
              <a:tr h="68446">
                <a:tc>
                  <a:txBody>
                    <a:bodyPr/>
                    <a:lstStyle/>
                    <a:p>
                      <a:pPr marL="0" marR="0">
                        <a:lnSpc>
                          <a:spcPct val="100000"/>
                        </a:lnSpc>
                        <a:spcBef>
                          <a:spcPts val="0"/>
                        </a:spcBef>
                        <a:spcAft>
                          <a:spcPts val="0"/>
                        </a:spcAft>
                        <a:tabLst>
                          <a:tab pos="342900" algn="l"/>
                        </a:tabLst>
                      </a:pPr>
                      <a:r>
                        <a:rPr lang="en-CA" sz="900" b="0" noProof="0" dirty="0">
                          <a:solidFill>
                            <a:srgbClr val="222223"/>
                          </a:solidFill>
                          <a:latin typeface="Calibri" panose="020F0502020204030204" pitchFamily="34" charset="0"/>
                          <a:ea typeface="Times New Roman"/>
                          <a:cs typeface="Calibri" panose="020F0502020204030204" pitchFamily="34" charset="0"/>
                        </a:rPr>
                        <a:t>            Total number (excluding DNK)</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439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107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55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52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332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92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114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69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57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237813328"/>
                  </a:ext>
                </a:extLst>
              </a:tr>
              <a:tr h="68446">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0" noProof="0" dirty="0">
                          <a:solidFill>
                            <a:srgbClr val="222223"/>
                          </a:solidFill>
                          <a:latin typeface="Calibri" panose="020F0502020204030204" pitchFamily="34" charset="0"/>
                          <a:ea typeface="Times New Roman"/>
                          <a:cs typeface="Calibri" panose="020F0502020204030204" pitchFamily="34" charset="0"/>
                        </a:rPr>
                        <a:t>            Projection, all respondents </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696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151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72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79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544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184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145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130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85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61116153"/>
                  </a:ext>
                </a:extLst>
              </a:tr>
              <a:tr h="68446">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1" noProof="0" dirty="0">
                          <a:solidFill>
                            <a:srgbClr val="222223"/>
                          </a:solidFill>
                          <a:latin typeface="Calibri" panose="020F0502020204030204" pitchFamily="34" charset="0"/>
                          <a:ea typeface="Times New Roman"/>
                          <a:cs typeface="Calibri" panose="020F0502020204030204" pitchFamily="34" charset="0"/>
                        </a:rPr>
                        <a:t>3 yrs</a:t>
                      </a:r>
                      <a:r>
                        <a:rPr lang="en-CA" sz="900" b="0" noProof="0" dirty="0">
                          <a:solidFill>
                            <a:srgbClr val="222223"/>
                          </a:solidFill>
                          <a:latin typeface="Calibri" panose="020F0502020204030204" pitchFamily="34" charset="0"/>
                          <a:ea typeface="Times New Roman"/>
                          <a:cs typeface="Calibri" panose="020F0502020204030204" pitchFamily="34" charset="0"/>
                        </a:rPr>
                        <a:t>   Total number (excluding DNK)</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1 649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324</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171</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153</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1 325</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338</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512</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244</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231</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436408235"/>
                  </a:ext>
                </a:extLst>
              </a:tr>
              <a:tr h="68446">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0" noProof="0" dirty="0">
                          <a:solidFill>
                            <a:srgbClr val="222223"/>
                          </a:solidFill>
                          <a:latin typeface="Calibri" panose="020F0502020204030204" pitchFamily="34" charset="0"/>
                          <a:ea typeface="Times New Roman"/>
                          <a:cs typeface="Calibri" panose="020F0502020204030204" pitchFamily="34" charset="0"/>
                        </a:rPr>
                        <a:t>             Projection, all respondents </a:t>
                      </a:r>
                    </a:p>
                  </a:txBody>
                  <a:tcPr marL="121920" marR="60113"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2 192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418</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209</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209</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1 774</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552</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579</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352</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marL="0" algn="ctr" defTabSz="914400" rtl="0" eaLnBrk="1" fontAlgn="ctr" latinLnBrk="0" hangingPunct="1"/>
                      <a:r>
                        <a:rPr lang="en-CA" sz="900" b="0" i="0" u="none" strike="noStrike" kern="1200" noProof="0" dirty="0">
                          <a:solidFill>
                            <a:schemeClr val="tx1"/>
                          </a:solidFill>
                          <a:effectLst/>
                          <a:latin typeface="Calibri" panose="020F0502020204030204" pitchFamily="34" charset="0"/>
                          <a:ea typeface="+mn-ea"/>
                          <a:cs typeface="+mn-cs"/>
                        </a:rPr>
                        <a:t>291</a:t>
                      </a:r>
                    </a:p>
                  </a:txBody>
                  <a:tcPr marL="7620" marR="7620" marT="762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2085063225"/>
                  </a:ext>
                </a:extLst>
              </a:tr>
            </a:tbl>
          </a:graphicData>
        </a:graphic>
      </p:graphicFrame>
      <p:sp>
        <p:nvSpPr>
          <p:cNvPr id="6" name="TextBox 1">
            <a:extLst>
              <a:ext uri="{FF2B5EF4-FFF2-40B4-BE49-F238E27FC236}">
                <a16:creationId xmlns:a16="http://schemas.microsoft.com/office/drawing/2014/main" id="{DA85A939-15F1-46BF-8E96-FDE6D133A609}"/>
              </a:ext>
            </a:extLst>
          </p:cNvPr>
          <p:cNvSpPr txBox="1"/>
          <p:nvPr>
            <p:custDataLst>
              <p:tags r:id="rId3"/>
            </p:custDataLst>
          </p:nvPr>
        </p:nvSpPr>
        <p:spPr>
          <a:xfrm>
            <a:off x="408832" y="2947457"/>
            <a:ext cx="8137258" cy="1641475"/>
          </a:xfrm>
          <a:prstGeom prst="rect">
            <a:avLst/>
          </a:prstGeom>
        </p:spPr>
        <p:txBody>
          <a:bodyPr vert="horz" wrap="square" lIns="91440" tIns="0" rIns="91440" bIns="0" rtlCol="0">
            <a:spAutoFit/>
          </a:bodyPr>
          <a:lstStyle/>
          <a:p>
            <a:pPr marL="4763" algn="just">
              <a:lnSpc>
                <a:spcPts val="1200"/>
              </a:lnSpc>
              <a:spcAft>
                <a:spcPts val="400"/>
              </a:spcAft>
            </a:pPr>
            <a:r>
              <a:rPr lang="en-CA" sz="1100" b="0" dirty="0">
                <a:solidFill>
                  <a:srgbClr val="222223"/>
                </a:solidFill>
                <a:latin typeface="Calibri" panose="020F0502020204030204" pitchFamily="34" charset="0"/>
                <a:cs typeface="Calibri" panose="020F0502020204030204" pitchFamily="34" charset="0"/>
              </a:rPr>
              <a:t>The jobs to be filled in the next three years – 1,649 for respondents able to answer and 2,192 with projections including the DNKs – have been broken down by major activity sector in the above table. The primary and secondary sectors represent 20% of these jobs and the tertiary sector 80%, further subdivided as follows: 25% for retailing, 26% for the accommodation, restaurant and tourism sector, 16% for the public and para-public sectors and 13% for other sectors.</a:t>
            </a:r>
          </a:p>
          <a:p>
            <a:pPr marL="4763" algn="just">
              <a:lnSpc>
                <a:spcPts val="1200"/>
              </a:lnSpc>
              <a:spcAft>
                <a:spcPts val="400"/>
              </a:spcAft>
            </a:pPr>
            <a:r>
              <a:rPr lang="en-CA" sz="1100" b="0" dirty="0">
                <a:solidFill>
                  <a:srgbClr val="222223"/>
                </a:solidFill>
                <a:latin typeface="Calibri" panose="020F0502020204030204" pitchFamily="34" charset="0"/>
                <a:cs typeface="Calibri" panose="020F0502020204030204" pitchFamily="34" charset="0"/>
              </a:rPr>
              <a:t>Considering the average number of jobs to be filled by business, this number is significantly higher in the accommodation, restaurant and tourism sector (for the three years), in the primary sector (for 2024 only) and in the public and para-public sectors (for 2025 only). It is significantly lower in the other tertiary sector services (for the three years) and in the secondary sector (for 2023 only).</a:t>
            </a:r>
          </a:p>
          <a:p>
            <a:pPr marL="4763" algn="just">
              <a:lnSpc>
                <a:spcPts val="1200"/>
              </a:lnSpc>
              <a:spcAft>
                <a:spcPts val="400"/>
              </a:spcAft>
            </a:pPr>
            <a:r>
              <a:rPr lang="en-CA" sz="1100" b="0" dirty="0">
                <a:solidFill>
                  <a:srgbClr val="222223"/>
                </a:solidFill>
                <a:latin typeface="Calibri" panose="020F0502020204030204" pitchFamily="34" charset="0"/>
                <a:cs typeface="Calibri" panose="020F0502020204030204" pitchFamily="34" charset="0"/>
              </a:rPr>
              <a:t>The significant variances shown on the preceding page show that the average number of jobs to be filled is significantly higher in companies with a majority of low-skilled or unskilled employees (for 2023-2024) and those that made commitments to reduce their environmental footprint (for the three years).</a:t>
            </a:r>
          </a:p>
        </p:txBody>
      </p:sp>
      <p:sp>
        <p:nvSpPr>
          <p:cNvPr id="4" name="Rectangle 3">
            <a:extLst>
              <a:ext uri="{FF2B5EF4-FFF2-40B4-BE49-F238E27FC236}">
                <a16:creationId xmlns:a16="http://schemas.microsoft.com/office/drawing/2014/main" id="{D487F2D4-A75A-FC84-63A1-F0ECC0041678}"/>
              </a:ext>
            </a:extLst>
          </p:cNvPr>
          <p:cNvSpPr>
            <a:spLocks noChangeArrowheads="1"/>
          </p:cNvSpPr>
          <p:nvPr>
            <p:custDataLst>
              <p:tags r:id="rId4"/>
            </p:custDataLst>
          </p:nvPr>
        </p:nvSpPr>
        <p:spPr bwMode="auto">
          <a:xfrm>
            <a:off x="319087" y="154516"/>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Number of jobs to fill </a:t>
            </a: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(2/2)</a:t>
            </a:r>
          </a:p>
        </p:txBody>
      </p:sp>
      <p:sp>
        <p:nvSpPr>
          <p:cNvPr id="10" name="ZoneTexte 6">
            <a:extLst>
              <a:ext uri="{FF2B5EF4-FFF2-40B4-BE49-F238E27FC236}">
                <a16:creationId xmlns:a16="http://schemas.microsoft.com/office/drawing/2014/main" id="{B094D186-E08B-0087-A829-803A858FB639}"/>
              </a:ext>
            </a:extLst>
          </p:cNvPr>
          <p:cNvSpPr txBox="1"/>
          <p:nvPr>
            <p:custDataLst>
              <p:tags r:id="rId5"/>
            </p:custDataLst>
          </p:nvPr>
        </p:nvSpPr>
        <p:spPr>
          <a:xfrm>
            <a:off x="398496" y="4778162"/>
            <a:ext cx="6756684"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Q9. </a:t>
            </a:r>
            <a:r>
              <a:rPr lang="en-CA" sz="800" b="0" dirty="0">
                <a:solidFill>
                  <a:schemeClr val="bg1">
                    <a:lumMod val="50000"/>
                  </a:schemeClr>
                </a:solidFill>
                <a:latin typeface="Calibri" panose="020F0502020204030204" pitchFamily="34" charset="0"/>
                <a:cs typeface="Calibri" panose="020F0502020204030204" pitchFamily="34" charset="0"/>
              </a:rPr>
              <a:t>How many jobs do you think you will have to fill in each of the next three years? This includes new jobs created, including part-time and seasonal, along with replacements for employees who retire</a:t>
            </a:r>
            <a:r>
              <a:rPr lang="fr-CA" sz="800" b="0" dirty="0">
                <a:solidFill>
                  <a:schemeClr val="bg1">
                    <a:lumMod val="50000"/>
                  </a:schemeClr>
                </a:solidFill>
                <a:latin typeface="Calibri" panose="020F0502020204030204" pitchFamily="34" charset="0"/>
                <a:cs typeface="Calibri" panose="020F0502020204030204" pitchFamily="34" charset="0"/>
              </a:rPr>
              <a:t>Base: All respondents (n=233).</a:t>
            </a:r>
          </a:p>
        </p:txBody>
      </p:sp>
    </p:spTree>
    <p:extLst>
      <p:ext uri="{BB962C8B-B14F-4D97-AF65-F5344CB8AC3E}">
        <p14:creationId xmlns:p14="http://schemas.microsoft.com/office/powerpoint/2010/main" val="214596111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33</a:t>
            </a:fld>
            <a:endParaRPr lang="fr-CA" dirty="0"/>
          </a:p>
        </p:txBody>
      </p:sp>
      <p:sp>
        <p:nvSpPr>
          <p:cNvPr id="7" name="Rectangle 3"/>
          <p:cNvSpPr>
            <a:spLocks noChangeArrowheads="1"/>
          </p:cNvSpPr>
          <p:nvPr>
            <p:custDataLst>
              <p:tags r:id="rId2"/>
            </p:custDataLst>
          </p:nvPr>
        </p:nvSpPr>
        <p:spPr bwMode="auto">
          <a:xfrm>
            <a:off x="319087" y="-7655"/>
            <a:ext cx="8572500" cy="829064"/>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Number of jobs to be filled based on job qualification level</a:t>
            </a:r>
          </a:p>
        </p:txBody>
      </p:sp>
      <p:sp>
        <p:nvSpPr>
          <p:cNvPr id="8" name="TextBox 1">
            <a:extLst>
              <a:ext uri="{FF2B5EF4-FFF2-40B4-BE49-F238E27FC236}">
                <a16:creationId xmlns:a16="http://schemas.microsoft.com/office/drawing/2014/main" id="{C1A05870-10B5-4D87-A490-9FEA0DC8DE4A}"/>
              </a:ext>
            </a:extLst>
          </p:cNvPr>
          <p:cNvSpPr txBox="1"/>
          <p:nvPr>
            <p:custDataLst>
              <p:tags r:id="rId3"/>
            </p:custDataLst>
          </p:nvPr>
        </p:nvSpPr>
        <p:spPr>
          <a:xfrm>
            <a:off x="345889" y="740974"/>
            <a:ext cx="8289709" cy="1384995"/>
          </a:xfrm>
          <a:prstGeom prst="rect">
            <a:avLst/>
          </a:prstGeom>
        </p:spPr>
        <p:txBody>
          <a:bodyPr vert="horz" wrap="square" lIns="91440" tIns="0" rIns="91440" bIns="0" rtlCol="0">
            <a:spAutoFit/>
          </a:bodyPr>
          <a:lstStyle/>
          <a:p>
            <a:pPr marL="4763" algn="just">
              <a:lnSpc>
                <a:spcPts val="1300"/>
              </a:lnSpc>
              <a:spcAft>
                <a:spcPts val="400"/>
              </a:spcAft>
            </a:pPr>
            <a:r>
              <a:rPr lang="en-CA" sz="1100" b="0" dirty="0">
                <a:solidFill>
                  <a:srgbClr val="222223"/>
                </a:solidFill>
                <a:latin typeface="Calibri" panose="020F0502020204030204" pitchFamily="34" charset="0"/>
                <a:cs typeface="Calibri" panose="020F0502020204030204" pitchFamily="34" charset="0"/>
              </a:rPr>
              <a:t>Of the companies that have vacancies to be filled in 2023, 2024 or 2025, the proportion of highly qualified jobs will vary between 10% and 11%, depending on the years, skilled or semi-skilled jobs will vary between 34% and 35% and low-skilled or unskilled jobs between 54% and 55%. There is therefore no difference from one year to the next. As for the job qualification level in 2022, little difference was noted, save for a slight rise in the number of low-skilled or unskilled jobs. </a:t>
            </a:r>
          </a:p>
          <a:p>
            <a:pPr marL="4763" algn="just">
              <a:lnSpc>
                <a:spcPts val="1300"/>
              </a:lnSpc>
              <a:spcAft>
                <a:spcPts val="400"/>
              </a:spcAft>
            </a:pPr>
            <a:r>
              <a:rPr lang="en-CA" sz="1100" b="0" dirty="0">
                <a:solidFill>
                  <a:srgbClr val="222223"/>
                </a:solidFill>
                <a:latin typeface="Calibri" panose="020F0502020204030204" pitchFamily="34" charset="0"/>
                <a:cs typeface="Calibri" panose="020F0502020204030204" pitchFamily="34" charset="0"/>
              </a:rPr>
              <a:t>The proportion of highly skilled jobs exceeds the average in the public and para-public sectors, in the other services in the tertiary sector, companies with 15 or more employees and also those with a majority of women where the person responding to the survey was not the owner. On the other end, there were more low-skilled or unskilled jobs in the primary sector, in accommodation, restaurants and tourism, retailing and in companies employing equal numbers of men and women. </a:t>
            </a:r>
          </a:p>
        </p:txBody>
      </p:sp>
      <p:graphicFrame>
        <p:nvGraphicFramePr>
          <p:cNvPr id="10" name="Table 3">
            <a:extLst>
              <a:ext uri="{FF2B5EF4-FFF2-40B4-BE49-F238E27FC236}">
                <a16:creationId xmlns:a16="http://schemas.microsoft.com/office/drawing/2014/main" id="{BC4A3EB7-433C-427A-9A3F-3483B61BD4E3}"/>
              </a:ext>
            </a:extLst>
          </p:cNvPr>
          <p:cNvGraphicFramePr>
            <a:graphicFrameLocks noGrp="1"/>
          </p:cNvGraphicFramePr>
          <p:nvPr>
            <p:custDataLst>
              <p:tags r:id="rId4"/>
            </p:custDataLst>
            <p:extLst>
              <p:ext uri="{D42A27DB-BD31-4B8C-83A1-F6EECF244321}">
                <p14:modId xmlns:p14="http://schemas.microsoft.com/office/powerpoint/2010/main" val="308219566"/>
              </p:ext>
            </p:extLst>
          </p:nvPr>
        </p:nvGraphicFramePr>
        <p:xfrm>
          <a:off x="419761" y="2242966"/>
          <a:ext cx="4250591" cy="1493144"/>
        </p:xfrm>
        <a:graphic>
          <a:graphicData uri="http://schemas.openxmlformats.org/drawingml/2006/table">
            <a:tbl>
              <a:tblPr firstRow="1" bandRow="1">
                <a:tableStyleId>{073A0DAA-6AF3-43AB-8588-CEC1D06C72B9}</a:tableStyleId>
              </a:tblPr>
              <a:tblGrid>
                <a:gridCol w="1850292">
                  <a:extLst>
                    <a:ext uri="{9D8B030D-6E8A-4147-A177-3AD203B41FA5}">
                      <a16:colId xmlns:a16="http://schemas.microsoft.com/office/drawing/2014/main" val="20000"/>
                    </a:ext>
                  </a:extLst>
                </a:gridCol>
                <a:gridCol w="594360">
                  <a:extLst>
                    <a:ext uri="{9D8B030D-6E8A-4147-A177-3AD203B41FA5}">
                      <a16:colId xmlns:a16="http://schemas.microsoft.com/office/drawing/2014/main" val="829239534"/>
                    </a:ext>
                  </a:extLst>
                </a:gridCol>
                <a:gridCol w="617220">
                  <a:extLst>
                    <a:ext uri="{9D8B030D-6E8A-4147-A177-3AD203B41FA5}">
                      <a16:colId xmlns:a16="http://schemas.microsoft.com/office/drawing/2014/main" val="20002"/>
                    </a:ext>
                  </a:extLst>
                </a:gridCol>
                <a:gridCol w="601980">
                  <a:extLst>
                    <a:ext uri="{9D8B030D-6E8A-4147-A177-3AD203B41FA5}">
                      <a16:colId xmlns:a16="http://schemas.microsoft.com/office/drawing/2014/main" val="20001"/>
                    </a:ext>
                  </a:extLst>
                </a:gridCol>
                <a:gridCol w="586739">
                  <a:extLst>
                    <a:ext uri="{9D8B030D-6E8A-4147-A177-3AD203B41FA5}">
                      <a16:colId xmlns:a16="http://schemas.microsoft.com/office/drawing/2014/main" val="1184875257"/>
                    </a:ext>
                  </a:extLst>
                </a:gridCol>
              </a:tblGrid>
              <a:tr h="217170">
                <a:tc rowSpan="2">
                  <a:txBody>
                    <a:bodyPr/>
                    <a:lstStyle/>
                    <a:p>
                      <a:pPr>
                        <a:lnSpc>
                          <a:spcPct val="100000"/>
                        </a:lnSpc>
                      </a:pPr>
                      <a:endParaRPr lang="en-CA" sz="1050" b="1" i="1" noProof="0" dirty="0">
                        <a:solidFill>
                          <a:schemeClr val="bg1"/>
                        </a:solidFill>
                        <a:latin typeface="Calibri" panose="020F0502020204030204" pitchFamily="34" charset="0"/>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rowSpan="2">
                  <a:txBody>
                    <a:bodyPr/>
                    <a:lstStyle/>
                    <a:p>
                      <a:pPr algn="ctr">
                        <a:lnSpc>
                          <a:spcPct val="100000"/>
                        </a:lnSpc>
                      </a:pPr>
                      <a:r>
                        <a:rPr lang="en-CA" sz="950" b="0" baseline="0" noProof="0" dirty="0">
                          <a:solidFill>
                            <a:schemeClr val="tx1"/>
                          </a:solidFill>
                          <a:latin typeface="Calibri" panose="020F0502020204030204" pitchFamily="34" charset="0"/>
                          <a:cs typeface="Calibri" panose="020F0502020204030204" pitchFamily="34" charset="0"/>
                        </a:rPr>
                        <a:t>Current jobs 2022</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000"/>
                    </a:solidFill>
                  </a:tcPr>
                </a:tc>
                <a:tc gridSpan="3">
                  <a:txBody>
                    <a:bodyPr/>
                    <a:lstStyle/>
                    <a:p>
                      <a:pPr algn="ctr">
                        <a:lnSpc>
                          <a:spcPct val="100000"/>
                        </a:lnSpc>
                      </a:pPr>
                      <a:r>
                        <a:rPr lang="en-CA" sz="950" b="0" baseline="0" noProof="0" dirty="0">
                          <a:solidFill>
                            <a:schemeClr val="bg1"/>
                          </a:solidFill>
                          <a:latin typeface="Calibri" panose="020F0502020204030204" pitchFamily="34" charset="0"/>
                          <a:cs typeface="Calibri" panose="020F0502020204030204" pitchFamily="34" charset="0"/>
                        </a:rPr>
                        <a:t>Vacancies to fill (respondents that have some)</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schemeClr>
                    </a:solidFill>
                  </a:tcPr>
                </a:tc>
                <a:tc hMerge="1">
                  <a:txBody>
                    <a:bodyPr/>
                    <a:lstStyle/>
                    <a:p>
                      <a:pPr algn="ctr">
                        <a:lnSpc>
                          <a:spcPct val="100000"/>
                        </a:lnSpc>
                      </a:pPr>
                      <a:endParaRPr lang="fr-CA" sz="950" b="0" baseline="0" noProof="0" dirty="0">
                        <a:solidFill>
                          <a:schemeClr val="bg1"/>
                        </a:solidFill>
                        <a:latin typeface="Calibri" panose="020F0502020204030204" pitchFamily="34" charset="0"/>
                        <a:cs typeface="Calibri" panose="020F0502020204030204" pitchFamily="34" charset="0"/>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1B2F5F"/>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0" lang="fr-CA" sz="9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B9BD5"/>
                    </a:solidFill>
                  </a:tcPr>
                </a:tc>
                <a:extLst>
                  <a:ext uri="{0D108BD9-81ED-4DB2-BD59-A6C34878D82A}">
                    <a16:rowId xmlns:a16="http://schemas.microsoft.com/office/drawing/2014/main" val="10000"/>
                  </a:ext>
                </a:extLst>
              </a:tr>
              <a:tr h="217170">
                <a:tc vMerge="1">
                  <a:txBody>
                    <a:bodyPr/>
                    <a:lstStyle/>
                    <a:p>
                      <a:endParaRPr lang="fr-CA"/>
                    </a:p>
                  </a:txBody>
                  <a:tcPr/>
                </a:tc>
                <a:tc vMerge="1">
                  <a:txBody>
                    <a:bodyPr/>
                    <a:lstStyle/>
                    <a:p>
                      <a:endParaRPr lang="fr-CA"/>
                    </a:p>
                  </a:txBody>
                  <a:tcPr/>
                </a:tc>
                <a:tc>
                  <a:txBody>
                    <a:bodyPr/>
                    <a:lstStyle/>
                    <a:p>
                      <a:pPr algn="ctr">
                        <a:lnSpc>
                          <a:spcPct val="100000"/>
                        </a:lnSpc>
                      </a:pPr>
                      <a:r>
                        <a:rPr lang="en-CA" sz="950" b="0" baseline="0" noProof="0" dirty="0">
                          <a:solidFill>
                            <a:schemeClr val="bg1"/>
                          </a:solidFill>
                          <a:latin typeface="Calibri" panose="020F0502020204030204" pitchFamily="34" charset="0"/>
                          <a:cs typeface="Calibri" panose="020F0502020204030204" pitchFamily="34" charset="0"/>
                        </a:rPr>
                        <a:t>2023</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6C31"/>
                    </a:solidFill>
                  </a:tcPr>
                </a:tc>
                <a:tc>
                  <a:txBody>
                    <a:bodyPr/>
                    <a:lstStyle/>
                    <a:p>
                      <a:pPr algn="ctr">
                        <a:lnSpc>
                          <a:spcPct val="100000"/>
                        </a:lnSpc>
                      </a:pPr>
                      <a:r>
                        <a:rPr lang="en-CA" sz="950" b="0" baseline="0" noProof="0" dirty="0">
                          <a:solidFill>
                            <a:schemeClr val="bg1"/>
                          </a:solidFill>
                          <a:latin typeface="Calibri" panose="020F0502020204030204" pitchFamily="34" charset="0"/>
                          <a:cs typeface="Calibri" panose="020F0502020204030204" pitchFamily="34" charset="0"/>
                        </a:rPr>
                        <a:t>2024</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1B2F5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CA" sz="9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2025</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B9BD5"/>
                    </a:solidFill>
                  </a:tcPr>
                </a:tc>
                <a:extLst>
                  <a:ext uri="{0D108BD9-81ED-4DB2-BD59-A6C34878D82A}">
                    <a16:rowId xmlns:a16="http://schemas.microsoft.com/office/drawing/2014/main" val="128674184"/>
                  </a:ext>
                </a:extLst>
              </a:tr>
              <a:tr h="0">
                <a:tc>
                  <a:txBody>
                    <a:bodyPr/>
                    <a:lstStyle/>
                    <a:p>
                      <a:pPr algn="r">
                        <a:lnSpc>
                          <a:spcPts val="1200"/>
                        </a:lnSpc>
                      </a:pPr>
                      <a:endParaRPr lang="en-CA" sz="800" i="1" noProof="0" dirty="0">
                        <a:solidFill>
                          <a:srgbClr val="0A1828"/>
                        </a:solidFill>
                        <a:latin typeface="Calibri" panose="020F0502020204030204" pitchFamily="34" charset="0"/>
                        <a:cs typeface="Calibri" panose="020F0502020204030204" pitchFamily="34" charset="0"/>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CA" sz="800" i="1" noProof="0" dirty="0">
                          <a:solidFill>
                            <a:srgbClr val="222223"/>
                          </a:solidFill>
                          <a:latin typeface="Calibri" panose="020F0502020204030204" pitchFamily="34" charset="0"/>
                          <a:cs typeface="Calibri" panose="020F0502020204030204" pitchFamily="34" charset="0"/>
                        </a:rPr>
                        <a:t>(n=233)</a:t>
                      </a:r>
                    </a:p>
                  </a:txBody>
                  <a:tcPr marL="121920" marR="12192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CA" sz="800" i="1" noProof="0" dirty="0">
                          <a:solidFill>
                            <a:srgbClr val="222223"/>
                          </a:solidFill>
                          <a:latin typeface="Calibri" panose="020F0502020204030204" pitchFamily="34" charset="0"/>
                          <a:cs typeface="Calibri" panose="020F0502020204030204" pitchFamily="34" charset="0"/>
                        </a:rPr>
                        <a:t>(n=153)</a:t>
                      </a:r>
                    </a:p>
                  </a:txBody>
                  <a:tcPr marL="121920" marR="12192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en-CA" sz="800" i="1" noProof="0" dirty="0">
                          <a:solidFill>
                            <a:srgbClr val="222223"/>
                          </a:solidFill>
                          <a:latin typeface="Calibri" panose="020F0502020204030204" pitchFamily="34" charset="0"/>
                          <a:cs typeface="Calibri" panose="020F0502020204030204" pitchFamily="34" charset="0"/>
                        </a:rPr>
                        <a:t>(n=114)</a:t>
                      </a:r>
                    </a:p>
                  </a:txBody>
                  <a:tcPr marL="121920" marR="12192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en-CA" sz="800" i="1" noProof="0" dirty="0">
                          <a:solidFill>
                            <a:srgbClr val="222223"/>
                          </a:solidFill>
                          <a:latin typeface="Calibri" panose="020F0502020204030204" pitchFamily="34" charset="0"/>
                          <a:cs typeface="Calibri" panose="020F0502020204030204" pitchFamily="34" charset="0"/>
                        </a:rPr>
                        <a:t>(n=147)</a:t>
                      </a:r>
                    </a:p>
                  </a:txBody>
                  <a:tcPr marL="121920" marR="12192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7E9EC"/>
                    </a:solidFill>
                  </a:tcPr>
                </a:tc>
                <a:extLst>
                  <a:ext uri="{0D108BD9-81ED-4DB2-BD59-A6C34878D82A}">
                    <a16:rowId xmlns:a16="http://schemas.microsoft.com/office/drawing/2014/main" val="10001"/>
                  </a:ext>
                </a:extLst>
              </a:tr>
              <a:tr h="178119">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1" i="0" noProof="0" dirty="0">
                          <a:solidFill>
                            <a:srgbClr val="222223"/>
                          </a:solidFill>
                          <a:latin typeface="Calibri" panose="020F0502020204030204" pitchFamily="34" charset="0"/>
                          <a:cs typeface="Calibri" panose="020F0502020204030204" pitchFamily="34" charset="0"/>
                        </a:rPr>
                        <a:t>Distribution of vacancies to fill based on qualification level</a:t>
                      </a:r>
                      <a:endParaRPr lang="en-CA" sz="900" b="0" i="0" noProof="0" dirty="0">
                        <a:solidFill>
                          <a:srgbClr val="222223"/>
                        </a:solidFill>
                        <a:latin typeface="Calibri" panose="020F0502020204030204" pitchFamily="34" charset="0"/>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en-CA" sz="900" b="0" i="0" u="none" strike="noStrike" noProof="0" dirty="0">
                        <a:solidFill>
                          <a:srgbClr val="000000"/>
                        </a:solidFill>
                        <a:effectLst/>
                        <a:latin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en-CA" sz="900" b="0" i="0" u="none" strike="noStrike" noProof="0" dirty="0">
                        <a:solidFill>
                          <a:srgbClr val="000000"/>
                        </a:solidFill>
                        <a:effectLst/>
                        <a:latin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en-CA" sz="900" b="0" i="0" u="none" strike="noStrike" noProof="0" dirty="0">
                        <a:solidFill>
                          <a:srgbClr val="000000"/>
                        </a:solidFill>
                        <a:effectLst/>
                        <a:latin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tc>
                  <a:txBody>
                    <a:bodyPr/>
                    <a:lstStyle/>
                    <a:p>
                      <a:pPr algn="ctr" fontAlgn="ctr"/>
                      <a:endParaRPr lang="en-CA" sz="900" b="0" i="0" u="none" strike="noStrike" noProof="0" dirty="0">
                        <a:solidFill>
                          <a:srgbClr val="000000"/>
                        </a:solidFill>
                        <a:effectLst/>
                        <a:latin typeface="Calibri" panose="020F0502020204030204" pitchFamily="34" charset="0"/>
                      </a:endParaRP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FD7"/>
                    </a:solidFill>
                  </a:tcPr>
                </a:tc>
                <a:extLst>
                  <a:ext uri="{0D108BD9-81ED-4DB2-BD59-A6C34878D82A}">
                    <a16:rowId xmlns:a16="http://schemas.microsoft.com/office/drawing/2014/main" val="1693773068"/>
                  </a:ext>
                </a:extLst>
              </a:tr>
              <a:tr h="178119">
                <a:tc>
                  <a:txBody>
                    <a:bodyPr/>
                    <a:lstStyle/>
                    <a:p>
                      <a:pPr marL="0" marR="0">
                        <a:lnSpc>
                          <a:spcPct val="100000"/>
                        </a:lnSpc>
                        <a:spcBef>
                          <a:spcPts val="0"/>
                        </a:spcBef>
                        <a:spcAft>
                          <a:spcPts val="0"/>
                        </a:spcAft>
                        <a:tabLst>
                          <a:tab pos="342900" algn="l"/>
                        </a:tabLst>
                      </a:pPr>
                      <a:r>
                        <a:rPr lang="en-CA" sz="900" b="0" baseline="0" noProof="0" dirty="0">
                          <a:solidFill>
                            <a:schemeClr val="tx1"/>
                          </a:solidFill>
                          <a:latin typeface="Calibri" panose="020F0502020204030204" pitchFamily="34" charset="0"/>
                          <a:cs typeface="Calibri" panose="020F0502020204030204" pitchFamily="34" charset="0"/>
                        </a:rPr>
                        <a:t>Highly skilled jobs</a:t>
                      </a:r>
                      <a:endParaRPr lang="en-CA" sz="900" b="0" noProof="0" dirty="0">
                        <a:solidFill>
                          <a:srgbClr val="222223"/>
                        </a:solidFill>
                        <a:latin typeface="Calibri" panose="020F0502020204030204" pitchFamily="34" charset="0"/>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12.0%</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10.7%</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en-CA" sz="900" b="0" i="0" u="none" strike="noStrike" noProof="0" dirty="0">
                          <a:solidFill>
                            <a:srgbClr val="222223"/>
                          </a:solidFill>
                          <a:effectLst/>
                          <a:latin typeface="Calibri" panose="020F0502020204030204" pitchFamily="34" charset="0"/>
                        </a:rPr>
                        <a:t>11.4%</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en-CA" sz="900" b="0" i="0" u="none" strike="noStrike" noProof="0" dirty="0">
                          <a:solidFill>
                            <a:srgbClr val="222223"/>
                          </a:solidFill>
                          <a:effectLst/>
                          <a:latin typeface="Calibri" panose="020F0502020204030204" pitchFamily="34" charset="0"/>
                        </a:rPr>
                        <a:t>10.4%</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3"/>
                  </a:ext>
                </a:extLst>
              </a:tr>
              <a:tr h="178119">
                <a:tc>
                  <a:txBody>
                    <a:bodyPr/>
                    <a:lstStyle/>
                    <a:p>
                      <a:pPr marL="0" marR="0">
                        <a:lnSpc>
                          <a:spcPct val="100000"/>
                        </a:lnSpc>
                        <a:spcBef>
                          <a:spcPts val="0"/>
                        </a:spcBef>
                        <a:spcAft>
                          <a:spcPts val="0"/>
                        </a:spcAft>
                        <a:tabLst>
                          <a:tab pos="342900" algn="l"/>
                        </a:tabLst>
                      </a:pPr>
                      <a:r>
                        <a:rPr lang="en-CA" sz="900" b="0" baseline="0" noProof="0" dirty="0">
                          <a:solidFill>
                            <a:schemeClr val="tx1"/>
                          </a:solidFill>
                          <a:latin typeface="Calibri" panose="020F0502020204030204" pitchFamily="34" charset="0"/>
                          <a:cs typeface="Calibri" panose="020F0502020204030204" pitchFamily="34" charset="0"/>
                        </a:rPr>
                        <a:t>Skilled or semi-skilled jobs</a:t>
                      </a:r>
                      <a:endParaRPr lang="en-CA" sz="900" b="0" noProof="0" dirty="0">
                        <a:solidFill>
                          <a:srgbClr val="222223"/>
                        </a:solidFill>
                        <a:latin typeface="Calibri" panose="020F0502020204030204" pitchFamily="34" charset="0"/>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35.2%</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35.0%</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en-CA" sz="900" b="0" i="0" u="none" strike="noStrike" noProof="0" dirty="0">
                          <a:solidFill>
                            <a:srgbClr val="222223"/>
                          </a:solidFill>
                          <a:effectLst/>
                          <a:latin typeface="Calibri" panose="020F0502020204030204" pitchFamily="34" charset="0"/>
                        </a:rPr>
                        <a:t>34.3%</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fontAlgn="ctr"/>
                      <a:r>
                        <a:rPr lang="en-CA" sz="900" b="0" i="0" u="none" strike="noStrike" noProof="0" dirty="0">
                          <a:solidFill>
                            <a:srgbClr val="222223"/>
                          </a:solidFill>
                          <a:effectLst/>
                          <a:latin typeface="Calibri" panose="020F0502020204030204" pitchFamily="34" charset="0"/>
                        </a:rPr>
                        <a:t>34.9%</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4"/>
                  </a:ext>
                </a:extLst>
              </a:tr>
              <a:tr h="178119">
                <a:tc>
                  <a:txBody>
                    <a:bodyPr/>
                    <a:lstStyle/>
                    <a:p>
                      <a:pPr marL="0" marR="0">
                        <a:lnSpc>
                          <a:spcPct val="100000"/>
                        </a:lnSpc>
                        <a:spcBef>
                          <a:spcPts val="0"/>
                        </a:spcBef>
                        <a:spcAft>
                          <a:spcPts val="0"/>
                        </a:spcAft>
                        <a:tabLst>
                          <a:tab pos="342900" algn="l"/>
                        </a:tabLst>
                      </a:pPr>
                      <a:r>
                        <a:rPr kumimoji="0" lang="en-CA" sz="9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Low-skilled or unskilled jobs</a:t>
                      </a:r>
                      <a:endParaRPr lang="en-CA" sz="900" b="0" noProof="0" dirty="0">
                        <a:solidFill>
                          <a:srgbClr val="222223"/>
                        </a:solidFill>
                        <a:latin typeface="Calibri" panose="020F0502020204030204" pitchFamily="34" charset="0"/>
                        <a:ea typeface="Times New Roman"/>
                        <a:cs typeface="Calibri" panose="020F0502020204030204" pitchFamily="34" charset="0"/>
                      </a:endParaRPr>
                    </a:p>
                  </a:txBody>
                  <a:tcPr marT="18288" marB="18288"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52.8%</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54.3%</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54.2%</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algn="ctr" defTabSz="914400" rtl="0" eaLnBrk="1" fontAlgn="ctr" latinLnBrk="0" hangingPunct="1"/>
                      <a:r>
                        <a:rPr lang="en-CA" sz="900" b="0" i="0" u="none" strike="noStrike" kern="1200" noProof="0" dirty="0">
                          <a:solidFill>
                            <a:srgbClr val="222223"/>
                          </a:solidFill>
                          <a:effectLst/>
                          <a:latin typeface="Calibri" panose="020F0502020204030204" pitchFamily="34" charset="0"/>
                          <a:ea typeface="+mn-ea"/>
                          <a:cs typeface="+mn-cs"/>
                        </a:rPr>
                        <a:t>54.7%</a:t>
                      </a:r>
                    </a:p>
                  </a:txBody>
                  <a:tcPr marT="18288" marB="1828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0005"/>
                  </a:ext>
                </a:extLst>
              </a:tr>
            </a:tbl>
          </a:graphicData>
        </a:graphic>
      </p:graphicFrame>
      <p:sp>
        <p:nvSpPr>
          <p:cNvPr id="9" name="ZoneTexte 6"/>
          <p:cNvSpPr txBox="1"/>
          <p:nvPr>
            <p:custDataLst>
              <p:tags r:id="rId5"/>
            </p:custDataLst>
          </p:nvPr>
        </p:nvSpPr>
        <p:spPr>
          <a:xfrm>
            <a:off x="427381" y="4744250"/>
            <a:ext cx="7384775"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Q10. Please distribute the number of jobs to be filled over the next three years according to the job classification level. Base: Respondents answering Q9 and having vacancies to be filled (n variable depending on the years). </a:t>
            </a:r>
          </a:p>
        </p:txBody>
      </p:sp>
      <p:sp>
        <p:nvSpPr>
          <p:cNvPr id="13" name="Rectangle: Rounded Corners 21">
            <a:extLst>
              <a:ext uri="{FF2B5EF4-FFF2-40B4-BE49-F238E27FC236}">
                <a16:creationId xmlns:a16="http://schemas.microsoft.com/office/drawing/2014/main" id="{1E11900A-0374-444E-BD71-3F27D2DFB8D2}"/>
              </a:ext>
            </a:extLst>
          </p:cNvPr>
          <p:cNvSpPr/>
          <p:nvPr>
            <p:custDataLst>
              <p:tags r:id="rId6"/>
            </p:custDataLst>
          </p:nvPr>
        </p:nvSpPr>
        <p:spPr>
          <a:xfrm>
            <a:off x="5381438" y="2239228"/>
            <a:ext cx="2901502" cy="846983"/>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HIGHLY QUALIFIED – highest proportion:</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Public and para-public sectors (2023, 2024, 2025)</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Tertiary sector, other (2023, 2024, 2025)</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15 employees and over (2023, 2025)</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&gt;60 % female employees (2023, 2024, 2025)</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Non-business owner (2023, 2024, 2025)</a:t>
            </a:r>
          </a:p>
        </p:txBody>
      </p:sp>
      <p:sp>
        <p:nvSpPr>
          <p:cNvPr id="14" name="Rectangle: Rounded Corners 21">
            <a:extLst>
              <a:ext uri="{FF2B5EF4-FFF2-40B4-BE49-F238E27FC236}">
                <a16:creationId xmlns:a16="http://schemas.microsoft.com/office/drawing/2014/main" id="{1E11900A-0374-444E-BD71-3F27D2DFB8D2}"/>
              </a:ext>
            </a:extLst>
          </p:cNvPr>
          <p:cNvSpPr/>
          <p:nvPr>
            <p:custDataLst>
              <p:tags r:id="rId7"/>
            </p:custDataLst>
          </p:nvPr>
        </p:nvSpPr>
        <p:spPr>
          <a:xfrm>
            <a:off x="5363384" y="3184171"/>
            <a:ext cx="2927176" cy="708860"/>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SKILLED/SEMI-SKILLED – highest proportion:</a:t>
            </a:r>
            <a:endParaRPr lang="en-CA" sz="900" b="0" kern="0" dirty="0">
              <a:solidFill>
                <a:schemeClr val="bg2">
                  <a:lumMod val="50000"/>
                </a:schemeClr>
              </a:solidFill>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Secondary sector (2023, 2024, 2025)</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Public and para-public sectors (2023, 2024, 2025)</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Tertiary sector, other (2023, 2024, 2025)</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&gt;60 % male employees (2023, 2024)</a:t>
            </a:r>
          </a:p>
        </p:txBody>
      </p:sp>
      <p:sp>
        <p:nvSpPr>
          <p:cNvPr id="15" name="Rectangle: Rounded Corners 21">
            <a:extLst>
              <a:ext uri="{FF2B5EF4-FFF2-40B4-BE49-F238E27FC236}">
                <a16:creationId xmlns:a16="http://schemas.microsoft.com/office/drawing/2014/main" id="{1E11900A-0374-444E-BD71-3F27D2DFB8D2}"/>
              </a:ext>
            </a:extLst>
          </p:cNvPr>
          <p:cNvSpPr/>
          <p:nvPr>
            <p:custDataLst>
              <p:tags r:id="rId8"/>
            </p:custDataLst>
          </p:nvPr>
        </p:nvSpPr>
        <p:spPr>
          <a:xfrm>
            <a:off x="5348144" y="3987686"/>
            <a:ext cx="2934796" cy="721474"/>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LOW-SKILLED/SKILLED – higher proportion:</a:t>
            </a:r>
            <a:endParaRPr lang="en-CA" sz="900" b="0" kern="0" dirty="0">
              <a:solidFill>
                <a:schemeClr val="bg2">
                  <a:lumMod val="50000"/>
                </a:schemeClr>
              </a:solidFill>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Primary sector (2024, 2025)</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Accommodation, restaurants and tourism (2023, 2024, 2025)</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Retail (2023, 2024, 2025)</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Equal numbers of men and women (2023, 2024, 2025</a:t>
            </a:r>
            <a:r>
              <a:rPr lang="fr-CA" sz="800" b="0" kern="0" dirty="0">
                <a:solidFill>
                  <a:schemeClr val="bg2">
                    <a:lumMod val="50000"/>
                  </a:schemeClr>
                </a:solidFill>
                <a:latin typeface="+mn-lt"/>
              </a:rPr>
              <a:t>)</a:t>
            </a:r>
          </a:p>
        </p:txBody>
      </p:sp>
      <p:sp>
        <p:nvSpPr>
          <p:cNvPr id="3" name="Rectangle 2"/>
          <p:cNvSpPr/>
          <p:nvPr>
            <p:custDataLst>
              <p:tags r:id="rId9"/>
            </p:custDataLst>
          </p:nvPr>
        </p:nvSpPr>
        <p:spPr>
          <a:xfrm>
            <a:off x="368879" y="3796527"/>
            <a:ext cx="4203121" cy="707886"/>
          </a:xfrm>
          <a:prstGeom prst="rect">
            <a:avLst/>
          </a:prstGeom>
          <a:noFill/>
        </p:spPr>
        <p:txBody>
          <a:bodyPr wrap="square" rtlCol="0">
            <a:spAutoFit/>
          </a:bodyPr>
          <a:lstStyle/>
          <a:p>
            <a:pPr defTabSz="457200" eaLnBrk="0" hangingPunct="0"/>
            <a:r>
              <a:rPr lang="en-CA" sz="800" dirty="0">
                <a:solidFill>
                  <a:srgbClr val="222223"/>
                </a:solidFill>
                <a:latin typeface="Calibri" panose="020F0502020204030204" pitchFamily="34" charset="0"/>
                <a:cs typeface="Calibri" panose="020F0502020204030204" pitchFamily="34" charset="0"/>
              </a:rPr>
              <a:t>Highly qualified jobs</a:t>
            </a:r>
            <a:r>
              <a:rPr lang="en-CA" sz="800" b="0" dirty="0">
                <a:solidFill>
                  <a:srgbClr val="222223"/>
                </a:solidFill>
                <a:latin typeface="Calibri" panose="020F0502020204030204" pitchFamily="34" charset="0"/>
                <a:cs typeface="Calibri" panose="020F0502020204030204" pitchFamily="34" charset="0"/>
              </a:rPr>
              <a:t>: generally require university training: managers, management level employees and professionals.</a:t>
            </a:r>
          </a:p>
          <a:p>
            <a:pPr defTabSz="457200" eaLnBrk="0" hangingPunct="0"/>
            <a:r>
              <a:rPr lang="en-CA" sz="800" dirty="0">
                <a:solidFill>
                  <a:srgbClr val="222223"/>
                </a:solidFill>
                <a:latin typeface="Calibri" panose="020F0502020204030204" pitchFamily="34" charset="0"/>
                <a:cs typeface="Calibri" panose="020F0502020204030204" pitchFamily="34" charset="0"/>
              </a:rPr>
              <a:t>Skilled or semi-skilled jobs</a:t>
            </a:r>
            <a:r>
              <a:rPr lang="en-CA" sz="800" b="0" dirty="0">
                <a:solidFill>
                  <a:srgbClr val="222223"/>
                </a:solidFill>
                <a:latin typeface="Calibri" panose="020F0502020204030204" pitchFamily="34" charset="0"/>
                <a:cs typeface="Calibri" panose="020F0502020204030204" pitchFamily="34" charset="0"/>
              </a:rPr>
              <a:t>: require technical training at the college level (technical DEC) or high school-level vocational (DVS).</a:t>
            </a:r>
          </a:p>
          <a:p>
            <a:pPr defTabSz="457200" eaLnBrk="0" hangingPunct="0"/>
            <a:r>
              <a:rPr lang="en-CA" sz="800" dirty="0">
                <a:solidFill>
                  <a:srgbClr val="222223"/>
                </a:solidFill>
                <a:latin typeface="Calibri" panose="020F0502020204030204" pitchFamily="34" charset="0"/>
                <a:cs typeface="Calibri" panose="020F0502020204030204" pitchFamily="34" charset="0"/>
              </a:rPr>
              <a:t>Low-skilled or unskilled jobs</a:t>
            </a:r>
            <a:r>
              <a:rPr lang="en-CA" sz="800" b="0" dirty="0">
                <a:solidFill>
                  <a:srgbClr val="222223"/>
                </a:solidFill>
                <a:latin typeface="Calibri" panose="020F0502020204030204" pitchFamily="34" charset="0"/>
                <a:cs typeface="Calibri" panose="020F0502020204030204" pitchFamily="34" charset="0"/>
              </a:rPr>
              <a:t>: require a general high school diploma or no diploma.</a:t>
            </a:r>
          </a:p>
        </p:txBody>
      </p:sp>
      <p:sp>
        <p:nvSpPr>
          <p:cNvPr id="5" name="ZoneTexte 4">
            <a:extLst>
              <a:ext uri="{FF2B5EF4-FFF2-40B4-BE49-F238E27FC236}">
                <a16:creationId xmlns:a16="http://schemas.microsoft.com/office/drawing/2014/main" id="{3F10A829-40DD-5BEC-EE88-E23A66214E0A}"/>
              </a:ext>
            </a:extLst>
          </p:cNvPr>
          <p:cNvSpPr txBox="1"/>
          <p:nvPr>
            <p:custDataLst>
              <p:tags r:id="rId10"/>
            </p:custDataLst>
          </p:nvPr>
        </p:nvSpPr>
        <p:spPr>
          <a:xfrm>
            <a:off x="4712394" y="2399728"/>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2" name="ZoneTexte 11">
            <a:extLst>
              <a:ext uri="{FF2B5EF4-FFF2-40B4-BE49-F238E27FC236}">
                <a16:creationId xmlns:a16="http://schemas.microsoft.com/office/drawing/2014/main" id="{2956D9E8-2D15-6129-E30B-78774D7A2622}"/>
              </a:ext>
            </a:extLst>
          </p:cNvPr>
          <p:cNvSpPr txBox="1"/>
          <p:nvPr>
            <p:custDataLst>
              <p:tags r:id="rId11"/>
            </p:custDataLst>
          </p:nvPr>
        </p:nvSpPr>
        <p:spPr>
          <a:xfrm>
            <a:off x="4712394" y="3237139"/>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6" name="ZoneTexte 15">
            <a:extLst>
              <a:ext uri="{FF2B5EF4-FFF2-40B4-BE49-F238E27FC236}">
                <a16:creationId xmlns:a16="http://schemas.microsoft.com/office/drawing/2014/main" id="{B338BA3F-F8A1-4413-7396-42BADE69D46B}"/>
              </a:ext>
            </a:extLst>
          </p:cNvPr>
          <p:cNvSpPr txBox="1"/>
          <p:nvPr>
            <p:custDataLst>
              <p:tags r:id="rId12"/>
            </p:custDataLst>
          </p:nvPr>
        </p:nvSpPr>
        <p:spPr>
          <a:xfrm>
            <a:off x="4712394" y="4030408"/>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Tree>
    <p:extLst>
      <p:ext uri="{BB962C8B-B14F-4D97-AF65-F5344CB8AC3E}">
        <p14:creationId xmlns:p14="http://schemas.microsoft.com/office/powerpoint/2010/main" val="56452606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34</a:t>
            </a:fld>
            <a:endParaRPr lang="fr-CA" dirty="0"/>
          </a:p>
        </p:txBody>
      </p:sp>
      <p:sp>
        <p:nvSpPr>
          <p:cNvPr id="7" name="Forme libre 11">
            <a:extLst>
              <a:ext uri="{FF2B5EF4-FFF2-40B4-BE49-F238E27FC236}">
                <a16:creationId xmlns:a16="http://schemas.microsoft.com/office/drawing/2014/main" id="{64A83957-C6F8-AACF-2A40-20BA12FA3176}"/>
              </a:ext>
            </a:extLst>
          </p:cNvPr>
          <p:cNvSpPr/>
          <p:nvPr>
            <p:custDataLst>
              <p:tags r:id="rId2"/>
            </p:custDataLst>
          </p:nvPr>
        </p:nvSpPr>
        <p:spPr>
          <a:xfrm>
            <a:off x="-1203" y="0"/>
            <a:ext cx="4636444" cy="5146880"/>
          </a:xfrm>
          <a:custGeom>
            <a:avLst/>
            <a:gdLst>
              <a:gd name="connsiteX0" fmla="*/ 0 w 4636444"/>
              <a:gd name="connsiteY0" fmla="*/ 0 h 5146880"/>
              <a:gd name="connsiteX1" fmla="*/ 3657723 w 4636444"/>
              <a:gd name="connsiteY1" fmla="*/ 0 h 5146880"/>
              <a:gd name="connsiteX2" fmla="*/ 3696279 w 4636444"/>
              <a:gd name="connsiteY2" fmla="*/ 35770 h 5146880"/>
              <a:gd name="connsiteX3" fmla="*/ 4636444 w 4636444"/>
              <a:gd name="connsiteY3" fmla="*/ 2352676 h 5146880"/>
              <a:gd name="connsiteX4" fmla="*/ 3221219 w 4636444"/>
              <a:gd name="connsiteY4" fmla="*/ 5069684 h 5146880"/>
              <a:gd name="connsiteX5" fmla="*/ 3096736 w 4636444"/>
              <a:gd name="connsiteY5" fmla="*/ 5146880 h 5146880"/>
              <a:gd name="connsiteX6" fmla="*/ 0 w 4636444"/>
              <a:gd name="connsiteY6" fmla="*/ 5146880 h 51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444" h="5146880">
                <a:moveTo>
                  <a:pt x="0" y="0"/>
                </a:moveTo>
                <a:lnTo>
                  <a:pt x="3657723" y="0"/>
                </a:lnTo>
                <a:lnTo>
                  <a:pt x="3696279" y="35770"/>
                </a:lnTo>
                <a:cubicBezTo>
                  <a:pt x="4277161" y="628718"/>
                  <a:pt x="4636444" y="1447868"/>
                  <a:pt x="4636444" y="2352676"/>
                </a:cubicBezTo>
                <a:cubicBezTo>
                  <a:pt x="4636444" y="3483686"/>
                  <a:pt x="4075064" y="4480856"/>
                  <a:pt x="3221219" y="5069684"/>
                </a:cubicBezTo>
                <a:lnTo>
                  <a:pt x="3096736" y="5146880"/>
                </a:lnTo>
                <a:lnTo>
                  <a:pt x="0" y="5146880"/>
                </a:lnTo>
                <a:close/>
              </a:path>
            </a:pathLst>
          </a:custGeom>
          <a:solidFill>
            <a:srgbClr val="F46C31"/>
          </a:solidFill>
          <a:ln>
            <a:noFill/>
          </a:ln>
          <a:effectLst>
            <a:outerShdw blurRad="63500" dist="50800" dir="36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4488">
              <a:lnSpc>
                <a:spcPts val="4000"/>
              </a:lnSpc>
              <a:defRPr/>
            </a:pPr>
            <a:r>
              <a:rPr lang="fr-CA" sz="3200" dirty="0">
                <a:solidFill>
                  <a:prstClr val="white"/>
                </a:solidFill>
                <a:latin typeface="Trebuchet MS" panose="020B0603020202020204" pitchFamily="34" charset="0"/>
              </a:rPr>
              <a:t>4</a:t>
            </a:r>
            <a:r>
              <a:rPr lang="en-CA" sz="3200" dirty="0">
                <a:solidFill>
                  <a:prstClr val="white"/>
                </a:solidFill>
                <a:latin typeface="Trebuchet MS" panose="020B0603020202020204" pitchFamily="34" charset="0"/>
              </a:rPr>
              <a:t>. Recruiting</a:t>
            </a:r>
          </a:p>
        </p:txBody>
      </p:sp>
    </p:spTree>
    <p:extLst>
      <p:ext uri="{BB962C8B-B14F-4D97-AF65-F5344CB8AC3E}">
        <p14:creationId xmlns:p14="http://schemas.microsoft.com/office/powerpoint/2010/main" val="429059084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35</a:t>
            </a:fld>
            <a:endParaRPr lang="fr-CA" dirty="0"/>
          </a:p>
        </p:txBody>
      </p:sp>
      <p:sp>
        <p:nvSpPr>
          <p:cNvPr id="3" name="Espace réservé du contenu 2"/>
          <p:cNvSpPr>
            <a:spLocks noGrp="1"/>
          </p:cNvSpPr>
          <p:nvPr>
            <p:ph idx="11"/>
            <p:custDataLst>
              <p:tags r:id="rId2"/>
            </p:custDataLst>
          </p:nvPr>
        </p:nvSpPr>
        <p:spPr>
          <a:xfrm>
            <a:off x="22860" y="75911"/>
            <a:ext cx="9143999" cy="436778"/>
          </a:xfrm>
        </p:spPr>
        <p:txBody>
          <a:bodyPr anchor="ctr"/>
          <a:lstStyle/>
          <a:p>
            <a:pPr defTabSz="725091" fontAlgn="base">
              <a:spcBef>
                <a:spcPts val="750"/>
              </a:spcBef>
              <a:spcAft>
                <a:spcPts val="750"/>
              </a:spcAft>
            </a:pPr>
            <a:r>
              <a:rPr lang="en-CA" sz="2000" dirty="0">
                <a:solidFill>
                  <a:srgbClr val="222223"/>
                </a:solidFill>
                <a:latin typeface="Trebuchet MS" panose="020B0603020202020204" pitchFamily="34" charset="0"/>
                <a:ea typeface="Cambria" panose="02040503050406030204" pitchFamily="18" charset="0"/>
              </a:rPr>
              <a:t>Recruiting in a context of labour shortages </a:t>
            </a:r>
            <a:r>
              <a:rPr lang="fr-CA" sz="2000" dirty="0">
                <a:solidFill>
                  <a:srgbClr val="222223"/>
                </a:solidFill>
                <a:latin typeface="Trebuchet MS" panose="020B0603020202020204" pitchFamily="34" charset="0"/>
                <a:ea typeface="Cambria" panose="02040503050406030204" pitchFamily="18" charset="0"/>
              </a:rPr>
              <a:t>(1/2)</a:t>
            </a:r>
          </a:p>
        </p:txBody>
      </p:sp>
      <p:sp>
        <p:nvSpPr>
          <p:cNvPr id="4" name="ZoneTexte 6"/>
          <p:cNvSpPr txBox="1"/>
          <p:nvPr>
            <p:custDataLst>
              <p:tags r:id="rId3"/>
            </p:custDataLst>
          </p:nvPr>
        </p:nvSpPr>
        <p:spPr>
          <a:xfrm>
            <a:off x="487015" y="4783593"/>
            <a:ext cx="7556317"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Q11. Over the next three years, and given the changes brought on by labour shortages, do you plan on resorting to the following actions?</a:t>
            </a:r>
          </a:p>
          <a:p>
            <a:r>
              <a:rPr lang="en-CA" sz="800" b="0" dirty="0">
                <a:solidFill>
                  <a:schemeClr val="bg1">
                    <a:lumMod val="50000"/>
                  </a:schemeClr>
                </a:solidFill>
                <a:latin typeface="Calibri" panose="020F0502020204030204" pitchFamily="34" charset="0"/>
                <a:cs typeface="Calibri" panose="020F0502020204030204" pitchFamily="34" charset="0"/>
              </a:rPr>
              <a:t>Base : All respondents (n=233).</a:t>
            </a:r>
          </a:p>
        </p:txBody>
      </p:sp>
      <p:graphicFrame>
        <p:nvGraphicFramePr>
          <p:cNvPr id="16" name="Chart 5">
            <a:extLst>
              <a:ext uri="{FF2B5EF4-FFF2-40B4-BE49-F238E27FC236}">
                <a16:creationId xmlns:a16="http://schemas.microsoft.com/office/drawing/2014/main" id="{B80B7434-0BDC-4D77-8D70-393AAC46955F}"/>
              </a:ext>
            </a:extLst>
          </p:cNvPr>
          <p:cNvGraphicFramePr/>
          <p:nvPr>
            <p:custDataLst>
              <p:tags r:id="rId4"/>
            </p:custDataLst>
            <p:extLst>
              <p:ext uri="{D42A27DB-BD31-4B8C-83A1-F6EECF244321}">
                <p14:modId xmlns:p14="http://schemas.microsoft.com/office/powerpoint/2010/main" val="3587814022"/>
              </p:ext>
            </p:extLst>
          </p:nvPr>
        </p:nvGraphicFramePr>
        <p:xfrm>
          <a:off x="131579" y="480060"/>
          <a:ext cx="5469121" cy="4059868"/>
        </p:xfrm>
        <a:graphic>
          <a:graphicData uri="http://schemas.openxmlformats.org/drawingml/2006/chart">
            <c:chart xmlns:c="http://schemas.openxmlformats.org/drawingml/2006/chart" xmlns:r="http://schemas.openxmlformats.org/officeDocument/2006/relationships" r:id="rId14"/>
          </a:graphicData>
        </a:graphic>
      </p:graphicFrame>
      <p:sp>
        <p:nvSpPr>
          <p:cNvPr id="23" name="TextBox 1">
            <a:extLst>
              <a:ext uri="{FF2B5EF4-FFF2-40B4-BE49-F238E27FC236}">
                <a16:creationId xmlns:a16="http://schemas.microsoft.com/office/drawing/2014/main" id="{C1A05870-10B5-4D87-A490-9FEA0DC8DE4A}"/>
              </a:ext>
            </a:extLst>
          </p:cNvPr>
          <p:cNvSpPr txBox="1"/>
          <p:nvPr>
            <p:custDataLst>
              <p:tags r:id="rId5"/>
            </p:custDataLst>
          </p:nvPr>
        </p:nvSpPr>
        <p:spPr>
          <a:xfrm>
            <a:off x="5574776" y="630784"/>
            <a:ext cx="3508264" cy="1077218"/>
          </a:xfrm>
          <a:prstGeom prst="rect">
            <a:avLst/>
          </a:prstGeom>
        </p:spPr>
        <p:txBody>
          <a:bodyPr vert="horz" wrap="square" lIns="91440" tIns="0" rIns="91440" bIns="0" rtlCol="0">
            <a:spAutoFit/>
          </a:bodyPr>
          <a:lstStyle/>
          <a:p>
            <a:pPr marL="4763" algn="just">
              <a:lnSpc>
                <a:spcPts val="1200"/>
              </a:lnSpc>
              <a:spcAft>
                <a:spcPts val="600"/>
              </a:spcAft>
            </a:pPr>
            <a:r>
              <a:rPr lang="en-CA" sz="1100" b="0" dirty="0">
                <a:solidFill>
                  <a:srgbClr val="222223"/>
                </a:solidFill>
                <a:latin typeface="Calibri" panose="020F0502020204030204" pitchFamily="34" charset="0"/>
                <a:cs typeface="Calibri" panose="020F0502020204030204" pitchFamily="34" charset="0"/>
              </a:rPr>
              <a:t>In a context of labour shortages, a rather sizeable number of respondents have either turned to or would be willing to turn to workers from Indigenous communities (72%), retirees (71%) and immigrants or members of cultural communities (67%). Fewer respondents have hired or would be willing to hire workers less skilled than desired (57%)</a:t>
            </a:r>
            <a:endParaRPr lang="fr-CA" sz="1100" b="0" dirty="0">
              <a:solidFill>
                <a:srgbClr val="222223"/>
              </a:solidFill>
              <a:latin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id="{DEDAAC32-23E5-7B60-166D-9B952616FAE1}"/>
              </a:ext>
            </a:extLst>
          </p:cNvPr>
          <p:cNvSpPr txBox="1"/>
          <p:nvPr>
            <p:custDataLst>
              <p:tags r:id="rId6"/>
            </p:custDataLst>
          </p:nvPr>
        </p:nvSpPr>
        <p:spPr>
          <a:xfrm>
            <a:off x="4927076" y="720273"/>
            <a:ext cx="472385" cy="234872"/>
          </a:xfrm>
          <a:prstGeom prst="rect">
            <a:avLst/>
          </a:prstGeom>
          <a:noFill/>
        </p:spPr>
        <p:txBody>
          <a:bodyPr wrap="square" rtlCol="0">
            <a:spAutoFit/>
          </a:bodyPr>
          <a:lstStyle/>
          <a:p>
            <a:pPr algn="ctr">
              <a:lnSpc>
                <a:spcPts val="1200"/>
              </a:lnSpc>
              <a:spcAft>
                <a:spcPts val="0"/>
              </a:spcAft>
            </a:pPr>
            <a:r>
              <a:rPr lang="fr-CA" sz="800" b="0" i="1" dirty="0">
                <a:latin typeface="+mn-lt"/>
              </a:rPr>
              <a:t>(80%)</a:t>
            </a:r>
          </a:p>
        </p:txBody>
      </p:sp>
      <p:sp>
        <p:nvSpPr>
          <p:cNvPr id="7" name="ZoneTexte 6">
            <a:extLst>
              <a:ext uri="{FF2B5EF4-FFF2-40B4-BE49-F238E27FC236}">
                <a16:creationId xmlns:a16="http://schemas.microsoft.com/office/drawing/2014/main" id="{FE198981-BA9B-0888-CF18-E1B84DC04B1E}"/>
              </a:ext>
            </a:extLst>
          </p:cNvPr>
          <p:cNvSpPr txBox="1"/>
          <p:nvPr>
            <p:custDataLst>
              <p:tags r:id="rId7"/>
            </p:custDataLst>
          </p:nvPr>
        </p:nvSpPr>
        <p:spPr>
          <a:xfrm>
            <a:off x="2150247" y="4441770"/>
            <a:ext cx="2776829" cy="21544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rgbClr val="222223"/>
                </a:solidFill>
                <a:latin typeface="Calibri" panose="020F0502020204030204" pitchFamily="34" charset="0"/>
                <a:ea typeface="+mn-ea"/>
                <a:cs typeface="Calibri" panose="020F0502020204030204" pitchFamily="34" charset="0"/>
              </a:rPr>
              <a:t>(The figures in brackets were taken from the 2018 survey.)</a:t>
            </a:r>
          </a:p>
        </p:txBody>
      </p:sp>
      <p:sp>
        <p:nvSpPr>
          <p:cNvPr id="8" name="ZoneTexte 7">
            <a:extLst>
              <a:ext uri="{FF2B5EF4-FFF2-40B4-BE49-F238E27FC236}">
                <a16:creationId xmlns:a16="http://schemas.microsoft.com/office/drawing/2014/main" id="{CC8A45A5-8BCF-C24F-E638-52842177C749}"/>
              </a:ext>
            </a:extLst>
          </p:cNvPr>
          <p:cNvSpPr txBox="1"/>
          <p:nvPr>
            <p:custDataLst>
              <p:tags r:id="rId8"/>
            </p:custDataLst>
          </p:nvPr>
        </p:nvSpPr>
        <p:spPr>
          <a:xfrm>
            <a:off x="4777767" y="1501022"/>
            <a:ext cx="472385" cy="234872"/>
          </a:xfrm>
          <a:prstGeom prst="rect">
            <a:avLst/>
          </a:prstGeom>
          <a:noFill/>
        </p:spPr>
        <p:txBody>
          <a:bodyPr wrap="square" rtlCol="0">
            <a:spAutoFit/>
          </a:bodyPr>
          <a:lstStyle/>
          <a:p>
            <a:pPr algn="ctr">
              <a:lnSpc>
                <a:spcPts val="1200"/>
              </a:lnSpc>
              <a:spcAft>
                <a:spcPts val="0"/>
              </a:spcAft>
            </a:pPr>
            <a:r>
              <a:rPr lang="fr-CA" sz="800" b="0" i="1" dirty="0">
                <a:latin typeface="+mn-lt"/>
              </a:rPr>
              <a:t>(72%)</a:t>
            </a:r>
          </a:p>
        </p:txBody>
      </p:sp>
      <p:sp>
        <p:nvSpPr>
          <p:cNvPr id="9" name="ZoneTexte 8">
            <a:extLst>
              <a:ext uri="{FF2B5EF4-FFF2-40B4-BE49-F238E27FC236}">
                <a16:creationId xmlns:a16="http://schemas.microsoft.com/office/drawing/2014/main" id="{73AF44EC-CBFC-EF98-2696-B78ED23583E3}"/>
              </a:ext>
            </a:extLst>
          </p:cNvPr>
          <p:cNvSpPr txBox="1"/>
          <p:nvPr>
            <p:custDataLst>
              <p:tags r:id="rId9"/>
            </p:custDataLst>
          </p:nvPr>
        </p:nvSpPr>
        <p:spPr>
          <a:xfrm>
            <a:off x="4888976" y="1101273"/>
            <a:ext cx="472385" cy="234872"/>
          </a:xfrm>
          <a:prstGeom prst="rect">
            <a:avLst/>
          </a:prstGeom>
          <a:noFill/>
        </p:spPr>
        <p:txBody>
          <a:bodyPr wrap="square" rtlCol="0">
            <a:spAutoFit/>
          </a:bodyPr>
          <a:lstStyle/>
          <a:p>
            <a:pPr algn="ctr">
              <a:lnSpc>
                <a:spcPts val="1200"/>
              </a:lnSpc>
              <a:spcAft>
                <a:spcPts val="0"/>
              </a:spcAft>
            </a:pPr>
            <a:r>
              <a:rPr lang="fr-CA" sz="800" b="0" i="1" dirty="0">
                <a:latin typeface="+mn-lt"/>
              </a:rPr>
              <a:t>(39%)</a:t>
            </a:r>
          </a:p>
        </p:txBody>
      </p:sp>
      <p:sp>
        <p:nvSpPr>
          <p:cNvPr id="10" name="ZoneTexte 9">
            <a:extLst>
              <a:ext uri="{FF2B5EF4-FFF2-40B4-BE49-F238E27FC236}">
                <a16:creationId xmlns:a16="http://schemas.microsoft.com/office/drawing/2014/main" id="{66FAA4F5-6C9A-076F-1AF7-FD9F5403D05C}"/>
              </a:ext>
            </a:extLst>
          </p:cNvPr>
          <p:cNvSpPr txBox="1"/>
          <p:nvPr>
            <p:custDataLst>
              <p:tags r:id="rId10"/>
            </p:custDataLst>
          </p:nvPr>
        </p:nvSpPr>
        <p:spPr>
          <a:xfrm>
            <a:off x="4477496" y="1893753"/>
            <a:ext cx="472385" cy="234872"/>
          </a:xfrm>
          <a:prstGeom prst="rect">
            <a:avLst/>
          </a:prstGeom>
          <a:noFill/>
        </p:spPr>
        <p:txBody>
          <a:bodyPr wrap="square" rtlCol="0">
            <a:spAutoFit/>
          </a:bodyPr>
          <a:lstStyle/>
          <a:p>
            <a:pPr algn="ctr">
              <a:lnSpc>
                <a:spcPts val="1200"/>
              </a:lnSpc>
              <a:spcAft>
                <a:spcPts val="0"/>
              </a:spcAft>
            </a:pPr>
            <a:r>
              <a:rPr lang="fr-CA" sz="800" b="0" i="1" dirty="0">
                <a:latin typeface="+mn-lt"/>
              </a:rPr>
              <a:t>(43%)</a:t>
            </a:r>
          </a:p>
        </p:txBody>
      </p:sp>
      <p:sp>
        <p:nvSpPr>
          <p:cNvPr id="11" name="ZoneTexte 10">
            <a:extLst>
              <a:ext uri="{FF2B5EF4-FFF2-40B4-BE49-F238E27FC236}">
                <a16:creationId xmlns:a16="http://schemas.microsoft.com/office/drawing/2014/main" id="{BC7D8A2E-6915-0DD7-D4E0-33889C31A710}"/>
              </a:ext>
            </a:extLst>
          </p:cNvPr>
          <p:cNvSpPr txBox="1"/>
          <p:nvPr>
            <p:custDataLst>
              <p:tags r:id="rId11"/>
            </p:custDataLst>
          </p:nvPr>
        </p:nvSpPr>
        <p:spPr>
          <a:xfrm>
            <a:off x="4203176" y="2291436"/>
            <a:ext cx="472385" cy="234872"/>
          </a:xfrm>
          <a:prstGeom prst="rect">
            <a:avLst/>
          </a:prstGeom>
          <a:noFill/>
        </p:spPr>
        <p:txBody>
          <a:bodyPr wrap="square" rtlCol="0">
            <a:spAutoFit/>
          </a:bodyPr>
          <a:lstStyle/>
          <a:p>
            <a:pPr algn="ctr">
              <a:lnSpc>
                <a:spcPts val="1200"/>
              </a:lnSpc>
              <a:spcAft>
                <a:spcPts val="0"/>
              </a:spcAft>
            </a:pPr>
            <a:r>
              <a:rPr lang="fr-CA" sz="800" b="0" i="1" dirty="0">
                <a:latin typeface="+mn-lt"/>
              </a:rPr>
              <a:t>(47%)</a:t>
            </a:r>
          </a:p>
        </p:txBody>
      </p:sp>
      <p:sp>
        <p:nvSpPr>
          <p:cNvPr id="13" name="TextBox 1">
            <a:extLst>
              <a:ext uri="{FF2B5EF4-FFF2-40B4-BE49-F238E27FC236}">
                <a16:creationId xmlns:a16="http://schemas.microsoft.com/office/drawing/2014/main" id="{6F447340-D333-747B-AE77-1181799DFAD8}"/>
              </a:ext>
            </a:extLst>
          </p:cNvPr>
          <p:cNvSpPr txBox="1"/>
          <p:nvPr>
            <p:custDataLst>
              <p:tags r:id="rId12"/>
            </p:custDataLst>
          </p:nvPr>
        </p:nvSpPr>
        <p:spPr>
          <a:xfrm>
            <a:off x="4888976" y="2065994"/>
            <a:ext cx="4185842" cy="2000548"/>
          </a:xfrm>
          <a:prstGeom prst="rect">
            <a:avLst/>
          </a:prstGeom>
        </p:spPr>
        <p:txBody>
          <a:bodyPr vert="horz" wrap="square" lIns="91440" tIns="0" rIns="91440" bIns="0" rtlCol="0">
            <a:spAutoFit/>
          </a:bodyPr>
          <a:lstStyle/>
          <a:p>
            <a:pPr marL="4763" algn="just">
              <a:lnSpc>
                <a:spcPts val="1200"/>
              </a:lnSpc>
              <a:spcAft>
                <a:spcPts val="600"/>
              </a:spcAft>
            </a:pPr>
            <a:r>
              <a:rPr lang="en-CA" sz="1100" b="0" kern="1200" dirty="0">
                <a:solidFill>
                  <a:srgbClr val="222223"/>
                </a:solidFill>
                <a:latin typeface="Calibri" panose="020F0502020204030204" pitchFamily="34" charset="0"/>
                <a:ea typeface="+mn-ea"/>
                <a:cs typeface="Calibri" panose="020F0502020204030204" pitchFamily="34" charset="0"/>
              </a:rPr>
              <a:t>Other strategies were mentioned quite often (more than 40%): hiring of handicapped workers (48%), sponsorship of students pursuing a specialized education (45%), mentoring of young dropouts for unskilled trades (42%) and young people far from the job market and overseen by an employability stakeholder (42%).</a:t>
            </a:r>
          </a:p>
          <a:p>
            <a:pPr marL="4763" algn="just">
              <a:lnSpc>
                <a:spcPts val="1200"/>
              </a:lnSpc>
              <a:spcAft>
                <a:spcPts val="600"/>
              </a:spcAft>
            </a:pPr>
            <a:r>
              <a:rPr lang="en-CA" sz="1100" b="0" dirty="0">
                <a:solidFill>
                  <a:srgbClr val="222223"/>
                </a:solidFill>
                <a:latin typeface="Calibri" panose="020F0502020204030204" pitchFamily="34" charset="0"/>
                <a:cs typeface="Calibri" panose="020F0502020204030204" pitchFamily="34" charset="0"/>
              </a:rPr>
              <a:t>The least often cited strategies are as follows: workers with a criminal record (30) and those with a mental health problem </a:t>
            </a:r>
            <a:r>
              <a:rPr lang="en-CA" sz="1100" b="0" kern="1200" dirty="0">
                <a:solidFill>
                  <a:srgbClr val="222223"/>
                </a:solidFill>
                <a:latin typeface="Calibri" panose="020F0502020204030204" pitchFamily="34" charset="0"/>
                <a:ea typeface="+mn-ea"/>
                <a:cs typeface="Calibri" panose="020F0502020204030204" pitchFamily="34" charset="0"/>
              </a:rPr>
              <a:t>(25%).</a:t>
            </a:r>
          </a:p>
          <a:p>
            <a:pPr marL="4763" algn="just">
              <a:lnSpc>
                <a:spcPts val="1200"/>
              </a:lnSpc>
              <a:spcAft>
                <a:spcPts val="600"/>
              </a:spcAft>
            </a:pPr>
            <a:r>
              <a:rPr lang="en-CA" sz="1100" b="0" dirty="0">
                <a:solidFill>
                  <a:srgbClr val="222223"/>
                </a:solidFill>
                <a:latin typeface="Calibri" panose="020F0502020204030204" pitchFamily="34" charset="0"/>
                <a:cs typeface="Calibri" panose="020F0502020204030204" pitchFamily="34" charset="0"/>
              </a:rPr>
              <a:t>In comparison with the 2018 survey, there was a spike in the hires of retirees (+32%) and workers less skilled than desired (+14%). There was a drop in the numbers of workers from Indigenous communities </a:t>
            </a:r>
            <a:r>
              <a:rPr lang="en-CA" sz="1100" b="0" kern="1200" dirty="0">
                <a:solidFill>
                  <a:srgbClr val="222223"/>
                </a:solidFill>
                <a:latin typeface="Calibri" panose="020F0502020204030204" pitchFamily="34" charset="0"/>
                <a:ea typeface="+mn-ea"/>
                <a:cs typeface="Calibri" panose="020F0502020204030204" pitchFamily="34" charset="0"/>
              </a:rPr>
              <a:t>(-8 points) and immigrants or members of cultural communities (-5 points).</a:t>
            </a:r>
            <a:endParaRPr lang="en-CA" sz="1100" b="0" dirty="0">
              <a:solidFill>
                <a:srgbClr val="222223"/>
              </a:solidFill>
              <a:latin typeface="Calibri" panose="020F0502020204030204" pitchFamily="34" charset="0"/>
              <a:cs typeface="Calibri" panose="020F0502020204030204" pitchFamily="34" charset="0"/>
            </a:endParaRPr>
          </a:p>
        </p:txBody>
      </p:sp>
      <p:sp>
        <p:nvSpPr>
          <p:cNvPr id="5" name="ZoneTexte 19">
            <a:extLst>
              <a:ext uri="{FF2B5EF4-FFF2-40B4-BE49-F238E27FC236}">
                <a16:creationId xmlns:a16="http://schemas.microsoft.com/office/drawing/2014/main" id="{8035A513-81F0-F34F-931B-6F041FDAB0DE}"/>
              </a:ext>
            </a:extLst>
          </p:cNvPr>
          <p:cNvSpPr txBox="1"/>
          <p:nvPr/>
        </p:nvSpPr>
        <p:spPr>
          <a:xfrm>
            <a:off x="5228145" y="654143"/>
            <a:ext cx="400930" cy="297181"/>
          </a:xfrm>
          <a:prstGeom prst="rect">
            <a:avLst/>
          </a:prstGeom>
          <a:noFill/>
        </p:spPr>
        <p:txBody>
          <a:bodyPr wrap="square" rtlCol="0">
            <a:noAutofit/>
          </a:bodyPr>
          <a:lstStyle>
            <a:defPPr>
              <a:defRPr lang="fr-CA"/>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r>
              <a:rPr lang="fr-CA" sz="1200" dirty="0">
                <a:solidFill>
                  <a:srgbClr val="FF0000"/>
                </a:solidFill>
                <a:latin typeface="+mn-lt"/>
                <a:sym typeface="Wingdings 3" panose="05040102010807070707" pitchFamily="18" charset="2"/>
              </a:rPr>
              <a:t></a:t>
            </a:r>
            <a:endParaRPr lang="fr-CA" sz="1200" dirty="0">
              <a:solidFill>
                <a:srgbClr val="FF0000"/>
              </a:solidFill>
              <a:latin typeface="+mn-lt"/>
            </a:endParaRPr>
          </a:p>
        </p:txBody>
      </p:sp>
      <p:sp>
        <p:nvSpPr>
          <p:cNvPr id="12" name="ZoneTexte 22">
            <a:extLst>
              <a:ext uri="{FF2B5EF4-FFF2-40B4-BE49-F238E27FC236}">
                <a16:creationId xmlns:a16="http://schemas.microsoft.com/office/drawing/2014/main" id="{2BE2750F-3ED3-E20F-EE34-E282CBA48E28}"/>
              </a:ext>
            </a:extLst>
          </p:cNvPr>
          <p:cNvSpPr txBox="1"/>
          <p:nvPr/>
        </p:nvSpPr>
        <p:spPr>
          <a:xfrm>
            <a:off x="5197916" y="1039535"/>
            <a:ext cx="400930" cy="297181"/>
          </a:xfrm>
          <a:prstGeom prst="rect">
            <a:avLst/>
          </a:prstGeom>
          <a:noFill/>
        </p:spPr>
        <p:txBody>
          <a:bodyPr wrap="square" rtlCol="0">
            <a:noAutofit/>
          </a:bodyPr>
          <a:lstStyle>
            <a:defPPr>
              <a:defRPr lang="fr-CA"/>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r>
              <a:rPr lang="fr-CA" sz="1200" dirty="0">
                <a:solidFill>
                  <a:srgbClr val="00B050"/>
                </a:solidFill>
                <a:latin typeface="+mn-lt"/>
                <a:sym typeface="Wingdings 3" panose="05040102010807070707" pitchFamily="18" charset="2"/>
              </a:rPr>
              <a:t></a:t>
            </a:r>
            <a:endParaRPr lang="fr-CA" sz="1200" dirty="0">
              <a:solidFill>
                <a:srgbClr val="00B050"/>
              </a:solidFill>
              <a:latin typeface="+mn-lt"/>
            </a:endParaRPr>
          </a:p>
        </p:txBody>
      </p:sp>
      <p:sp>
        <p:nvSpPr>
          <p:cNvPr id="14" name="ZoneTexte 19">
            <a:extLst>
              <a:ext uri="{FF2B5EF4-FFF2-40B4-BE49-F238E27FC236}">
                <a16:creationId xmlns:a16="http://schemas.microsoft.com/office/drawing/2014/main" id="{1D83ADC5-7116-E98D-ACDB-9382511240B8}"/>
              </a:ext>
            </a:extLst>
          </p:cNvPr>
          <p:cNvSpPr txBox="1"/>
          <p:nvPr/>
        </p:nvSpPr>
        <p:spPr>
          <a:xfrm>
            <a:off x="5067726" y="1424160"/>
            <a:ext cx="400930" cy="297181"/>
          </a:xfrm>
          <a:prstGeom prst="rect">
            <a:avLst/>
          </a:prstGeom>
          <a:noFill/>
        </p:spPr>
        <p:txBody>
          <a:bodyPr wrap="square" rtlCol="0">
            <a:noAutofit/>
          </a:bodyPr>
          <a:lstStyle>
            <a:defPPr>
              <a:defRPr lang="fr-CA"/>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r>
              <a:rPr lang="fr-CA" sz="1200" dirty="0">
                <a:solidFill>
                  <a:srgbClr val="FF0000"/>
                </a:solidFill>
                <a:latin typeface="+mn-lt"/>
                <a:sym typeface="Wingdings 3" panose="05040102010807070707" pitchFamily="18" charset="2"/>
              </a:rPr>
              <a:t></a:t>
            </a:r>
            <a:endParaRPr lang="fr-CA" sz="1200" dirty="0">
              <a:solidFill>
                <a:srgbClr val="FF0000"/>
              </a:solidFill>
              <a:latin typeface="+mn-lt"/>
            </a:endParaRPr>
          </a:p>
        </p:txBody>
      </p:sp>
      <p:sp>
        <p:nvSpPr>
          <p:cNvPr id="15" name="ZoneTexte 22">
            <a:extLst>
              <a:ext uri="{FF2B5EF4-FFF2-40B4-BE49-F238E27FC236}">
                <a16:creationId xmlns:a16="http://schemas.microsoft.com/office/drawing/2014/main" id="{D8CBD58F-25E6-E397-3289-830707117C55}"/>
              </a:ext>
            </a:extLst>
          </p:cNvPr>
          <p:cNvSpPr txBox="1"/>
          <p:nvPr/>
        </p:nvSpPr>
        <p:spPr>
          <a:xfrm>
            <a:off x="4772804" y="1793510"/>
            <a:ext cx="400930" cy="297181"/>
          </a:xfrm>
          <a:prstGeom prst="rect">
            <a:avLst/>
          </a:prstGeom>
          <a:noFill/>
        </p:spPr>
        <p:txBody>
          <a:bodyPr wrap="square" rtlCol="0">
            <a:noAutofit/>
          </a:bodyPr>
          <a:lstStyle>
            <a:defPPr>
              <a:defRPr lang="fr-CA"/>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r>
              <a:rPr lang="fr-CA" sz="1200" dirty="0">
                <a:solidFill>
                  <a:srgbClr val="00B050"/>
                </a:solidFill>
                <a:latin typeface="+mn-lt"/>
                <a:sym typeface="Wingdings 3" panose="05040102010807070707" pitchFamily="18" charset="2"/>
              </a:rPr>
              <a:t></a:t>
            </a:r>
            <a:endParaRPr lang="fr-CA" sz="1200" dirty="0">
              <a:solidFill>
                <a:srgbClr val="00B050"/>
              </a:solidFill>
              <a:latin typeface="+mn-lt"/>
            </a:endParaRPr>
          </a:p>
        </p:txBody>
      </p:sp>
    </p:spTree>
    <p:extLst>
      <p:ext uri="{BB962C8B-B14F-4D97-AF65-F5344CB8AC3E}">
        <p14:creationId xmlns:p14="http://schemas.microsoft.com/office/powerpoint/2010/main" val="683387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36</a:t>
            </a:fld>
            <a:endParaRPr lang="fr-CA" dirty="0"/>
          </a:p>
        </p:txBody>
      </p:sp>
      <p:sp>
        <p:nvSpPr>
          <p:cNvPr id="19" name="TextBox 1">
            <a:extLst>
              <a:ext uri="{FF2B5EF4-FFF2-40B4-BE49-F238E27FC236}">
                <a16:creationId xmlns:a16="http://schemas.microsoft.com/office/drawing/2014/main" id="{AFB65A53-3FC3-405D-92BB-D072F6F4C115}"/>
              </a:ext>
            </a:extLst>
          </p:cNvPr>
          <p:cNvSpPr txBox="1"/>
          <p:nvPr>
            <p:custDataLst>
              <p:tags r:id="rId2"/>
            </p:custDataLst>
          </p:nvPr>
        </p:nvSpPr>
        <p:spPr>
          <a:xfrm>
            <a:off x="230659" y="566585"/>
            <a:ext cx="8676517" cy="1397819"/>
          </a:xfrm>
          <a:prstGeom prst="rect">
            <a:avLst/>
          </a:prstGeom>
        </p:spPr>
        <p:txBody>
          <a:bodyPr vert="horz" wrap="square" lIns="91440" tIns="0" rIns="91440" bIns="0" rtlCol="0">
            <a:spAutoFit/>
          </a:bodyPr>
          <a:lstStyle/>
          <a:p>
            <a:pPr marL="4763" algn="just">
              <a:lnSpc>
                <a:spcPts val="1200"/>
              </a:lnSpc>
              <a:spcAft>
                <a:spcPts val="300"/>
              </a:spcAft>
            </a:pPr>
            <a:r>
              <a:rPr lang="en-CA" sz="1100" b="0" dirty="0">
                <a:solidFill>
                  <a:srgbClr val="222223"/>
                </a:solidFill>
                <a:latin typeface="Calibri" panose="020F0502020204030204" pitchFamily="34" charset="0"/>
                <a:cs typeface="Calibri" panose="020F0502020204030204" pitchFamily="34" charset="0"/>
              </a:rPr>
              <a:t>An analysis of the significant variances for each of the ten strategies that respondents either turned to or intend to turn to in order to deal with the labour shortage shows that certain segments are proportionately more inclined to go with several strategies:</a:t>
            </a: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Companies with 15 employees and over (positive variances for 9 of 10 strategies, except for workers with a criminal record).</a:t>
            </a: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The accommodation, restaurant and tourism sector (9 out of 10, with the exception of handicapped workers). This may be explained by the fact that this sector was very severely affected by the pandemic and that several workers have left this field. As a result, it is more affected by the labour shortage and thus more open to various recruiting strategies.</a:t>
            </a:r>
          </a:p>
          <a:p>
            <a:pPr marL="231775" indent="-231775" defTabSz="966788">
              <a:lnSpc>
                <a:spcPts val="12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The public and para-public sectors (3 out of 10: the retiree, less qualified and mental health problem categories).</a:t>
            </a: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Companies with a large proportion of workers under 25 (4 out of 10).</a:t>
            </a:r>
          </a:p>
        </p:txBody>
      </p:sp>
      <p:sp>
        <p:nvSpPr>
          <p:cNvPr id="6" name="Espace réservé du contenu 2">
            <a:extLst>
              <a:ext uri="{FF2B5EF4-FFF2-40B4-BE49-F238E27FC236}">
                <a16:creationId xmlns:a16="http://schemas.microsoft.com/office/drawing/2014/main" id="{56616153-FF46-90EB-7965-3CA69E62BA30}"/>
              </a:ext>
            </a:extLst>
          </p:cNvPr>
          <p:cNvSpPr>
            <a:spLocks noGrp="1"/>
          </p:cNvSpPr>
          <p:nvPr>
            <p:ph idx="11"/>
            <p:custDataLst>
              <p:tags r:id="rId3"/>
            </p:custDataLst>
          </p:nvPr>
        </p:nvSpPr>
        <p:spPr>
          <a:xfrm>
            <a:off x="22860" y="75911"/>
            <a:ext cx="9143999" cy="436778"/>
          </a:xfrm>
        </p:spPr>
        <p:txBody>
          <a:bodyPr anchor="ctr"/>
          <a:lstStyle/>
          <a:p>
            <a:pPr defTabSz="725091" fontAlgn="base">
              <a:spcBef>
                <a:spcPts val="750"/>
              </a:spcBef>
              <a:spcAft>
                <a:spcPts val="750"/>
              </a:spcAft>
            </a:pPr>
            <a:r>
              <a:rPr lang="en-CA" sz="2000" dirty="0">
                <a:solidFill>
                  <a:srgbClr val="222223"/>
                </a:solidFill>
                <a:latin typeface="Trebuchet MS" panose="020B0603020202020204" pitchFamily="34" charset="0"/>
                <a:ea typeface="Cambria" panose="02040503050406030204" pitchFamily="18" charset="0"/>
              </a:rPr>
              <a:t>Recruiting in a context of labour shortages </a:t>
            </a:r>
            <a:r>
              <a:rPr lang="fr-CA" sz="2000" dirty="0">
                <a:solidFill>
                  <a:srgbClr val="222223"/>
                </a:solidFill>
                <a:latin typeface="Trebuchet MS" panose="020B0603020202020204" pitchFamily="34" charset="0"/>
                <a:ea typeface="Cambria" panose="02040503050406030204" pitchFamily="18" charset="0"/>
              </a:rPr>
              <a:t>(2/2)</a:t>
            </a:r>
          </a:p>
        </p:txBody>
      </p:sp>
      <p:sp>
        <p:nvSpPr>
          <p:cNvPr id="30" name="ZoneTexte 6">
            <a:extLst>
              <a:ext uri="{FF2B5EF4-FFF2-40B4-BE49-F238E27FC236}">
                <a16:creationId xmlns:a16="http://schemas.microsoft.com/office/drawing/2014/main" id="{228D88AB-1495-F02E-E61C-3AF542809C0D}"/>
              </a:ext>
            </a:extLst>
          </p:cNvPr>
          <p:cNvSpPr txBox="1"/>
          <p:nvPr>
            <p:custDataLst>
              <p:tags r:id="rId4"/>
            </p:custDataLst>
          </p:nvPr>
        </p:nvSpPr>
        <p:spPr>
          <a:xfrm>
            <a:off x="487015" y="4783593"/>
            <a:ext cx="7556317"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Q11. </a:t>
            </a:r>
            <a:r>
              <a:rPr lang="en-CA" sz="800" b="0" dirty="0">
                <a:solidFill>
                  <a:schemeClr val="bg1">
                    <a:lumMod val="50000"/>
                  </a:schemeClr>
                </a:solidFill>
                <a:latin typeface="Calibri" panose="020F0502020204030204" pitchFamily="34" charset="0"/>
                <a:cs typeface="Calibri" panose="020F0502020204030204" pitchFamily="34" charset="0"/>
              </a:rPr>
              <a:t>Over the next three years, and given the changes brought on by labour shortages, do you plan on resorting to the following actions?</a:t>
            </a:r>
          </a:p>
          <a:p>
            <a:endParaRPr lang="fr-CA" sz="800" b="0" dirty="0">
              <a:solidFill>
                <a:schemeClr val="bg1">
                  <a:lumMod val="50000"/>
                </a:schemeClr>
              </a:solidFill>
              <a:latin typeface="Calibri" panose="020F0502020204030204" pitchFamily="34" charset="0"/>
              <a:cs typeface="Calibri" panose="020F0502020204030204" pitchFamily="34" charset="0"/>
            </a:endParaRPr>
          </a:p>
          <a:p>
            <a:r>
              <a:rPr lang="fr-CA" sz="800" b="0" dirty="0">
                <a:solidFill>
                  <a:schemeClr val="bg1">
                    <a:lumMod val="50000"/>
                  </a:schemeClr>
                </a:solidFill>
                <a:latin typeface="Calibri" panose="020F0502020204030204" pitchFamily="34" charset="0"/>
                <a:cs typeface="Calibri" panose="020F0502020204030204" pitchFamily="34" charset="0"/>
              </a:rPr>
              <a:t>Base : All respondents (n=233).</a:t>
            </a:r>
          </a:p>
        </p:txBody>
      </p:sp>
      <p:graphicFrame>
        <p:nvGraphicFramePr>
          <p:cNvPr id="4" name="Table 3">
            <a:extLst>
              <a:ext uri="{FF2B5EF4-FFF2-40B4-BE49-F238E27FC236}">
                <a16:creationId xmlns:a16="http://schemas.microsoft.com/office/drawing/2014/main" id="{0753864F-DC01-65B0-EF7B-AD0C0C88935B}"/>
              </a:ext>
            </a:extLst>
          </p:cNvPr>
          <p:cNvGraphicFramePr>
            <a:graphicFrameLocks noGrp="1"/>
          </p:cNvGraphicFramePr>
          <p:nvPr>
            <p:custDataLst>
              <p:tags r:id="rId5"/>
            </p:custDataLst>
            <p:extLst>
              <p:ext uri="{D42A27DB-BD31-4B8C-83A1-F6EECF244321}">
                <p14:modId xmlns:p14="http://schemas.microsoft.com/office/powerpoint/2010/main" val="334800398"/>
              </p:ext>
            </p:extLst>
          </p:nvPr>
        </p:nvGraphicFramePr>
        <p:xfrm>
          <a:off x="520065" y="2134771"/>
          <a:ext cx="4097616" cy="2545207"/>
        </p:xfrm>
        <a:graphic>
          <a:graphicData uri="http://schemas.openxmlformats.org/drawingml/2006/table">
            <a:tbl>
              <a:tblPr firstRow="1" bandRow="1">
                <a:tableStyleId>{073A0DAA-6AF3-43AB-8588-CEC1D06C72B9}</a:tableStyleId>
              </a:tblPr>
              <a:tblGrid>
                <a:gridCol w="1541561">
                  <a:extLst>
                    <a:ext uri="{9D8B030D-6E8A-4147-A177-3AD203B41FA5}">
                      <a16:colId xmlns:a16="http://schemas.microsoft.com/office/drawing/2014/main" val="20000"/>
                    </a:ext>
                  </a:extLst>
                </a:gridCol>
                <a:gridCol w="2556055">
                  <a:extLst>
                    <a:ext uri="{9D8B030D-6E8A-4147-A177-3AD203B41FA5}">
                      <a16:colId xmlns:a16="http://schemas.microsoft.com/office/drawing/2014/main" val="20001"/>
                    </a:ext>
                  </a:extLst>
                </a:gridCol>
              </a:tblGrid>
              <a:tr h="162786">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1000" b="1" i="0" baseline="0" noProof="0" dirty="0">
                          <a:solidFill>
                            <a:schemeClr val="tx1"/>
                          </a:solidFill>
                          <a:latin typeface="Calibri" panose="020F0502020204030204" pitchFamily="34" charset="0"/>
                          <a:cs typeface="Calibri" panose="020F0502020204030204" pitchFamily="34" charset="0"/>
                        </a:rPr>
                        <a:t>Recruiting actions</a:t>
                      </a:r>
                      <a:endParaRPr lang="en-CA" sz="1000" b="0" i="0" noProof="0" dirty="0">
                        <a:solidFill>
                          <a:schemeClr val="tx1"/>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1000" i="0" kern="1200" noProof="0" dirty="0">
                          <a:solidFill>
                            <a:schemeClr val="tx1"/>
                          </a:solidFill>
                          <a:latin typeface="Calibri" panose="020F0502020204030204" pitchFamily="34" charset="0"/>
                          <a:ea typeface="+mn-ea"/>
                          <a:cs typeface="Calibri" panose="020F0502020204030204" pitchFamily="34" charset="0"/>
                        </a:rPr>
                        <a:t>Statistically significant variables</a:t>
                      </a:r>
                      <a:endParaRPr lang="en-CA" sz="1000" b="1" i="0" kern="1200" baseline="0" noProof="0" dirty="0">
                        <a:solidFill>
                          <a:schemeClr val="tx1"/>
                        </a:solidFill>
                        <a:latin typeface="Calibri" panose="020F0502020204030204" pitchFamily="34" charset="0"/>
                        <a:ea typeface="+mn-ea"/>
                        <a:cs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extLst>
                  <a:ext uri="{0D108BD9-81ED-4DB2-BD59-A6C34878D82A}">
                    <a16:rowId xmlns:a16="http://schemas.microsoft.com/office/drawing/2014/main" val="1693773068"/>
                  </a:ext>
                </a:extLst>
              </a:tr>
              <a:tr h="561133">
                <a:tc>
                  <a:txBody>
                    <a:bodyPr/>
                    <a:lstStyle/>
                    <a:p>
                      <a:pPr marL="8890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0" kern="1200" noProof="0" dirty="0">
                          <a:solidFill>
                            <a:srgbClr val="222223"/>
                          </a:solidFill>
                          <a:latin typeface="Calibri" panose="020F0502020204030204" pitchFamily="34" charset="0"/>
                          <a:ea typeface="+mn-ea"/>
                          <a:cs typeface="Calibri" panose="020F0502020204030204" pitchFamily="34" charset="0"/>
                        </a:rPr>
                        <a:t>Hiring of workers from Indigenous communities</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Accommodation, restaurants and tourism (89%)</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15 employees and over (83%)</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25%+ employees under  25 (84%)</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Environmental commitments (79%)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423244">
                <a:tc>
                  <a:txBody>
                    <a:bodyPr/>
                    <a:lstStyle/>
                    <a:p>
                      <a:pPr marL="8890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0" kern="1200" noProof="0" dirty="0">
                          <a:solidFill>
                            <a:srgbClr val="222223"/>
                          </a:solidFill>
                          <a:latin typeface="Calibri" panose="020F0502020204030204" pitchFamily="34" charset="0"/>
                          <a:ea typeface="+mn-ea"/>
                          <a:cs typeface="Calibri" panose="020F0502020204030204" pitchFamily="34" charset="0"/>
                        </a:rPr>
                        <a:t>Hiring of retirees</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Accommodation, restaurants and tourism (86%)</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Public and para-public sectors (81%)</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15 employees and over (86%)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929070950"/>
                  </a:ext>
                </a:extLst>
              </a:tr>
              <a:tr h="413668">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Hiring of immigrants and members of cultural communities</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Accommodation, restaurants and tourism (86%)</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15 employees and over (81%)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699022">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Hiring of workers less qualified than desired</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Accommodation, restaurants and tourism (82%)</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Public and para-public sectors (66%)</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15 employees and over (74%)</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25%+ employees under 25 (67%)</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Environmental commitments (63%)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06549192"/>
                  </a:ext>
                </a:extLst>
              </a:tr>
              <a:tr h="285354">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Hiring of handicapped workers</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15 employees and over (60%)</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25%+ employees under 25 (55%)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1003484"/>
                  </a:ext>
                </a:extLst>
              </a:tr>
            </a:tbl>
          </a:graphicData>
        </a:graphic>
      </p:graphicFrame>
      <p:sp>
        <p:nvSpPr>
          <p:cNvPr id="33" name="ZoneTexte 32">
            <a:extLst>
              <a:ext uri="{FF2B5EF4-FFF2-40B4-BE49-F238E27FC236}">
                <a16:creationId xmlns:a16="http://schemas.microsoft.com/office/drawing/2014/main" id="{A266853F-FBAD-7F8C-B753-21A5F033DC65}"/>
              </a:ext>
            </a:extLst>
          </p:cNvPr>
          <p:cNvSpPr txBox="1"/>
          <p:nvPr>
            <p:custDataLst>
              <p:tags r:id="rId6"/>
            </p:custDataLst>
          </p:nvPr>
        </p:nvSpPr>
        <p:spPr>
          <a:xfrm>
            <a:off x="3704568" y="1942618"/>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graphicFrame>
        <p:nvGraphicFramePr>
          <p:cNvPr id="5" name="Table 3">
            <a:extLst>
              <a:ext uri="{FF2B5EF4-FFF2-40B4-BE49-F238E27FC236}">
                <a16:creationId xmlns:a16="http://schemas.microsoft.com/office/drawing/2014/main" id="{4D89932E-29F9-CD2F-85E3-EE7CDF0B8FC1}"/>
              </a:ext>
            </a:extLst>
          </p:cNvPr>
          <p:cNvGraphicFramePr>
            <a:graphicFrameLocks noGrp="1"/>
          </p:cNvGraphicFramePr>
          <p:nvPr>
            <p:custDataLst>
              <p:tags r:id="rId7"/>
            </p:custDataLst>
            <p:extLst>
              <p:ext uri="{D42A27DB-BD31-4B8C-83A1-F6EECF244321}">
                <p14:modId xmlns:p14="http://schemas.microsoft.com/office/powerpoint/2010/main" val="2405363740"/>
              </p:ext>
            </p:extLst>
          </p:nvPr>
        </p:nvGraphicFramePr>
        <p:xfrm>
          <a:off x="4881749" y="2141074"/>
          <a:ext cx="4097616" cy="2682581"/>
        </p:xfrm>
        <a:graphic>
          <a:graphicData uri="http://schemas.openxmlformats.org/drawingml/2006/table">
            <a:tbl>
              <a:tblPr firstRow="1" bandRow="1">
                <a:tableStyleId>{073A0DAA-6AF3-43AB-8588-CEC1D06C72B9}</a:tableStyleId>
              </a:tblPr>
              <a:tblGrid>
                <a:gridCol w="1541561">
                  <a:extLst>
                    <a:ext uri="{9D8B030D-6E8A-4147-A177-3AD203B41FA5}">
                      <a16:colId xmlns:a16="http://schemas.microsoft.com/office/drawing/2014/main" val="20000"/>
                    </a:ext>
                  </a:extLst>
                </a:gridCol>
                <a:gridCol w="2556055">
                  <a:extLst>
                    <a:ext uri="{9D8B030D-6E8A-4147-A177-3AD203B41FA5}">
                      <a16:colId xmlns:a16="http://schemas.microsoft.com/office/drawing/2014/main" val="20001"/>
                    </a:ext>
                  </a:extLst>
                </a:gridCol>
              </a:tblGrid>
              <a:tr h="185126">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en-CA" sz="1000" b="1" i="0" baseline="0" noProof="0" dirty="0">
                          <a:solidFill>
                            <a:schemeClr val="tx1"/>
                          </a:solidFill>
                          <a:latin typeface="Calibri" panose="020F0502020204030204" pitchFamily="34" charset="0"/>
                          <a:cs typeface="Calibri" panose="020F0502020204030204" pitchFamily="34" charset="0"/>
                        </a:rPr>
                        <a:t>Recruiting actions</a:t>
                      </a:r>
                      <a:endParaRPr lang="en-CA" sz="1000" b="0" i="0" noProof="0" dirty="0">
                        <a:solidFill>
                          <a:schemeClr val="tx1"/>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1000" i="0" kern="1200" noProof="0" dirty="0">
                          <a:solidFill>
                            <a:schemeClr val="tx1"/>
                          </a:solidFill>
                          <a:latin typeface="Calibri" panose="020F0502020204030204" pitchFamily="34" charset="0"/>
                          <a:ea typeface="+mn-ea"/>
                          <a:cs typeface="Calibri" panose="020F0502020204030204" pitchFamily="34" charset="0"/>
                        </a:rPr>
                        <a:t>Statistically significant variables</a:t>
                      </a:r>
                      <a:endParaRPr lang="en-CA" sz="1000" b="1" i="0" kern="1200" baseline="0" noProof="0" dirty="0">
                        <a:solidFill>
                          <a:schemeClr val="tx1"/>
                        </a:solidFill>
                        <a:latin typeface="Calibri" panose="020F0502020204030204" pitchFamily="34" charset="0"/>
                        <a:ea typeface="+mn-ea"/>
                        <a:cs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extLst>
                  <a:ext uri="{0D108BD9-81ED-4DB2-BD59-A6C34878D82A}">
                    <a16:rowId xmlns:a16="http://schemas.microsoft.com/office/drawing/2014/main" val="1693773068"/>
                  </a:ext>
                </a:extLst>
              </a:tr>
              <a:tr h="159465">
                <a:tc>
                  <a:txBody>
                    <a:bodyPr/>
                    <a:lstStyle/>
                    <a:p>
                      <a:pPr marL="8890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0" kern="1200" noProof="0" dirty="0">
                          <a:solidFill>
                            <a:srgbClr val="222223"/>
                          </a:solidFill>
                          <a:latin typeface="Calibri" panose="020F0502020204030204" pitchFamily="34" charset="0"/>
                          <a:ea typeface="+mn-ea"/>
                          <a:cs typeface="Calibri" panose="020F0502020204030204" pitchFamily="34" charset="0"/>
                        </a:rPr>
                        <a:t>Sponsoring of students pursuing a specialized education</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Accommodation, restaurants and tourism (64%)</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15 employees and over (57%)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159465">
                <a:tc>
                  <a:txBody>
                    <a:bodyPr/>
                    <a:lstStyle/>
                    <a:p>
                      <a:pPr marL="8890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0" kern="1200" noProof="0" dirty="0">
                          <a:solidFill>
                            <a:srgbClr val="222223"/>
                          </a:solidFill>
                          <a:latin typeface="Calibri" panose="020F0502020204030204" pitchFamily="34" charset="0"/>
                          <a:ea typeface="+mn-ea"/>
                          <a:cs typeface="Calibri" panose="020F0502020204030204" pitchFamily="34" charset="0"/>
                        </a:rPr>
                        <a:t>Mentoring of young dropouts for unskilled trades</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Accommodation, restaurants and tourism (64%)</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15 employees and over (54%)</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As many men as women (55%)</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25%+ employees under 25 (55%)</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60 %+ low-skilled or unskilled employees (54%)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929070950"/>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Hiring of young persons some distance away from the job market</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Accommodation, restaurants and tourism (61%)</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15 employees and over (53%)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Hiring of workers with a criminal record</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Secondary sector (47%)</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Accommodation, restaurants and tourism (50%)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06549192"/>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Hiring of workers with a mental health problem</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Accommodation, restaurants and tourism (43%)</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Public and para-public sectors (38%)</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15 employees and over (39%)</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&gt;60 % female employees (37%)</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25%+ employees under 25 (35%)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1003484"/>
                  </a:ext>
                </a:extLst>
              </a:tr>
            </a:tbl>
          </a:graphicData>
        </a:graphic>
      </p:graphicFrame>
      <p:sp>
        <p:nvSpPr>
          <p:cNvPr id="34" name="ZoneTexte 33">
            <a:extLst>
              <a:ext uri="{FF2B5EF4-FFF2-40B4-BE49-F238E27FC236}">
                <a16:creationId xmlns:a16="http://schemas.microsoft.com/office/drawing/2014/main" id="{CAC2A982-0510-CB8C-6D12-186BC6128026}"/>
              </a:ext>
            </a:extLst>
          </p:cNvPr>
          <p:cNvSpPr txBox="1"/>
          <p:nvPr>
            <p:custDataLst>
              <p:tags r:id="rId8"/>
            </p:custDataLst>
          </p:nvPr>
        </p:nvSpPr>
        <p:spPr>
          <a:xfrm>
            <a:off x="8001288" y="1955831"/>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Tree>
    <p:extLst>
      <p:ext uri="{BB962C8B-B14F-4D97-AF65-F5344CB8AC3E}">
        <p14:creationId xmlns:p14="http://schemas.microsoft.com/office/powerpoint/2010/main" val="2915799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37</a:t>
            </a:fld>
            <a:endParaRPr lang="fr-CA" dirty="0"/>
          </a:p>
        </p:txBody>
      </p:sp>
      <p:sp>
        <p:nvSpPr>
          <p:cNvPr id="7" name="Forme libre 11">
            <a:extLst>
              <a:ext uri="{FF2B5EF4-FFF2-40B4-BE49-F238E27FC236}">
                <a16:creationId xmlns:a16="http://schemas.microsoft.com/office/drawing/2014/main" id="{64A83957-C6F8-AACF-2A40-20BA12FA3176}"/>
              </a:ext>
            </a:extLst>
          </p:cNvPr>
          <p:cNvSpPr/>
          <p:nvPr>
            <p:custDataLst>
              <p:tags r:id="rId2"/>
            </p:custDataLst>
          </p:nvPr>
        </p:nvSpPr>
        <p:spPr>
          <a:xfrm>
            <a:off x="-1203" y="0"/>
            <a:ext cx="4636444" cy="5146880"/>
          </a:xfrm>
          <a:custGeom>
            <a:avLst/>
            <a:gdLst>
              <a:gd name="connsiteX0" fmla="*/ 0 w 4636444"/>
              <a:gd name="connsiteY0" fmla="*/ 0 h 5146880"/>
              <a:gd name="connsiteX1" fmla="*/ 3657723 w 4636444"/>
              <a:gd name="connsiteY1" fmla="*/ 0 h 5146880"/>
              <a:gd name="connsiteX2" fmla="*/ 3696279 w 4636444"/>
              <a:gd name="connsiteY2" fmla="*/ 35770 h 5146880"/>
              <a:gd name="connsiteX3" fmla="*/ 4636444 w 4636444"/>
              <a:gd name="connsiteY3" fmla="*/ 2352676 h 5146880"/>
              <a:gd name="connsiteX4" fmla="*/ 3221219 w 4636444"/>
              <a:gd name="connsiteY4" fmla="*/ 5069684 h 5146880"/>
              <a:gd name="connsiteX5" fmla="*/ 3096736 w 4636444"/>
              <a:gd name="connsiteY5" fmla="*/ 5146880 h 5146880"/>
              <a:gd name="connsiteX6" fmla="*/ 0 w 4636444"/>
              <a:gd name="connsiteY6" fmla="*/ 5146880 h 51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444" h="5146880">
                <a:moveTo>
                  <a:pt x="0" y="0"/>
                </a:moveTo>
                <a:lnTo>
                  <a:pt x="3657723" y="0"/>
                </a:lnTo>
                <a:lnTo>
                  <a:pt x="3696279" y="35770"/>
                </a:lnTo>
                <a:cubicBezTo>
                  <a:pt x="4277161" y="628718"/>
                  <a:pt x="4636444" y="1447868"/>
                  <a:pt x="4636444" y="2352676"/>
                </a:cubicBezTo>
                <a:cubicBezTo>
                  <a:pt x="4636444" y="3483686"/>
                  <a:pt x="4075064" y="4480856"/>
                  <a:pt x="3221219" y="5069684"/>
                </a:cubicBezTo>
                <a:lnTo>
                  <a:pt x="3096736" y="5146880"/>
                </a:lnTo>
                <a:lnTo>
                  <a:pt x="0" y="5146880"/>
                </a:lnTo>
                <a:close/>
              </a:path>
            </a:pathLst>
          </a:custGeom>
          <a:solidFill>
            <a:srgbClr val="F46C31"/>
          </a:solidFill>
          <a:ln>
            <a:noFill/>
          </a:ln>
          <a:effectLst>
            <a:outerShdw blurRad="63500" dist="50800" dir="36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4488">
              <a:lnSpc>
                <a:spcPts val="4000"/>
              </a:lnSpc>
              <a:defRPr/>
            </a:pPr>
            <a:r>
              <a:rPr lang="fr-CA" sz="3200" dirty="0">
                <a:solidFill>
                  <a:prstClr val="white"/>
                </a:solidFill>
                <a:latin typeface="Trebuchet MS" panose="020B0603020202020204" pitchFamily="34" charset="0"/>
              </a:rPr>
              <a:t>5. Training</a:t>
            </a:r>
          </a:p>
        </p:txBody>
      </p:sp>
    </p:spTree>
    <p:extLst>
      <p:ext uri="{BB962C8B-B14F-4D97-AF65-F5344CB8AC3E}">
        <p14:creationId xmlns:p14="http://schemas.microsoft.com/office/powerpoint/2010/main" val="330955247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38</a:t>
            </a:fld>
            <a:endParaRPr lang="fr-CA" dirty="0"/>
          </a:p>
        </p:txBody>
      </p:sp>
      <p:sp>
        <p:nvSpPr>
          <p:cNvPr id="8" name="TextBox 1">
            <a:extLst>
              <a:ext uri="{FF2B5EF4-FFF2-40B4-BE49-F238E27FC236}">
                <a16:creationId xmlns:a16="http://schemas.microsoft.com/office/drawing/2014/main" id="{C1A05870-10B5-4D87-A490-9FEA0DC8DE4A}"/>
              </a:ext>
            </a:extLst>
          </p:cNvPr>
          <p:cNvSpPr txBox="1"/>
          <p:nvPr>
            <p:custDataLst>
              <p:tags r:id="rId2"/>
            </p:custDataLst>
          </p:nvPr>
        </p:nvSpPr>
        <p:spPr>
          <a:xfrm>
            <a:off x="319087" y="636754"/>
            <a:ext cx="8390905" cy="974626"/>
          </a:xfrm>
          <a:prstGeom prst="rect">
            <a:avLst/>
          </a:prstGeom>
        </p:spPr>
        <p:txBody>
          <a:bodyPr vert="horz" wrap="square" lIns="91440" tIns="0" rIns="91440" bIns="0" rtlCol="0">
            <a:spAutoFit/>
          </a:bodyPr>
          <a:lstStyle/>
          <a:p>
            <a:pPr marL="4763" algn="just">
              <a:lnSpc>
                <a:spcPts val="1200"/>
              </a:lnSpc>
              <a:spcAft>
                <a:spcPts val="400"/>
              </a:spcAft>
            </a:pPr>
            <a:r>
              <a:rPr lang="en-CA" sz="1100" b="0" dirty="0">
                <a:solidFill>
                  <a:srgbClr val="222223"/>
                </a:solidFill>
                <a:latin typeface="Calibri" panose="020F0502020204030204" pitchFamily="34" charset="0"/>
                <a:cs typeface="Calibri" panose="020F0502020204030204" pitchFamily="34" charset="0"/>
              </a:rPr>
              <a:t>According to the respondents, the five training approaches submitted to them reportedly meet or relatively meet their needs and their employees’ needs. On-the-job learning is by far the most suitable approach, having been mentioned by 80% (without any variance par respondent segment). </a:t>
            </a:r>
            <a:endParaRPr lang="en-CA" sz="1100" b="0" kern="1200" dirty="0">
              <a:solidFill>
                <a:srgbClr val="222223"/>
              </a:solidFill>
              <a:latin typeface="Calibri" panose="020F0502020204030204" pitchFamily="34" charset="0"/>
              <a:ea typeface="+mn-ea"/>
              <a:cs typeface="Calibri" panose="020F0502020204030204" pitchFamily="34" charset="0"/>
            </a:endParaRPr>
          </a:p>
          <a:p>
            <a:pPr marL="4763" algn="just">
              <a:lnSpc>
                <a:spcPts val="1200"/>
              </a:lnSpc>
            </a:pPr>
            <a:r>
              <a:rPr lang="en-CA" sz="1100" b="0" kern="1200" dirty="0">
                <a:solidFill>
                  <a:srgbClr val="222223"/>
                </a:solidFill>
                <a:latin typeface="Calibri" panose="020F0502020204030204" pitchFamily="34" charset="0"/>
                <a:ea typeface="+mn-ea"/>
                <a:cs typeface="Calibri" panose="020F0502020204030204" pitchFamily="34" charset="0"/>
              </a:rPr>
              <a:t>The other four approaches were cited either close to or slightly more than by half of the respondents. The recognition of acquired competencies (53%) </a:t>
            </a:r>
            <a:r>
              <a:rPr lang="en-CA" sz="1100" b="0" dirty="0">
                <a:solidFill>
                  <a:srgbClr val="222223"/>
                </a:solidFill>
                <a:latin typeface="Calibri" panose="020F0502020204030204" pitchFamily="34" charset="0"/>
                <a:cs typeface="Calibri" panose="020F0502020204030204" pitchFamily="34" charset="0"/>
              </a:rPr>
              <a:t>was mentioned more often by the secondary sector. In-class learning (53%), online training (50%) and a work-study program (48%) were proportionately mentioned more often by the p</a:t>
            </a:r>
            <a:r>
              <a:rPr lang="en-CA" sz="1100" b="0" kern="1200" dirty="0">
                <a:solidFill>
                  <a:srgbClr val="222223"/>
                </a:solidFill>
                <a:latin typeface="Calibri" panose="020F0502020204030204" pitchFamily="34" charset="0"/>
                <a:ea typeface="+mn-ea"/>
                <a:cs typeface="Calibri" panose="020F0502020204030204" pitchFamily="34" charset="0"/>
              </a:rPr>
              <a:t>ublic and para-public sectors and by companies with 15 employees and over.</a:t>
            </a:r>
            <a:endParaRPr lang="en-CA" sz="1100" b="0" dirty="0">
              <a:solidFill>
                <a:srgbClr val="222223"/>
              </a:solidFill>
              <a:latin typeface="Calibri" panose="020F0502020204030204" pitchFamily="34" charset="0"/>
              <a:cs typeface="Calibri" panose="020F0502020204030204" pitchFamily="34" charset="0"/>
            </a:endParaRPr>
          </a:p>
        </p:txBody>
      </p:sp>
      <p:sp>
        <p:nvSpPr>
          <p:cNvPr id="9" name="ZoneTexte 6"/>
          <p:cNvSpPr txBox="1"/>
          <p:nvPr>
            <p:custDataLst>
              <p:tags r:id="rId3"/>
            </p:custDataLst>
          </p:nvPr>
        </p:nvSpPr>
        <p:spPr>
          <a:xfrm>
            <a:off x="434008" y="4733484"/>
            <a:ext cx="7384775"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Q12. Which training approaches are best suited to your company? </a:t>
            </a:r>
            <a:r>
              <a:rPr lang="en-CA" sz="800" b="0" i="1" dirty="0">
                <a:solidFill>
                  <a:schemeClr val="bg1">
                    <a:lumMod val="50000"/>
                  </a:schemeClr>
                </a:solidFill>
                <a:latin typeface="Calibri" panose="020F0502020204030204" pitchFamily="34" charset="0"/>
                <a:cs typeface="Calibri" panose="020F0502020204030204" pitchFamily="34" charset="0"/>
              </a:rPr>
              <a:t>(Several possible options)</a:t>
            </a:r>
            <a:r>
              <a:rPr lang="en-CA" sz="800" b="0" dirty="0">
                <a:solidFill>
                  <a:schemeClr val="bg1">
                    <a:lumMod val="50000"/>
                  </a:schemeClr>
                </a:solidFill>
                <a:latin typeface="Calibri" panose="020F0502020204030204" pitchFamily="34" charset="0"/>
                <a:cs typeface="Calibri" panose="020F0502020204030204" pitchFamily="34" charset="0"/>
              </a:rPr>
              <a:t> </a:t>
            </a:r>
          </a:p>
          <a:p>
            <a:r>
              <a:rPr lang="en-CA" sz="800" b="0" dirty="0">
                <a:solidFill>
                  <a:schemeClr val="bg1">
                    <a:lumMod val="50000"/>
                  </a:schemeClr>
                </a:solidFill>
                <a:latin typeface="Calibri" panose="020F0502020204030204" pitchFamily="34" charset="0"/>
                <a:cs typeface="Calibri" panose="020F0502020204030204" pitchFamily="34" charset="0"/>
              </a:rPr>
              <a:t>Base : All respondents (n=233).</a:t>
            </a:r>
          </a:p>
        </p:txBody>
      </p:sp>
      <p:graphicFrame>
        <p:nvGraphicFramePr>
          <p:cNvPr id="12" name="Chart 5">
            <a:extLst>
              <a:ext uri="{FF2B5EF4-FFF2-40B4-BE49-F238E27FC236}">
                <a16:creationId xmlns:a16="http://schemas.microsoft.com/office/drawing/2014/main" id="{B80B7434-0BDC-4D77-8D70-393AAC46955F}"/>
              </a:ext>
            </a:extLst>
          </p:cNvPr>
          <p:cNvGraphicFramePr/>
          <p:nvPr>
            <p:custDataLst>
              <p:tags r:id="rId4"/>
            </p:custDataLst>
            <p:extLst>
              <p:ext uri="{D42A27DB-BD31-4B8C-83A1-F6EECF244321}">
                <p14:modId xmlns:p14="http://schemas.microsoft.com/office/powerpoint/2010/main" val="2205132146"/>
              </p:ext>
            </p:extLst>
          </p:nvPr>
        </p:nvGraphicFramePr>
        <p:xfrm>
          <a:off x="223019" y="1763704"/>
          <a:ext cx="5237863" cy="2965940"/>
        </p:xfrm>
        <a:graphic>
          <a:graphicData uri="http://schemas.openxmlformats.org/drawingml/2006/chart">
            <c:chart xmlns:c="http://schemas.openxmlformats.org/drawingml/2006/chart" xmlns:r="http://schemas.openxmlformats.org/officeDocument/2006/relationships" r:id="rId13"/>
          </a:graphicData>
        </a:graphic>
      </p:graphicFrame>
      <p:sp>
        <p:nvSpPr>
          <p:cNvPr id="11" name="Rectangle: Rounded Corners 21">
            <a:extLst>
              <a:ext uri="{FF2B5EF4-FFF2-40B4-BE49-F238E27FC236}">
                <a16:creationId xmlns:a16="http://schemas.microsoft.com/office/drawing/2014/main" id="{B776B802-7525-4758-82F9-58D0B52F2848}"/>
              </a:ext>
            </a:extLst>
          </p:cNvPr>
          <p:cNvSpPr/>
          <p:nvPr>
            <p:custDataLst>
              <p:tags r:id="rId5"/>
            </p:custDataLst>
          </p:nvPr>
        </p:nvSpPr>
        <p:spPr>
          <a:xfrm>
            <a:off x="6019800" y="3340934"/>
            <a:ext cx="2720340" cy="651162"/>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ONLINE TRAINING – most mentioned:</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Public and para-public sector s(78%)</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15 employees and over (63%)</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As many highly skilled as low-skilled/unskilled (66%)</a:t>
            </a:r>
          </a:p>
        </p:txBody>
      </p:sp>
      <p:sp>
        <p:nvSpPr>
          <p:cNvPr id="13" name="Rectangle: Rounded Corners 21">
            <a:extLst>
              <a:ext uri="{FF2B5EF4-FFF2-40B4-BE49-F238E27FC236}">
                <a16:creationId xmlns:a16="http://schemas.microsoft.com/office/drawing/2014/main" id="{D4854B58-EB93-4808-B266-129B45308FE0}"/>
              </a:ext>
            </a:extLst>
          </p:cNvPr>
          <p:cNvSpPr/>
          <p:nvPr>
            <p:custDataLst>
              <p:tags r:id="rId6"/>
            </p:custDataLst>
          </p:nvPr>
        </p:nvSpPr>
        <p:spPr>
          <a:xfrm>
            <a:off x="6019800" y="1828800"/>
            <a:ext cx="2720340" cy="251748"/>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On-the-job training  – most often mentioned: </a:t>
            </a:r>
            <a:r>
              <a:rPr lang="en-CA" sz="900" b="0" kern="0" dirty="0">
                <a:solidFill>
                  <a:schemeClr val="bg2">
                    <a:lumMod val="50000"/>
                  </a:schemeClr>
                </a:solidFill>
                <a:latin typeface="+mn-lt"/>
              </a:rPr>
              <a:t>No variance</a:t>
            </a:r>
            <a:endParaRPr lang="en-CA" sz="800" b="0" kern="0" dirty="0">
              <a:solidFill>
                <a:schemeClr val="bg2">
                  <a:lumMod val="50000"/>
                </a:schemeClr>
              </a:solidFill>
              <a:latin typeface="+mn-lt"/>
            </a:endParaRPr>
          </a:p>
        </p:txBody>
      </p:sp>
      <p:sp>
        <p:nvSpPr>
          <p:cNvPr id="14" name="Rectangle: Rounded Corners 21">
            <a:extLst>
              <a:ext uri="{FF2B5EF4-FFF2-40B4-BE49-F238E27FC236}">
                <a16:creationId xmlns:a16="http://schemas.microsoft.com/office/drawing/2014/main" id="{5C82A4C4-06F4-43F5-8792-683605B3BCFC}"/>
              </a:ext>
            </a:extLst>
          </p:cNvPr>
          <p:cNvSpPr/>
          <p:nvPr>
            <p:custDataLst>
              <p:tags r:id="rId7"/>
            </p:custDataLst>
          </p:nvPr>
        </p:nvSpPr>
        <p:spPr>
          <a:xfrm>
            <a:off x="6019800" y="2628265"/>
            <a:ext cx="2720340" cy="615553"/>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IN-CLASS TRAINING – most mentioned:</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Public and para-public sector s(75%)</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15 employees and over (64%)</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60 %+ highly skilled or semi-skilled employees (64%)</a:t>
            </a:r>
          </a:p>
        </p:txBody>
      </p:sp>
      <p:sp>
        <p:nvSpPr>
          <p:cNvPr id="16" name="Rectangle 3">
            <a:extLst>
              <a:ext uri="{FF2B5EF4-FFF2-40B4-BE49-F238E27FC236}">
                <a16:creationId xmlns:a16="http://schemas.microsoft.com/office/drawing/2014/main" id="{B19100B5-DA11-4587-BC04-095B4F2FA9E4}"/>
              </a:ext>
            </a:extLst>
          </p:cNvPr>
          <p:cNvSpPr>
            <a:spLocks noChangeArrowheads="1"/>
          </p:cNvSpPr>
          <p:nvPr>
            <p:custDataLst>
              <p:tags r:id="rId8"/>
            </p:custDataLst>
          </p:nvPr>
        </p:nvSpPr>
        <p:spPr bwMode="auto">
          <a:xfrm>
            <a:off x="319087" y="144946"/>
            <a:ext cx="8572500" cy="421945"/>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Preferred training approaches</a:t>
            </a:r>
          </a:p>
        </p:txBody>
      </p:sp>
      <p:sp>
        <p:nvSpPr>
          <p:cNvPr id="17" name="Rectangle: Rounded Corners 21">
            <a:extLst>
              <a:ext uri="{FF2B5EF4-FFF2-40B4-BE49-F238E27FC236}">
                <a16:creationId xmlns:a16="http://schemas.microsoft.com/office/drawing/2014/main" id="{2A71BCA9-8975-4968-BC01-7FA35DB91AF8}"/>
              </a:ext>
            </a:extLst>
          </p:cNvPr>
          <p:cNvSpPr/>
          <p:nvPr>
            <p:custDataLst>
              <p:tags r:id="rId9"/>
            </p:custDataLst>
          </p:nvPr>
        </p:nvSpPr>
        <p:spPr>
          <a:xfrm>
            <a:off x="6019800" y="2169296"/>
            <a:ext cx="2720340" cy="358205"/>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RECOGNITION OF ACQUIRED COMPETENCIES: most mentioned</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Secondary sector (73%)</a:t>
            </a:r>
          </a:p>
        </p:txBody>
      </p:sp>
      <p:sp>
        <p:nvSpPr>
          <p:cNvPr id="3" name="Rectangle: Rounded Corners 21">
            <a:extLst>
              <a:ext uri="{FF2B5EF4-FFF2-40B4-BE49-F238E27FC236}">
                <a16:creationId xmlns:a16="http://schemas.microsoft.com/office/drawing/2014/main" id="{D6105364-B4D7-8D4A-1D9B-DE0F4345F8D0}"/>
              </a:ext>
            </a:extLst>
          </p:cNvPr>
          <p:cNvSpPr/>
          <p:nvPr>
            <p:custDataLst>
              <p:tags r:id="rId10"/>
            </p:custDataLst>
          </p:nvPr>
        </p:nvSpPr>
        <p:spPr>
          <a:xfrm>
            <a:off x="6019800" y="4089000"/>
            <a:ext cx="2690192" cy="568284"/>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WORK-STUDY PROGRAM – most mentioned:</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Public and para-public sectors (66%)</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15 employees and over (64%)</a:t>
            </a:r>
          </a:p>
        </p:txBody>
      </p:sp>
      <p:sp>
        <p:nvSpPr>
          <p:cNvPr id="10" name="ZoneTexte 9">
            <a:extLst>
              <a:ext uri="{FF2B5EF4-FFF2-40B4-BE49-F238E27FC236}">
                <a16:creationId xmlns:a16="http://schemas.microsoft.com/office/drawing/2014/main" id="{F2174B6D-5E42-E22F-4ECC-BE0E8DFF61EA}"/>
              </a:ext>
            </a:extLst>
          </p:cNvPr>
          <p:cNvSpPr txBox="1"/>
          <p:nvPr>
            <p:custDataLst>
              <p:tags r:id="rId11"/>
            </p:custDataLst>
          </p:nvPr>
        </p:nvSpPr>
        <p:spPr>
          <a:xfrm>
            <a:off x="5283234" y="2936041"/>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Tree>
    <p:extLst>
      <p:ext uri="{BB962C8B-B14F-4D97-AF65-F5344CB8AC3E}">
        <p14:creationId xmlns:p14="http://schemas.microsoft.com/office/powerpoint/2010/main" val="182656815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39</a:t>
            </a:fld>
            <a:endParaRPr lang="fr-CA" dirty="0"/>
          </a:p>
        </p:txBody>
      </p:sp>
      <p:sp>
        <p:nvSpPr>
          <p:cNvPr id="9" name="ZoneTexte 6"/>
          <p:cNvSpPr txBox="1"/>
          <p:nvPr>
            <p:custDataLst>
              <p:tags r:id="rId2"/>
            </p:custDataLst>
          </p:nvPr>
        </p:nvSpPr>
        <p:spPr>
          <a:xfrm>
            <a:off x="813548" y="4692328"/>
            <a:ext cx="7965707"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Q13. Which fields would it be beneficial for your employees to receive training in? </a:t>
            </a:r>
            <a:r>
              <a:rPr lang="en-CA" sz="800" b="0" i="1" dirty="0">
                <a:solidFill>
                  <a:schemeClr val="bg1">
                    <a:lumMod val="50000"/>
                  </a:schemeClr>
                </a:solidFill>
                <a:latin typeface="Calibri" panose="020F0502020204030204" pitchFamily="34" charset="0"/>
                <a:cs typeface="Calibri" panose="020F0502020204030204" pitchFamily="34" charset="0"/>
              </a:rPr>
              <a:t>(Several possible options)</a:t>
            </a:r>
          </a:p>
          <a:p>
            <a:r>
              <a:rPr lang="en-CA" sz="800" b="0" dirty="0">
                <a:solidFill>
                  <a:schemeClr val="bg1">
                    <a:lumMod val="50000"/>
                  </a:schemeClr>
                </a:solidFill>
                <a:latin typeface="Calibri" panose="020F0502020204030204" pitchFamily="34" charset="0"/>
                <a:cs typeface="Calibri" panose="020F0502020204030204" pitchFamily="34" charset="0"/>
              </a:rPr>
              <a:t>Base : All respondents (n=233).</a:t>
            </a:r>
          </a:p>
        </p:txBody>
      </p:sp>
      <p:graphicFrame>
        <p:nvGraphicFramePr>
          <p:cNvPr id="6" name="Chart 5">
            <a:extLst>
              <a:ext uri="{FF2B5EF4-FFF2-40B4-BE49-F238E27FC236}">
                <a16:creationId xmlns:a16="http://schemas.microsoft.com/office/drawing/2014/main" id="{C32E0A21-1E1D-4DF0-ADB5-E0F2C79F782F}"/>
              </a:ext>
            </a:extLst>
          </p:cNvPr>
          <p:cNvGraphicFramePr/>
          <p:nvPr>
            <p:custDataLst>
              <p:tags r:id="rId3"/>
            </p:custDataLst>
            <p:extLst>
              <p:ext uri="{D42A27DB-BD31-4B8C-83A1-F6EECF244321}">
                <p14:modId xmlns:p14="http://schemas.microsoft.com/office/powerpoint/2010/main" val="1230824060"/>
              </p:ext>
            </p:extLst>
          </p:nvPr>
        </p:nvGraphicFramePr>
        <p:xfrm>
          <a:off x="42532" y="658331"/>
          <a:ext cx="8849054" cy="4033997"/>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3">
            <a:extLst>
              <a:ext uri="{FF2B5EF4-FFF2-40B4-BE49-F238E27FC236}">
                <a16:creationId xmlns:a16="http://schemas.microsoft.com/office/drawing/2014/main" id="{DE7E0F6F-8A49-84B4-A6C0-D9D23E674351}"/>
              </a:ext>
            </a:extLst>
          </p:cNvPr>
          <p:cNvSpPr>
            <a:spLocks noChangeArrowheads="1"/>
          </p:cNvSpPr>
          <p:nvPr>
            <p:custDataLst>
              <p:tags r:id="rId4"/>
            </p:custDataLst>
          </p:nvPr>
        </p:nvSpPr>
        <p:spPr bwMode="auto">
          <a:xfrm>
            <a:off x="319087" y="144946"/>
            <a:ext cx="8572500" cy="421945"/>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Training requirements </a:t>
            </a: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(1/2)</a:t>
            </a:r>
          </a:p>
        </p:txBody>
      </p:sp>
    </p:spTree>
    <p:extLst>
      <p:ext uri="{BB962C8B-B14F-4D97-AF65-F5344CB8AC3E}">
        <p14:creationId xmlns:p14="http://schemas.microsoft.com/office/powerpoint/2010/main" val="243250396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4</a:t>
            </a:fld>
            <a:endParaRPr lang="fr-CA" dirty="0"/>
          </a:p>
        </p:txBody>
      </p:sp>
      <p:sp>
        <p:nvSpPr>
          <p:cNvPr id="8" name="Rectangle 3">
            <a:extLst>
              <a:ext uri="{FF2B5EF4-FFF2-40B4-BE49-F238E27FC236}">
                <a16:creationId xmlns:a16="http://schemas.microsoft.com/office/drawing/2014/main" id="{2D0D13ED-C181-4C80-92D3-A6CA5AD662F5}"/>
              </a:ext>
            </a:extLst>
          </p:cNvPr>
          <p:cNvSpPr>
            <a:spLocks noChangeArrowheads="1"/>
          </p:cNvSpPr>
          <p:nvPr>
            <p:custDataLst>
              <p:tags r:id="rId2"/>
            </p:custDataLst>
          </p:nvPr>
        </p:nvSpPr>
        <p:spPr bwMode="auto">
          <a:xfrm>
            <a:off x="319087" y="151572"/>
            <a:ext cx="8572500" cy="327422"/>
          </a:xfrm>
          <a:prstGeom prst="rect">
            <a:avLst/>
          </a:prstGeom>
          <a:noFill/>
          <a:ln w="9525" algn="ctr">
            <a:noFill/>
            <a:miter lim="800000"/>
            <a:headEnd/>
            <a:tailEnd/>
          </a:ln>
        </p:spPr>
        <p:txBody>
          <a:bodyPr lIns="68556" tIns="34278" rIns="68556" bIns="34278" anchor="ctr"/>
          <a:lstStyle/>
          <a:p>
            <a:pPr marL="514350" indent="-514350" defTabSz="725091">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Highlights (1/5) </a:t>
            </a:r>
          </a:p>
        </p:txBody>
      </p:sp>
      <p:sp>
        <p:nvSpPr>
          <p:cNvPr id="7" name="TextBox 4">
            <a:extLst>
              <a:ext uri="{FF2B5EF4-FFF2-40B4-BE49-F238E27FC236}">
                <a16:creationId xmlns:a16="http://schemas.microsoft.com/office/drawing/2014/main" id="{4AC107E8-759B-467B-9BAF-983A569E3917}"/>
              </a:ext>
            </a:extLst>
          </p:cNvPr>
          <p:cNvSpPr txBox="1"/>
          <p:nvPr>
            <p:custDataLst>
              <p:tags r:id="rId3"/>
            </p:custDataLst>
          </p:nvPr>
        </p:nvSpPr>
        <p:spPr>
          <a:xfrm>
            <a:off x="540690" y="671583"/>
            <a:ext cx="7987732" cy="3816429"/>
          </a:xfrm>
          <a:prstGeom prst="rect">
            <a:avLst/>
          </a:prstGeom>
        </p:spPr>
        <p:txBody>
          <a:bodyPr vert="horz" wrap="square" lIns="0" tIns="0" rIns="0" bIns="0" rtlCol="0">
            <a:spAutoFit/>
          </a:bodyPr>
          <a:lstStyle/>
          <a:p>
            <a:pPr algn="just">
              <a:spcBef>
                <a:spcPts val="600"/>
              </a:spcBef>
              <a:buClr>
                <a:schemeClr val="accent2"/>
              </a:buClr>
            </a:pPr>
            <a:r>
              <a:rPr lang="en-CA" sz="1100" b="1" kern="1200" dirty="0">
                <a:solidFill>
                  <a:srgbClr val="F46C31"/>
                </a:solidFill>
                <a:latin typeface="+mn-lt"/>
                <a:ea typeface="+mn-ea"/>
                <a:cs typeface="+mn-cs"/>
              </a:rPr>
              <a:t>Objectives and methodology</a:t>
            </a:r>
            <a:endParaRPr lang="en-CA" sz="1100" dirty="0">
              <a:solidFill>
                <a:srgbClr val="F46C31"/>
              </a:solidFill>
              <a:latin typeface="+mn-lt"/>
            </a:endParaRPr>
          </a:p>
          <a:p>
            <a:pPr marL="231775" indent="-231775" algn="just" defTabSz="966788">
              <a:spcBef>
                <a:spcPts val="600"/>
              </a:spcBef>
              <a:buClr>
                <a:srgbClr val="F46C31"/>
              </a:buClr>
              <a:buFont typeface="Wingdings 3" panose="05040102010807070707" pitchFamily="18" charset="2"/>
              <a:buChar char=""/>
            </a:pPr>
            <a:r>
              <a:rPr lang="en-CA" sz="1100" b="0" kern="1200" dirty="0">
                <a:solidFill>
                  <a:srgbClr val="222223"/>
                </a:solidFill>
                <a:latin typeface="+mn-lt"/>
                <a:ea typeface="+mn-ea"/>
                <a:cs typeface="+mn-cs"/>
              </a:rPr>
              <a:t>The Gatineau Valley SADC and its partners, Services Québec and the Gatineau Valley SADC, retained BIP Recherche to conduct a survey of companies on its territory to gain a picture of the labour situation (job profiles, forecasts over the next three years, recruiting, training) and identify the issues confronting companies.</a:t>
            </a:r>
            <a:endParaRPr lang="en-CA" sz="1100" b="0" dirty="0">
              <a:latin typeface="+mn-lt"/>
              <a:cs typeface="Calibri" panose="020F0502020204030204" pitchFamily="34" charset="0"/>
            </a:endParaRPr>
          </a:p>
          <a:p>
            <a:pPr marL="231775" indent="-231775" algn="just" defTabSz="966788">
              <a:spcBef>
                <a:spcPts val="600"/>
              </a:spcBef>
              <a:buClr>
                <a:srgbClr val="F46C31"/>
              </a:buClr>
              <a:buFont typeface="Wingdings 3" panose="05040102010807070707" pitchFamily="18" charset="2"/>
              <a:buChar char=""/>
            </a:pPr>
            <a:r>
              <a:rPr lang="en-CA" sz="1100" b="0" dirty="0">
                <a:latin typeface="+mn-lt"/>
                <a:cs typeface="Calibri" panose="020F0502020204030204" pitchFamily="34" charset="0"/>
              </a:rPr>
              <a:t>Data was collected using a combined telephone-online method from November 28, 2022 to January 19, 2023.  There were 233 respondents, the margin of error was 5.1% and the response rate was 42.3%.</a:t>
            </a:r>
          </a:p>
          <a:p>
            <a:pPr algn="just" defTabSz="966788">
              <a:spcBef>
                <a:spcPts val="1200"/>
              </a:spcBef>
              <a:buClr>
                <a:srgbClr val="F46C31"/>
              </a:buClr>
            </a:pPr>
            <a:r>
              <a:rPr lang="en-CA" sz="1100" dirty="0">
                <a:solidFill>
                  <a:srgbClr val="F46C31"/>
                </a:solidFill>
                <a:latin typeface="+mn-lt"/>
              </a:rPr>
              <a:t>Respondent profiles</a:t>
            </a:r>
          </a:p>
          <a:p>
            <a:pPr marL="231775" indent="-231775" algn="just" defTabSz="966788">
              <a:spcBef>
                <a:spcPts val="600"/>
              </a:spcBef>
              <a:buClr>
                <a:srgbClr val="F46C31"/>
              </a:buClr>
              <a:buFont typeface="Wingdings 3" panose="05040102010807070707" pitchFamily="18" charset="2"/>
              <a:buChar char=""/>
            </a:pPr>
            <a:r>
              <a:rPr lang="en-CA" sz="1100" b="0" dirty="0">
                <a:solidFill>
                  <a:srgbClr val="222223"/>
                </a:solidFill>
                <a:latin typeface="+mn-lt"/>
                <a:cs typeface="Calibri" panose="020F0502020204030204" pitchFamily="34" charset="0"/>
              </a:rPr>
              <a:t>The breakdown of respondents per sector was as follows: 21% in the primary sector, 79% in the tertiary sector (including 24% in retailing, 12% in accommodation, restaurants and tourism, 14% in the public and para-public sectors and 29% in the other services).</a:t>
            </a:r>
          </a:p>
          <a:p>
            <a:pPr marL="231775" indent="-231775" algn="just" defTabSz="966788">
              <a:spcBef>
                <a:spcPts val="600"/>
              </a:spcBef>
              <a:buClr>
                <a:srgbClr val="F46C31"/>
              </a:buClr>
              <a:buFont typeface="Wingdings 3" panose="05040102010807070707" pitchFamily="18" charset="2"/>
              <a:buChar char=""/>
            </a:pPr>
            <a:r>
              <a:rPr lang="en-CA" sz="1100" b="0" dirty="0">
                <a:solidFill>
                  <a:srgbClr val="222223"/>
                </a:solidFill>
                <a:latin typeface="+mn-lt"/>
                <a:cs typeface="Calibri" panose="020F0502020204030204" pitchFamily="34" charset="0"/>
              </a:rPr>
              <a:t>34% of companies have less than 5 employees, and 13% have 20 and over. More than two-thirds of respondents either own or co-own their company.</a:t>
            </a:r>
          </a:p>
          <a:p>
            <a:pPr algn="just" defTabSz="966788">
              <a:spcBef>
                <a:spcPts val="1200"/>
              </a:spcBef>
              <a:buClr>
                <a:srgbClr val="F46C31"/>
              </a:buClr>
            </a:pPr>
            <a:r>
              <a:rPr lang="en-CA" sz="1100" dirty="0">
                <a:solidFill>
                  <a:srgbClr val="F46C31"/>
                </a:solidFill>
                <a:latin typeface="+mn-lt"/>
              </a:rPr>
              <a:t>Job profiles</a:t>
            </a:r>
          </a:p>
          <a:p>
            <a:pPr marL="231775" indent="-231775" algn="just" defTabSz="966788">
              <a:spcBef>
                <a:spcPts val="600"/>
              </a:spcBef>
              <a:buClr>
                <a:srgbClr val="F46C31"/>
              </a:buClr>
              <a:buFont typeface="Wingdings 3" panose="05040102010807070707" pitchFamily="18" charset="2"/>
              <a:buChar char=""/>
            </a:pPr>
            <a:r>
              <a:rPr lang="en-CA" sz="1100" b="0" dirty="0">
                <a:solidFill>
                  <a:srgbClr val="222223"/>
                </a:solidFill>
                <a:latin typeface="+mn-lt"/>
              </a:rPr>
              <a:t>The 233 companies surveyed have a</a:t>
            </a:r>
            <a:r>
              <a:rPr lang="en-CA" sz="1100" dirty="0">
                <a:solidFill>
                  <a:srgbClr val="222223"/>
                </a:solidFill>
                <a:latin typeface="+mn-lt"/>
              </a:rPr>
              <a:t> total of 3.254 employees, which averages out to 14 per company</a:t>
            </a:r>
            <a:r>
              <a:rPr lang="en-CA" sz="1100" b="0" dirty="0">
                <a:solidFill>
                  <a:srgbClr val="222223"/>
                </a:solidFill>
                <a:latin typeface="+mn-lt"/>
              </a:rPr>
              <a:t>, but the median is far lower (7). They break down as follows: </a:t>
            </a:r>
            <a:r>
              <a:rPr lang="en-CA" sz="1100" dirty="0">
                <a:solidFill>
                  <a:srgbClr val="222223"/>
                </a:solidFill>
                <a:latin typeface="+mn-lt"/>
              </a:rPr>
              <a:t>8.3% full time </a:t>
            </a:r>
            <a:r>
              <a:rPr lang="en-CA" sz="1100" b="0" dirty="0">
                <a:solidFill>
                  <a:srgbClr val="222223"/>
                </a:solidFill>
                <a:latin typeface="+mn-lt"/>
              </a:rPr>
              <a:t>(59%), </a:t>
            </a:r>
            <a:r>
              <a:rPr lang="en-CA" sz="1100" dirty="0">
                <a:solidFill>
                  <a:srgbClr val="222223"/>
                </a:solidFill>
                <a:latin typeface="+mn-lt"/>
              </a:rPr>
              <a:t>2.9% part time </a:t>
            </a:r>
            <a:r>
              <a:rPr lang="en-CA" sz="1100" b="0" dirty="0">
                <a:solidFill>
                  <a:srgbClr val="222223"/>
                </a:solidFill>
                <a:latin typeface="+mn-lt"/>
              </a:rPr>
              <a:t>(21%) and </a:t>
            </a:r>
            <a:r>
              <a:rPr lang="en-CA" sz="1100" dirty="0">
                <a:solidFill>
                  <a:srgbClr val="222223"/>
                </a:solidFill>
                <a:latin typeface="+mn-lt"/>
              </a:rPr>
              <a:t>2.8 seasonal </a:t>
            </a:r>
            <a:r>
              <a:rPr lang="en-CA" sz="1100" b="0" dirty="0">
                <a:solidFill>
                  <a:srgbClr val="222223"/>
                </a:solidFill>
                <a:latin typeface="+mn-lt"/>
              </a:rPr>
              <a:t>(20%). However, 42% have no part-time employees and 53% have no seasonal employees. The public and para-public sectors have a much higher average number of employees (28.3%).</a:t>
            </a:r>
          </a:p>
          <a:p>
            <a:pPr marL="231775" indent="-231775" algn="just" defTabSz="966788">
              <a:spcBef>
                <a:spcPts val="600"/>
              </a:spcBef>
              <a:buClr>
                <a:srgbClr val="F46C31"/>
              </a:buClr>
              <a:buFont typeface="Wingdings 3" panose="05040102010807070707" pitchFamily="18" charset="2"/>
              <a:buChar char=""/>
            </a:pPr>
            <a:r>
              <a:rPr lang="en-CA" sz="1100" b="0" dirty="0">
                <a:solidFill>
                  <a:srgbClr val="222223"/>
                </a:solidFill>
                <a:latin typeface="+mn-lt"/>
              </a:rPr>
              <a:t>Respondents employ slightly more </a:t>
            </a:r>
            <a:r>
              <a:rPr lang="en-CA" sz="1100" dirty="0">
                <a:solidFill>
                  <a:srgbClr val="222223"/>
                </a:solidFill>
                <a:latin typeface="+mn-lt"/>
              </a:rPr>
              <a:t>men (54%) </a:t>
            </a:r>
            <a:r>
              <a:rPr lang="en-CA" sz="1100" b="0" dirty="0">
                <a:solidFill>
                  <a:srgbClr val="222223"/>
                </a:solidFill>
                <a:latin typeface="+mn-lt"/>
              </a:rPr>
              <a:t>than </a:t>
            </a:r>
            <a:r>
              <a:rPr lang="en-CA" sz="1100" dirty="0">
                <a:solidFill>
                  <a:srgbClr val="222223"/>
                </a:solidFill>
                <a:latin typeface="+mn-lt"/>
              </a:rPr>
              <a:t>women (46%), </a:t>
            </a:r>
            <a:r>
              <a:rPr lang="en-CA" sz="1100" b="0" dirty="0">
                <a:solidFill>
                  <a:srgbClr val="222223"/>
                </a:solidFill>
                <a:latin typeface="+mn-lt"/>
              </a:rPr>
              <a:t>but the differences are much larger depending on the sector (men account for 81% of employees in the primary and secondary sectors and women 58% in the public and para-public sectors).</a:t>
            </a:r>
          </a:p>
        </p:txBody>
      </p:sp>
    </p:spTree>
    <p:extLst>
      <p:ext uri="{BB962C8B-B14F-4D97-AF65-F5344CB8AC3E}">
        <p14:creationId xmlns:p14="http://schemas.microsoft.com/office/powerpoint/2010/main" val="71165120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40</a:t>
            </a:fld>
            <a:endParaRPr lang="fr-CA" dirty="0"/>
          </a:p>
        </p:txBody>
      </p:sp>
      <p:sp>
        <p:nvSpPr>
          <p:cNvPr id="5" name="TextBox 1">
            <a:extLst>
              <a:ext uri="{FF2B5EF4-FFF2-40B4-BE49-F238E27FC236}">
                <a16:creationId xmlns:a16="http://schemas.microsoft.com/office/drawing/2014/main" id="{27E48188-189C-412E-8359-1A541E63468F}"/>
              </a:ext>
            </a:extLst>
          </p:cNvPr>
          <p:cNvSpPr txBox="1"/>
          <p:nvPr>
            <p:custDataLst>
              <p:tags r:id="rId2"/>
            </p:custDataLst>
          </p:nvPr>
        </p:nvSpPr>
        <p:spPr>
          <a:xfrm>
            <a:off x="293272" y="432795"/>
            <a:ext cx="8719149" cy="1797352"/>
          </a:xfrm>
          <a:prstGeom prst="rect">
            <a:avLst/>
          </a:prstGeom>
        </p:spPr>
        <p:txBody>
          <a:bodyPr vert="horz" wrap="square" lIns="91440" tIns="0" rIns="91440" bIns="0" rtlCol="0">
            <a:spAutoFit/>
          </a:bodyPr>
          <a:lstStyle/>
          <a:p>
            <a:pPr marL="4763" algn="just">
              <a:lnSpc>
                <a:spcPts val="1100"/>
              </a:lnSpc>
              <a:spcAft>
                <a:spcPts val="600"/>
              </a:spcAft>
            </a:pPr>
            <a:r>
              <a:rPr lang="en-CA" sz="1100" b="0" dirty="0">
                <a:solidFill>
                  <a:srgbClr val="222223"/>
                </a:solidFill>
                <a:latin typeface="Calibri" panose="020F0502020204030204" pitchFamily="34" charset="0"/>
                <a:cs typeface="Calibri" panose="020F0502020204030204" pitchFamily="34" charset="0"/>
              </a:rPr>
              <a:t>The companies surveyed have multiple training requirements.  However, three main training areas cited most often were occupational health and safety (56%), office automation, secretarial services, accounting (43%) and management (administration, communication, marketing, human resources management, etc.) (42%). </a:t>
            </a:r>
            <a:endParaRPr lang="fr-FR" sz="1100" b="0" dirty="0">
              <a:solidFill>
                <a:srgbClr val="222223"/>
              </a:solidFill>
              <a:latin typeface="Calibri" panose="020F0502020204030204" pitchFamily="34" charset="0"/>
              <a:cs typeface="Calibri" panose="020F0502020204030204" pitchFamily="34" charset="0"/>
            </a:endParaRPr>
          </a:p>
          <a:p>
            <a:pPr marL="4763" algn="just">
              <a:lnSpc>
                <a:spcPts val="1100"/>
              </a:lnSpc>
              <a:spcAft>
                <a:spcPts val="600"/>
              </a:spcAft>
            </a:pPr>
            <a:r>
              <a:rPr lang="en-CA" sz="1100" b="0" dirty="0">
                <a:solidFill>
                  <a:srgbClr val="222223"/>
                </a:solidFill>
                <a:latin typeface="Calibri" panose="020F0502020204030204" pitchFamily="34" charset="0"/>
                <a:cs typeface="Calibri" panose="020F0502020204030204" pitchFamily="34" charset="0"/>
              </a:rPr>
              <a:t>Another three training areas were cited between a quarter and a third of respondents – technology and computers (32%), technical training relating to industrial trades (e.g., agri-food, manufacturing, construction, storage, transportation sectors) (28%) and basic general training in-house (numeracy, literacy, problem solving, etc.). Only 8% said they did not have any training requirements. </a:t>
            </a:r>
            <a:endParaRPr lang="fr-CA" sz="1100" b="0" dirty="0">
              <a:solidFill>
                <a:srgbClr val="222223"/>
              </a:solidFill>
              <a:latin typeface="Calibri" panose="020F0502020204030204" pitchFamily="34" charset="0"/>
              <a:cs typeface="Calibri" panose="020F0502020204030204" pitchFamily="34" charset="0"/>
            </a:endParaRPr>
          </a:p>
          <a:p>
            <a:pPr marL="4763" algn="just">
              <a:lnSpc>
                <a:spcPts val="1100"/>
              </a:lnSpc>
              <a:spcBef>
                <a:spcPts val="300"/>
              </a:spcBef>
              <a:spcAft>
                <a:spcPts val="400"/>
              </a:spcAft>
            </a:pPr>
            <a:r>
              <a:rPr lang="en-CA" sz="1100" i="1" kern="1200" dirty="0">
                <a:solidFill>
                  <a:srgbClr val="F46C31"/>
                </a:solidFill>
                <a:latin typeface="Calibri" panose="020F0502020204030204" pitchFamily="34" charset="0"/>
                <a:ea typeface="+mn-ea"/>
                <a:cs typeface="Calibri" panose="020F0502020204030204" pitchFamily="34" charset="0"/>
              </a:rPr>
              <a:t>Statistically significant variances</a:t>
            </a:r>
          </a:p>
          <a:p>
            <a:pPr marL="4763" algn="just">
              <a:lnSpc>
                <a:spcPts val="1100"/>
              </a:lnSpc>
              <a:spcAft>
                <a:spcPts val="600"/>
              </a:spcAft>
            </a:pPr>
            <a:r>
              <a:rPr lang="en-CA" sz="1100" b="0" dirty="0">
                <a:solidFill>
                  <a:srgbClr val="222223"/>
                </a:solidFill>
                <a:latin typeface="Calibri" panose="020F0502020204030204" pitchFamily="34" charset="0"/>
                <a:cs typeface="Calibri" panose="020F0502020204030204" pitchFamily="34" charset="0"/>
              </a:rPr>
              <a:t>The requirements for certain training areas relate directly to the activity sector: industrial trades (primary and secondary), health and education (public and para-public sectors), tourism, hotels and restaurants, commerce and services. Some training, though cross-training in and of itself, affects some sectors even more: occupational health and safety (secondary sector), computer technologies, management and office automation, secretarial services and accounting (public and para-public sectors), basic general training (retailing).</a:t>
            </a:r>
          </a:p>
        </p:txBody>
      </p:sp>
      <p:sp>
        <p:nvSpPr>
          <p:cNvPr id="3" name="Rectangle 3">
            <a:extLst>
              <a:ext uri="{FF2B5EF4-FFF2-40B4-BE49-F238E27FC236}">
                <a16:creationId xmlns:a16="http://schemas.microsoft.com/office/drawing/2014/main" id="{8B2ED2D5-2A8A-53F7-5B33-5D196442E7EC}"/>
              </a:ext>
            </a:extLst>
          </p:cNvPr>
          <p:cNvSpPr>
            <a:spLocks noChangeArrowheads="1"/>
          </p:cNvSpPr>
          <p:nvPr>
            <p:custDataLst>
              <p:tags r:id="rId3"/>
            </p:custDataLst>
          </p:nvPr>
        </p:nvSpPr>
        <p:spPr bwMode="auto">
          <a:xfrm>
            <a:off x="319087" y="45886"/>
            <a:ext cx="8572500" cy="421945"/>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Training requirements </a:t>
            </a: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(2/2)</a:t>
            </a:r>
          </a:p>
        </p:txBody>
      </p:sp>
      <p:sp>
        <p:nvSpPr>
          <p:cNvPr id="20" name="ZoneTexte 6">
            <a:extLst>
              <a:ext uri="{FF2B5EF4-FFF2-40B4-BE49-F238E27FC236}">
                <a16:creationId xmlns:a16="http://schemas.microsoft.com/office/drawing/2014/main" id="{47467F30-E111-0301-2C67-E2A09FD60D9A}"/>
              </a:ext>
            </a:extLst>
          </p:cNvPr>
          <p:cNvSpPr txBox="1"/>
          <p:nvPr>
            <p:custDataLst>
              <p:tags r:id="rId4"/>
            </p:custDataLst>
          </p:nvPr>
        </p:nvSpPr>
        <p:spPr>
          <a:xfrm>
            <a:off x="434008" y="4755994"/>
            <a:ext cx="7965707"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Q13. </a:t>
            </a:r>
            <a:r>
              <a:rPr lang="en-CA" sz="800" b="0" dirty="0">
                <a:solidFill>
                  <a:schemeClr val="bg1">
                    <a:lumMod val="50000"/>
                  </a:schemeClr>
                </a:solidFill>
                <a:latin typeface="Calibri" panose="020F0502020204030204" pitchFamily="34" charset="0"/>
                <a:cs typeface="Calibri" panose="020F0502020204030204" pitchFamily="34" charset="0"/>
              </a:rPr>
              <a:t>Which fields would it be beneficial for your employees to receive training in? </a:t>
            </a:r>
            <a:r>
              <a:rPr lang="en-CA" sz="800" b="0" i="1" dirty="0">
                <a:solidFill>
                  <a:schemeClr val="bg1">
                    <a:lumMod val="50000"/>
                  </a:schemeClr>
                </a:solidFill>
                <a:latin typeface="Calibri" panose="020F0502020204030204" pitchFamily="34" charset="0"/>
                <a:cs typeface="Calibri" panose="020F0502020204030204" pitchFamily="34" charset="0"/>
              </a:rPr>
              <a:t>(Several possible options</a:t>
            </a:r>
            <a:r>
              <a:rPr lang="fr-CA" sz="800" b="0" i="1" dirty="0">
                <a:solidFill>
                  <a:schemeClr val="bg1">
                    <a:lumMod val="50000"/>
                  </a:schemeClr>
                </a:solidFill>
                <a:latin typeface="Calibri" panose="020F0502020204030204" pitchFamily="34" charset="0"/>
                <a:cs typeface="Calibri" panose="020F0502020204030204" pitchFamily="34" charset="0"/>
              </a:rPr>
              <a:t>)</a:t>
            </a:r>
          </a:p>
          <a:p>
            <a:r>
              <a:rPr lang="fr-CA" sz="800" b="0" dirty="0">
                <a:solidFill>
                  <a:schemeClr val="bg1">
                    <a:lumMod val="50000"/>
                  </a:schemeClr>
                </a:solidFill>
                <a:latin typeface="Calibri" panose="020F0502020204030204" pitchFamily="34" charset="0"/>
                <a:cs typeface="Calibri" panose="020F0502020204030204" pitchFamily="34" charset="0"/>
              </a:rPr>
              <a:t>Base : All respondents (n=233).</a:t>
            </a:r>
          </a:p>
        </p:txBody>
      </p:sp>
      <p:graphicFrame>
        <p:nvGraphicFramePr>
          <p:cNvPr id="26" name="Table 3">
            <a:extLst>
              <a:ext uri="{FF2B5EF4-FFF2-40B4-BE49-F238E27FC236}">
                <a16:creationId xmlns:a16="http://schemas.microsoft.com/office/drawing/2014/main" id="{19F6EDE6-7E93-C214-F033-96B86E30F7B1}"/>
              </a:ext>
            </a:extLst>
          </p:cNvPr>
          <p:cNvGraphicFramePr>
            <a:graphicFrameLocks noGrp="1"/>
          </p:cNvGraphicFramePr>
          <p:nvPr>
            <p:custDataLst>
              <p:tags r:id="rId5"/>
            </p:custDataLst>
            <p:extLst>
              <p:ext uri="{D42A27DB-BD31-4B8C-83A1-F6EECF244321}">
                <p14:modId xmlns:p14="http://schemas.microsoft.com/office/powerpoint/2010/main" val="4048137930"/>
              </p:ext>
            </p:extLst>
          </p:nvPr>
        </p:nvGraphicFramePr>
        <p:xfrm>
          <a:off x="594700" y="2496077"/>
          <a:ext cx="3848963" cy="2059091"/>
        </p:xfrm>
        <a:graphic>
          <a:graphicData uri="http://schemas.openxmlformats.org/drawingml/2006/table">
            <a:tbl>
              <a:tblPr firstRow="1" bandRow="1">
                <a:tableStyleId>{073A0DAA-6AF3-43AB-8588-CEC1D06C72B9}</a:tableStyleId>
              </a:tblPr>
              <a:tblGrid>
                <a:gridCol w="1567475">
                  <a:extLst>
                    <a:ext uri="{9D8B030D-6E8A-4147-A177-3AD203B41FA5}">
                      <a16:colId xmlns:a16="http://schemas.microsoft.com/office/drawing/2014/main" val="20000"/>
                    </a:ext>
                  </a:extLst>
                </a:gridCol>
                <a:gridCol w="2281488">
                  <a:extLst>
                    <a:ext uri="{9D8B030D-6E8A-4147-A177-3AD203B41FA5}">
                      <a16:colId xmlns:a16="http://schemas.microsoft.com/office/drawing/2014/main" val="20001"/>
                    </a:ext>
                  </a:extLst>
                </a:gridCol>
              </a:tblGrid>
              <a:tr h="185126">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1000" b="1" i="0" baseline="0" noProof="0" dirty="0">
                          <a:solidFill>
                            <a:schemeClr val="tx1"/>
                          </a:solidFill>
                          <a:latin typeface="Calibri" panose="020F0502020204030204" pitchFamily="34" charset="0"/>
                          <a:cs typeface="Calibri" panose="020F0502020204030204" pitchFamily="34" charset="0"/>
                        </a:rPr>
                        <a:t>Training requirements</a:t>
                      </a:r>
                      <a:endParaRPr lang="en-CA" sz="1000" b="0" i="0" noProof="0" dirty="0">
                        <a:solidFill>
                          <a:schemeClr val="tx1"/>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1000" i="0" kern="1200" noProof="0" dirty="0">
                          <a:solidFill>
                            <a:schemeClr val="tx1"/>
                          </a:solidFill>
                          <a:latin typeface="Calibri" panose="020F0502020204030204" pitchFamily="34" charset="0"/>
                          <a:ea typeface="+mn-ea"/>
                          <a:cs typeface="Calibri" panose="020F0502020204030204" pitchFamily="34" charset="0"/>
                        </a:rPr>
                        <a:t>  Statistically significant variances</a:t>
                      </a:r>
                      <a:endParaRPr lang="en-CA" sz="1000" b="1" i="0" kern="1200" baseline="0" noProof="0" dirty="0">
                        <a:solidFill>
                          <a:schemeClr val="tx1"/>
                        </a:solidFill>
                        <a:latin typeface="Calibri" panose="020F0502020204030204" pitchFamily="34" charset="0"/>
                        <a:ea typeface="+mn-ea"/>
                        <a:cs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extLst>
                  <a:ext uri="{0D108BD9-81ED-4DB2-BD59-A6C34878D82A}">
                    <a16:rowId xmlns:a16="http://schemas.microsoft.com/office/drawing/2014/main" val="1693773068"/>
                  </a:ext>
                </a:extLst>
              </a:tr>
              <a:tr h="159465">
                <a:tc>
                  <a:txBody>
                    <a:bodyPr/>
                    <a:lstStyle/>
                    <a:p>
                      <a:pPr marL="8890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0" kern="1200" noProof="0" dirty="0">
                          <a:solidFill>
                            <a:srgbClr val="222223"/>
                          </a:solidFill>
                          <a:latin typeface="Calibri" panose="020F0502020204030204" pitchFamily="34" charset="0"/>
                          <a:ea typeface="+mn-ea"/>
                          <a:cs typeface="Calibri" panose="020F0502020204030204" pitchFamily="34" charset="0"/>
                        </a:rPr>
                        <a:t>Occupational health and safety </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tabLst/>
                        <a:defRPr/>
                      </a:pPr>
                      <a:r>
                        <a:rPr lang="en-CA" sz="900" b="0" kern="0" noProof="0" dirty="0">
                          <a:solidFill>
                            <a:srgbClr val="605C5C"/>
                          </a:solidFill>
                          <a:latin typeface="+mn-lt"/>
                          <a:ea typeface="+mn-ea"/>
                          <a:cs typeface="+mn-cs"/>
                        </a:rPr>
                        <a:t>Secondary sector (73%)</a:t>
                      </a:r>
                    </a:p>
                    <a:p>
                      <a:pPr marL="176213" indent="-85725" algn="l" defTabSz="914400" rtl="0" eaLnBrk="1" fontAlgn="auto" latinLnBrk="0" hangingPunct="1">
                        <a:spcBef>
                          <a:spcPts val="0"/>
                        </a:spcBef>
                        <a:spcAft>
                          <a:spcPts val="0"/>
                        </a:spcAft>
                        <a:buFontTx/>
                        <a:buChar char="-"/>
                        <a:tabLst/>
                        <a:defRPr/>
                      </a:pPr>
                      <a:r>
                        <a:rPr lang="en-CA" sz="900" b="0" kern="0" noProof="0" dirty="0">
                          <a:solidFill>
                            <a:srgbClr val="605C5C"/>
                          </a:solidFill>
                          <a:latin typeface="+mn-lt"/>
                          <a:ea typeface="+mn-ea"/>
                          <a:cs typeface="+mn-cs"/>
                        </a:rPr>
                        <a:t>15 employees and over (67%)</a:t>
                      </a:r>
                    </a:p>
                    <a:p>
                      <a:pPr marL="176213" indent="-85725" algn="l" defTabSz="914400" rtl="0" eaLnBrk="1" fontAlgn="auto" latinLnBrk="0" hangingPunct="1">
                        <a:spcBef>
                          <a:spcPts val="0"/>
                        </a:spcBef>
                        <a:spcAft>
                          <a:spcPts val="0"/>
                        </a:spcAft>
                        <a:buFontTx/>
                        <a:buChar char="-"/>
                        <a:tabLst/>
                        <a:defRPr/>
                      </a:pPr>
                      <a:r>
                        <a:rPr lang="en-CA" sz="900" b="0" kern="0" noProof="0" dirty="0">
                          <a:solidFill>
                            <a:srgbClr val="605C5C"/>
                          </a:solidFill>
                          <a:latin typeface="+mn-lt"/>
                          <a:ea typeface="+mn-ea"/>
                          <a:cs typeface="+mn-cs"/>
                        </a:rPr>
                        <a:t>Environmental commitments (62%)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15946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Office automation, secretarial services, accounting</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tabLst/>
                        <a:defRPr/>
                      </a:pPr>
                      <a:r>
                        <a:rPr lang="en-CA" sz="900" b="0" kern="0" noProof="0" dirty="0">
                          <a:solidFill>
                            <a:schemeClr val="bg2">
                              <a:lumMod val="50000"/>
                            </a:schemeClr>
                          </a:solidFill>
                          <a:latin typeface="+mn-lt"/>
                        </a:rPr>
                        <a:t>Public and para-public sectors (</a:t>
                      </a:r>
                      <a:r>
                        <a:rPr lang="en-CA" sz="900" b="0" kern="0" noProof="0" dirty="0">
                          <a:solidFill>
                            <a:srgbClr val="605C5C"/>
                          </a:solidFill>
                          <a:latin typeface="+mn-lt"/>
                          <a:ea typeface="+mn-ea"/>
                          <a:cs typeface="+mn-cs"/>
                        </a:rPr>
                        <a:t>59%)</a:t>
                      </a:r>
                    </a:p>
                    <a:p>
                      <a:pPr marL="176213" indent="-85725" algn="l" defTabSz="914400" rtl="0" eaLnBrk="1" fontAlgn="auto" latinLnBrk="0" hangingPunct="1">
                        <a:spcBef>
                          <a:spcPts val="0"/>
                        </a:spcBef>
                        <a:spcAft>
                          <a:spcPts val="0"/>
                        </a:spcAft>
                        <a:buFontTx/>
                        <a:buChar char="-"/>
                        <a:tabLst/>
                        <a:defRPr/>
                      </a:pPr>
                      <a:r>
                        <a:rPr lang="en-CA" sz="900" b="0" kern="0" noProof="0" dirty="0">
                          <a:solidFill>
                            <a:srgbClr val="605C5C"/>
                          </a:solidFill>
                          <a:latin typeface="+mn-lt"/>
                          <a:ea typeface="+mn-ea"/>
                          <a:cs typeface="+mn-cs"/>
                        </a:rPr>
                        <a:t>15 employees and over (53%)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929070950"/>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Management</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Public and para-public sectors (66%)</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15 employees and over (63%)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Technology and computers</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Public and para-public sectors (44%)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06549192"/>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Industrial trades</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Primary sector (61%)</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Secondary sector (67%)</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&gt;60 % male employees (50%)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1003484"/>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Basic general training in-house</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Retailing (43%)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520119367"/>
                  </a:ext>
                </a:extLst>
              </a:tr>
            </a:tbl>
          </a:graphicData>
        </a:graphic>
      </p:graphicFrame>
      <p:graphicFrame>
        <p:nvGraphicFramePr>
          <p:cNvPr id="27" name="Table 3">
            <a:extLst>
              <a:ext uri="{FF2B5EF4-FFF2-40B4-BE49-F238E27FC236}">
                <a16:creationId xmlns:a16="http://schemas.microsoft.com/office/drawing/2014/main" id="{EFA6E4AD-B148-16DB-2055-BDD5AEFC39E9}"/>
              </a:ext>
            </a:extLst>
          </p:cNvPr>
          <p:cNvGraphicFramePr>
            <a:graphicFrameLocks noGrp="1"/>
          </p:cNvGraphicFramePr>
          <p:nvPr>
            <p:custDataLst>
              <p:tags r:id="rId6"/>
            </p:custDataLst>
            <p:extLst>
              <p:ext uri="{D42A27DB-BD31-4B8C-83A1-F6EECF244321}">
                <p14:modId xmlns:p14="http://schemas.microsoft.com/office/powerpoint/2010/main" val="1737056307"/>
              </p:ext>
            </p:extLst>
          </p:nvPr>
        </p:nvGraphicFramePr>
        <p:xfrm>
          <a:off x="4709610" y="2496077"/>
          <a:ext cx="3985325" cy="2071871"/>
        </p:xfrm>
        <a:graphic>
          <a:graphicData uri="http://schemas.openxmlformats.org/drawingml/2006/table">
            <a:tbl>
              <a:tblPr firstRow="1" bandRow="1">
                <a:tableStyleId>{073A0DAA-6AF3-43AB-8588-CEC1D06C72B9}</a:tableStyleId>
              </a:tblPr>
              <a:tblGrid>
                <a:gridCol w="1512894">
                  <a:extLst>
                    <a:ext uri="{9D8B030D-6E8A-4147-A177-3AD203B41FA5}">
                      <a16:colId xmlns:a16="http://schemas.microsoft.com/office/drawing/2014/main" val="20000"/>
                    </a:ext>
                  </a:extLst>
                </a:gridCol>
                <a:gridCol w="2472431">
                  <a:extLst>
                    <a:ext uri="{9D8B030D-6E8A-4147-A177-3AD203B41FA5}">
                      <a16:colId xmlns:a16="http://schemas.microsoft.com/office/drawing/2014/main" val="20001"/>
                    </a:ext>
                  </a:extLst>
                </a:gridCol>
              </a:tblGrid>
              <a:tr h="185126">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1000" b="1" i="0" baseline="0" noProof="0" dirty="0">
                          <a:solidFill>
                            <a:schemeClr val="tx1"/>
                          </a:solidFill>
                          <a:latin typeface="Calibri" panose="020F0502020204030204" pitchFamily="34" charset="0"/>
                          <a:cs typeface="Calibri" panose="020F0502020204030204" pitchFamily="34" charset="0"/>
                        </a:rPr>
                        <a:t>Training requirements</a:t>
                      </a:r>
                      <a:endParaRPr lang="en-CA" sz="1000" b="0" i="0" noProof="0" dirty="0">
                        <a:solidFill>
                          <a:schemeClr val="tx1"/>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1000" i="0" kern="1200" noProof="0" dirty="0">
                          <a:solidFill>
                            <a:schemeClr val="tx1"/>
                          </a:solidFill>
                          <a:latin typeface="Calibri" panose="020F0502020204030204" pitchFamily="34" charset="0"/>
                          <a:ea typeface="+mn-ea"/>
                          <a:cs typeface="Calibri" panose="020F0502020204030204" pitchFamily="34" charset="0"/>
                        </a:rPr>
                        <a:t>  Statistically significant variances</a:t>
                      </a:r>
                      <a:endParaRPr lang="en-CA" sz="1000" b="1" i="0" kern="1200" baseline="0" noProof="0" dirty="0">
                        <a:solidFill>
                          <a:schemeClr val="tx1"/>
                        </a:solidFill>
                        <a:latin typeface="Calibri" panose="020F0502020204030204" pitchFamily="34" charset="0"/>
                        <a:ea typeface="+mn-ea"/>
                        <a:cs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extLst>
                  <a:ext uri="{0D108BD9-81ED-4DB2-BD59-A6C34878D82A}">
                    <a16:rowId xmlns:a16="http://schemas.microsoft.com/office/drawing/2014/main" val="1693773068"/>
                  </a:ext>
                </a:extLst>
              </a:tr>
              <a:tr h="159465">
                <a:tc>
                  <a:txBody>
                    <a:bodyPr/>
                    <a:lstStyle/>
                    <a:p>
                      <a:pPr marL="8890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0" kern="1200" noProof="0" dirty="0">
                          <a:solidFill>
                            <a:srgbClr val="222223"/>
                          </a:solidFill>
                          <a:latin typeface="Calibri" panose="020F0502020204030204" pitchFamily="34" charset="0"/>
                          <a:ea typeface="+mn-ea"/>
                          <a:cs typeface="Calibri" panose="020F0502020204030204" pitchFamily="34" charset="0"/>
                        </a:rPr>
                        <a:t>Language training</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tabLst/>
                        <a:defRPr/>
                      </a:pPr>
                      <a:r>
                        <a:rPr lang="en-CA" sz="900" b="0" kern="0" noProof="0" dirty="0">
                          <a:solidFill>
                            <a:srgbClr val="605C5C"/>
                          </a:solidFill>
                          <a:latin typeface="+mn-lt"/>
                          <a:ea typeface="+mn-ea"/>
                          <a:cs typeface="+mn-cs"/>
                        </a:rPr>
                        <a:t>Accommodation, restaurants and tourism (36%)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15946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Tourism, hotels and restaurants</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Accommodation, restaurants and tourism (82%)</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As many male employees as female (35%)</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60 %+ low-skilled or unskilled employees (24%)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929070950"/>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Environment and sustainable development</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Accommodation, restaurants and tourism (36%)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Health and education</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Public and para-public sectors (50%)</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15 employees and over (29%)</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&gt;60 % female employees (37%)</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60 %+ highly or semi-skilled employees (24%)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06549192"/>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Commerce and services </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Retailing (11%)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1003484"/>
                  </a:ext>
                </a:extLst>
              </a:tr>
              <a:tr h="215447">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No training needed</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60 %+ low-skilled or unskilled employees (13%)</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No environmental commitments (15%)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520119367"/>
                  </a:ext>
                </a:extLst>
              </a:tr>
            </a:tbl>
          </a:graphicData>
        </a:graphic>
      </p:graphicFrame>
      <p:sp>
        <p:nvSpPr>
          <p:cNvPr id="23" name="ZoneTexte 22">
            <a:extLst>
              <a:ext uri="{FF2B5EF4-FFF2-40B4-BE49-F238E27FC236}">
                <a16:creationId xmlns:a16="http://schemas.microsoft.com/office/drawing/2014/main" id="{E02F06E8-3147-7BBE-2EFA-47B25613775B}"/>
              </a:ext>
            </a:extLst>
          </p:cNvPr>
          <p:cNvSpPr txBox="1"/>
          <p:nvPr>
            <p:custDataLst>
              <p:tags r:id="rId7"/>
            </p:custDataLst>
          </p:nvPr>
        </p:nvSpPr>
        <p:spPr>
          <a:xfrm>
            <a:off x="7870356" y="2308031"/>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6" name="ZoneTexte 15">
            <a:extLst>
              <a:ext uri="{FF2B5EF4-FFF2-40B4-BE49-F238E27FC236}">
                <a16:creationId xmlns:a16="http://schemas.microsoft.com/office/drawing/2014/main" id="{2450FBDA-1DFA-EAD1-9E96-5CE7F91CF9CE}"/>
              </a:ext>
            </a:extLst>
          </p:cNvPr>
          <p:cNvSpPr txBox="1"/>
          <p:nvPr>
            <p:custDataLst>
              <p:tags r:id="rId8"/>
            </p:custDataLst>
          </p:nvPr>
        </p:nvSpPr>
        <p:spPr>
          <a:xfrm>
            <a:off x="3724412" y="2304361"/>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Tree>
    <p:extLst>
      <p:ext uri="{BB962C8B-B14F-4D97-AF65-F5344CB8AC3E}">
        <p14:creationId xmlns:p14="http://schemas.microsoft.com/office/powerpoint/2010/main" val="112931195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41</a:t>
            </a:fld>
            <a:endParaRPr lang="fr-CA" dirty="0"/>
          </a:p>
        </p:txBody>
      </p:sp>
      <p:sp>
        <p:nvSpPr>
          <p:cNvPr id="7" name="Forme libre 11">
            <a:extLst>
              <a:ext uri="{FF2B5EF4-FFF2-40B4-BE49-F238E27FC236}">
                <a16:creationId xmlns:a16="http://schemas.microsoft.com/office/drawing/2014/main" id="{64A83957-C6F8-AACF-2A40-20BA12FA3176}"/>
              </a:ext>
            </a:extLst>
          </p:cNvPr>
          <p:cNvSpPr/>
          <p:nvPr>
            <p:custDataLst>
              <p:tags r:id="rId2"/>
            </p:custDataLst>
          </p:nvPr>
        </p:nvSpPr>
        <p:spPr>
          <a:xfrm>
            <a:off x="-1203" y="0"/>
            <a:ext cx="4636444" cy="5146880"/>
          </a:xfrm>
          <a:custGeom>
            <a:avLst/>
            <a:gdLst>
              <a:gd name="connsiteX0" fmla="*/ 0 w 4636444"/>
              <a:gd name="connsiteY0" fmla="*/ 0 h 5146880"/>
              <a:gd name="connsiteX1" fmla="*/ 3657723 w 4636444"/>
              <a:gd name="connsiteY1" fmla="*/ 0 h 5146880"/>
              <a:gd name="connsiteX2" fmla="*/ 3696279 w 4636444"/>
              <a:gd name="connsiteY2" fmla="*/ 35770 h 5146880"/>
              <a:gd name="connsiteX3" fmla="*/ 4636444 w 4636444"/>
              <a:gd name="connsiteY3" fmla="*/ 2352676 h 5146880"/>
              <a:gd name="connsiteX4" fmla="*/ 3221219 w 4636444"/>
              <a:gd name="connsiteY4" fmla="*/ 5069684 h 5146880"/>
              <a:gd name="connsiteX5" fmla="*/ 3096736 w 4636444"/>
              <a:gd name="connsiteY5" fmla="*/ 5146880 h 5146880"/>
              <a:gd name="connsiteX6" fmla="*/ 0 w 4636444"/>
              <a:gd name="connsiteY6" fmla="*/ 5146880 h 51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444" h="5146880">
                <a:moveTo>
                  <a:pt x="0" y="0"/>
                </a:moveTo>
                <a:lnTo>
                  <a:pt x="3657723" y="0"/>
                </a:lnTo>
                <a:lnTo>
                  <a:pt x="3696279" y="35770"/>
                </a:lnTo>
                <a:cubicBezTo>
                  <a:pt x="4277161" y="628718"/>
                  <a:pt x="4636444" y="1447868"/>
                  <a:pt x="4636444" y="2352676"/>
                </a:cubicBezTo>
                <a:cubicBezTo>
                  <a:pt x="4636444" y="3483686"/>
                  <a:pt x="4075064" y="4480856"/>
                  <a:pt x="3221219" y="5069684"/>
                </a:cubicBezTo>
                <a:lnTo>
                  <a:pt x="3096736" y="5146880"/>
                </a:lnTo>
                <a:lnTo>
                  <a:pt x="0" y="5146880"/>
                </a:lnTo>
                <a:close/>
              </a:path>
            </a:pathLst>
          </a:custGeom>
          <a:solidFill>
            <a:srgbClr val="F46C31"/>
          </a:solidFill>
          <a:ln>
            <a:noFill/>
          </a:ln>
          <a:effectLst>
            <a:outerShdw blurRad="63500" dist="50800" dir="36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4488">
              <a:lnSpc>
                <a:spcPts val="4000"/>
              </a:lnSpc>
              <a:defRPr/>
            </a:pPr>
            <a:r>
              <a:rPr lang="fr-CA" sz="3200" dirty="0">
                <a:solidFill>
                  <a:prstClr val="white"/>
                </a:solidFill>
                <a:latin typeface="Trebuchet MS" panose="020B0603020202020204" pitchFamily="34" charset="0"/>
              </a:rPr>
              <a:t>6. Issues and challenges</a:t>
            </a:r>
          </a:p>
        </p:txBody>
      </p:sp>
    </p:spTree>
    <p:extLst>
      <p:ext uri="{BB962C8B-B14F-4D97-AF65-F5344CB8AC3E}">
        <p14:creationId xmlns:p14="http://schemas.microsoft.com/office/powerpoint/2010/main" val="210374321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42</a:t>
            </a:fld>
            <a:endParaRPr lang="fr-CA" dirty="0"/>
          </a:p>
        </p:txBody>
      </p:sp>
      <p:graphicFrame>
        <p:nvGraphicFramePr>
          <p:cNvPr id="5" name="Graphique 4">
            <a:extLst>
              <a:ext uri="{FF2B5EF4-FFF2-40B4-BE49-F238E27FC236}">
                <a16:creationId xmlns:a16="http://schemas.microsoft.com/office/drawing/2014/main" id="{43285239-1AD5-48B4-B9A5-DDC3C77A7EC8}"/>
              </a:ext>
            </a:extLst>
          </p:cNvPr>
          <p:cNvGraphicFramePr/>
          <p:nvPr>
            <p:custDataLst>
              <p:tags r:id="rId2"/>
            </p:custDataLst>
            <p:extLst>
              <p:ext uri="{D42A27DB-BD31-4B8C-83A1-F6EECF244321}">
                <p14:modId xmlns:p14="http://schemas.microsoft.com/office/powerpoint/2010/main" val="3125590121"/>
              </p:ext>
            </p:extLst>
          </p:nvPr>
        </p:nvGraphicFramePr>
        <p:xfrm>
          <a:off x="131579" y="530555"/>
          <a:ext cx="7699840" cy="4278868"/>
        </p:xfrm>
        <a:graphic>
          <a:graphicData uri="http://schemas.openxmlformats.org/drawingml/2006/chart">
            <c:chart xmlns:c="http://schemas.openxmlformats.org/drawingml/2006/chart" xmlns:r="http://schemas.openxmlformats.org/officeDocument/2006/relationships" r:id="rId10"/>
          </a:graphicData>
        </a:graphic>
      </p:graphicFrame>
      <p:sp>
        <p:nvSpPr>
          <p:cNvPr id="10" name="ZoneTexte 9">
            <a:extLst>
              <a:ext uri="{FF2B5EF4-FFF2-40B4-BE49-F238E27FC236}">
                <a16:creationId xmlns:a16="http://schemas.microsoft.com/office/drawing/2014/main" id="{798947D8-F970-4708-B5DD-4439EA59E213}"/>
              </a:ext>
            </a:extLst>
          </p:cNvPr>
          <p:cNvSpPr txBox="1"/>
          <p:nvPr>
            <p:custDataLst>
              <p:tags r:id="rId3"/>
            </p:custDataLst>
          </p:nvPr>
        </p:nvSpPr>
        <p:spPr>
          <a:xfrm>
            <a:off x="7387390" y="410355"/>
            <a:ext cx="1379621" cy="208431"/>
          </a:xfrm>
          <a:prstGeom prst="rect">
            <a:avLst/>
          </a:prstGeom>
          <a:noFill/>
        </p:spPr>
        <p:txBody>
          <a:bodyPr wrap="square" rtlCol="0">
            <a:spAutoFit/>
          </a:bodyPr>
          <a:lstStyle/>
          <a:p>
            <a:pPr algn="ctr">
              <a:lnSpc>
                <a:spcPts val="900"/>
              </a:lnSpc>
            </a:pPr>
            <a:r>
              <a:rPr lang="fr-CA" sz="850" b="1" dirty="0">
                <a:latin typeface="+mn-lt"/>
              </a:rPr>
              <a:t>Total important</a:t>
            </a:r>
            <a:endParaRPr lang="fr-CA" sz="850" i="1" dirty="0">
              <a:latin typeface="+mn-lt"/>
            </a:endParaRPr>
          </a:p>
        </p:txBody>
      </p:sp>
      <p:sp>
        <p:nvSpPr>
          <p:cNvPr id="11" name="ZoneTexte 10">
            <a:extLst>
              <a:ext uri="{FF2B5EF4-FFF2-40B4-BE49-F238E27FC236}">
                <a16:creationId xmlns:a16="http://schemas.microsoft.com/office/drawing/2014/main" id="{82FD21B2-5EE9-40E6-87A0-1465BDA71A57}"/>
              </a:ext>
            </a:extLst>
          </p:cNvPr>
          <p:cNvSpPr txBox="1"/>
          <p:nvPr>
            <p:custDataLst>
              <p:tags r:id="rId4"/>
            </p:custDataLst>
          </p:nvPr>
        </p:nvSpPr>
        <p:spPr>
          <a:xfrm>
            <a:off x="7911195" y="575875"/>
            <a:ext cx="472385" cy="3942682"/>
          </a:xfrm>
          <a:prstGeom prst="rect">
            <a:avLst/>
          </a:prstGeom>
          <a:noFill/>
        </p:spPr>
        <p:txBody>
          <a:bodyPr wrap="square" rtlCol="0">
            <a:spAutoFit/>
          </a:bodyPr>
          <a:lstStyle/>
          <a:p>
            <a:pPr algn="ctr">
              <a:lnSpc>
                <a:spcPts val="1200"/>
              </a:lnSpc>
              <a:spcAft>
                <a:spcPts val="500"/>
              </a:spcAft>
            </a:pPr>
            <a:r>
              <a:rPr lang="fr-CA" sz="850" dirty="0">
                <a:latin typeface="+mn-lt"/>
              </a:rPr>
              <a:t>86%</a:t>
            </a:r>
          </a:p>
          <a:p>
            <a:pPr algn="ctr">
              <a:lnSpc>
                <a:spcPts val="1200"/>
              </a:lnSpc>
              <a:spcAft>
                <a:spcPts val="500"/>
              </a:spcAft>
            </a:pPr>
            <a:r>
              <a:rPr lang="fr-CA" sz="850" dirty="0">
                <a:latin typeface="+mn-lt"/>
              </a:rPr>
              <a:t>84%</a:t>
            </a:r>
          </a:p>
          <a:p>
            <a:pPr algn="ctr">
              <a:lnSpc>
                <a:spcPts val="1200"/>
              </a:lnSpc>
              <a:spcAft>
                <a:spcPts val="500"/>
              </a:spcAft>
            </a:pPr>
            <a:r>
              <a:rPr lang="fr-CA" sz="850" dirty="0">
                <a:latin typeface="+mn-lt"/>
              </a:rPr>
              <a:t>82%</a:t>
            </a:r>
          </a:p>
          <a:p>
            <a:pPr algn="ctr">
              <a:lnSpc>
                <a:spcPts val="1200"/>
              </a:lnSpc>
              <a:spcAft>
                <a:spcPts val="500"/>
              </a:spcAft>
            </a:pPr>
            <a:r>
              <a:rPr lang="fr-CA" sz="850" dirty="0">
                <a:latin typeface="+mn-lt"/>
              </a:rPr>
              <a:t>82%</a:t>
            </a:r>
          </a:p>
          <a:p>
            <a:pPr algn="ctr">
              <a:lnSpc>
                <a:spcPts val="1200"/>
              </a:lnSpc>
              <a:spcAft>
                <a:spcPts val="500"/>
              </a:spcAft>
            </a:pPr>
            <a:r>
              <a:rPr lang="fr-CA" sz="850" dirty="0">
                <a:latin typeface="+mn-lt"/>
              </a:rPr>
              <a:t>71%</a:t>
            </a:r>
          </a:p>
          <a:p>
            <a:pPr algn="ctr">
              <a:lnSpc>
                <a:spcPts val="1200"/>
              </a:lnSpc>
              <a:spcAft>
                <a:spcPts val="500"/>
              </a:spcAft>
            </a:pPr>
            <a:r>
              <a:rPr lang="fr-CA" sz="850" dirty="0">
                <a:latin typeface="+mn-lt"/>
              </a:rPr>
              <a:t>64%</a:t>
            </a:r>
          </a:p>
          <a:p>
            <a:pPr algn="ctr">
              <a:lnSpc>
                <a:spcPts val="1200"/>
              </a:lnSpc>
              <a:spcAft>
                <a:spcPts val="500"/>
              </a:spcAft>
            </a:pPr>
            <a:r>
              <a:rPr lang="fr-CA" sz="850" dirty="0">
                <a:latin typeface="+mn-lt"/>
              </a:rPr>
              <a:t>57%</a:t>
            </a:r>
          </a:p>
          <a:p>
            <a:pPr algn="ctr">
              <a:lnSpc>
                <a:spcPts val="1200"/>
              </a:lnSpc>
              <a:spcAft>
                <a:spcPts val="500"/>
              </a:spcAft>
            </a:pPr>
            <a:r>
              <a:rPr lang="fr-CA" sz="850" dirty="0">
                <a:latin typeface="+mn-lt"/>
              </a:rPr>
              <a:t>57%</a:t>
            </a:r>
          </a:p>
          <a:p>
            <a:pPr algn="ctr">
              <a:lnSpc>
                <a:spcPts val="1200"/>
              </a:lnSpc>
              <a:spcAft>
                <a:spcPts val="500"/>
              </a:spcAft>
            </a:pPr>
            <a:r>
              <a:rPr lang="fr-CA" sz="850" dirty="0">
                <a:latin typeface="+mn-lt"/>
              </a:rPr>
              <a:t>55%</a:t>
            </a:r>
          </a:p>
          <a:p>
            <a:pPr algn="ctr">
              <a:lnSpc>
                <a:spcPts val="1200"/>
              </a:lnSpc>
              <a:spcAft>
                <a:spcPts val="500"/>
              </a:spcAft>
            </a:pPr>
            <a:r>
              <a:rPr lang="fr-CA" sz="850" dirty="0">
                <a:latin typeface="+mn-lt"/>
              </a:rPr>
              <a:t>55%</a:t>
            </a:r>
          </a:p>
          <a:p>
            <a:pPr algn="ctr">
              <a:lnSpc>
                <a:spcPts val="1200"/>
              </a:lnSpc>
              <a:spcAft>
                <a:spcPts val="500"/>
              </a:spcAft>
            </a:pPr>
            <a:r>
              <a:rPr lang="fr-CA" sz="850" dirty="0">
                <a:latin typeface="+mn-lt"/>
              </a:rPr>
              <a:t>54%</a:t>
            </a:r>
          </a:p>
          <a:p>
            <a:pPr algn="ctr">
              <a:lnSpc>
                <a:spcPts val="1200"/>
              </a:lnSpc>
              <a:spcAft>
                <a:spcPts val="500"/>
              </a:spcAft>
            </a:pPr>
            <a:r>
              <a:rPr lang="fr-CA" sz="850" dirty="0">
                <a:latin typeface="+mn-lt"/>
              </a:rPr>
              <a:t>54%</a:t>
            </a:r>
          </a:p>
          <a:p>
            <a:pPr algn="ctr">
              <a:lnSpc>
                <a:spcPts val="1200"/>
              </a:lnSpc>
              <a:spcAft>
                <a:spcPts val="500"/>
              </a:spcAft>
            </a:pPr>
            <a:r>
              <a:rPr lang="fr-CA" sz="850" dirty="0">
                <a:latin typeface="+mn-lt"/>
              </a:rPr>
              <a:t>48%</a:t>
            </a:r>
          </a:p>
          <a:p>
            <a:pPr algn="ctr">
              <a:lnSpc>
                <a:spcPts val="1200"/>
              </a:lnSpc>
              <a:spcAft>
                <a:spcPts val="500"/>
              </a:spcAft>
            </a:pPr>
            <a:r>
              <a:rPr lang="fr-CA" sz="850" dirty="0">
                <a:latin typeface="+mn-lt"/>
              </a:rPr>
              <a:t>46%</a:t>
            </a:r>
          </a:p>
          <a:p>
            <a:pPr algn="ctr">
              <a:lnSpc>
                <a:spcPts val="1200"/>
              </a:lnSpc>
              <a:spcAft>
                <a:spcPts val="500"/>
              </a:spcAft>
            </a:pPr>
            <a:r>
              <a:rPr lang="fr-CA" sz="850" dirty="0">
                <a:latin typeface="+mn-lt"/>
              </a:rPr>
              <a:t>43%</a:t>
            </a:r>
          </a:p>
          <a:p>
            <a:pPr algn="ctr">
              <a:lnSpc>
                <a:spcPts val="1200"/>
              </a:lnSpc>
              <a:spcAft>
                <a:spcPts val="500"/>
              </a:spcAft>
            </a:pPr>
            <a:r>
              <a:rPr lang="fr-CA" sz="850" dirty="0">
                <a:latin typeface="+mn-lt"/>
              </a:rPr>
              <a:t>42%</a:t>
            </a:r>
          </a:p>
          <a:p>
            <a:pPr algn="ctr">
              <a:lnSpc>
                <a:spcPts val="1200"/>
              </a:lnSpc>
              <a:spcAft>
                <a:spcPts val="500"/>
              </a:spcAft>
            </a:pPr>
            <a:r>
              <a:rPr lang="fr-CA" sz="850" dirty="0">
                <a:latin typeface="+mn-lt"/>
              </a:rPr>
              <a:t>35%</a:t>
            </a:r>
          </a:p>
          <a:p>
            <a:pPr algn="ctr">
              <a:lnSpc>
                <a:spcPts val="1200"/>
              </a:lnSpc>
              <a:spcAft>
                <a:spcPts val="500"/>
              </a:spcAft>
            </a:pPr>
            <a:r>
              <a:rPr lang="fr-CA" sz="850" dirty="0">
                <a:latin typeface="+mn-lt"/>
              </a:rPr>
              <a:t>29%</a:t>
            </a:r>
          </a:p>
        </p:txBody>
      </p:sp>
      <p:sp>
        <p:nvSpPr>
          <p:cNvPr id="31" name="Rectangle 3">
            <a:extLst>
              <a:ext uri="{FF2B5EF4-FFF2-40B4-BE49-F238E27FC236}">
                <a16:creationId xmlns:a16="http://schemas.microsoft.com/office/drawing/2014/main" id="{993C5790-F96F-425D-A3C3-FF255C9C71A2}"/>
              </a:ext>
            </a:extLst>
          </p:cNvPr>
          <p:cNvSpPr>
            <a:spLocks noChangeArrowheads="1"/>
          </p:cNvSpPr>
          <p:nvPr>
            <p:custDataLst>
              <p:tags r:id="rId5"/>
            </p:custDataLst>
          </p:nvPr>
        </p:nvSpPr>
        <p:spPr bwMode="auto">
          <a:xfrm>
            <a:off x="206793" y="110490"/>
            <a:ext cx="8685748"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Issues and challenges in the next three years </a:t>
            </a:r>
            <a:r>
              <a:rPr lang="fr-FR"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(1/4) </a:t>
            </a:r>
            <a:endPar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endParaRPr>
          </a:p>
        </p:txBody>
      </p:sp>
      <p:sp>
        <p:nvSpPr>
          <p:cNvPr id="33" name="ZoneTexte 6">
            <a:extLst>
              <a:ext uri="{FF2B5EF4-FFF2-40B4-BE49-F238E27FC236}">
                <a16:creationId xmlns:a16="http://schemas.microsoft.com/office/drawing/2014/main" id="{F2D198C8-843C-47EA-8599-AE812F329DC8}"/>
              </a:ext>
            </a:extLst>
          </p:cNvPr>
          <p:cNvSpPr txBox="1"/>
          <p:nvPr>
            <p:custDataLst>
              <p:tags r:id="rId6"/>
            </p:custDataLst>
          </p:nvPr>
        </p:nvSpPr>
        <p:spPr>
          <a:xfrm>
            <a:off x="282748" y="4858198"/>
            <a:ext cx="7699840"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Q14. In the next three years, which of the following issues and challenges will be very, somewhat, not too important or not important at all for your business?                                         Base: All respondents (n = 233).</a:t>
            </a:r>
          </a:p>
        </p:txBody>
      </p:sp>
      <p:sp>
        <p:nvSpPr>
          <p:cNvPr id="4" name="ZoneTexte 3">
            <a:extLst>
              <a:ext uri="{FF2B5EF4-FFF2-40B4-BE49-F238E27FC236}">
                <a16:creationId xmlns:a16="http://schemas.microsoft.com/office/drawing/2014/main" id="{800D102D-634B-1DFB-FD06-F83F95B2B37E}"/>
              </a:ext>
            </a:extLst>
          </p:cNvPr>
          <p:cNvSpPr txBox="1"/>
          <p:nvPr>
            <p:custDataLst>
              <p:tags r:id="rId7"/>
            </p:custDataLst>
          </p:nvPr>
        </p:nvSpPr>
        <p:spPr>
          <a:xfrm>
            <a:off x="8512198" y="577357"/>
            <a:ext cx="472385" cy="3942682"/>
          </a:xfrm>
          <a:prstGeom prst="rect">
            <a:avLst/>
          </a:prstGeom>
          <a:noFill/>
        </p:spPr>
        <p:txBody>
          <a:bodyPr wrap="square" rtlCol="0">
            <a:spAutoFit/>
          </a:bodyPr>
          <a:lstStyle/>
          <a:p>
            <a:pPr algn="ctr">
              <a:lnSpc>
                <a:spcPts val="1200"/>
              </a:lnSpc>
              <a:spcAft>
                <a:spcPts val="500"/>
              </a:spcAft>
            </a:pPr>
            <a:r>
              <a:rPr lang="fr-CA" sz="750" b="0" i="1" dirty="0">
                <a:latin typeface="+mn-lt"/>
              </a:rPr>
              <a:t>5%</a:t>
            </a:r>
          </a:p>
          <a:p>
            <a:pPr algn="ctr">
              <a:lnSpc>
                <a:spcPts val="1200"/>
              </a:lnSpc>
              <a:spcAft>
                <a:spcPts val="500"/>
              </a:spcAft>
            </a:pPr>
            <a:r>
              <a:rPr lang="fr-CA" sz="750" b="0" i="1" dirty="0">
                <a:latin typeface="+mn-lt"/>
              </a:rPr>
              <a:t>6%</a:t>
            </a:r>
          </a:p>
          <a:p>
            <a:pPr algn="ctr">
              <a:lnSpc>
                <a:spcPts val="1200"/>
              </a:lnSpc>
              <a:spcAft>
                <a:spcPts val="500"/>
              </a:spcAft>
            </a:pPr>
            <a:r>
              <a:rPr lang="fr-CA" sz="750" b="0" i="1" dirty="0">
                <a:latin typeface="+mn-lt"/>
              </a:rPr>
              <a:t>5%</a:t>
            </a:r>
          </a:p>
          <a:p>
            <a:pPr algn="ctr">
              <a:lnSpc>
                <a:spcPts val="1200"/>
              </a:lnSpc>
              <a:spcAft>
                <a:spcPts val="500"/>
              </a:spcAft>
            </a:pPr>
            <a:r>
              <a:rPr lang="fr-CA" sz="750" b="0" i="1" dirty="0">
                <a:latin typeface="+mn-lt"/>
              </a:rPr>
              <a:t>5%</a:t>
            </a:r>
          </a:p>
          <a:p>
            <a:pPr algn="ctr">
              <a:lnSpc>
                <a:spcPts val="1200"/>
              </a:lnSpc>
              <a:spcAft>
                <a:spcPts val="500"/>
              </a:spcAft>
            </a:pPr>
            <a:r>
              <a:rPr lang="fr-CA" sz="750" b="0" i="1" dirty="0">
                <a:latin typeface="+mn-lt"/>
              </a:rPr>
              <a:t>9%</a:t>
            </a:r>
          </a:p>
          <a:p>
            <a:pPr algn="ctr">
              <a:lnSpc>
                <a:spcPts val="1200"/>
              </a:lnSpc>
              <a:spcAft>
                <a:spcPts val="500"/>
              </a:spcAft>
            </a:pPr>
            <a:r>
              <a:rPr lang="fr-CA" sz="750" b="0" i="1" dirty="0">
                <a:latin typeface="+mn-lt"/>
              </a:rPr>
              <a:t>7%</a:t>
            </a:r>
          </a:p>
          <a:p>
            <a:pPr algn="ctr">
              <a:lnSpc>
                <a:spcPts val="1200"/>
              </a:lnSpc>
              <a:spcAft>
                <a:spcPts val="500"/>
              </a:spcAft>
            </a:pPr>
            <a:r>
              <a:rPr lang="fr-CA" sz="750" b="0" i="1" dirty="0">
                <a:latin typeface="+mn-lt"/>
              </a:rPr>
              <a:t>6%</a:t>
            </a:r>
          </a:p>
          <a:p>
            <a:pPr algn="ctr">
              <a:lnSpc>
                <a:spcPts val="1200"/>
              </a:lnSpc>
              <a:spcAft>
                <a:spcPts val="500"/>
              </a:spcAft>
            </a:pPr>
            <a:r>
              <a:rPr lang="fr-CA" sz="750" b="0" i="1" dirty="0">
                <a:latin typeface="+mn-lt"/>
              </a:rPr>
              <a:t>7%</a:t>
            </a:r>
          </a:p>
          <a:p>
            <a:pPr algn="ctr">
              <a:lnSpc>
                <a:spcPts val="1200"/>
              </a:lnSpc>
              <a:spcAft>
                <a:spcPts val="500"/>
              </a:spcAft>
            </a:pPr>
            <a:r>
              <a:rPr lang="fr-CA" sz="750" b="0" i="1" dirty="0">
                <a:latin typeface="+mn-lt"/>
              </a:rPr>
              <a:t>6%</a:t>
            </a:r>
          </a:p>
          <a:p>
            <a:pPr algn="ctr">
              <a:lnSpc>
                <a:spcPts val="1200"/>
              </a:lnSpc>
              <a:spcAft>
                <a:spcPts val="500"/>
              </a:spcAft>
            </a:pPr>
            <a:r>
              <a:rPr lang="fr-CA" sz="750" b="0" i="1" dirty="0">
                <a:latin typeface="+mn-lt"/>
              </a:rPr>
              <a:t>11%</a:t>
            </a:r>
          </a:p>
          <a:p>
            <a:pPr algn="ctr">
              <a:lnSpc>
                <a:spcPts val="1200"/>
              </a:lnSpc>
              <a:spcAft>
                <a:spcPts val="500"/>
              </a:spcAft>
            </a:pPr>
            <a:r>
              <a:rPr lang="fr-CA" sz="750" b="0" i="1" dirty="0">
                <a:latin typeface="+mn-lt"/>
              </a:rPr>
              <a:t>8%</a:t>
            </a:r>
          </a:p>
          <a:p>
            <a:pPr algn="ctr">
              <a:lnSpc>
                <a:spcPts val="1200"/>
              </a:lnSpc>
              <a:spcAft>
                <a:spcPts val="500"/>
              </a:spcAft>
            </a:pPr>
            <a:r>
              <a:rPr lang="fr-CA" sz="750" b="0" i="1" dirty="0">
                <a:latin typeface="+mn-lt"/>
              </a:rPr>
              <a:t>8%</a:t>
            </a:r>
          </a:p>
          <a:p>
            <a:pPr algn="ctr">
              <a:lnSpc>
                <a:spcPts val="1200"/>
              </a:lnSpc>
              <a:spcAft>
                <a:spcPts val="500"/>
              </a:spcAft>
            </a:pPr>
            <a:r>
              <a:rPr lang="fr-CA" sz="750" b="0" i="1" dirty="0">
                <a:latin typeface="+mn-lt"/>
              </a:rPr>
              <a:t>7%</a:t>
            </a:r>
          </a:p>
          <a:p>
            <a:pPr algn="ctr">
              <a:lnSpc>
                <a:spcPts val="1200"/>
              </a:lnSpc>
              <a:spcAft>
                <a:spcPts val="500"/>
              </a:spcAft>
            </a:pPr>
            <a:r>
              <a:rPr lang="fr-CA" sz="750" b="0" i="1" dirty="0">
                <a:latin typeface="+mn-lt"/>
              </a:rPr>
              <a:t>9%</a:t>
            </a:r>
          </a:p>
          <a:p>
            <a:pPr algn="ctr">
              <a:lnSpc>
                <a:spcPts val="1200"/>
              </a:lnSpc>
              <a:spcAft>
                <a:spcPts val="500"/>
              </a:spcAft>
            </a:pPr>
            <a:r>
              <a:rPr lang="fr-CA" sz="750" b="0" i="1" dirty="0">
                <a:latin typeface="+mn-lt"/>
              </a:rPr>
              <a:t>15%</a:t>
            </a:r>
          </a:p>
          <a:p>
            <a:pPr algn="ctr">
              <a:lnSpc>
                <a:spcPts val="1200"/>
              </a:lnSpc>
              <a:spcAft>
                <a:spcPts val="500"/>
              </a:spcAft>
            </a:pPr>
            <a:r>
              <a:rPr lang="fr-CA" sz="750" b="0" i="1" dirty="0">
                <a:latin typeface="+mn-lt"/>
              </a:rPr>
              <a:t>7%</a:t>
            </a:r>
          </a:p>
          <a:p>
            <a:pPr algn="ctr">
              <a:lnSpc>
                <a:spcPts val="1200"/>
              </a:lnSpc>
              <a:spcAft>
                <a:spcPts val="500"/>
              </a:spcAft>
            </a:pPr>
            <a:r>
              <a:rPr lang="fr-CA" sz="750" b="0" i="1" dirty="0">
                <a:latin typeface="+mn-lt"/>
              </a:rPr>
              <a:t>9%</a:t>
            </a:r>
          </a:p>
          <a:p>
            <a:pPr algn="ctr">
              <a:lnSpc>
                <a:spcPts val="1200"/>
              </a:lnSpc>
              <a:spcAft>
                <a:spcPts val="500"/>
              </a:spcAft>
            </a:pPr>
            <a:r>
              <a:rPr lang="fr-CA" sz="750" b="0" i="1" dirty="0">
                <a:latin typeface="+mn-lt"/>
              </a:rPr>
              <a:t>11%</a:t>
            </a:r>
          </a:p>
        </p:txBody>
      </p:sp>
      <p:sp>
        <p:nvSpPr>
          <p:cNvPr id="6" name="ZoneTexte 5">
            <a:extLst>
              <a:ext uri="{FF2B5EF4-FFF2-40B4-BE49-F238E27FC236}">
                <a16:creationId xmlns:a16="http://schemas.microsoft.com/office/drawing/2014/main" id="{02776B73-32D5-9D04-B197-D7666DF2EDBC}"/>
              </a:ext>
            </a:extLst>
          </p:cNvPr>
          <p:cNvSpPr txBox="1"/>
          <p:nvPr>
            <p:custDataLst>
              <p:tags r:id="rId8"/>
            </p:custDataLst>
          </p:nvPr>
        </p:nvSpPr>
        <p:spPr>
          <a:xfrm>
            <a:off x="8337056" y="352987"/>
            <a:ext cx="822667" cy="323165"/>
          </a:xfrm>
          <a:prstGeom prst="rect">
            <a:avLst/>
          </a:prstGeom>
          <a:noFill/>
        </p:spPr>
        <p:txBody>
          <a:bodyPr wrap="square" rtlCol="0">
            <a:spAutoFit/>
          </a:bodyPr>
          <a:lstStyle/>
          <a:p>
            <a:pPr algn="ctr">
              <a:lnSpc>
                <a:spcPts val="900"/>
              </a:lnSpc>
            </a:pPr>
            <a:r>
              <a:rPr lang="fr-CA" sz="750" b="0" i="1" dirty="0">
                <a:latin typeface="+mn-lt"/>
              </a:rPr>
              <a:t>NSP (exclus </a:t>
            </a:r>
            <a:br>
              <a:rPr lang="fr-CA" sz="750" b="0" i="1" dirty="0">
                <a:latin typeface="+mn-lt"/>
              </a:rPr>
            </a:br>
            <a:r>
              <a:rPr lang="fr-CA" sz="750" b="0" i="1" dirty="0">
                <a:latin typeface="+mn-lt"/>
              </a:rPr>
              <a:t>des calculs)</a:t>
            </a:r>
          </a:p>
        </p:txBody>
      </p:sp>
    </p:spTree>
    <p:extLst>
      <p:ext uri="{BB962C8B-B14F-4D97-AF65-F5344CB8AC3E}">
        <p14:creationId xmlns:p14="http://schemas.microsoft.com/office/powerpoint/2010/main" val="46441156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43</a:t>
            </a:fld>
            <a:endParaRPr lang="fr-CA" dirty="0"/>
          </a:p>
        </p:txBody>
      </p:sp>
      <p:sp>
        <p:nvSpPr>
          <p:cNvPr id="3" name="TextBox 1">
            <a:extLst>
              <a:ext uri="{FF2B5EF4-FFF2-40B4-BE49-F238E27FC236}">
                <a16:creationId xmlns:a16="http://schemas.microsoft.com/office/drawing/2014/main" id="{2D8F04CD-8D55-37E8-DEF1-73542F176679}"/>
              </a:ext>
            </a:extLst>
          </p:cNvPr>
          <p:cNvSpPr txBox="1"/>
          <p:nvPr>
            <p:custDataLst>
              <p:tags r:id="rId2"/>
            </p:custDataLst>
          </p:nvPr>
        </p:nvSpPr>
        <p:spPr>
          <a:xfrm>
            <a:off x="378717" y="689497"/>
            <a:ext cx="8513824" cy="2205732"/>
          </a:xfrm>
          <a:prstGeom prst="rect">
            <a:avLst/>
          </a:prstGeom>
        </p:spPr>
        <p:txBody>
          <a:bodyPr vert="horz" wrap="square" lIns="91440" tIns="0" rIns="91440" bIns="0" rtlCol="0">
            <a:spAutoFit/>
          </a:bodyPr>
          <a:lstStyle/>
          <a:p>
            <a:pPr marL="4763" algn="just">
              <a:lnSpc>
                <a:spcPts val="1300"/>
              </a:lnSpc>
              <a:spcAft>
                <a:spcPts val="300"/>
              </a:spcAft>
            </a:pPr>
            <a:r>
              <a:rPr lang="en-CA" sz="1100" b="0" dirty="0">
                <a:latin typeface="Calibri" panose="020F0502020204030204" pitchFamily="34" charset="0"/>
                <a:cs typeface="Calibri" panose="020F0502020204030204" pitchFamily="34" charset="0"/>
              </a:rPr>
              <a:t>Eighteen issues and challenges were submitted to respondents, who were asked to assess their importance over the next three years.</a:t>
            </a: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Four issues and challenges were deemed important (</a:t>
            </a:r>
            <a:r>
              <a:rPr lang="en-CA" sz="1100" b="0" i="1" dirty="0">
                <a:solidFill>
                  <a:srgbClr val="222223"/>
                </a:solidFill>
                <a:latin typeface="Calibri" panose="020F0502020204030204" pitchFamily="34" charset="0"/>
                <a:cs typeface="Calibri" panose="020F0502020204030204" pitchFamily="34" charset="0"/>
              </a:rPr>
              <a:t>very important </a:t>
            </a:r>
            <a:r>
              <a:rPr lang="en-CA" sz="1100" b="0" dirty="0">
                <a:solidFill>
                  <a:srgbClr val="222223"/>
                </a:solidFill>
                <a:latin typeface="Calibri" panose="020F0502020204030204" pitchFamily="34" charset="0"/>
                <a:cs typeface="Calibri" panose="020F0502020204030204" pitchFamily="34" charset="0"/>
              </a:rPr>
              <a:t>and</a:t>
            </a:r>
            <a:r>
              <a:rPr lang="en-CA" sz="1100" b="0" i="1" dirty="0">
                <a:solidFill>
                  <a:srgbClr val="222223"/>
                </a:solidFill>
                <a:latin typeface="Calibri" panose="020F0502020204030204" pitchFamily="34" charset="0"/>
                <a:cs typeface="Calibri" panose="020F0502020204030204" pitchFamily="34" charset="0"/>
              </a:rPr>
              <a:t> rather important </a:t>
            </a:r>
            <a:r>
              <a:rPr lang="en-CA" sz="1100" b="0" dirty="0">
                <a:solidFill>
                  <a:srgbClr val="222223"/>
                </a:solidFill>
                <a:latin typeface="Calibri" panose="020F0502020204030204" pitchFamily="34" charset="0"/>
                <a:cs typeface="Calibri" panose="020F0502020204030204" pitchFamily="34" charset="0"/>
              </a:rPr>
              <a:t>combined) and received a rating of more than 80%: recruiting of labour (86%), employee retention (84%), improvement of the image and attractiveness of the business (82%) and employee competency development (82%).</a:t>
            </a: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Two more issues were rated important by two-thirds (give or take): reduction of the environmental footprint (71%) and cybersecurity (64%). </a:t>
            </a: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Six issues received a similar importance rating around 55%: supplier requirements (57%), implementation of digital technologies (57%), product innovation, processes, services or marketing (55%), changing worker behaviours (55%), changing buyer or consumer behaviours (54%) and reduction or reorganization of hours of operation or opening time due to a lack of available staff (54%).</a:t>
            </a: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Four issues were deemed important by a strong minority of respondents (more than 40%): manager succession (48%), competition from businesses (46%), owner succession (43%) and increase in online commerce or purchasing (42%).</a:t>
            </a: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Only two issues are important to a third or fewer respondents: raw material supplies, components or finished products (35%) and development of markets outside the region (29%).</a:t>
            </a:r>
          </a:p>
        </p:txBody>
      </p:sp>
      <p:sp>
        <p:nvSpPr>
          <p:cNvPr id="5" name="Rectangle 4">
            <a:extLst>
              <a:ext uri="{FF2B5EF4-FFF2-40B4-BE49-F238E27FC236}">
                <a16:creationId xmlns:a16="http://schemas.microsoft.com/office/drawing/2014/main" id="{546CA9E5-F001-87EE-C4F2-988965D1994C}"/>
              </a:ext>
            </a:extLst>
          </p:cNvPr>
          <p:cNvSpPr>
            <a:spLocks noChangeArrowheads="1"/>
          </p:cNvSpPr>
          <p:nvPr>
            <p:custDataLst>
              <p:tags r:id="rId3"/>
            </p:custDataLst>
          </p:nvPr>
        </p:nvSpPr>
        <p:spPr bwMode="auto">
          <a:xfrm>
            <a:off x="206793" y="110490"/>
            <a:ext cx="8685748"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Issues and challenges in the next three years </a:t>
            </a:r>
            <a:r>
              <a:rPr lang="fr-FR"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(2/4) </a:t>
            </a:r>
            <a:endPar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endParaRPr>
          </a:p>
        </p:txBody>
      </p:sp>
      <p:sp>
        <p:nvSpPr>
          <p:cNvPr id="6" name="ZoneTexte 5">
            <a:extLst>
              <a:ext uri="{FF2B5EF4-FFF2-40B4-BE49-F238E27FC236}">
                <a16:creationId xmlns:a16="http://schemas.microsoft.com/office/drawing/2014/main" id="{6F79BC92-49B4-561C-E2A8-6D5A094DC8FD}"/>
              </a:ext>
            </a:extLst>
          </p:cNvPr>
          <p:cNvSpPr txBox="1"/>
          <p:nvPr>
            <p:custDataLst>
              <p:tags r:id="rId4"/>
            </p:custDataLst>
          </p:nvPr>
        </p:nvSpPr>
        <p:spPr>
          <a:xfrm>
            <a:off x="282748" y="4818093"/>
            <a:ext cx="7699840"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Q14. In the next three years, which of the following issues and challenges will be very, somewhat, not too important or not important at all for your business?                                          </a:t>
            </a:r>
            <a:r>
              <a:rPr lang="fr-CA" sz="800" b="0" dirty="0">
                <a:solidFill>
                  <a:schemeClr val="bg1">
                    <a:lumMod val="50000"/>
                  </a:schemeClr>
                </a:solidFill>
                <a:latin typeface="Calibri" panose="020F0502020204030204" pitchFamily="34" charset="0"/>
                <a:cs typeface="Calibri" panose="020F0502020204030204" pitchFamily="34" charset="0"/>
              </a:rPr>
              <a:t>Base: All respondents (n = 233).</a:t>
            </a:r>
          </a:p>
        </p:txBody>
      </p:sp>
    </p:spTree>
    <p:extLst>
      <p:ext uri="{BB962C8B-B14F-4D97-AF65-F5344CB8AC3E}">
        <p14:creationId xmlns:p14="http://schemas.microsoft.com/office/powerpoint/2010/main" val="140194525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44</a:t>
            </a:fld>
            <a:endParaRPr lang="fr-CA" dirty="0"/>
          </a:p>
        </p:txBody>
      </p:sp>
      <p:sp>
        <p:nvSpPr>
          <p:cNvPr id="4" name="Rectangle 3">
            <a:extLst>
              <a:ext uri="{FF2B5EF4-FFF2-40B4-BE49-F238E27FC236}">
                <a16:creationId xmlns:a16="http://schemas.microsoft.com/office/drawing/2014/main" id="{3229CC79-27D2-F07C-D656-12D96750BDDE}"/>
              </a:ext>
            </a:extLst>
          </p:cNvPr>
          <p:cNvSpPr>
            <a:spLocks noChangeArrowheads="1"/>
          </p:cNvSpPr>
          <p:nvPr>
            <p:custDataLst>
              <p:tags r:id="rId2"/>
            </p:custDataLst>
          </p:nvPr>
        </p:nvSpPr>
        <p:spPr bwMode="auto">
          <a:xfrm>
            <a:off x="206793" y="110490"/>
            <a:ext cx="8685748"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Issues and challenges in the next three years </a:t>
            </a:r>
            <a:r>
              <a:rPr lang="fr-FR"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(3/4) </a:t>
            </a:r>
            <a:endPar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endParaRPr>
          </a:p>
        </p:txBody>
      </p:sp>
      <p:sp>
        <p:nvSpPr>
          <p:cNvPr id="7" name="ZoneTexte 6">
            <a:extLst>
              <a:ext uri="{FF2B5EF4-FFF2-40B4-BE49-F238E27FC236}">
                <a16:creationId xmlns:a16="http://schemas.microsoft.com/office/drawing/2014/main" id="{500D14F3-38CB-5BEF-1696-E5BD546364DB}"/>
              </a:ext>
            </a:extLst>
          </p:cNvPr>
          <p:cNvSpPr txBox="1"/>
          <p:nvPr>
            <p:custDataLst>
              <p:tags r:id="rId3"/>
            </p:custDataLst>
          </p:nvPr>
        </p:nvSpPr>
        <p:spPr>
          <a:xfrm>
            <a:off x="282748" y="4858198"/>
            <a:ext cx="7699840"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Q14. In the next three years, which of the following issues and challenges will be very, somewhat, not too important or not important at all for your business?                                          </a:t>
            </a:r>
            <a:r>
              <a:rPr lang="fr-CA" sz="800" b="0" dirty="0">
                <a:solidFill>
                  <a:schemeClr val="bg1">
                    <a:lumMod val="50000"/>
                  </a:schemeClr>
                </a:solidFill>
                <a:latin typeface="Calibri" panose="020F0502020204030204" pitchFamily="34" charset="0"/>
                <a:cs typeface="Calibri" panose="020F0502020204030204" pitchFamily="34" charset="0"/>
              </a:rPr>
              <a:t>Base: All respondents (n = 233).</a:t>
            </a:r>
          </a:p>
        </p:txBody>
      </p:sp>
      <p:graphicFrame>
        <p:nvGraphicFramePr>
          <p:cNvPr id="8" name="Table 3">
            <a:extLst>
              <a:ext uri="{FF2B5EF4-FFF2-40B4-BE49-F238E27FC236}">
                <a16:creationId xmlns:a16="http://schemas.microsoft.com/office/drawing/2014/main" id="{7D47A692-573B-8917-25FE-7D93F7BE7EE7}"/>
              </a:ext>
            </a:extLst>
          </p:cNvPr>
          <p:cNvGraphicFramePr>
            <a:graphicFrameLocks noGrp="1"/>
          </p:cNvGraphicFramePr>
          <p:nvPr>
            <p:custDataLst>
              <p:tags r:id="rId4"/>
            </p:custDataLst>
            <p:extLst>
              <p:ext uri="{D42A27DB-BD31-4B8C-83A1-F6EECF244321}">
                <p14:modId xmlns:p14="http://schemas.microsoft.com/office/powerpoint/2010/main" val="1894266411"/>
              </p:ext>
            </p:extLst>
          </p:nvPr>
        </p:nvGraphicFramePr>
        <p:xfrm>
          <a:off x="170822" y="623442"/>
          <a:ext cx="4342716" cy="3432255"/>
        </p:xfrm>
        <a:graphic>
          <a:graphicData uri="http://schemas.openxmlformats.org/drawingml/2006/table">
            <a:tbl>
              <a:tblPr firstRow="1" bandRow="1">
                <a:tableStyleId>{073A0DAA-6AF3-43AB-8588-CEC1D06C72B9}</a:tableStyleId>
              </a:tblPr>
              <a:tblGrid>
                <a:gridCol w="1738189">
                  <a:extLst>
                    <a:ext uri="{9D8B030D-6E8A-4147-A177-3AD203B41FA5}">
                      <a16:colId xmlns:a16="http://schemas.microsoft.com/office/drawing/2014/main" val="20000"/>
                    </a:ext>
                  </a:extLst>
                </a:gridCol>
                <a:gridCol w="2604527">
                  <a:extLst>
                    <a:ext uri="{9D8B030D-6E8A-4147-A177-3AD203B41FA5}">
                      <a16:colId xmlns:a16="http://schemas.microsoft.com/office/drawing/2014/main" val="20001"/>
                    </a:ext>
                  </a:extLst>
                </a:gridCol>
              </a:tblGrid>
              <a:tr h="185126">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1000" b="1" i="0" baseline="0" noProof="0" dirty="0">
                          <a:solidFill>
                            <a:schemeClr val="tx1"/>
                          </a:solidFill>
                          <a:latin typeface="Calibri" panose="020F0502020204030204" pitchFamily="34" charset="0"/>
                          <a:cs typeface="Calibri" panose="020F0502020204030204" pitchFamily="34" charset="0"/>
                        </a:rPr>
                        <a:t>Issues and challenges</a:t>
                      </a:r>
                      <a:endParaRPr lang="en-CA" sz="1000" b="0" i="0" noProof="0" dirty="0">
                        <a:solidFill>
                          <a:schemeClr val="tx1"/>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1000" b="1" i="0" kern="1200" baseline="0" noProof="0" dirty="0">
                          <a:solidFill>
                            <a:schemeClr val="tx1"/>
                          </a:solidFill>
                          <a:latin typeface="Calibri" panose="020F0502020204030204" pitchFamily="34" charset="0"/>
                          <a:ea typeface="+mn-ea"/>
                          <a:cs typeface="Calibri" panose="020F0502020204030204" pitchFamily="34" charset="0"/>
                        </a:rPr>
                        <a:t> Total of very and rather important</a:t>
                      </a:r>
                      <a:br>
                        <a:rPr lang="en-CA" sz="1000" b="1" i="0" kern="1200" baseline="0" noProof="0" dirty="0">
                          <a:solidFill>
                            <a:schemeClr val="tx1"/>
                          </a:solidFill>
                          <a:latin typeface="Calibri" panose="020F0502020204030204" pitchFamily="34" charset="0"/>
                          <a:ea typeface="+mn-ea"/>
                          <a:cs typeface="Calibri" panose="020F0502020204030204" pitchFamily="34" charset="0"/>
                        </a:rPr>
                      </a:br>
                      <a:r>
                        <a:rPr lang="en-CA" sz="1000" b="1" i="0" kern="1200" baseline="0" noProof="0" dirty="0">
                          <a:solidFill>
                            <a:schemeClr val="tx1"/>
                          </a:solidFill>
                          <a:latin typeface="Calibri" panose="020F0502020204030204" pitchFamily="34" charset="0"/>
                          <a:ea typeface="+mn-ea"/>
                          <a:cs typeface="Calibri" panose="020F0502020204030204" pitchFamily="34" charset="0"/>
                        </a:rPr>
                        <a:t>  </a:t>
                      </a:r>
                      <a:r>
                        <a:rPr lang="en-CA" sz="1000" i="0" kern="1200" noProof="0" dirty="0">
                          <a:solidFill>
                            <a:schemeClr val="tx1"/>
                          </a:solidFill>
                          <a:latin typeface="Calibri" panose="020F0502020204030204" pitchFamily="34" charset="0"/>
                          <a:ea typeface="+mn-ea"/>
                          <a:cs typeface="Calibri" panose="020F0502020204030204" pitchFamily="34" charset="0"/>
                        </a:rPr>
                        <a:t>Statistically significant variances</a:t>
                      </a:r>
                      <a:endParaRPr lang="en-CA" sz="1000" b="1" i="0" kern="1200" baseline="0" noProof="0" dirty="0">
                        <a:solidFill>
                          <a:schemeClr val="tx1"/>
                        </a:solidFill>
                        <a:latin typeface="Calibri" panose="020F0502020204030204" pitchFamily="34" charset="0"/>
                        <a:ea typeface="+mn-ea"/>
                        <a:cs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extLst>
                  <a:ext uri="{0D108BD9-81ED-4DB2-BD59-A6C34878D82A}">
                    <a16:rowId xmlns:a16="http://schemas.microsoft.com/office/drawing/2014/main" val="1693773068"/>
                  </a:ext>
                </a:extLst>
              </a:tr>
              <a:tr h="76901">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Calibri" panose="020F0502020204030204" pitchFamily="34" charset="0"/>
                          <a:cs typeface="Calibri" panose="020F0502020204030204" pitchFamily="34" charset="0"/>
                        </a:rPr>
                        <a:t>Recruiting</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en-CA" sz="900" b="0" kern="0" noProof="0" dirty="0">
                          <a:solidFill>
                            <a:srgbClr val="605C5C"/>
                          </a:solidFill>
                          <a:latin typeface="+mn-lt"/>
                        </a:rPr>
                        <a:t>15 employees and over (97%)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15946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cs typeface="Calibri" panose="020F0502020204030204" pitchFamily="34" charset="0"/>
                        </a:rPr>
                        <a:t>employee retention</a:t>
                      </a:r>
                      <a:endParaRPr lang="en-CA" sz="900" b="0" kern="1200" noProof="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tabLst/>
                        <a:defRPr/>
                      </a:pPr>
                      <a:r>
                        <a:rPr lang="en-CA" sz="900" b="0" kern="0" noProof="0" dirty="0">
                          <a:solidFill>
                            <a:srgbClr val="605C5C"/>
                          </a:solidFill>
                          <a:latin typeface="+mn-lt"/>
                        </a:rPr>
                        <a:t>Public and para-public sectors (97%)</a:t>
                      </a:r>
                    </a:p>
                    <a:p>
                      <a:pPr marL="176213" indent="-85725" fontAlgn="auto">
                        <a:spcBef>
                          <a:spcPts val="0"/>
                        </a:spcBef>
                        <a:spcAft>
                          <a:spcPts val="0"/>
                        </a:spcAft>
                        <a:buFontTx/>
                        <a:buChar char="-"/>
                        <a:tabLst/>
                        <a:defRPr/>
                      </a:pPr>
                      <a:r>
                        <a:rPr lang="en-CA" sz="900" b="0" kern="0" noProof="0" dirty="0">
                          <a:solidFill>
                            <a:srgbClr val="605C5C"/>
                          </a:solidFill>
                          <a:latin typeface="+mn-lt"/>
                        </a:rPr>
                        <a:t>15 employees and over (93%)</a:t>
                      </a:r>
                    </a:p>
                    <a:p>
                      <a:pPr marL="176213" indent="-85725" fontAlgn="auto">
                        <a:spcBef>
                          <a:spcPts val="0"/>
                        </a:spcBef>
                        <a:spcAft>
                          <a:spcPts val="0"/>
                        </a:spcAft>
                        <a:buFontTx/>
                        <a:buChar char="-"/>
                        <a:tabLst/>
                        <a:defRPr/>
                      </a:pPr>
                      <a:r>
                        <a:rPr lang="en-CA" sz="900" b="0" kern="0" noProof="0" dirty="0">
                          <a:solidFill>
                            <a:srgbClr val="605C5C"/>
                          </a:solidFill>
                          <a:latin typeface="+mn-lt"/>
                        </a:rPr>
                        <a:t>Environmental commitments (88%)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929070950"/>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cs typeface="Calibri" panose="020F0502020204030204" pitchFamily="34" charset="0"/>
                        </a:rPr>
                        <a:t>Improvement of the image or attractiveness of the business</a:t>
                      </a:r>
                      <a:endParaRPr lang="en-CA" sz="900" b="0" kern="1200" noProof="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en-CA" sz="900" b="0" kern="0" noProof="0" dirty="0">
                          <a:solidFill>
                            <a:srgbClr val="605C5C"/>
                          </a:solidFill>
                          <a:latin typeface="+mn-lt"/>
                        </a:rPr>
                        <a:t>Environmental commitments  (86%)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cs typeface="Calibri" panose="020F0502020204030204" pitchFamily="34" charset="0"/>
                        </a:rPr>
                        <a:t>Employee competency development</a:t>
                      </a:r>
                      <a:endParaRPr lang="en-CA" sz="900" b="0" kern="1200" noProof="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en-CA" sz="900" b="0" kern="0" noProof="0" dirty="0">
                          <a:solidFill>
                            <a:srgbClr val="605C5C"/>
                          </a:solidFill>
                          <a:latin typeface="+mn-lt"/>
                        </a:rPr>
                        <a:t>Public and para-public sectors (100%)</a:t>
                      </a:r>
                    </a:p>
                    <a:p>
                      <a:pPr marL="176213" indent="-85725" fontAlgn="auto">
                        <a:spcBef>
                          <a:spcPts val="0"/>
                        </a:spcBef>
                        <a:spcAft>
                          <a:spcPts val="0"/>
                        </a:spcAft>
                        <a:buFontTx/>
                        <a:buChar char="-"/>
                        <a:defRPr/>
                      </a:pPr>
                      <a:r>
                        <a:rPr lang="en-CA" sz="900" b="0" kern="0" noProof="0" dirty="0">
                          <a:solidFill>
                            <a:srgbClr val="605C5C"/>
                          </a:solidFill>
                          <a:latin typeface="+mn-lt"/>
                        </a:rPr>
                        <a:t>15 employees and over (93%)</a:t>
                      </a:r>
                    </a:p>
                    <a:p>
                      <a:pPr marL="176213" indent="-85725" fontAlgn="auto">
                        <a:spcBef>
                          <a:spcPts val="0"/>
                        </a:spcBef>
                        <a:spcAft>
                          <a:spcPts val="0"/>
                        </a:spcAft>
                        <a:buFontTx/>
                        <a:buChar char="-"/>
                        <a:defRPr/>
                      </a:pPr>
                      <a:r>
                        <a:rPr lang="en-CA" sz="900" b="0" kern="0" noProof="0" dirty="0">
                          <a:solidFill>
                            <a:srgbClr val="605C5C"/>
                          </a:solidFill>
                          <a:latin typeface="+mn-lt"/>
                        </a:rPr>
                        <a:t>Environmental commitments (88%)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06549192"/>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cs typeface="Calibri" panose="020F0502020204030204" pitchFamily="34" charset="0"/>
                        </a:rPr>
                        <a:t>Environmental footprint reduction</a:t>
                      </a:r>
                      <a:endParaRPr lang="en-CA" sz="900" b="0" kern="1200" noProof="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en-CA" sz="900" b="0" kern="0" noProof="0" dirty="0">
                          <a:solidFill>
                            <a:srgbClr val="605C5C"/>
                          </a:solidFill>
                          <a:latin typeface="+mn-lt"/>
                        </a:rPr>
                        <a:t>Environmental commitments (83%)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1003484"/>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cs typeface="Calibri" panose="020F0502020204030204" pitchFamily="34" charset="0"/>
                        </a:rPr>
                        <a:t>Cybersecurity</a:t>
                      </a:r>
                      <a:endParaRPr lang="en-CA" sz="900" b="0" kern="1200" noProof="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en-CA" sz="900" b="0" kern="0" noProof="0" dirty="0">
                          <a:solidFill>
                            <a:srgbClr val="605C5C"/>
                          </a:solidFill>
                          <a:latin typeface="+mn-lt"/>
                        </a:rPr>
                        <a:t>Environmental commitments (69%)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520119367"/>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cs typeface="Calibri" panose="020F0502020204030204" pitchFamily="34" charset="0"/>
                        </a:rPr>
                        <a:t>Supplier requirements</a:t>
                      </a:r>
                      <a:endParaRPr lang="en-CA" sz="900" b="0" kern="1200" noProof="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en-CA" sz="900" b="0" kern="0" noProof="0" dirty="0">
                          <a:solidFill>
                            <a:srgbClr val="605C5C"/>
                          </a:solidFill>
                          <a:latin typeface="+mn-lt"/>
                        </a:rPr>
                        <a:t>Primary sector (67%)</a:t>
                      </a:r>
                    </a:p>
                    <a:p>
                      <a:pPr marL="176213" indent="-85725" fontAlgn="auto">
                        <a:spcBef>
                          <a:spcPts val="0"/>
                        </a:spcBef>
                        <a:spcAft>
                          <a:spcPts val="0"/>
                        </a:spcAft>
                        <a:buFontTx/>
                        <a:buChar char="-"/>
                        <a:defRPr/>
                      </a:pPr>
                      <a:r>
                        <a:rPr lang="en-CA" sz="900" b="0" kern="0" noProof="0" dirty="0">
                          <a:solidFill>
                            <a:srgbClr val="605C5C"/>
                          </a:solidFill>
                          <a:latin typeface="+mn-lt"/>
                        </a:rPr>
                        <a:t>Secondary sector (77%)</a:t>
                      </a:r>
                    </a:p>
                    <a:p>
                      <a:pPr marL="176213" indent="-85725" fontAlgn="auto">
                        <a:spcBef>
                          <a:spcPts val="0"/>
                        </a:spcBef>
                        <a:spcAft>
                          <a:spcPts val="0"/>
                        </a:spcAft>
                        <a:buFontTx/>
                        <a:buChar char="-"/>
                        <a:defRPr/>
                      </a:pPr>
                      <a:r>
                        <a:rPr lang="en-CA" sz="900" b="0" kern="0" noProof="0" dirty="0">
                          <a:solidFill>
                            <a:srgbClr val="605C5C"/>
                          </a:solidFill>
                          <a:latin typeface="+mn-lt"/>
                        </a:rPr>
                        <a:t>Retailing (70%)</a:t>
                      </a:r>
                    </a:p>
                    <a:p>
                      <a:pPr marL="176213" indent="-85725" fontAlgn="auto">
                        <a:spcBef>
                          <a:spcPts val="0"/>
                        </a:spcBef>
                        <a:spcAft>
                          <a:spcPts val="0"/>
                        </a:spcAft>
                        <a:buFontTx/>
                        <a:buChar char="-"/>
                        <a:defRPr/>
                      </a:pPr>
                      <a:r>
                        <a:rPr lang="en-CA" sz="900" b="0" kern="0" noProof="0" dirty="0">
                          <a:solidFill>
                            <a:srgbClr val="605C5C"/>
                          </a:solidFill>
                          <a:latin typeface="+mn-lt"/>
                        </a:rPr>
                        <a:t>&gt;60 % male employees (67%)</a:t>
                      </a:r>
                    </a:p>
                    <a:p>
                      <a:pPr marL="176213" indent="-85725" fontAlgn="auto">
                        <a:spcBef>
                          <a:spcPts val="0"/>
                        </a:spcBef>
                        <a:spcAft>
                          <a:spcPts val="0"/>
                        </a:spcAft>
                        <a:buFontTx/>
                        <a:buChar char="-"/>
                        <a:defRPr/>
                      </a:pPr>
                      <a:r>
                        <a:rPr lang="en-CA" sz="900" b="0" kern="0" noProof="0" dirty="0">
                          <a:solidFill>
                            <a:srgbClr val="605C5C"/>
                          </a:solidFill>
                          <a:latin typeface="+mn-lt"/>
                        </a:rPr>
                        <a:t>60 %+ low-skilled or unskilled employees(66%)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076097004"/>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cs typeface="Calibri" panose="020F0502020204030204" pitchFamily="34" charset="0"/>
                        </a:rPr>
                        <a:t>Implementation of digital technologies in some management processes</a:t>
                      </a:r>
                      <a:endParaRPr lang="en-CA" sz="900" b="0" kern="1200" noProof="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en-CA" sz="900" b="0" kern="0" noProof="0" dirty="0">
                          <a:solidFill>
                            <a:srgbClr val="605C5C"/>
                          </a:solidFill>
                          <a:latin typeface="+mn-lt"/>
                        </a:rPr>
                        <a:t>Retailing (67%)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885388324"/>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cs typeface="Calibri" panose="020F0502020204030204" pitchFamily="34" charset="0"/>
                        </a:rPr>
                        <a:t>Innovation of products, processes, services or marketing</a:t>
                      </a:r>
                      <a:endParaRPr lang="en-CA" sz="900" b="0" kern="1200" noProof="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en-CA" sz="900" b="0" kern="0" noProof="0" dirty="0">
                          <a:solidFill>
                            <a:srgbClr val="605C5C"/>
                          </a:solidFill>
                          <a:latin typeface="+mn-lt"/>
                        </a:rPr>
                        <a:t>Primary sector (72%)</a:t>
                      </a:r>
                    </a:p>
                    <a:p>
                      <a:pPr marL="176213" indent="-85725" fontAlgn="auto">
                        <a:spcBef>
                          <a:spcPts val="0"/>
                        </a:spcBef>
                        <a:spcAft>
                          <a:spcPts val="0"/>
                        </a:spcAft>
                        <a:buFontTx/>
                        <a:buChar char="-"/>
                        <a:defRPr/>
                      </a:pPr>
                      <a:r>
                        <a:rPr lang="en-CA" sz="900" b="0" kern="0" noProof="0" dirty="0">
                          <a:solidFill>
                            <a:srgbClr val="605C5C"/>
                          </a:solidFill>
                          <a:latin typeface="+mn-lt"/>
                        </a:rPr>
                        <a:t>Secondary sector (73%)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136245920"/>
                  </a:ext>
                </a:extLst>
              </a:tr>
            </a:tbl>
          </a:graphicData>
        </a:graphic>
      </p:graphicFrame>
      <p:sp>
        <p:nvSpPr>
          <p:cNvPr id="16" name="ZoneTexte 15">
            <a:extLst>
              <a:ext uri="{FF2B5EF4-FFF2-40B4-BE49-F238E27FC236}">
                <a16:creationId xmlns:a16="http://schemas.microsoft.com/office/drawing/2014/main" id="{2450FBDA-1DFA-EAD1-9E96-5CE7F91CF9CE}"/>
              </a:ext>
            </a:extLst>
          </p:cNvPr>
          <p:cNvSpPr txBox="1"/>
          <p:nvPr>
            <p:custDataLst>
              <p:tags r:id="rId5"/>
            </p:custDataLst>
          </p:nvPr>
        </p:nvSpPr>
        <p:spPr>
          <a:xfrm>
            <a:off x="3604639" y="506810"/>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graphicFrame>
        <p:nvGraphicFramePr>
          <p:cNvPr id="13" name="Table 3">
            <a:extLst>
              <a:ext uri="{FF2B5EF4-FFF2-40B4-BE49-F238E27FC236}">
                <a16:creationId xmlns:a16="http://schemas.microsoft.com/office/drawing/2014/main" id="{A783FCD7-2F31-395A-21D6-A062B479DF56}"/>
              </a:ext>
            </a:extLst>
          </p:cNvPr>
          <p:cNvGraphicFramePr>
            <a:graphicFrameLocks noGrp="1"/>
          </p:cNvGraphicFramePr>
          <p:nvPr>
            <p:custDataLst>
              <p:tags r:id="rId6"/>
            </p:custDataLst>
            <p:extLst>
              <p:ext uri="{D42A27DB-BD31-4B8C-83A1-F6EECF244321}">
                <p14:modId xmlns:p14="http://schemas.microsoft.com/office/powerpoint/2010/main" val="1024644838"/>
              </p:ext>
            </p:extLst>
          </p:nvPr>
        </p:nvGraphicFramePr>
        <p:xfrm>
          <a:off x="4690797" y="623442"/>
          <a:ext cx="4289252" cy="3261360"/>
        </p:xfrm>
        <a:graphic>
          <a:graphicData uri="http://schemas.openxmlformats.org/drawingml/2006/table">
            <a:tbl>
              <a:tblPr firstRow="1" bandRow="1">
                <a:tableStyleId>{073A0DAA-6AF3-43AB-8588-CEC1D06C72B9}</a:tableStyleId>
              </a:tblPr>
              <a:tblGrid>
                <a:gridCol w="1701982">
                  <a:extLst>
                    <a:ext uri="{9D8B030D-6E8A-4147-A177-3AD203B41FA5}">
                      <a16:colId xmlns:a16="http://schemas.microsoft.com/office/drawing/2014/main" val="20000"/>
                    </a:ext>
                  </a:extLst>
                </a:gridCol>
                <a:gridCol w="2587270">
                  <a:extLst>
                    <a:ext uri="{9D8B030D-6E8A-4147-A177-3AD203B41FA5}">
                      <a16:colId xmlns:a16="http://schemas.microsoft.com/office/drawing/2014/main" val="20001"/>
                    </a:ext>
                  </a:extLst>
                </a:gridCol>
              </a:tblGrid>
              <a:tr h="185126">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1000" b="1" i="0" baseline="0" noProof="0" dirty="0">
                          <a:solidFill>
                            <a:schemeClr val="tx1"/>
                          </a:solidFill>
                          <a:latin typeface="Calibri" panose="020F0502020204030204" pitchFamily="34" charset="0"/>
                          <a:cs typeface="Calibri" panose="020F0502020204030204" pitchFamily="34" charset="0"/>
                        </a:rPr>
                        <a:t>Issues and challenges</a:t>
                      </a:r>
                      <a:endParaRPr lang="en-CA" sz="1000" b="0" i="0" noProof="0" dirty="0">
                        <a:solidFill>
                          <a:schemeClr val="tx1"/>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1000" b="1" i="0" kern="1200" baseline="0" noProof="0" dirty="0">
                          <a:solidFill>
                            <a:schemeClr val="tx1"/>
                          </a:solidFill>
                          <a:latin typeface="Calibri" panose="020F0502020204030204" pitchFamily="34" charset="0"/>
                          <a:ea typeface="+mn-ea"/>
                          <a:cs typeface="Calibri" panose="020F0502020204030204" pitchFamily="34" charset="0"/>
                        </a:rPr>
                        <a:t>  Total of very and rather important</a:t>
                      </a:r>
                      <a:br>
                        <a:rPr lang="en-CA" sz="1000" b="1" i="0" kern="1200" baseline="0" noProof="0" dirty="0">
                          <a:solidFill>
                            <a:schemeClr val="tx1"/>
                          </a:solidFill>
                          <a:latin typeface="Calibri" panose="020F0502020204030204" pitchFamily="34" charset="0"/>
                          <a:ea typeface="+mn-ea"/>
                          <a:cs typeface="Calibri" panose="020F0502020204030204" pitchFamily="34" charset="0"/>
                        </a:rPr>
                      </a:br>
                      <a:r>
                        <a:rPr lang="en-CA" sz="1000" b="1" i="0" kern="1200" baseline="0" noProof="0" dirty="0">
                          <a:solidFill>
                            <a:schemeClr val="tx1"/>
                          </a:solidFill>
                          <a:latin typeface="Calibri" panose="020F0502020204030204" pitchFamily="34" charset="0"/>
                          <a:ea typeface="+mn-ea"/>
                          <a:cs typeface="Calibri" panose="020F0502020204030204" pitchFamily="34" charset="0"/>
                        </a:rPr>
                        <a:t>  </a:t>
                      </a:r>
                      <a:r>
                        <a:rPr lang="en-CA" sz="1000" i="0" kern="1200" noProof="0" dirty="0">
                          <a:solidFill>
                            <a:schemeClr val="tx1"/>
                          </a:solidFill>
                          <a:latin typeface="Calibri" panose="020F0502020204030204" pitchFamily="34" charset="0"/>
                          <a:ea typeface="+mn-ea"/>
                          <a:cs typeface="Calibri" panose="020F0502020204030204" pitchFamily="34" charset="0"/>
                        </a:rPr>
                        <a:t>Statistically significant variances</a:t>
                      </a:r>
                      <a:endParaRPr lang="en-CA" sz="1000" b="1" i="0" kern="1200" baseline="0" noProof="0" dirty="0">
                        <a:solidFill>
                          <a:schemeClr val="tx1"/>
                        </a:solidFill>
                        <a:latin typeface="Calibri" panose="020F0502020204030204" pitchFamily="34" charset="0"/>
                        <a:ea typeface="+mn-ea"/>
                        <a:cs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extLst>
                  <a:ext uri="{0D108BD9-81ED-4DB2-BD59-A6C34878D82A}">
                    <a16:rowId xmlns:a16="http://schemas.microsoft.com/office/drawing/2014/main" val="1693773068"/>
                  </a:ext>
                </a:extLst>
              </a:tr>
              <a:tr h="159465">
                <a:tc>
                  <a:txBody>
                    <a:bodyPr/>
                    <a:lstStyle/>
                    <a:p>
                      <a:pPr marL="8890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0" kern="1200" noProof="0" dirty="0">
                          <a:solidFill>
                            <a:srgbClr val="222223"/>
                          </a:solidFill>
                          <a:latin typeface="Calibri" panose="020F0502020204030204" pitchFamily="34" charset="0"/>
                          <a:cs typeface="Calibri" panose="020F0502020204030204" pitchFamily="34" charset="0"/>
                        </a:rPr>
                        <a:t>Changing employee behaviours</a:t>
                      </a:r>
                      <a:endParaRPr lang="en-CA" sz="900" b="0" kern="1200" noProof="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tabLst/>
                        <a:defRPr/>
                      </a:pPr>
                      <a:r>
                        <a:rPr lang="en-CA" sz="900" b="0" kern="0" noProof="0" dirty="0">
                          <a:solidFill>
                            <a:srgbClr val="605C5C"/>
                          </a:solidFill>
                          <a:latin typeface="+mn-lt"/>
                        </a:rPr>
                        <a:t>Primary sector (67%)</a:t>
                      </a:r>
                    </a:p>
                    <a:p>
                      <a:pPr marL="176213" indent="-85725" fontAlgn="auto">
                        <a:spcBef>
                          <a:spcPts val="0"/>
                        </a:spcBef>
                        <a:spcAft>
                          <a:spcPts val="0"/>
                        </a:spcAft>
                        <a:buFontTx/>
                        <a:buChar char="-"/>
                        <a:tabLst/>
                        <a:defRPr/>
                      </a:pPr>
                      <a:r>
                        <a:rPr lang="en-CA" sz="900" b="0" kern="0" noProof="0" dirty="0">
                          <a:solidFill>
                            <a:srgbClr val="605C5C"/>
                          </a:solidFill>
                          <a:latin typeface="+mn-lt"/>
                        </a:rPr>
                        <a:t>Public and para-public sectors (65%)</a:t>
                      </a:r>
                    </a:p>
                    <a:p>
                      <a:pPr marL="176213" indent="-85725" fontAlgn="auto">
                        <a:spcBef>
                          <a:spcPts val="0"/>
                        </a:spcBef>
                        <a:spcAft>
                          <a:spcPts val="0"/>
                        </a:spcAft>
                        <a:buFontTx/>
                        <a:buChar char="-"/>
                        <a:tabLst/>
                        <a:defRPr/>
                      </a:pPr>
                      <a:r>
                        <a:rPr lang="en-CA" sz="900" b="0" kern="0" noProof="0" dirty="0">
                          <a:solidFill>
                            <a:srgbClr val="605C5C"/>
                          </a:solidFill>
                          <a:latin typeface="+mn-lt"/>
                        </a:rPr>
                        <a:t>15 employees and over (65%)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15946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cs typeface="Calibri" panose="020F0502020204030204" pitchFamily="34" charset="0"/>
                        </a:rPr>
                        <a:t>Changing buyer or consumer behaviour</a:t>
                      </a:r>
                      <a:endParaRPr lang="en-CA" sz="900" b="0" kern="1200" noProof="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en-CA" sz="900" b="0" kern="0" noProof="0" dirty="0">
                          <a:solidFill>
                            <a:srgbClr val="605C5C"/>
                          </a:solidFill>
                          <a:latin typeface="+mn-lt"/>
                        </a:rPr>
                        <a:t>Accommodation, restaurants and tourism (75%)</a:t>
                      </a:r>
                    </a:p>
                    <a:p>
                      <a:pPr marL="176213" indent="-85725" fontAlgn="auto">
                        <a:spcBef>
                          <a:spcPts val="0"/>
                        </a:spcBef>
                        <a:spcAft>
                          <a:spcPts val="0"/>
                        </a:spcAft>
                        <a:buFontTx/>
                        <a:buChar char="-"/>
                        <a:defRPr/>
                      </a:pPr>
                      <a:r>
                        <a:rPr lang="en-CA" sz="900" b="0" kern="0" noProof="0" dirty="0">
                          <a:solidFill>
                            <a:srgbClr val="605C5C"/>
                          </a:solidFill>
                          <a:latin typeface="+mn-lt"/>
                        </a:rPr>
                        <a:t>Retailing (76%)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929070950"/>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cs typeface="Calibri" panose="020F0502020204030204" pitchFamily="34" charset="0"/>
                        </a:rPr>
                        <a:t>Reduction or reorganization of hours of operation or business hours due to staff shortages</a:t>
                      </a:r>
                      <a:endParaRPr lang="en-CA" sz="900" b="0" kern="1200" noProof="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en-CA" sz="900" b="0" kern="0" noProof="0" dirty="0">
                          <a:solidFill>
                            <a:srgbClr val="605C5C"/>
                          </a:solidFill>
                          <a:latin typeface="+mn-lt"/>
                        </a:rPr>
                        <a:t>Accommodation, restaurants and tourism (63%)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cs typeface="Calibri" panose="020F0502020204030204" pitchFamily="34" charset="0"/>
                        </a:rPr>
                        <a:t>Management succession</a:t>
                      </a:r>
                      <a:endParaRPr lang="en-CA" sz="900" b="0" kern="1200" noProof="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en-CA" sz="900" b="0" kern="0" noProof="0" dirty="0">
                          <a:solidFill>
                            <a:srgbClr val="605C5C"/>
                          </a:solidFill>
                          <a:latin typeface="+mn-lt"/>
                        </a:rPr>
                        <a:t>15 employees and over (68%)</a:t>
                      </a:r>
                    </a:p>
                    <a:p>
                      <a:pPr marL="176213" indent="-85725" fontAlgn="auto">
                        <a:spcBef>
                          <a:spcPts val="0"/>
                        </a:spcBef>
                        <a:spcAft>
                          <a:spcPts val="0"/>
                        </a:spcAft>
                        <a:buFontTx/>
                        <a:buChar char="-"/>
                        <a:defRPr/>
                      </a:pPr>
                      <a:r>
                        <a:rPr lang="en-CA" sz="900" b="0" kern="0" noProof="0" dirty="0">
                          <a:solidFill>
                            <a:srgbClr val="605C5C"/>
                          </a:solidFill>
                          <a:latin typeface="+mn-lt"/>
                        </a:rPr>
                        <a:t>Non-business owner(58%)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06549192"/>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cs typeface="Calibri" panose="020F0502020204030204" pitchFamily="34" charset="0"/>
                        </a:rPr>
                        <a:t>Competition from businesses</a:t>
                      </a:r>
                      <a:endParaRPr lang="en-CA" sz="900" b="0" kern="1200" noProof="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en-CA" sz="900" b="0" kern="0" noProof="0" dirty="0">
                          <a:solidFill>
                            <a:srgbClr val="605C5C"/>
                          </a:solidFill>
                          <a:latin typeface="+mn-lt"/>
                        </a:rPr>
                        <a:t>Retailing (68%)</a:t>
                      </a:r>
                    </a:p>
                    <a:p>
                      <a:pPr marL="176213" indent="-85725" fontAlgn="auto">
                        <a:spcBef>
                          <a:spcPts val="0"/>
                        </a:spcBef>
                        <a:spcAft>
                          <a:spcPts val="0"/>
                        </a:spcAft>
                        <a:buFontTx/>
                        <a:buChar char="-"/>
                        <a:defRPr/>
                      </a:pPr>
                      <a:r>
                        <a:rPr lang="en-CA" sz="900" b="0" kern="0" noProof="0" dirty="0">
                          <a:solidFill>
                            <a:srgbClr val="605C5C"/>
                          </a:solidFill>
                          <a:latin typeface="+mn-lt"/>
                        </a:rPr>
                        <a:t>60 %+ low-skilled or unskilled employees(54%)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1003484"/>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cs typeface="Calibri" panose="020F0502020204030204" pitchFamily="34" charset="0"/>
                        </a:rPr>
                        <a:t>Owner succession</a:t>
                      </a:r>
                      <a:endParaRPr lang="en-CA" sz="900" b="0" kern="1200" noProof="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en-CA" sz="900" b="0" kern="0" noProof="0" dirty="0">
                          <a:solidFill>
                            <a:srgbClr val="605C5C"/>
                          </a:solidFill>
                          <a:latin typeface="+mn-lt"/>
                        </a:rPr>
                        <a:t>Primary sector (67%)</a:t>
                      </a:r>
                    </a:p>
                    <a:p>
                      <a:pPr marL="176213" indent="-85725" fontAlgn="auto">
                        <a:spcBef>
                          <a:spcPts val="0"/>
                        </a:spcBef>
                        <a:spcAft>
                          <a:spcPts val="0"/>
                        </a:spcAft>
                        <a:buFontTx/>
                        <a:buChar char="-"/>
                        <a:defRPr/>
                      </a:pPr>
                      <a:r>
                        <a:rPr lang="en-CA" sz="900" b="0" kern="0" noProof="0" dirty="0">
                          <a:solidFill>
                            <a:srgbClr val="605C5C"/>
                          </a:solidFill>
                          <a:latin typeface="+mn-lt"/>
                        </a:rPr>
                        <a:t>Business owner (52%)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520119367"/>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cs typeface="Calibri" panose="020F0502020204030204" pitchFamily="34" charset="0"/>
                        </a:rPr>
                        <a:t>Increase of online commerce or purchasing</a:t>
                      </a:r>
                      <a:endParaRPr lang="en-CA" sz="900" b="0" kern="1200" noProof="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en-CA" sz="900" b="0" kern="0" noProof="0" dirty="0">
                          <a:solidFill>
                            <a:srgbClr val="605C5C"/>
                          </a:solidFill>
                          <a:latin typeface="+mn-lt"/>
                        </a:rPr>
                        <a:t>Retailing (67%)</a:t>
                      </a:r>
                    </a:p>
                    <a:p>
                      <a:pPr marL="176213" indent="-85725" fontAlgn="auto">
                        <a:spcBef>
                          <a:spcPts val="0"/>
                        </a:spcBef>
                        <a:spcAft>
                          <a:spcPts val="0"/>
                        </a:spcAft>
                        <a:buFontTx/>
                        <a:buChar char="-"/>
                        <a:defRPr/>
                      </a:pPr>
                      <a:r>
                        <a:rPr lang="en-CA" sz="900" b="0" kern="0" noProof="0" dirty="0">
                          <a:solidFill>
                            <a:srgbClr val="605C5C"/>
                          </a:solidFill>
                          <a:latin typeface="+mn-lt"/>
                        </a:rPr>
                        <a:t>60 %+ low-skilled or unskilled employees(49%)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076097004"/>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cs typeface="Calibri" panose="020F0502020204030204" pitchFamily="34" charset="0"/>
                        </a:rPr>
                        <a:t>Supplies of raw materials, components or finished products</a:t>
                      </a:r>
                      <a:endParaRPr lang="en-CA" sz="900" b="0" kern="1200" noProof="0" dirty="0">
                        <a:solidFill>
                          <a:srgbClr val="222223"/>
                        </a:solidFill>
                        <a:latin typeface="Calibri" panose="020F0502020204030204" pitchFamily="34" charset="0"/>
                        <a:ea typeface="Calibri" panose="020F0502020204030204" pitchFamily="34" charset="0"/>
                        <a:cs typeface="Calibri" panose="020F0502020204030204" pitchFamily="34" charset="0"/>
                      </a:endParaRPr>
                    </a:p>
                  </a:txBody>
                  <a:tcPr marL="37706" marR="37706" marT="0" marB="0">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en-CA" sz="900" b="0" kern="0" noProof="0" dirty="0">
                          <a:solidFill>
                            <a:srgbClr val="605C5C"/>
                          </a:solidFill>
                          <a:latin typeface="+mn-lt"/>
                        </a:rPr>
                        <a:t>Secondary sector (76%)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885388324"/>
                  </a:ext>
                </a:extLst>
              </a:tr>
              <a:tr h="189945">
                <a:tc>
                  <a:txBody>
                    <a:bodyPr/>
                    <a:lstStyle/>
                    <a:p>
                      <a:pPr marL="88900" marR="0" indent="0" algn="l" defTabSz="914400" rtl="0" eaLnBrk="1"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Development of markets outside the region</a:t>
                      </a:r>
                    </a:p>
                  </a:txBody>
                  <a:tcPr marL="37706" marR="37706" marT="0" marB="0">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fontAlgn="auto">
                        <a:spcBef>
                          <a:spcPts val="0"/>
                        </a:spcBef>
                        <a:spcAft>
                          <a:spcPts val="0"/>
                        </a:spcAft>
                        <a:buFontTx/>
                        <a:buChar char="-"/>
                        <a:defRPr/>
                      </a:pPr>
                      <a:r>
                        <a:rPr lang="en-CA" sz="900" b="0" kern="0" noProof="0" dirty="0">
                          <a:solidFill>
                            <a:srgbClr val="605C5C"/>
                          </a:solidFill>
                          <a:latin typeface="+mn-lt"/>
                        </a:rPr>
                        <a:t>Primary sector (41%)</a:t>
                      </a:r>
                    </a:p>
                    <a:p>
                      <a:pPr marL="176213" indent="-85725" fontAlgn="auto">
                        <a:spcBef>
                          <a:spcPts val="0"/>
                        </a:spcBef>
                        <a:spcAft>
                          <a:spcPts val="0"/>
                        </a:spcAft>
                        <a:buFontTx/>
                        <a:buChar char="-"/>
                        <a:defRPr/>
                      </a:pPr>
                      <a:r>
                        <a:rPr lang="en-CA" sz="900" b="0" kern="0" noProof="0" dirty="0">
                          <a:solidFill>
                            <a:srgbClr val="605C5C"/>
                          </a:solidFill>
                          <a:latin typeface="+mn-lt"/>
                        </a:rPr>
                        <a:t>Accommodation, restaurants and tourism (44%)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136245920"/>
                  </a:ext>
                </a:extLst>
              </a:tr>
            </a:tbl>
          </a:graphicData>
        </a:graphic>
      </p:graphicFrame>
      <p:sp>
        <p:nvSpPr>
          <p:cNvPr id="15" name="ZoneTexte 14">
            <a:extLst>
              <a:ext uri="{FF2B5EF4-FFF2-40B4-BE49-F238E27FC236}">
                <a16:creationId xmlns:a16="http://schemas.microsoft.com/office/drawing/2014/main" id="{A8966C50-22BA-F727-E303-F0FC337D7B7D}"/>
              </a:ext>
            </a:extLst>
          </p:cNvPr>
          <p:cNvSpPr txBox="1"/>
          <p:nvPr>
            <p:custDataLst>
              <p:tags r:id="rId7"/>
            </p:custDataLst>
          </p:nvPr>
        </p:nvSpPr>
        <p:spPr>
          <a:xfrm>
            <a:off x="8112480" y="506811"/>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Tree>
    <p:extLst>
      <p:ext uri="{BB962C8B-B14F-4D97-AF65-F5344CB8AC3E}">
        <p14:creationId xmlns:p14="http://schemas.microsoft.com/office/powerpoint/2010/main" val="34603350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45</a:t>
            </a:fld>
            <a:endParaRPr lang="fr-CA" dirty="0"/>
          </a:p>
        </p:txBody>
      </p:sp>
      <p:sp>
        <p:nvSpPr>
          <p:cNvPr id="3" name="TextBox 1">
            <a:extLst>
              <a:ext uri="{FF2B5EF4-FFF2-40B4-BE49-F238E27FC236}">
                <a16:creationId xmlns:a16="http://schemas.microsoft.com/office/drawing/2014/main" id="{2D8F04CD-8D55-37E8-DEF1-73542F176679}"/>
              </a:ext>
            </a:extLst>
          </p:cNvPr>
          <p:cNvSpPr txBox="1"/>
          <p:nvPr>
            <p:custDataLst>
              <p:tags r:id="rId2"/>
            </p:custDataLst>
          </p:nvPr>
        </p:nvSpPr>
        <p:spPr>
          <a:xfrm>
            <a:off x="315088" y="617308"/>
            <a:ext cx="8513824" cy="2808461"/>
          </a:xfrm>
          <a:prstGeom prst="rect">
            <a:avLst/>
          </a:prstGeom>
        </p:spPr>
        <p:txBody>
          <a:bodyPr vert="horz" wrap="square" lIns="91440" tIns="0" rIns="91440" bIns="0" rtlCol="0">
            <a:spAutoFit/>
          </a:bodyPr>
          <a:lstStyle/>
          <a:p>
            <a:pPr marL="4763" algn="just">
              <a:lnSpc>
                <a:spcPts val="1300"/>
              </a:lnSpc>
              <a:spcBef>
                <a:spcPts val="600"/>
              </a:spcBef>
              <a:spcAft>
                <a:spcPts val="200"/>
              </a:spcAft>
            </a:pPr>
            <a:r>
              <a:rPr lang="en-CA" sz="1100" i="1" kern="1200" dirty="0">
                <a:solidFill>
                  <a:srgbClr val="F46C31"/>
                </a:solidFill>
                <a:latin typeface="Calibri" panose="020F0502020204030204" pitchFamily="34" charset="0"/>
                <a:ea typeface="+mn-ea"/>
                <a:cs typeface="Calibri" panose="020F0502020204030204" pitchFamily="34" charset="0"/>
              </a:rPr>
              <a:t>Statistically significant variances (table on the preceding page)</a:t>
            </a:r>
          </a:p>
          <a:p>
            <a:pPr marL="4763" algn="just">
              <a:lnSpc>
                <a:spcPts val="1300"/>
              </a:lnSpc>
              <a:spcAft>
                <a:spcPts val="300"/>
              </a:spcAft>
            </a:pPr>
            <a:r>
              <a:rPr lang="en-CA" sz="1100" b="0" dirty="0">
                <a:solidFill>
                  <a:srgbClr val="222223"/>
                </a:solidFill>
                <a:latin typeface="Calibri" panose="020F0502020204030204" pitchFamily="34" charset="0"/>
                <a:cs typeface="Calibri" panose="020F0502020204030204" pitchFamily="34" charset="0"/>
              </a:rPr>
              <a:t>An analysis of significant variances highlights some segments of respondents are proportionately more inclined to consider some issues and challenges as important:</a:t>
            </a: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Larger companies, i.e., 15 employees and over (positive variance on 5 issues): recruiting</a:t>
            </a:r>
            <a:r>
              <a:rPr lang="en-CA" sz="1100" b="0" kern="1200" dirty="0">
                <a:solidFill>
                  <a:srgbClr val="222223"/>
                </a:solidFill>
                <a:latin typeface="Calibri" panose="020F0502020204030204" pitchFamily="34" charset="0"/>
                <a:cs typeface="Calibri" panose="020F0502020204030204" pitchFamily="34" charset="0"/>
              </a:rPr>
              <a:t>, employee retention, </a:t>
            </a:r>
            <a:r>
              <a:rPr lang="en-CA" sz="1100" b="0" dirty="0">
                <a:solidFill>
                  <a:srgbClr val="222223"/>
                </a:solidFill>
                <a:latin typeface="Calibri" panose="020F0502020204030204" pitchFamily="34" charset="0"/>
                <a:cs typeface="Calibri" panose="020F0502020204030204" pitchFamily="34" charset="0"/>
              </a:rPr>
              <a:t>employee competency development, changing employee behaviour</a:t>
            </a:r>
            <a:r>
              <a:rPr lang="en-CA" sz="1100" b="0" kern="1200" dirty="0">
                <a:solidFill>
                  <a:srgbClr val="222223"/>
                </a:solidFill>
                <a:latin typeface="Calibri" panose="020F0502020204030204" pitchFamily="34" charset="0"/>
                <a:cs typeface="Calibri" panose="020F0502020204030204" pitchFamily="34" charset="0"/>
              </a:rPr>
              <a:t>, management succession</a:t>
            </a:r>
            <a:endParaRPr lang="en-CA" sz="1100" b="0" dirty="0">
              <a:solidFill>
                <a:srgbClr val="222223"/>
              </a:solidFill>
              <a:latin typeface="Calibri" panose="020F0502020204030204" pitchFamily="34" charset="0"/>
              <a:cs typeface="Calibri" panose="020F0502020204030204" pitchFamily="34" charset="0"/>
            </a:endParaRP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Retailing (5 issues): supplier requirements, digital technology implementation, changing buyer or consumer behaviour, competition from businesses and increase in online commerce or purchasing.</a:t>
            </a:r>
            <a:endParaRPr lang="en-CA" sz="1100" b="0" dirty="0">
              <a:latin typeface="Calibri" panose="020F0502020204030204" pitchFamily="34" charset="0"/>
              <a:cs typeface="Calibri" panose="020F0502020204030204" pitchFamily="34" charset="0"/>
            </a:endParaRP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Primary sector (5 issues): supplier requirements</a:t>
            </a:r>
            <a:r>
              <a:rPr lang="en-CA" sz="1100" b="0" kern="1200" dirty="0">
                <a:solidFill>
                  <a:srgbClr val="222223"/>
                </a:solidFill>
                <a:latin typeface="Calibri" panose="020F0502020204030204" pitchFamily="34" charset="0"/>
                <a:cs typeface="Calibri" panose="020F0502020204030204" pitchFamily="34" charset="0"/>
              </a:rPr>
              <a:t>, innovation, </a:t>
            </a:r>
            <a:r>
              <a:rPr lang="en-CA" sz="1100" b="0" dirty="0">
                <a:solidFill>
                  <a:srgbClr val="222223"/>
                </a:solidFill>
                <a:latin typeface="Calibri" panose="020F0502020204030204" pitchFamily="34" charset="0"/>
                <a:cs typeface="Calibri" panose="020F0502020204030204" pitchFamily="34" charset="0"/>
              </a:rPr>
              <a:t>changing buyer or consumer behaviour</a:t>
            </a:r>
            <a:r>
              <a:rPr lang="en-CA" sz="1100" b="0" kern="1200" dirty="0">
                <a:solidFill>
                  <a:srgbClr val="222223"/>
                </a:solidFill>
                <a:latin typeface="Calibri" panose="020F0502020204030204" pitchFamily="34" charset="0"/>
                <a:cs typeface="Calibri" panose="020F0502020204030204" pitchFamily="34" charset="0"/>
              </a:rPr>
              <a:t>, owner succession, </a:t>
            </a:r>
            <a:r>
              <a:rPr lang="en-CA" sz="1100" b="0" dirty="0">
                <a:solidFill>
                  <a:srgbClr val="222223"/>
                </a:solidFill>
                <a:latin typeface="Calibri" panose="020F0502020204030204" pitchFamily="34" charset="0"/>
                <a:cs typeface="Calibri" panose="020F0502020204030204" pitchFamily="34" charset="0"/>
              </a:rPr>
              <a:t>development of markets outside the region</a:t>
            </a: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Secondary sector (3 issues): supplier requirements</a:t>
            </a:r>
            <a:r>
              <a:rPr lang="en-CA" sz="1100" b="0" kern="1200" dirty="0">
                <a:solidFill>
                  <a:srgbClr val="222223"/>
                </a:solidFill>
                <a:latin typeface="Calibri" panose="020F0502020204030204" pitchFamily="34" charset="0"/>
                <a:cs typeface="Calibri" panose="020F0502020204030204" pitchFamily="34" charset="0"/>
              </a:rPr>
              <a:t>, innovation, supply of raw materials, components or finished products.</a:t>
            </a:r>
            <a:endParaRPr lang="en-CA" sz="1100" b="0" dirty="0">
              <a:solidFill>
                <a:srgbClr val="222223"/>
              </a:solidFill>
              <a:latin typeface="Calibri" panose="020F0502020204030204" pitchFamily="34" charset="0"/>
              <a:cs typeface="Calibri" panose="020F0502020204030204" pitchFamily="34" charset="0"/>
            </a:endParaRP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The accommodation, restaurants and tourism (3 issues): changing buyer or consumer behaviour</a:t>
            </a:r>
            <a:r>
              <a:rPr lang="en-CA" sz="1100" b="0" kern="1200" dirty="0">
                <a:solidFill>
                  <a:srgbClr val="222223"/>
                </a:solidFill>
                <a:latin typeface="Calibri" panose="020F0502020204030204" pitchFamily="34" charset="0"/>
                <a:cs typeface="Calibri" panose="020F0502020204030204" pitchFamily="34" charset="0"/>
              </a:rPr>
              <a:t>, reduction or reorganization of hours of operation or opening times, </a:t>
            </a:r>
            <a:r>
              <a:rPr lang="en-CA" sz="1100" b="0" dirty="0">
                <a:solidFill>
                  <a:srgbClr val="222223"/>
                </a:solidFill>
                <a:latin typeface="Calibri" panose="020F0502020204030204" pitchFamily="34" charset="0"/>
                <a:cs typeface="Calibri" panose="020F0502020204030204" pitchFamily="34" charset="0"/>
              </a:rPr>
              <a:t>development of markets outside the region</a:t>
            </a:r>
            <a:r>
              <a:rPr lang="en-CA" sz="1100" b="0" kern="1200" dirty="0">
                <a:solidFill>
                  <a:srgbClr val="222223"/>
                </a:solidFill>
                <a:latin typeface="Calibri" panose="020F0502020204030204" pitchFamily="34" charset="0"/>
                <a:ea typeface="+mn-ea"/>
                <a:cs typeface="Calibri" panose="020F0502020204030204" pitchFamily="34" charset="0"/>
              </a:rPr>
              <a:t>.</a:t>
            </a:r>
            <a:endParaRPr lang="en-CA" sz="1100" b="0" dirty="0">
              <a:solidFill>
                <a:srgbClr val="222223"/>
              </a:solidFill>
              <a:latin typeface="Calibri" panose="020F0502020204030204" pitchFamily="34" charset="0"/>
              <a:cs typeface="Calibri" panose="020F0502020204030204" pitchFamily="34" charset="0"/>
            </a:endParaRP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Public and para-public sectors (3 issues): </a:t>
            </a:r>
            <a:r>
              <a:rPr lang="en-CA" sz="1100" b="0" kern="1200" dirty="0">
                <a:solidFill>
                  <a:srgbClr val="222223"/>
                </a:solidFill>
                <a:latin typeface="Calibri" panose="020F0502020204030204" pitchFamily="34" charset="0"/>
                <a:cs typeface="Calibri" panose="020F0502020204030204" pitchFamily="34" charset="0"/>
              </a:rPr>
              <a:t>employee retention, </a:t>
            </a:r>
            <a:r>
              <a:rPr lang="en-CA" sz="1100" b="0" dirty="0">
                <a:solidFill>
                  <a:srgbClr val="222223"/>
                </a:solidFill>
                <a:latin typeface="Calibri" panose="020F0502020204030204" pitchFamily="34" charset="0"/>
                <a:cs typeface="Calibri" panose="020F0502020204030204" pitchFamily="34" charset="0"/>
              </a:rPr>
              <a:t>employee competency development, changing buyer or consumer behaviour.</a:t>
            </a:r>
            <a:endParaRPr lang="en-CA" sz="1100" b="0" kern="1200" dirty="0">
              <a:solidFill>
                <a:srgbClr val="222223"/>
              </a:solidFill>
              <a:latin typeface="Calibri" panose="020F0502020204030204" pitchFamily="34" charset="0"/>
              <a:cs typeface="Calibri" panose="020F0502020204030204" pitchFamily="34" charset="0"/>
            </a:endParaRPr>
          </a:p>
          <a:p>
            <a:pPr marL="231775" indent="-231775" algn="just" defTabSz="966788">
              <a:lnSpc>
                <a:spcPts val="1300"/>
              </a:lnSpc>
              <a:spcBef>
                <a:spcPts val="100"/>
              </a:spcBef>
              <a:spcAft>
                <a:spcPts val="200"/>
              </a:spcAft>
              <a:buClr>
                <a:srgbClr val="F46C31"/>
              </a:buClr>
              <a:buFont typeface="Wingdings 3" panose="05040102010807070707" pitchFamily="18" charset="2"/>
              <a:buChar char=""/>
            </a:pPr>
            <a:r>
              <a:rPr lang="en-CA" sz="1100" b="0" dirty="0">
                <a:latin typeface="+mn-lt"/>
              </a:rPr>
              <a:t>Companies that made commitments to reduce their environmental footprint </a:t>
            </a:r>
            <a:r>
              <a:rPr lang="en-CA" sz="1100" b="0" dirty="0">
                <a:solidFill>
                  <a:srgbClr val="222223"/>
                </a:solidFill>
                <a:latin typeface="Calibri" panose="020F0502020204030204" pitchFamily="34" charset="0"/>
                <a:cs typeface="Calibri" panose="020F0502020204030204" pitchFamily="34" charset="0"/>
              </a:rPr>
              <a:t>(5 issues): employee retention</a:t>
            </a:r>
            <a:r>
              <a:rPr lang="en-CA" sz="1100" b="0" kern="1200" dirty="0">
                <a:solidFill>
                  <a:srgbClr val="222223"/>
                </a:solidFill>
                <a:latin typeface="Calibri" panose="020F0502020204030204" pitchFamily="34" charset="0"/>
                <a:cs typeface="Calibri" panose="020F0502020204030204" pitchFamily="34" charset="0"/>
              </a:rPr>
              <a:t>, improvement of the image/attractiveness of the company, employee competency development, reduction of the environmental footprint, cybersecurity.</a:t>
            </a:r>
            <a:endParaRPr lang="en-CA" sz="1100" b="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546CA9E5-F001-87EE-C4F2-988965D1994C}"/>
              </a:ext>
            </a:extLst>
          </p:cNvPr>
          <p:cNvSpPr>
            <a:spLocks noChangeArrowheads="1"/>
          </p:cNvSpPr>
          <p:nvPr>
            <p:custDataLst>
              <p:tags r:id="rId3"/>
            </p:custDataLst>
          </p:nvPr>
        </p:nvSpPr>
        <p:spPr bwMode="auto">
          <a:xfrm>
            <a:off x="206793" y="110490"/>
            <a:ext cx="8685748"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Issues and challenges in the next three years </a:t>
            </a:r>
            <a:r>
              <a:rPr lang="fr-FR"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(4/4) </a:t>
            </a:r>
            <a:endPar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endParaRPr>
          </a:p>
        </p:txBody>
      </p:sp>
      <p:sp>
        <p:nvSpPr>
          <p:cNvPr id="6" name="ZoneTexte 5">
            <a:extLst>
              <a:ext uri="{FF2B5EF4-FFF2-40B4-BE49-F238E27FC236}">
                <a16:creationId xmlns:a16="http://schemas.microsoft.com/office/drawing/2014/main" id="{6F79BC92-49B4-561C-E2A8-6D5A094DC8FD}"/>
              </a:ext>
            </a:extLst>
          </p:cNvPr>
          <p:cNvSpPr txBox="1"/>
          <p:nvPr>
            <p:custDataLst>
              <p:tags r:id="rId4"/>
            </p:custDataLst>
          </p:nvPr>
        </p:nvSpPr>
        <p:spPr>
          <a:xfrm>
            <a:off x="282748" y="4818093"/>
            <a:ext cx="7699840"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Q14. In the next three years, which of the following issues and challenges will be very, somewhat, not too important or not important at all for your business?                                          </a:t>
            </a:r>
            <a:r>
              <a:rPr lang="fr-CA" sz="800" b="0" dirty="0">
                <a:solidFill>
                  <a:schemeClr val="bg1">
                    <a:lumMod val="50000"/>
                  </a:schemeClr>
                </a:solidFill>
                <a:latin typeface="Calibri" panose="020F0502020204030204" pitchFamily="34" charset="0"/>
                <a:cs typeface="Calibri" panose="020F0502020204030204" pitchFamily="34" charset="0"/>
              </a:rPr>
              <a:t>Base: All respondents (n = 233).</a:t>
            </a:r>
          </a:p>
        </p:txBody>
      </p:sp>
    </p:spTree>
    <p:extLst>
      <p:ext uri="{BB962C8B-B14F-4D97-AF65-F5344CB8AC3E}">
        <p14:creationId xmlns:p14="http://schemas.microsoft.com/office/powerpoint/2010/main" val="277950724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46</a:t>
            </a:fld>
            <a:endParaRPr lang="fr-CA" dirty="0"/>
          </a:p>
        </p:txBody>
      </p:sp>
      <p:sp>
        <p:nvSpPr>
          <p:cNvPr id="9" name="ZoneTexte 6"/>
          <p:cNvSpPr txBox="1"/>
          <p:nvPr>
            <p:custDataLst>
              <p:tags r:id="rId2"/>
            </p:custDataLst>
          </p:nvPr>
        </p:nvSpPr>
        <p:spPr>
          <a:xfrm>
            <a:off x="434008" y="4755994"/>
            <a:ext cx="7965707"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Q15. </a:t>
            </a:r>
            <a:r>
              <a:rPr lang="en-CA" sz="800" b="0" dirty="0">
                <a:solidFill>
                  <a:schemeClr val="bg1">
                    <a:lumMod val="50000"/>
                  </a:schemeClr>
                </a:solidFill>
                <a:latin typeface="Calibri" panose="020F0502020204030204" pitchFamily="34" charset="0"/>
                <a:cs typeface="Calibri" panose="020F0502020204030204" pitchFamily="34" charset="0"/>
              </a:rPr>
              <a:t>What major types of needs, assistance or consulting support would be necessary to help your business deal with these issues? (</a:t>
            </a:r>
            <a:r>
              <a:rPr lang="en-CA" sz="800" b="0" i="1" dirty="0">
                <a:solidFill>
                  <a:schemeClr val="bg1">
                    <a:lumMod val="50000"/>
                  </a:schemeClr>
                </a:solidFill>
                <a:latin typeface="Calibri" panose="020F0502020204030204" pitchFamily="34" charset="0"/>
                <a:cs typeface="Calibri" panose="020F0502020204030204" pitchFamily="34" charset="0"/>
              </a:rPr>
              <a:t>Several possible options)</a:t>
            </a:r>
            <a:endParaRPr lang="fr-CA" sz="800" b="0" i="1" dirty="0">
              <a:solidFill>
                <a:schemeClr val="bg1">
                  <a:lumMod val="50000"/>
                </a:schemeClr>
              </a:solidFill>
              <a:latin typeface="Calibri" panose="020F0502020204030204" pitchFamily="34" charset="0"/>
              <a:cs typeface="Calibri" panose="020F0502020204030204" pitchFamily="34" charset="0"/>
            </a:endParaRPr>
          </a:p>
          <a:p>
            <a:r>
              <a:rPr lang="fr-CA" sz="800" b="0" dirty="0">
                <a:solidFill>
                  <a:schemeClr val="bg1">
                    <a:lumMod val="50000"/>
                  </a:schemeClr>
                </a:solidFill>
                <a:latin typeface="Calibri" panose="020F0502020204030204" pitchFamily="34" charset="0"/>
                <a:cs typeface="Calibri" panose="020F0502020204030204" pitchFamily="34" charset="0"/>
              </a:rPr>
              <a:t>Base : All respondents (n=233).</a:t>
            </a:r>
          </a:p>
        </p:txBody>
      </p:sp>
      <p:graphicFrame>
        <p:nvGraphicFramePr>
          <p:cNvPr id="6" name="Chart 5">
            <a:extLst>
              <a:ext uri="{FF2B5EF4-FFF2-40B4-BE49-F238E27FC236}">
                <a16:creationId xmlns:a16="http://schemas.microsoft.com/office/drawing/2014/main" id="{C32E0A21-1E1D-4DF0-ADB5-E0F2C79F782F}"/>
              </a:ext>
            </a:extLst>
          </p:cNvPr>
          <p:cNvGraphicFramePr/>
          <p:nvPr>
            <p:custDataLst>
              <p:tags r:id="rId3"/>
            </p:custDataLst>
            <p:extLst>
              <p:ext uri="{D42A27DB-BD31-4B8C-83A1-F6EECF244321}">
                <p14:modId xmlns:p14="http://schemas.microsoft.com/office/powerpoint/2010/main" val="2391334408"/>
              </p:ext>
            </p:extLst>
          </p:nvPr>
        </p:nvGraphicFramePr>
        <p:xfrm>
          <a:off x="42532" y="658331"/>
          <a:ext cx="8849054" cy="4097663"/>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3">
            <a:extLst>
              <a:ext uri="{FF2B5EF4-FFF2-40B4-BE49-F238E27FC236}">
                <a16:creationId xmlns:a16="http://schemas.microsoft.com/office/drawing/2014/main" id="{DE7E0F6F-8A49-84B4-A6C0-D9D23E674351}"/>
              </a:ext>
            </a:extLst>
          </p:cNvPr>
          <p:cNvSpPr>
            <a:spLocks noChangeArrowheads="1"/>
          </p:cNvSpPr>
          <p:nvPr>
            <p:custDataLst>
              <p:tags r:id="rId4"/>
            </p:custDataLst>
          </p:nvPr>
        </p:nvSpPr>
        <p:spPr bwMode="auto">
          <a:xfrm>
            <a:off x="319087" y="144946"/>
            <a:ext cx="8572500" cy="421945"/>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Needs or help to deal with the issues (1/3)</a:t>
            </a:r>
          </a:p>
        </p:txBody>
      </p:sp>
    </p:spTree>
    <p:extLst>
      <p:ext uri="{BB962C8B-B14F-4D97-AF65-F5344CB8AC3E}">
        <p14:creationId xmlns:p14="http://schemas.microsoft.com/office/powerpoint/2010/main" val="49150057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47</a:t>
            </a:fld>
            <a:endParaRPr lang="fr-CA" dirty="0"/>
          </a:p>
        </p:txBody>
      </p:sp>
      <p:sp>
        <p:nvSpPr>
          <p:cNvPr id="3" name="TextBox 1">
            <a:extLst>
              <a:ext uri="{FF2B5EF4-FFF2-40B4-BE49-F238E27FC236}">
                <a16:creationId xmlns:a16="http://schemas.microsoft.com/office/drawing/2014/main" id="{2D8F04CD-8D55-37E8-DEF1-73542F176679}"/>
              </a:ext>
            </a:extLst>
          </p:cNvPr>
          <p:cNvSpPr txBox="1"/>
          <p:nvPr>
            <p:custDataLst>
              <p:tags r:id="rId2"/>
            </p:custDataLst>
          </p:nvPr>
        </p:nvSpPr>
        <p:spPr>
          <a:xfrm>
            <a:off x="377763" y="593309"/>
            <a:ext cx="8513824" cy="1667123"/>
          </a:xfrm>
          <a:prstGeom prst="rect">
            <a:avLst/>
          </a:prstGeom>
        </p:spPr>
        <p:txBody>
          <a:bodyPr vert="horz" wrap="square" lIns="91440" tIns="0" rIns="91440" bIns="0" rtlCol="0">
            <a:spAutoFit/>
          </a:bodyPr>
          <a:lstStyle/>
          <a:p>
            <a:pPr marL="4763" algn="just">
              <a:lnSpc>
                <a:spcPts val="1200"/>
              </a:lnSpc>
              <a:spcAft>
                <a:spcPts val="300"/>
              </a:spcAft>
            </a:pPr>
            <a:r>
              <a:rPr lang="en-CA" sz="1100" b="0" dirty="0">
                <a:latin typeface="Calibri" panose="020F0502020204030204" pitchFamily="34" charset="0"/>
                <a:cs typeface="Calibri" panose="020F0502020204030204" pitchFamily="34" charset="0"/>
              </a:rPr>
              <a:t>The respondents cited several types of assistance or consulting support needs to deal with the issues mentioned previously. The main ones appear hereunder.</a:t>
            </a: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The most important was an employee training or development plan mentioned by 54%.</a:t>
            </a: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Four respondents in ten mentioned another four: help with promoting the image of the business (employer marketing) (46%), information on new human resources management trends (43%), exchanges or networking with other companies to find out what actions they have taken (42%) and help with innovation (40%).</a:t>
            </a: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One-third or close to a third referred to five needs: information on market trends (customer behaviour, competition, demographics, lifestyles, etc.) (37%), a manager/managerial level training or development plan (35%), sharing of labour with other companies (part-time or seasonal positions) (35%), and help with digital technology implementation (35%) and with the implementation of a human resources management policy (30%). </a:t>
            </a:r>
          </a:p>
        </p:txBody>
      </p:sp>
      <p:sp>
        <p:nvSpPr>
          <p:cNvPr id="4" name="TextBox 1">
            <a:extLst>
              <a:ext uri="{FF2B5EF4-FFF2-40B4-BE49-F238E27FC236}">
                <a16:creationId xmlns:a16="http://schemas.microsoft.com/office/drawing/2014/main" id="{6F27B97D-C084-86CF-1923-7851F30D129F}"/>
              </a:ext>
            </a:extLst>
          </p:cNvPr>
          <p:cNvSpPr txBox="1"/>
          <p:nvPr>
            <p:custDataLst>
              <p:tags r:id="rId3"/>
            </p:custDataLst>
          </p:nvPr>
        </p:nvSpPr>
        <p:spPr>
          <a:xfrm>
            <a:off x="378717" y="2365188"/>
            <a:ext cx="8513824" cy="2257028"/>
          </a:xfrm>
          <a:prstGeom prst="rect">
            <a:avLst/>
          </a:prstGeom>
        </p:spPr>
        <p:txBody>
          <a:bodyPr vert="horz" wrap="square" lIns="91440" tIns="0" rIns="91440" bIns="0" rtlCol="0">
            <a:spAutoFit/>
          </a:bodyPr>
          <a:lstStyle/>
          <a:p>
            <a:pPr marL="4763" algn="just">
              <a:lnSpc>
                <a:spcPts val="1200"/>
              </a:lnSpc>
              <a:spcBef>
                <a:spcPts val="600"/>
              </a:spcBef>
              <a:spcAft>
                <a:spcPts val="400"/>
              </a:spcAft>
            </a:pPr>
            <a:r>
              <a:rPr lang="en-CA" sz="1100" i="1" kern="1200" dirty="0">
                <a:solidFill>
                  <a:srgbClr val="F46C31"/>
                </a:solidFill>
                <a:latin typeface="Calibri" panose="020F0502020204030204" pitchFamily="34" charset="0"/>
                <a:ea typeface="+mn-ea"/>
                <a:cs typeface="Calibri" panose="020F0502020204030204" pitchFamily="34" charset="0"/>
              </a:rPr>
              <a:t>Statistically significant variances (table on the following page)</a:t>
            </a:r>
          </a:p>
          <a:p>
            <a:pPr marL="4763" algn="just">
              <a:lnSpc>
                <a:spcPts val="1200"/>
              </a:lnSpc>
              <a:spcAft>
                <a:spcPts val="300"/>
              </a:spcAft>
            </a:pPr>
            <a:r>
              <a:rPr lang="en-CA" sz="1100" b="0" dirty="0">
                <a:solidFill>
                  <a:srgbClr val="222223"/>
                </a:solidFill>
                <a:latin typeface="Calibri" panose="020F0502020204030204" pitchFamily="34" charset="0"/>
                <a:cs typeface="Calibri" panose="020F0502020204030204" pitchFamily="34" charset="0"/>
              </a:rPr>
              <a:t>An analysis of the significant variances does shed light on certain segments of respondents, particularly some activity sectors that are proportionately more inclined to express certain needs or forms of assistance:</a:t>
            </a: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The accommodation, restaurant and tourism sector (positive variance for 7 needs/aid): help promoting the image of the business, exchanges/networking with other companies to find out what action they have taken, help with innovation, information on market trends, manager/managerial level training or development plan, sharing of labour with other companies, help with the implementation of a human resources management policy.</a:t>
            </a: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The public and para-public sectors (3 needs/aid): employee training or development plan, information on new human resources management trends, managerial level training or development plan.</a:t>
            </a:r>
            <a:endParaRPr lang="en-CA" sz="1100" b="0" kern="1200" dirty="0">
              <a:solidFill>
                <a:srgbClr val="222223"/>
              </a:solidFill>
              <a:latin typeface="Calibri" panose="020F0502020204030204" pitchFamily="34" charset="0"/>
              <a:cs typeface="Calibri" panose="020F0502020204030204" pitchFamily="34" charset="0"/>
            </a:endParaRP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Retailing (2 needs/aid): i</a:t>
            </a:r>
            <a:r>
              <a:rPr lang="en-CA" sz="1100" b="0" kern="1200" dirty="0">
                <a:solidFill>
                  <a:srgbClr val="222223"/>
                </a:solidFill>
                <a:latin typeface="Calibri" panose="020F0502020204030204" pitchFamily="34" charset="0"/>
                <a:ea typeface="+mn-ea"/>
                <a:cs typeface="Calibri" panose="020F0502020204030204" pitchFamily="34" charset="0"/>
              </a:rPr>
              <a:t>nformation on market trends, help with implementing online commerce</a:t>
            </a:r>
            <a:r>
              <a:rPr lang="en-CA" sz="1100" b="0" kern="1200" dirty="0">
                <a:solidFill>
                  <a:srgbClr val="222223"/>
                </a:solidFill>
                <a:latin typeface="Calibri" panose="020F0502020204030204" pitchFamily="34" charset="0"/>
                <a:cs typeface="Calibri" panose="020F0502020204030204" pitchFamily="34" charset="0"/>
              </a:rPr>
              <a:t>.</a:t>
            </a:r>
            <a:endParaRPr lang="en-CA" sz="1100" b="0" dirty="0">
              <a:latin typeface="Calibri" panose="020F0502020204030204" pitchFamily="34" charset="0"/>
              <a:cs typeface="Calibri" panose="020F0502020204030204" pitchFamily="34" charset="0"/>
            </a:endParaRP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The primary sector (2 needs/aid): help with innovation, help with developing markets outside the region.</a:t>
            </a:r>
            <a:endParaRPr lang="en-CA" sz="1100" b="0" kern="1200" dirty="0">
              <a:solidFill>
                <a:srgbClr val="222223"/>
              </a:solidFill>
              <a:latin typeface="Calibri" panose="020F0502020204030204" pitchFamily="34" charset="0"/>
              <a:ea typeface="+mn-ea"/>
              <a:cs typeface="Calibri" panose="020F0502020204030204" pitchFamily="34" charset="0"/>
            </a:endParaRP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Companies with 15 employees and over (3 needs/aid): employee training or development plan, information on new human resources management trends, help with the implementation of a human resources management policy.</a:t>
            </a:r>
          </a:p>
        </p:txBody>
      </p:sp>
      <p:sp>
        <p:nvSpPr>
          <p:cNvPr id="7" name="Rectangle 3">
            <a:extLst>
              <a:ext uri="{FF2B5EF4-FFF2-40B4-BE49-F238E27FC236}">
                <a16:creationId xmlns:a16="http://schemas.microsoft.com/office/drawing/2014/main" id="{AA76ED65-9959-6FCF-8F9F-004AFFA7A32A}"/>
              </a:ext>
            </a:extLst>
          </p:cNvPr>
          <p:cNvSpPr>
            <a:spLocks noChangeArrowheads="1"/>
          </p:cNvSpPr>
          <p:nvPr>
            <p:custDataLst>
              <p:tags r:id="rId4"/>
            </p:custDataLst>
          </p:nvPr>
        </p:nvSpPr>
        <p:spPr bwMode="auto">
          <a:xfrm>
            <a:off x="319087" y="144946"/>
            <a:ext cx="8572500" cy="421945"/>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Needs or help to deal with the issues </a:t>
            </a: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(2/3)</a:t>
            </a:r>
          </a:p>
        </p:txBody>
      </p:sp>
      <p:sp>
        <p:nvSpPr>
          <p:cNvPr id="8" name="ZoneTexte 6">
            <a:extLst>
              <a:ext uri="{FF2B5EF4-FFF2-40B4-BE49-F238E27FC236}">
                <a16:creationId xmlns:a16="http://schemas.microsoft.com/office/drawing/2014/main" id="{FEE601C0-E7DD-D7CF-760A-01CDBE0CA99B}"/>
              </a:ext>
            </a:extLst>
          </p:cNvPr>
          <p:cNvSpPr txBox="1"/>
          <p:nvPr>
            <p:custDataLst>
              <p:tags r:id="rId5"/>
            </p:custDataLst>
          </p:nvPr>
        </p:nvSpPr>
        <p:spPr>
          <a:xfrm>
            <a:off x="434008" y="4755994"/>
            <a:ext cx="7965707"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Q15. </a:t>
            </a:r>
            <a:r>
              <a:rPr lang="en-CA" sz="800" b="0" dirty="0">
                <a:solidFill>
                  <a:schemeClr val="bg1">
                    <a:lumMod val="50000"/>
                  </a:schemeClr>
                </a:solidFill>
                <a:latin typeface="Calibri" panose="020F0502020204030204" pitchFamily="34" charset="0"/>
                <a:cs typeface="Calibri" panose="020F0502020204030204" pitchFamily="34" charset="0"/>
              </a:rPr>
              <a:t>What major types of needs, assistance or consulting support would be necessary to help your business deal with these issues? (</a:t>
            </a:r>
            <a:r>
              <a:rPr lang="en-CA" sz="800" b="0" i="1" dirty="0">
                <a:solidFill>
                  <a:schemeClr val="bg1">
                    <a:lumMod val="50000"/>
                  </a:schemeClr>
                </a:solidFill>
                <a:latin typeface="Calibri" panose="020F0502020204030204" pitchFamily="34" charset="0"/>
                <a:cs typeface="Calibri" panose="020F0502020204030204" pitchFamily="34" charset="0"/>
              </a:rPr>
              <a:t>Several possible options)</a:t>
            </a:r>
            <a:endParaRPr lang="fr-CA" sz="800" b="0" i="1" dirty="0">
              <a:solidFill>
                <a:schemeClr val="bg1">
                  <a:lumMod val="50000"/>
                </a:schemeClr>
              </a:solidFill>
              <a:latin typeface="Calibri" panose="020F0502020204030204" pitchFamily="34" charset="0"/>
              <a:cs typeface="Calibri" panose="020F0502020204030204" pitchFamily="34" charset="0"/>
            </a:endParaRPr>
          </a:p>
          <a:p>
            <a:r>
              <a:rPr lang="fr-CA" sz="800" b="0" dirty="0">
                <a:solidFill>
                  <a:schemeClr val="bg1">
                    <a:lumMod val="50000"/>
                  </a:schemeClr>
                </a:solidFill>
                <a:latin typeface="Calibri" panose="020F0502020204030204" pitchFamily="34" charset="0"/>
                <a:cs typeface="Calibri" panose="020F0502020204030204" pitchFamily="34" charset="0"/>
              </a:rPr>
              <a:t>Base : All respondents (n=233).</a:t>
            </a:r>
          </a:p>
        </p:txBody>
      </p:sp>
    </p:spTree>
    <p:extLst>
      <p:ext uri="{BB962C8B-B14F-4D97-AF65-F5344CB8AC3E}">
        <p14:creationId xmlns:p14="http://schemas.microsoft.com/office/powerpoint/2010/main" val="74936769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48</a:t>
            </a:fld>
            <a:endParaRPr lang="fr-CA" dirty="0"/>
          </a:p>
        </p:txBody>
      </p:sp>
      <p:graphicFrame>
        <p:nvGraphicFramePr>
          <p:cNvPr id="8" name="Table 3">
            <a:extLst>
              <a:ext uri="{FF2B5EF4-FFF2-40B4-BE49-F238E27FC236}">
                <a16:creationId xmlns:a16="http://schemas.microsoft.com/office/drawing/2014/main" id="{7D47A692-573B-8917-25FE-7D93F7BE7EE7}"/>
              </a:ext>
            </a:extLst>
          </p:cNvPr>
          <p:cNvGraphicFramePr>
            <a:graphicFrameLocks noGrp="1"/>
          </p:cNvGraphicFramePr>
          <p:nvPr>
            <p:custDataLst>
              <p:tags r:id="rId2"/>
            </p:custDataLst>
            <p:extLst>
              <p:ext uri="{D42A27DB-BD31-4B8C-83A1-F6EECF244321}">
                <p14:modId xmlns:p14="http://schemas.microsoft.com/office/powerpoint/2010/main" val="234171103"/>
              </p:ext>
            </p:extLst>
          </p:nvPr>
        </p:nvGraphicFramePr>
        <p:xfrm>
          <a:off x="224286" y="674630"/>
          <a:ext cx="4228918" cy="2552356"/>
        </p:xfrm>
        <a:graphic>
          <a:graphicData uri="http://schemas.openxmlformats.org/drawingml/2006/table">
            <a:tbl>
              <a:tblPr firstRow="1" bandRow="1">
                <a:tableStyleId>{073A0DAA-6AF3-43AB-8588-CEC1D06C72B9}</a:tableStyleId>
              </a:tblPr>
              <a:tblGrid>
                <a:gridCol w="1748893">
                  <a:extLst>
                    <a:ext uri="{9D8B030D-6E8A-4147-A177-3AD203B41FA5}">
                      <a16:colId xmlns:a16="http://schemas.microsoft.com/office/drawing/2014/main" val="20000"/>
                    </a:ext>
                  </a:extLst>
                </a:gridCol>
                <a:gridCol w="2480025">
                  <a:extLst>
                    <a:ext uri="{9D8B030D-6E8A-4147-A177-3AD203B41FA5}">
                      <a16:colId xmlns:a16="http://schemas.microsoft.com/office/drawing/2014/main" val="20001"/>
                    </a:ext>
                  </a:extLst>
                </a:gridCol>
              </a:tblGrid>
              <a:tr h="185126">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1000" b="1" i="0" baseline="0" noProof="0" dirty="0">
                          <a:solidFill>
                            <a:schemeClr val="tx1"/>
                          </a:solidFill>
                          <a:latin typeface="Calibri" panose="020F0502020204030204" pitchFamily="34" charset="0"/>
                          <a:cs typeface="Calibri" panose="020F0502020204030204" pitchFamily="34" charset="0"/>
                        </a:rPr>
                        <a:t>Needs, assistance or consulting support</a:t>
                      </a:r>
                      <a:endParaRPr lang="en-CA" sz="1000" b="0" i="0" noProof="0" dirty="0">
                        <a:solidFill>
                          <a:schemeClr val="tx1"/>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1000" i="0" kern="1200" noProof="0" dirty="0">
                          <a:solidFill>
                            <a:schemeClr val="tx1"/>
                          </a:solidFill>
                          <a:latin typeface="Calibri" panose="020F0502020204030204" pitchFamily="34" charset="0"/>
                          <a:ea typeface="+mn-ea"/>
                          <a:cs typeface="Calibri" panose="020F0502020204030204" pitchFamily="34" charset="0"/>
                        </a:rPr>
                        <a:t>   Statistically significant variances</a:t>
                      </a:r>
                      <a:endParaRPr lang="en-CA" sz="1000" b="1" i="0" kern="1200" baseline="0" noProof="0" dirty="0">
                        <a:solidFill>
                          <a:schemeClr val="tx1"/>
                        </a:solidFill>
                        <a:latin typeface="Calibri" panose="020F0502020204030204" pitchFamily="34" charset="0"/>
                        <a:ea typeface="+mn-ea"/>
                        <a:cs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extLst>
                  <a:ext uri="{0D108BD9-81ED-4DB2-BD59-A6C34878D82A}">
                    <a16:rowId xmlns:a16="http://schemas.microsoft.com/office/drawing/2014/main" val="1693773068"/>
                  </a:ext>
                </a:extLst>
              </a:tr>
              <a:tr h="76901">
                <a:tc>
                  <a:txBody>
                    <a:bodyPr/>
                    <a:lstStyle/>
                    <a:p>
                      <a:pPr marL="88900" marR="0" indent="0" algn="l" defTabSz="914400" rtl="0" eaLnBrk="1" fontAlgn="b"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Employee training or development plan</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Public and para-public sectors (66%)</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15 employees and over (67%)</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159465">
                <a:tc>
                  <a:txBody>
                    <a:bodyPr/>
                    <a:lstStyle/>
                    <a:p>
                      <a:pPr marL="88900" marR="0" indent="0" algn="l" defTabSz="914400" rtl="0" eaLnBrk="1" fontAlgn="b"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Help promoting the image of the business (employer marketing)</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marR="0" lvl="0" indent="-85725" algn="l" defTabSz="914400" rtl="0" eaLnBrk="1" fontAlgn="auto" latinLnBrk="0" hangingPunct="1">
                        <a:lnSpc>
                          <a:spcPct val="100000"/>
                        </a:lnSpc>
                        <a:spcBef>
                          <a:spcPts val="0"/>
                        </a:spcBef>
                        <a:spcAft>
                          <a:spcPts val="0"/>
                        </a:spcAft>
                        <a:buClrTx/>
                        <a:buSzTx/>
                        <a:buFontTx/>
                        <a:buChar char="-"/>
                        <a:tabLst/>
                        <a:defRPr/>
                      </a:pPr>
                      <a:r>
                        <a:rPr lang="en-CA" sz="900" b="0" kern="0" noProof="0" dirty="0">
                          <a:solidFill>
                            <a:srgbClr val="605C5C"/>
                          </a:solidFill>
                          <a:latin typeface="+mn-lt"/>
                          <a:ea typeface="+mn-ea"/>
                          <a:cs typeface="+mn-cs"/>
                        </a:rPr>
                        <a:t>Accommodation, restaurants and tourism (64%)</a:t>
                      </a:r>
                      <a:endParaRPr lang="en-CA" sz="900" b="0" kern="0" noProof="0" dirty="0">
                        <a:solidFill>
                          <a:srgbClr val="605C5C"/>
                        </a:solidFill>
                        <a:latin typeface="+mn-lt"/>
                      </a:endParaRPr>
                    </a:p>
                    <a:p>
                      <a:pPr marL="176213" indent="-85725" fontAlgn="auto">
                        <a:spcBef>
                          <a:spcPts val="0"/>
                        </a:spcBef>
                        <a:spcAft>
                          <a:spcPts val="0"/>
                        </a:spcAft>
                        <a:buFontTx/>
                        <a:buChar char="-"/>
                        <a:tabLst/>
                        <a:defRPr/>
                      </a:pPr>
                      <a:endParaRPr lang="en-CA" sz="900" b="0" kern="0" noProof="0" dirty="0">
                        <a:solidFill>
                          <a:srgbClr val="605C5C"/>
                        </a:solidFill>
                        <a:latin typeface="+mn-lt"/>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929070950"/>
                  </a:ext>
                </a:extLst>
              </a:tr>
              <a:tr h="189945">
                <a:tc>
                  <a:txBody>
                    <a:bodyPr/>
                    <a:lstStyle/>
                    <a:p>
                      <a:pPr marL="88900" marR="0" indent="0" algn="l" defTabSz="914400" rtl="0" eaLnBrk="1" fontAlgn="b"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Information on new human resources management trends</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Public and para-public sectors (69%)</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15 employees and over (66%)</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Environmental commitments (49%)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189945">
                <a:tc>
                  <a:txBody>
                    <a:bodyPr/>
                    <a:lstStyle/>
                    <a:p>
                      <a:pPr marL="88900" marR="0" indent="0" algn="l" defTabSz="914400" rtl="0" eaLnBrk="1" fontAlgn="b"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Exchanges/networking with other businesses to find out what action they have taken</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Accommodation, restaurants and tourism (54%)</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Environmental commitments (49%)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06549192"/>
                  </a:ext>
                </a:extLst>
              </a:tr>
              <a:tr h="189945">
                <a:tc>
                  <a:txBody>
                    <a:bodyPr/>
                    <a:lstStyle/>
                    <a:p>
                      <a:pPr marL="88900" marR="0" indent="0" algn="l" defTabSz="914400" rtl="0" eaLnBrk="1" fontAlgn="b"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Help with innovation</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Primary sector (50%)</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Secondary sector (52%)</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Accommodation, restaurants and tourism (50%)</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1003484"/>
                  </a:ext>
                </a:extLst>
              </a:tr>
              <a:tr h="189945">
                <a:tc>
                  <a:txBody>
                    <a:bodyPr/>
                    <a:lstStyle/>
                    <a:p>
                      <a:pPr marL="88900" marR="0" indent="0" algn="l" defTabSz="914400" rtl="0" eaLnBrk="1" fontAlgn="b"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Information on market trends (customer behaviour, competition, demographics, lifestyles, etc.)</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Accommodation, restaurants and tourism (57%)</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Retailing (54%)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520119367"/>
                  </a:ext>
                </a:extLst>
              </a:tr>
            </a:tbl>
          </a:graphicData>
        </a:graphic>
      </p:graphicFrame>
      <p:sp>
        <p:nvSpPr>
          <p:cNvPr id="16" name="ZoneTexte 15">
            <a:extLst>
              <a:ext uri="{FF2B5EF4-FFF2-40B4-BE49-F238E27FC236}">
                <a16:creationId xmlns:a16="http://schemas.microsoft.com/office/drawing/2014/main" id="{2450FBDA-1DFA-EAD1-9E96-5CE7F91CF9CE}"/>
              </a:ext>
            </a:extLst>
          </p:cNvPr>
          <p:cNvSpPr txBox="1"/>
          <p:nvPr>
            <p:custDataLst>
              <p:tags r:id="rId3"/>
            </p:custDataLst>
          </p:nvPr>
        </p:nvSpPr>
        <p:spPr>
          <a:xfrm>
            <a:off x="3604639" y="556801"/>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graphicFrame>
        <p:nvGraphicFramePr>
          <p:cNvPr id="13" name="Table 3">
            <a:extLst>
              <a:ext uri="{FF2B5EF4-FFF2-40B4-BE49-F238E27FC236}">
                <a16:creationId xmlns:a16="http://schemas.microsoft.com/office/drawing/2014/main" id="{A783FCD7-2F31-395A-21D6-A062B479DF56}"/>
              </a:ext>
            </a:extLst>
          </p:cNvPr>
          <p:cNvGraphicFramePr>
            <a:graphicFrameLocks noGrp="1"/>
          </p:cNvGraphicFramePr>
          <p:nvPr>
            <p:custDataLst>
              <p:tags r:id="rId4"/>
            </p:custDataLst>
            <p:extLst>
              <p:ext uri="{D42A27DB-BD31-4B8C-83A1-F6EECF244321}">
                <p14:modId xmlns:p14="http://schemas.microsoft.com/office/powerpoint/2010/main" val="3054125568"/>
              </p:ext>
            </p:extLst>
          </p:nvPr>
        </p:nvGraphicFramePr>
        <p:xfrm>
          <a:off x="4690797" y="671568"/>
          <a:ext cx="4289252" cy="2600987"/>
        </p:xfrm>
        <a:graphic>
          <a:graphicData uri="http://schemas.openxmlformats.org/drawingml/2006/table">
            <a:tbl>
              <a:tblPr firstRow="1" bandRow="1">
                <a:tableStyleId>{073A0DAA-6AF3-43AB-8588-CEC1D06C72B9}</a:tableStyleId>
              </a:tblPr>
              <a:tblGrid>
                <a:gridCol w="1742087">
                  <a:extLst>
                    <a:ext uri="{9D8B030D-6E8A-4147-A177-3AD203B41FA5}">
                      <a16:colId xmlns:a16="http://schemas.microsoft.com/office/drawing/2014/main" val="20000"/>
                    </a:ext>
                  </a:extLst>
                </a:gridCol>
                <a:gridCol w="2547165">
                  <a:extLst>
                    <a:ext uri="{9D8B030D-6E8A-4147-A177-3AD203B41FA5}">
                      <a16:colId xmlns:a16="http://schemas.microsoft.com/office/drawing/2014/main" val="20001"/>
                    </a:ext>
                  </a:extLst>
                </a:gridCol>
              </a:tblGrid>
              <a:tr h="185126">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en-CA" sz="1000" b="1" i="0" baseline="0" noProof="0" dirty="0">
                          <a:solidFill>
                            <a:schemeClr val="tx1"/>
                          </a:solidFill>
                          <a:latin typeface="Calibri" panose="020F0502020204030204" pitchFamily="34" charset="0"/>
                          <a:cs typeface="Calibri" panose="020F0502020204030204" pitchFamily="34" charset="0"/>
                        </a:rPr>
                        <a:t>Needs, assistance or consulting support</a:t>
                      </a:r>
                      <a:endParaRPr lang="en-CA" sz="1000" b="0" i="0" noProof="0" dirty="0">
                        <a:solidFill>
                          <a:schemeClr val="tx1"/>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1000" b="1" i="0" kern="1200" baseline="0" noProof="0" dirty="0">
                          <a:solidFill>
                            <a:schemeClr val="tx1"/>
                          </a:solidFill>
                          <a:latin typeface="Calibri" panose="020F0502020204030204" pitchFamily="34" charset="0"/>
                          <a:ea typeface="+mn-ea"/>
                          <a:cs typeface="Calibri" panose="020F0502020204030204" pitchFamily="34" charset="0"/>
                        </a:rPr>
                        <a:t>   </a:t>
                      </a:r>
                      <a:r>
                        <a:rPr lang="en-CA" sz="1000" i="0" kern="1200" noProof="0" dirty="0">
                          <a:solidFill>
                            <a:schemeClr val="tx1"/>
                          </a:solidFill>
                          <a:latin typeface="Calibri" panose="020F0502020204030204" pitchFamily="34" charset="0"/>
                          <a:ea typeface="+mn-ea"/>
                          <a:cs typeface="Calibri" panose="020F0502020204030204" pitchFamily="34" charset="0"/>
                        </a:rPr>
                        <a:t>Statistically significant variances</a:t>
                      </a:r>
                      <a:endParaRPr lang="en-CA" sz="1000" b="1" i="0" kern="1200" baseline="0" noProof="0" dirty="0">
                        <a:solidFill>
                          <a:schemeClr val="tx1"/>
                        </a:solidFill>
                        <a:latin typeface="Calibri" panose="020F0502020204030204" pitchFamily="34" charset="0"/>
                        <a:ea typeface="+mn-ea"/>
                        <a:cs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extLst>
                  <a:ext uri="{0D108BD9-81ED-4DB2-BD59-A6C34878D82A}">
                    <a16:rowId xmlns:a16="http://schemas.microsoft.com/office/drawing/2014/main" val="1693773068"/>
                  </a:ext>
                </a:extLst>
              </a:tr>
              <a:tr h="159465">
                <a:tc>
                  <a:txBody>
                    <a:bodyPr/>
                    <a:lstStyle/>
                    <a:p>
                      <a:pPr marL="88900" marR="0" lvl="0" indent="0" algn="l" defTabSz="914400" rtl="0" eaLnBrk="1" fontAlgn="auto" latinLnBrk="0" hangingPunct="1">
                        <a:lnSpc>
                          <a:spcPct val="100000"/>
                        </a:lnSpc>
                        <a:spcBef>
                          <a:spcPts val="0"/>
                        </a:spcBef>
                        <a:spcAft>
                          <a:spcPts val="0"/>
                        </a:spcAft>
                        <a:buClrTx/>
                        <a:buSzTx/>
                        <a:buFontTx/>
                        <a:buNone/>
                        <a:tabLst>
                          <a:tab pos="342900" algn="l"/>
                        </a:tabLst>
                        <a:defRPr/>
                      </a:pPr>
                      <a:r>
                        <a:rPr lang="en-CA" sz="900" b="0" kern="1200" noProof="0" dirty="0">
                          <a:solidFill>
                            <a:srgbClr val="222223"/>
                          </a:solidFill>
                          <a:latin typeface="Calibri" panose="020F0502020204030204" pitchFamily="34" charset="0"/>
                          <a:ea typeface="+mn-ea"/>
                          <a:cs typeface="Calibri" panose="020F0502020204030204" pitchFamily="34" charset="0"/>
                        </a:rPr>
                        <a:t>Management/managerial level training and development plan</a:t>
                      </a:r>
                    </a:p>
                  </a:txBody>
                  <a:tcPr marL="37706" marR="37706"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Accommodation, restaurants and tourism (43%)</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Public and para-public sectors (47%)</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25%+ employees under 25 (45%)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999051589"/>
                  </a:ext>
                </a:extLst>
              </a:tr>
              <a:tr h="159465">
                <a:tc>
                  <a:txBody>
                    <a:bodyPr/>
                    <a:lstStyle/>
                    <a:p>
                      <a:pPr marL="88900" marR="0" indent="0" algn="l" defTabSz="914400" rtl="0" eaLnBrk="1" fontAlgn="b"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Sharing of labour with other businesses (part-time or seasonal positions)</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tabLst/>
                        <a:defRPr/>
                      </a:pPr>
                      <a:r>
                        <a:rPr lang="en-CA" sz="900" b="0" kern="0" noProof="0" dirty="0">
                          <a:solidFill>
                            <a:srgbClr val="605C5C"/>
                          </a:solidFill>
                          <a:latin typeface="+mn-lt"/>
                          <a:ea typeface="+mn-ea"/>
                          <a:cs typeface="+mn-cs"/>
                        </a:rPr>
                        <a:t>Accommodation, restaurants and tourism (61%)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159465">
                <a:tc>
                  <a:txBody>
                    <a:bodyPr/>
                    <a:lstStyle/>
                    <a:p>
                      <a:pPr marL="88900" marR="0" indent="0" algn="l" defTabSz="914400" rtl="0" eaLnBrk="1" fontAlgn="b"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Help with the implementation of digital technologies</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No variance</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929070950"/>
                  </a:ext>
                </a:extLst>
              </a:tr>
              <a:tr h="189945">
                <a:tc>
                  <a:txBody>
                    <a:bodyPr/>
                    <a:lstStyle/>
                    <a:p>
                      <a:pPr marL="88900" marR="0" indent="0" algn="l" defTabSz="914400" rtl="0" eaLnBrk="1" fontAlgn="b"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Help implementing a human resources management policy</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Accommodation, restaurants and tourism (39%)</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Public and para-public sectors (44%)</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15 employees and over (41%)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189945">
                <a:tc>
                  <a:txBody>
                    <a:bodyPr/>
                    <a:lstStyle/>
                    <a:p>
                      <a:pPr marL="88900" marR="0" indent="0" algn="l" defTabSz="914400" rtl="0" eaLnBrk="1" fontAlgn="b"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Business diagnosis</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No variance</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06549192"/>
                  </a:ext>
                </a:extLst>
              </a:tr>
              <a:tr h="189945">
                <a:tc>
                  <a:txBody>
                    <a:bodyPr/>
                    <a:lstStyle/>
                    <a:p>
                      <a:pPr marL="88900" marR="0" indent="0" algn="l" defTabSz="914400" rtl="0" eaLnBrk="1" fontAlgn="b"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Help implementing online commerce</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Retailing (39%)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1003484"/>
                  </a:ext>
                </a:extLst>
              </a:tr>
              <a:tr h="189945">
                <a:tc>
                  <a:txBody>
                    <a:bodyPr/>
                    <a:lstStyle/>
                    <a:p>
                      <a:pPr marL="88900" marR="0" indent="0" algn="l" defTabSz="914400" rtl="0" eaLnBrk="1" fontAlgn="b"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Help developing markets outside the region</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Primary sector (28%)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520119367"/>
                  </a:ext>
                </a:extLst>
              </a:tr>
            </a:tbl>
          </a:graphicData>
        </a:graphic>
      </p:graphicFrame>
      <p:sp>
        <p:nvSpPr>
          <p:cNvPr id="15" name="ZoneTexte 14">
            <a:extLst>
              <a:ext uri="{FF2B5EF4-FFF2-40B4-BE49-F238E27FC236}">
                <a16:creationId xmlns:a16="http://schemas.microsoft.com/office/drawing/2014/main" id="{A8966C50-22BA-F727-E303-F0FC337D7B7D}"/>
              </a:ext>
            </a:extLst>
          </p:cNvPr>
          <p:cNvSpPr txBox="1"/>
          <p:nvPr>
            <p:custDataLst>
              <p:tags r:id="rId5"/>
            </p:custDataLst>
          </p:nvPr>
        </p:nvSpPr>
        <p:spPr>
          <a:xfrm>
            <a:off x="8104907" y="561185"/>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3" name="Rectangle 3">
            <a:extLst>
              <a:ext uri="{FF2B5EF4-FFF2-40B4-BE49-F238E27FC236}">
                <a16:creationId xmlns:a16="http://schemas.microsoft.com/office/drawing/2014/main" id="{AB240ED3-6E61-A704-1391-2B473690A6EE}"/>
              </a:ext>
            </a:extLst>
          </p:cNvPr>
          <p:cNvSpPr>
            <a:spLocks noChangeArrowheads="1"/>
          </p:cNvSpPr>
          <p:nvPr>
            <p:custDataLst>
              <p:tags r:id="rId6"/>
            </p:custDataLst>
          </p:nvPr>
        </p:nvSpPr>
        <p:spPr bwMode="auto">
          <a:xfrm>
            <a:off x="319087" y="144946"/>
            <a:ext cx="8572500" cy="421945"/>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Needs or help to deal with the issues (3/3)</a:t>
            </a:r>
          </a:p>
        </p:txBody>
      </p:sp>
      <p:sp>
        <p:nvSpPr>
          <p:cNvPr id="5" name="ZoneTexte 6">
            <a:extLst>
              <a:ext uri="{FF2B5EF4-FFF2-40B4-BE49-F238E27FC236}">
                <a16:creationId xmlns:a16="http://schemas.microsoft.com/office/drawing/2014/main" id="{F1B0CD96-5435-75B5-7B86-D2F3339706A0}"/>
              </a:ext>
            </a:extLst>
          </p:cNvPr>
          <p:cNvSpPr txBox="1"/>
          <p:nvPr>
            <p:custDataLst>
              <p:tags r:id="rId7"/>
            </p:custDataLst>
          </p:nvPr>
        </p:nvSpPr>
        <p:spPr>
          <a:xfrm>
            <a:off x="434008" y="4755994"/>
            <a:ext cx="7965707"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Q15. </a:t>
            </a:r>
            <a:r>
              <a:rPr lang="en-CA" sz="800" b="0" dirty="0">
                <a:solidFill>
                  <a:schemeClr val="bg1">
                    <a:lumMod val="50000"/>
                  </a:schemeClr>
                </a:solidFill>
                <a:latin typeface="Calibri" panose="020F0502020204030204" pitchFamily="34" charset="0"/>
                <a:cs typeface="Calibri" panose="020F0502020204030204" pitchFamily="34" charset="0"/>
              </a:rPr>
              <a:t>What major types of needs, assistance or consulting support would be necessary to help your business deal with these issues? (</a:t>
            </a:r>
            <a:r>
              <a:rPr lang="en-CA" sz="800" b="0" i="1" dirty="0">
                <a:solidFill>
                  <a:schemeClr val="bg1">
                    <a:lumMod val="50000"/>
                  </a:schemeClr>
                </a:solidFill>
                <a:latin typeface="Calibri" panose="020F0502020204030204" pitchFamily="34" charset="0"/>
                <a:cs typeface="Calibri" panose="020F0502020204030204" pitchFamily="34" charset="0"/>
              </a:rPr>
              <a:t>Several possible options)</a:t>
            </a:r>
            <a:endParaRPr lang="fr-CA" sz="800" b="0" i="1" dirty="0">
              <a:solidFill>
                <a:schemeClr val="bg1">
                  <a:lumMod val="50000"/>
                </a:schemeClr>
              </a:solidFill>
              <a:latin typeface="Calibri" panose="020F0502020204030204" pitchFamily="34" charset="0"/>
              <a:cs typeface="Calibri" panose="020F0502020204030204" pitchFamily="34" charset="0"/>
            </a:endParaRPr>
          </a:p>
          <a:p>
            <a:r>
              <a:rPr lang="fr-CA" sz="800" b="0" dirty="0">
                <a:solidFill>
                  <a:schemeClr val="bg1">
                    <a:lumMod val="50000"/>
                  </a:schemeClr>
                </a:solidFill>
                <a:latin typeface="Calibri" panose="020F0502020204030204" pitchFamily="34" charset="0"/>
                <a:cs typeface="Calibri" panose="020F0502020204030204" pitchFamily="34" charset="0"/>
              </a:rPr>
              <a:t>Base : All respondents (n=233).</a:t>
            </a:r>
          </a:p>
        </p:txBody>
      </p:sp>
    </p:spTree>
    <p:extLst>
      <p:ext uri="{BB962C8B-B14F-4D97-AF65-F5344CB8AC3E}">
        <p14:creationId xmlns:p14="http://schemas.microsoft.com/office/powerpoint/2010/main" val="222420378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49</a:t>
            </a:fld>
            <a:endParaRPr lang="fr-CA" dirty="0"/>
          </a:p>
        </p:txBody>
      </p:sp>
      <p:sp>
        <p:nvSpPr>
          <p:cNvPr id="7" name="Forme libre 11">
            <a:extLst>
              <a:ext uri="{FF2B5EF4-FFF2-40B4-BE49-F238E27FC236}">
                <a16:creationId xmlns:a16="http://schemas.microsoft.com/office/drawing/2014/main" id="{64A83957-C6F8-AACF-2A40-20BA12FA3176}"/>
              </a:ext>
            </a:extLst>
          </p:cNvPr>
          <p:cNvSpPr/>
          <p:nvPr>
            <p:custDataLst>
              <p:tags r:id="rId2"/>
            </p:custDataLst>
          </p:nvPr>
        </p:nvSpPr>
        <p:spPr>
          <a:xfrm>
            <a:off x="-1203" y="0"/>
            <a:ext cx="4636444" cy="5146880"/>
          </a:xfrm>
          <a:custGeom>
            <a:avLst/>
            <a:gdLst>
              <a:gd name="connsiteX0" fmla="*/ 0 w 4636444"/>
              <a:gd name="connsiteY0" fmla="*/ 0 h 5146880"/>
              <a:gd name="connsiteX1" fmla="*/ 3657723 w 4636444"/>
              <a:gd name="connsiteY1" fmla="*/ 0 h 5146880"/>
              <a:gd name="connsiteX2" fmla="*/ 3696279 w 4636444"/>
              <a:gd name="connsiteY2" fmla="*/ 35770 h 5146880"/>
              <a:gd name="connsiteX3" fmla="*/ 4636444 w 4636444"/>
              <a:gd name="connsiteY3" fmla="*/ 2352676 h 5146880"/>
              <a:gd name="connsiteX4" fmla="*/ 3221219 w 4636444"/>
              <a:gd name="connsiteY4" fmla="*/ 5069684 h 5146880"/>
              <a:gd name="connsiteX5" fmla="*/ 3096736 w 4636444"/>
              <a:gd name="connsiteY5" fmla="*/ 5146880 h 5146880"/>
              <a:gd name="connsiteX6" fmla="*/ 0 w 4636444"/>
              <a:gd name="connsiteY6" fmla="*/ 5146880 h 51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444" h="5146880">
                <a:moveTo>
                  <a:pt x="0" y="0"/>
                </a:moveTo>
                <a:lnTo>
                  <a:pt x="3657723" y="0"/>
                </a:lnTo>
                <a:lnTo>
                  <a:pt x="3696279" y="35770"/>
                </a:lnTo>
                <a:cubicBezTo>
                  <a:pt x="4277161" y="628718"/>
                  <a:pt x="4636444" y="1447868"/>
                  <a:pt x="4636444" y="2352676"/>
                </a:cubicBezTo>
                <a:cubicBezTo>
                  <a:pt x="4636444" y="3483686"/>
                  <a:pt x="4075064" y="4480856"/>
                  <a:pt x="3221219" y="5069684"/>
                </a:cubicBezTo>
                <a:lnTo>
                  <a:pt x="3096736" y="5146880"/>
                </a:lnTo>
                <a:lnTo>
                  <a:pt x="0" y="5146880"/>
                </a:lnTo>
                <a:close/>
              </a:path>
            </a:pathLst>
          </a:custGeom>
          <a:solidFill>
            <a:srgbClr val="F46C31"/>
          </a:solidFill>
          <a:ln>
            <a:noFill/>
          </a:ln>
          <a:effectLst>
            <a:outerShdw blurRad="63500" dist="50800" dir="36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4488">
              <a:lnSpc>
                <a:spcPts val="4000"/>
              </a:lnSpc>
              <a:defRPr/>
            </a:pPr>
            <a:r>
              <a:rPr lang="fr-CA" sz="3200" dirty="0">
                <a:solidFill>
                  <a:prstClr val="white"/>
                </a:solidFill>
                <a:latin typeface="Trebuchet MS" panose="020B0603020202020204" pitchFamily="34" charset="0"/>
              </a:rPr>
              <a:t>7. </a:t>
            </a:r>
            <a:r>
              <a:rPr lang="en-CA" sz="3200" dirty="0">
                <a:solidFill>
                  <a:prstClr val="white"/>
                </a:solidFill>
                <a:latin typeface="Trebuchet MS" panose="020B0603020202020204" pitchFamily="34" charset="0"/>
              </a:rPr>
              <a:t>Cybersecurity</a:t>
            </a:r>
          </a:p>
        </p:txBody>
      </p:sp>
    </p:spTree>
    <p:extLst>
      <p:ext uri="{BB962C8B-B14F-4D97-AF65-F5344CB8AC3E}">
        <p14:creationId xmlns:p14="http://schemas.microsoft.com/office/powerpoint/2010/main" val="198086624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5</a:t>
            </a:fld>
            <a:endParaRPr lang="fr-CA" dirty="0"/>
          </a:p>
        </p:txBody>
      </p:sp>
      <p:sp>
        <p:nvSpPr>
          <p:cNvPr id="8" name="Rectangle 3">
            <a:extLst>
              <a:ext uri="{FF2B5EF4-FFF2-40B4-BE49-F238E27FC236}">
                <a16:creationId xmlns:a16="http://schemas.microsoft.com/office/drawing/2014/main" id="{2D0D13ED-C181-4C80-92D3-A6CA5AD662F5}"/>
              </a:ext>
            </a:extLst>
          </p:cNvPr>
          <p:cNvSpPr>
            <a:spLocks noChangeArrowheads="1"/>
          </p:cNvSpPr>
          <p:nvPr>
            <p:custDataLst>
              <p:tags r:id="rId2"/>
            </p:custDataLst>
          </p:nvPr>
        </p:nvSpPr>
        <p:spPr bwMode="auto">
          <a:xfrm>
            <a:off x="319087" y="151572"/>
            <a:ext cx="8572500" cy="327422"/>
          </a:xfrm>
          <a:prstGeom prst="rect">
            <a:avLst/>
          </a:prstGeom>
          <a:noFill/>
          <a:ln w="9525" algn="ctr">
            <a:noFill/>
            <a:miter lim="800000"/>
            <a:headEnd/>
            <a:tailEnd/>
          </a:ln>
        </p:spPr>
        <p:txBody>
          <a:bodyPr lIns="68556" tIns="34278" rIns="68556" bIns="34278" anchor="ctr"/>
          <a:lstStyle/>
          <a:p>
            <a:pPr marL="514350" indent="-514350" defTabSz="725091">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Highlights (2/5) </a:t>
            </a:r>
          </a:p>
        </p:txBody>
      </p:sp>
      <p:sp>
        <p:nvSpPr>
          <p:cNvPr id="7" name="TextBox 4">
            <a:extLst>
              <a:ext uri="{FF2B5EF4-FFF2-40B4-BE49-F238E27FC236}">
                <a16:creationId xmlns:a16="http://schemas.microsoft.com/office/drawing/2014/main" id="{4AC107E8-759B-467B-9BAF-983A569E3917}"/>
              </a:ext>
            </a:extLst>
          </p:cNvPr>
          <p:cNvSpPr txBox="1"/>
          <p:nvPr>
            <p:custDataLst>
              <p:tags r:id="rId3"/>
            </p:custDataLst>
          </p:nvPr>
        </p:nvSpPr>
        <p:spPr>
          <a:xfrm>
            <a:off x="540690" y="671583"/>
            <a:ext cx="7987732" cy="2985433"/>
          </a:xfrm>
          <a:prstGeom prst="rect">
            <a:avLst/>
          </a:prstGeom>
        </p:spPr>
        <p:txBody>
          <a:bodyPr vert="horz" wrap="square" lIns="0" tIns="0" rIns="0" bIns="0" rtlCol="0">
            <a:spAutoFit/>
          </a:bodyPr>
          <a:lstStyle/>
          <a:p>
            <a:pPr algn="just" defTabSz="966788">
              <a:spcBef>
                <a:spcPts val="1200"/>
              </a:spcBef>
              <a:buClr>
                <a:srgbClr val="F46C31"/>
              </a:buClr>
            </a:pPr>
            <a:r>
              <a:rPr lang="en-CA" sz="1100" dirty="0">
                <a:solidFill>
                  <a:srgbClr val="F46C31"/>
                </a:solidFill>
                <a:latin typeface="+mn-lt"/>
              </a:rPr>
              <a:t>Job profiles (cont’d)</a:t>
            </a:r>
          </a:p>
          <a:p>
            <a:pPr marL="231775" indent="-231775" algn="just" defTabSz="966788">
              <a:spcBef>
                <a:spcPts val="600"/>
              </a:spcBef>
              <a:buClr>
                <a:srgbClr val="F46C31"/>
              </a:buClr>
              <a:buFont typeface="Wingdings 3" panose="05040102010807070707" pitchFamily="18" charset="2"/>
              <a:buChar char=""/>
            </a:pPr>
            <a:r>
              <a:rPr lang="en-CA" sz="1100" b="0" dirty="0">
                <a:solidFill>
                  <a:srgbClr val="222223"/>
                </a:solidFill>
                <a:latin typeface="+mn-lt"/>
              </a:rPr>
              <a:t>The workforce is relatively older : </a:t>
            </a:r>
            <a:r>
              <a:rPr lang="en-CA" sz="1100" dirty="0">
                <a:solidFill>
                  <a:srgbClr val="222223"/>
                </a:solidFill>
                <a:latin typeface="+mn-lt"/>
              </a:rPr>
              <a:t>30% of employees are less than 35 </a:t>
            </a:r>
            <a:r>
              <a:rPr lang="en-CA" sz="1100" b="0" dirty="0">
                <a:solidFill>
                  <a:srgbClr val="222223"/>
                </a:solidFill>
                <a:latin typeface="+mn-lt"/>
              </a:rPr>
              <a:t>(12% less than 25) and </a:t>
            </a:r>
            <a:r>
              <a:rPr lang="en-CA" sz="1100" dirty="0">
                <a:solidFill>
                  <a:srgbClr val="222223"/>
                </a:solidFill>
                <a:latin typeface="+mn-lt"/>
              </a:rPr>
              <a:t>30% are 55 and over</a:t>
            </a:r>
            <a:r>
              <a:rPr lang="en-CA" sz="1100" b="0" dirty="0">
                <a:solidFill>
                  <a:srgbClr val="222223"/>
                </a:solidFill>
                <a:latin typeface="+mn-lt"/>
              </a:rPr>
              <a:t>. Employees in the primary and retail sectors are younger on average, while workers in the secondary sector are older.</a:t>
            </a:r>
          </a:p>
          <a:p>
            <a:pPr marL="231775" indent="-231775" algn="just" defTabSz="966788">
              <a:spcBef>
                <a:spcPts val="600"/>
              </a:spcBef>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Close to half of employees (45%) have less than 5 years’ seniority and 22% have 15 years and over.</a:t>
            </a:r>
            <a:endParaRPr lang="en-CA" sz="1100" b="0" dirty="0">
              <a:solidFill>
                <a:srgbClr val="222223"/>
              </a:solidFill>
              <a:latin typeface="+mn-lt"/>
            </a:endParaRPr>
          </a:p>
          <a:p>
            <a:pPr marL="231775" indent="-231775" algn="just" defTabSz="966788">
              <a:spcBef>
                <a:spcPts val="600"/>
              </a:spcBef>
              <a:buClr>
                <a:srgbClr val="F46C31"/>
              </a:buClr>
              <a:buFont typeface="Wingdings 3" panose="05040102010807070707" pitchFamily="18" charset="2"/>
              <a:buChar char=""/>
            </a:pPr>
            <a:r>
              <a:rPr lang="en-CA" sz="1100" dirty="0">
                <a:solidFill>
                  <a:srgbClr val="222223"/>
                </a:solidFill>
                <a:latin typeface="+mn-lt"/>
              </a:rPr>
              <a:t>52.8% of jobs are low-skilled or unskilled</a:t>
            </a:r>
            <a:r>
              <a:rPr lang="en-CA" sz="1100" b="0" dirty="0">
                <a:solidFill>
                  <a:srgbClr val="222223"/>
                </a:solidFill>
                <a:latin typeface="+mn-lt"/>
              </a:rPr>
              <a:t>, i.e., they do not require a diploma or just a general high school diploma, whereas </a:t>
            </a:r>
            <a:r>
              <a:rPr lang="en-CA" sz="1100" dirty="0">
                <a:solidFill>
                  <a:srgbClr val="222223"/>
                </a:solidFill>
                <a:latin typeface="+mn-lt"/>
              </a:rPr>
              <a:t>12% are highly qualified jobs</a:t>
            </a:r>
            <a:r>
              <a:rPr lang="en-CA" sz="1100" b="0" dirty="0">
                <a:solidFill>
                  <a:srgbClr val="222223"/>
                </a:solidFill>
                <a:latin typeface="+mn-lt"/>
              </a:rPr>
              <a:t> requiring university training. More low-skilled or unskilled jobs are in the primary sector, accommodation, restaurant and tourism sector and in retailing. There is a greater proportion of highly skilled jobs in the public and para-public sectors. </a:t>
            </a:r>
            <a:endParaRPr lang="en-CA" sz="1100" b="0" dirty="0">
              <a:solidFill>
                <a:srgbClr val="222223"/>
              </a:solidFill>
              <a:latin typeface="+mn-lt"/>
              <a:cs typeface="Calibri" panose="020F0502020204030204" pitchFamily="34" charset="0"/>
            </a:endParaRPr>
          </a:p>
          <a:p>
            <a:pPr algn="just" defTabSz="966788">
              <a:spcBef>
                <a:spcPts val="1200"/>
              </a:spcBef>
              <a:buClr>
                <a:srgbClr val="F46C31"/>
              </a:buClr>
            </a:pPr>
            <a:r>
              <a:rPr lang="en-CA" sz="1100" dirty="0">
                <a:solidFill>
                  <a:srgbClr val="F46C31"/>
                </a:solidFill>
                <a:latin typeface="+mn-lt"/>
              </a:rPr>
              <a:t>Job forecasts</a:t>
            </a:r>
          </a:p>
          <a:p>
            <a:pPr marL="231775" indent="-231775" algn="just" defTabSz="966788">
              <a:spcBef>
                <a:spcPts val="600"/>
              </a:spcBef>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75%, 68% and 67% of respondents able to respond will have at least one job vacancy in 2023, 2024 and 2025 respectively</a:t>
            </a:r>
            <a:r>
              <a:rPr lang="en-CA" sz="1100" b="0" dirty="0">
                <a:latin typeface="+mn-lt"/>
                <a:cs typeface="Calibri" panose="020F0502020204030204" pitchFamily="34" charset="0"/>
              </a:rPr>
              <a:t>.</a:t>
            </a:r>
          </a:p>
          <a:p>
            <a:pPr marL="231775" indent="-231775" algn="just" defTabSz="966788">
              <a:spcBef>
                <a:spcPts val="600"/>
              </a:spcBef>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The </a:t>
            </a:r>
            <a:r>
              <a:rPr lang="en-CA" sz="1100" dirty="0">
                <a:solidFill>
                  <a:srgbClr val="222223"/>
                </a:solidFill>
                <a:latin typeface="Calibri" panose="020F0502020204030204" pitchFamily="34" charset="0"/>
                <a:cs typeface="Calibri" panose="020F0502020204030204" pitchFamily="34" charset="0"/>
              </a:rPr>
              <a:t>forecasted average number of job vacancies </a:t>
            </a:r>
            <a:r>
              <a:rPr lang="en-CA" sz="1100" b="0" dirty="0">
                <a:solidFill>
                  <a:srgbClr val="222223"/>
                </a:solidFill>
                <a:latin typeface="Calibri" panose="020F0502020204030204" pitchFamily="34" charset="0"/>
                <a:cs typeface="Calibri" panose="020F0502020204030204" pitchFamily="34" charset="0"/>
              </a:rPr>
              <a:t>per company will be </a:t>
            </a:r>
            <a:r>
              <a:rPr lang="en-CA" sz="1100" dirty="0">
                <a:solidFill>
                  <a:srgbClr val="222223"/>
                </a:solidFill>
                <a:latin typeface="Calibri" panose="020F0502020204030204" pitchFamily="34" charset="0"/>
                <a:cs typeface="Calibri" panose="020F0502020204030204" pitchFamily="34" charset="0"/>
              </a:rPr>
              <a:t>3.7 in 2023, 2.7 in 2024 and 3 in 2025</a:t>
            </a:r>
            <a:r>
              <a:rPr lang="en-CA" sz="1100" b="0" dirty="0">
                <a:solidFill>
                  <a:srgbClr val="222223"/>
                </a:solidFill>
                <a:latin typeface="Calibri" panose="020F0502020204030204" pitchFamily="34" charset="0"/>
                <a:cs typeface="Calibri" panose="020F0502020204030204" pitchFamily="34" charset="0"/>
              </a:rPr>
              <a:t>. A projection including respondents unable to respond (in other words all 233 respondents) shows that there will be </a:t>
            </a:r>
            <a:r>
              <a:rPr lang="en-CA" sz="1100" dirty="0">
                <a:solidFill>
                  <a:srgbClr val="222223"/>
                </a:solidFill>
                <a:latin typeface="Calibri" panose="020F0502020204030204" pitchFamily="34" charset="0"/>
                <a:cs typeface="Calibri" panose="020F0502020204030204" pitchFamily="34" charset="0"/>
              </a:rPr>
              <a:t>861, 636 and 695 job vacancies for each of the three years </a:t>
            </a:r>
            <a:r>
              <a:rPr lang="en-CA" sz="1100" b="0" dirty="0">
                <a:solidFill>
                  <a:srgbClr val="222223"/>
                </a:solidFill>
                <a:latin typeface="Calibri" panose="020F0502020204030204" pitchFamily="34" charset="0"/>
                <a:cs typeface="Calibri" panose="020F0502020204030204" pitchFamily="34" charset="0"/>
              </a:rPr>
              <a:t>for a grand total of 2,192.</a:t>
            </a:r>
            <a:endParaRPr lang="en-CA" sz="1100" b="0" dirty="0">
              <a:latin typeface="+mn-lt"/>
              <a:cs typeface="Calibri" panose="020F0502020204030204" pitchFamily="34" charset="0"/>
            </a:endParaRPr>
          </a:p>
          <a:p>
            <a:pPr marL="231775" indent="-231775" algn="just" defTabSz="966788">
              <a:spcBef>
                <a:spcPts val="600"/>
              </a:spcBef>
              <a:buClr>
                <a:srgbClr val="F46C31"/>
              </a:buClr>
              <a:buFont typeface="Wingdings 3" panose="05040102010807070707" pitchFamily="18" charset="2"/>
              <a:buChar char=""/>
            </a:pPr>
            <a:r>
              <a:rPr lang="en-CA" sz="1100" b="0" dirty="0">
                <a:solidFill>
                  <a:srgbClr val="222223"/>
                </a:solidFill>
                <a:latin typeface="+mn-lt"/>
                <a:cs typeface="Calibri" panose="020F0502020204030204" pitchFamily="34" charset="0"/>
              </a:rPr>
              <a:t>From a qualification standpoint, the vacancies break down as follows: 11% highly qualified, 35% skilled or semi-skilled and 54% low-skilled or unskilled.</a:t>
            </a:r>
            <a:endParaRPr lang="en-CA" sz="1100" b="0" dirty="0">
              <a:latin typeface="+mn-lt"/>
              <a:cs typeface="Calibri" panose="020F0502020204030204" pitchFamily="34" charset="0"/>
            </a:endParaRPr>
          </a:p>
        </p:txBody>
      </p:sp>
    </p:spTree>
    <p:extLst>
      <p:ext uri="{BB962C8B-B14F-4D97-AF65-F5344CB8AC3E}">
        <p14:creationId xmlns:p14="http://schemas.microsoft.com/office/powerpoint/2010/main" val="169570856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36">
            <a:extLst>
              <a:ext uri="{FF2B5EF4-FFF2-40B4-BE49-F238E27FC236}">
                <a16:creationId xmlns:a16="http://schemas.microsoft.com/office/drawing/2014/main" id="{A6F13AE8-3E90-4485-BC89-88FCE5699B82}"/>
              </a:ext>
            </a:extLst>
          </p:cNvPr>
          <p:cNvGraphicFramePr>
            <a:graphicFrameLocks noChangeAspect="1"/>
          </p:cNvGraphicFramePr>
          <p:nvPr>
            <p:custDataLst>
              <p:tags r:id="rId1"/>
            </p:custDataLst>
            <p:extLst>
              <p:ext uri="{D42A27DB-BD31-4B8C-83A1-F6EECF244321}">
                <p14:modId xmlns:p14="http://schemas.microsoft.com/office/powerpoint/2010/main" val="1173063139"/>
              </p:ext>
            </p:extLst>
          </p:nvPr>
        </p:nvGraphicFramePr>
        <p:xfrm>
          <a:off x="1672272" y="2035845"/>
          <a:ext cx="3092018" cy="2335648"/>
        </p:xfrm>
        <a:graphic>
          <a:graphicData uri="http://schemas.openxmlformats.org/drawingml/2006/chart">
            <c:chart xmlns:c="http://schemas.openxmlformats.org/drawingml/2006/chart" xmlns:r="http://schemas.openxmlformats.org/officeDocument/2006/relationships" r:id="rId12"/>
          </a:graphicData>
        </a:graphic>
      </p:graphicFrame>
      <p:sp>
        <p:nvSpPr>
          <p:cNvPr id="2" name="Espace réservé du numéro de diapositive 1"/>
          <p:cNvSpPr>
            <a:spLocks noGrp="1"/>
          </p:cNvSpPr>
          <p:nvPr>
            <p:ph type="sldNum" sz="quarter" idx="10"/>
            <p:custDataLst>
              <p:tags r:id="rId2"/>
            </p:custDataLst>
          </p:nvPr>
        </p:nvSpPr>
        <p:spPr/>
        <p:txBody>
          <a:bodyPr/>
          <a:lstStyle/>
          <a:p>
            <a:fld id="{C297CA5E-FF06-48ED-82CF-4AAA99EE0D5C}" type="slidenum">
              <a:rPr lang="fr-CA" smtClean="0"/>
              <a:pPr/>
              <a:t>50</a:t>
            </a:fld>
            <a:endParaRPr lang="fr-CA" dirty="0"/>
          </a:p>
        </p:txBody>
      </p:sp>
      <p:sp>
        <p:nvSpPr>
          <p:cNvPr id="7" name="Rectangle 3"/>
          <p:cNvSpPr>
            <a:spLocks noChangeArrowheads="1"/>
          </p:cNvSpPr>
          <p:nvPr>
            <p:custDataLst>
              <p:tags r:id="rId3"/>
            </p:custDataLst>
          </p:nvPr>
        </p:nvSpPr>
        <p:spPr bwMode="auto">
          <a:xfrm>
            <a:off x="352775" y="166698"/>
            <a:ext cx="7851749"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Knowledge of Law 25 </a:t>
            </a:r>
          </a:p>
        </p:txBody>
      </p:sp>
      <p:sp>
        <p:nvSpPr>
          <p:cNvPr id="14" name="TextBox 1">
            <a:extLst>
              <a:ext uri="{FF2B5EF4-FFF2-40B4-BE49-F238E27FC236}">
                <a16:creationId xmlns:a16="http://schemas.microsoft.com/office/drawing/2014/main" id="{5FDCE59D-ECB6-4674-9EEE-439F46F3D54B}"/>
              </a:ext>
            </a:extLst>
          </p:cNvPr>
          <p:cNvSpPr txBox="1"/>
          <p:nvPr>
            <p:custDataLst>
              <p:tags r:id="rId4"/>
            </p:custDataLst>
          </p:nvPr>
        </p:nvSpPr>
        <p:spPr>
          <a:xfrm>
            <a:off x="352775" y="772007"/>
            <a:ext cx="8361855" cy="1231106"/>
          </a:xfrm>
          <a:prstGeom prst="rect">
            <a:avLst/>
          </a:prstGeom>
        </p:spPr>
        <p:txBody>
          <a:bodyPr vert="horz" wrap="square" lIns="91440" tIns="0" rIns="91440" bIns="0" rtlCol="0">
            <a:spAutoFit/>
          </a:bodyPr>
          <a:lstStyle/>
          <a:p>
            <a:pPr marL="4763" algn="just">
              <a:lnSpc>
                <a:spcPts val="1300"/>
              </a:lnSpc>
              <a:spcAft>
                <a:spcPts val="500"/>
              </a:spcAft>
            </a:pPr>
            <a:r>
              <a:rPr lang="en-CA" sz="1100" b="0" dirty="0">
                <a:latin typeface="+mj-lt"/>
                <a:cs typeface="Calibri" panose="020F0502020204030204" pitchFamily="34" charset="0"/>
              </a:rPr>
              <a:t>Slightly fewer than one-third of respondents are aware of Quebec’s Law 25 that will come into force in September 2023 </a:t>
            </a:r>
            <a:r>
              <a:rPr lang="en-CA" sz="1100" b="0" i="0" dirty="0">
                <a:solidFill>
                  <a:srgbClr val="4D5156"/>
                </a:solidFill>
                <a:effectLst/>
                <a:latin typeface="+mj-lt"/>
              </a:rPr>
              <a:t>to modernize legislative provisions as regards the protection of personal information. This will require businesses to come up with a policy on the protection of personal information and cybersecurity.</a:t>
            </a:r>
            <a:endParaRPr lang="en-CA" sz="1100" b="0" dirty="0">
              <a:latin typeface="+mj-lt"/>
              <a:cs typeface="Calibri" panose="020F0502020204030204" pitchFamily="34" charset="0"/>
            </a:endParaRPr>
          </a:p>
          <a:p>
            <a:pPr marL="4763" algn="just">
              <a:lnSpc>
                <a:spcPts val="1300"/>
              </a:lnSpc>
              <a:spcAft>
                <a:spcPts val="500"/>
              </a:spcAft>
            </a:pPr>
            <a:r>
              <a:rPr lang="en-CA" sz="1100" b="0" dirty="0">
                <a:latin typeface="Calibri" panose="020F0502020204030204" pitchFamily="34" charset="0"/>
                <a:cs typeface="Calibri" panose="020F0502020204030204" pitchFamily="34" charset="0"/>
              </a:rPr>
              <a:t>Companies in the public or para-public sectors with 15 or more employees or that have committed to reducing their environmental footprint are among the segments more aware of the coming of Law 25 than the average. On the other end of the scale, businesses in the primary and secondary sectors and those that have not committed to reducing their environmental footprint are among the segments less aware of Law 25 than the average. </a:t>
            </a:r>
          </a:p>
        </p:txBody>
      </p:sp>
      <p:sp>
        <p:nvSpPr>
          <p:cNvPr id="13" name="TextBox 1">
            <a:extLst>
              <a:ext uri="{FF2B5EF4-FFF2-40B4-BE49-F238E27FC236}">
                <a16:creationId xmlns:a16="http://schemas.microsoft.com/office/drawing/2014/main" id="{FD1B4624-7A2E-4564-B746-6B6575362604}"/>
              </a:ext>
            </a:extLst>
          </p:cNvPr>
          <p:cNvSpPr txBox="1"/>
          <p:nvPr>
            <p:custDataLst>
              <p:tags r:id="rId5"/>
            </p:custDataLst>
          </p:nvPr>
        </p:nvSpPr>
        <p:spPr>
          <a:xfrm>
            <a:off x="373823" y="2419789"/>
            <a:ext cx="1444290" cy="600164"/>
          </a:xfrm>
          <a:prstGeom prst="rect">
            <a:avLst/>
          </a:prstGeom>
        </p:spPr>
        <p:txBody>
          <a:bodyPr vert="horz" wrap="square" lIns="0" tIns="0" rIns="0" bIns="0" rtlCol="0">
            <a:spAutoFit/>
          </a:bodyPr>
          <a:lstStyle/>
          <a:p>
            <a:pPr marL="4763" algn="ctr"/>
            <a:r>
              <a:rPr lang="en-CA" sz="1300" b="0" dirty="0">
                <a:solidFill>
                  <a:srgbClr val="F46C31"/>
                </a:solidFill>
                <a:latin typeface="+mj-lt"/>
              </a:rPr>
              <a:t>Awareness of the enactment of Law 25 in September 2023</a:t>
            </a:r>
            <a:r>
              <a:rPr lang="fr-CA" sz="1300" b="0" dirty="0">
                <a:solidFill>
                  <a:srgbClr val="F46C31"/>
                </a:solidFill>
                <a:latin typeface="+mj-lt"/>
              </a:rPr>
              <a:t>.</a:t>
            </a:r>
          </a:p>
        </p:txBody>
      </p:sp>
      <p:sp>
        <p:nvSpPr>
          <p:cNvPr id="4" name="ZoneTexte 3">
            <a:extLst>
              <a:ext uri="{FF2B5EF4-FFF2-40B4-BE49-F238E27FC236}">
                <a16:creationId xmlns:a16="http://schemas.microsoft.com/office/drawing/2014/main" id="{F2AFA48F-254A-50F5-3F22-7001440E6023}"/>
              </a:ext>
            </a:extLst>
          </p:cNvPr>
          <p:cNvSpPr txBox="1"/>
          <p:nvPr>
            <p:custDataLst>
              <p:tags r:id="rId6"/>
            </p:custDataLst>
          </p:nvPr>
        </p:nvSpPr>
        <p:spPr>
          <a:xfrm>
            <a:off x="352775" y="4612480"/>
            <a:ext cx="764738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Q16. Are you aware that Law 25 will come into force in September 2023 to modernize legislative provisions as regards the protection of personal information?  This will require that businesses will have to come up with a policy on the protection of personal information and cybersecurity. </a:t>
            </a:r>
            <a:br>
              <a:rPr lang="en-CA" sz="800" b="0" dirty="0">
                <a:solidFill>
                  <a:schemeClr val="bg1">
                    <a:lumMod val="50000"/>
                  </a:schemeClr>
                </a:solidFill>
                <a:latin typeface="Calibri" panose="020F0502020204030204" pitchFamily="34" charset="0"/>
                <a:cs typeface="Calibri" panose="020F0502020204030204" pitchFamily="34" charset="0"/>
              </a:rPr>
            </a:br>
            <a:r>
              <a:rPr lang="en-CA" sz="800" b="0" dirty="0">
                <a:solidFill>
                  <a:schemeClr val="bg1">
                    <a:lumMod val="50000"/>
                  </a:schemeClr>
                </a:solidFill>
                <a:latin typeface="Calibri" panose="020F0502020204030204" pitchFamily="34" charset="0"/>
                <a:cs typeface="Calibri" panose="020F0502020204030204" pitchFamily="34" charset="0"/>
              </a:rPr>
              <a:t>Base: All respondents (n = 233).</a:t>
            </a:r>
          </a:p>
        </p:txBody>
      </p:sp>
      <p:sp>
        <p:nvSpPr>
          <p:cNvPr id="20" name="ZoneTexte 19">
            <a:extLst>
              <a:ext uri="{FF2B5EF4-FFF2-40B4-BE49-F238E27FC236}">
                <a16:creationId xmlns:a16="http://schemas.microsoft.com/office/drawing/2014/main" id="{448F0CDF-3B0A-0BB3-7919-695671E14B86}"/>
              </a:ext>
            </a:extLst>
          </p:cNvPr>
          <p:cNvSpPr txBox="1"/>
          <p:nvPr>
            <p:custDataLst>
              <p:tags r:id="rId7"/>
            </p:custDataLst>
          </p:nvPr>
        </p:nvSpPr>
        <p:spPr>
          <a:xfrm>
            <a:off x="4784100" y="2519982"/>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21" name="ZoneTexte 20">
            <a:extLst>
              <a:ext uri="{FF2B5EF4-FFF2-40B4-BE49-F238E27FC236}">
                <a16:creationId xmlns:a16="http://schemas.microsoft.com/office/drawing/2014/main" id="{D755BF82-3D64-EFA4-9E9D-479D4E22F140}"/>
              </a:ext>
            </a:extLst>
          </p:cNvPr>
          <p:cNvSpPr txBox="1"/>
          <p:nvPr>
            <p:custDataLst>
              <p:tags r:id="rId8"/>
            </p:custDataLst>
          </p:nvPr>
        </p:nvSpPr>
        <p:spPr>
          <a:xfrm>
            <a:off x="4764290" y="3430194"/>
            <a:ext cx="1025642" cy="523220"/>
          </a:xfrm>
          <a:prstGeom prst="rect">
            <a:avLst/>
          </a:prstGeom>
          <a:noFill/>
        </p:spPr>
        <p:txBody>
          <a:bodyPr wrap="square" rtlCol="0">
            <a:spAutoFit/>
          </a:bodyPr>
          <a:lstStyle/>
          <a:p>
            <a:pPr algn="ctr"/>
            <a:r>
              <a:rPr lang="fr-CA" sz="2800" dirty="0">
                <a:solidFill>
                  <a:srgbClr val="FF0000"/>
                </a:solidFill>
                <a:latin typeface="+mn-lt"/>
              </a:rPr>
              <a:t>– </a:t>
            </a:r>
          </a:p>
        </p:txBody>
      </p:sp>
      <p:sp>
        <p:nvSpPr>
          <p:cNvPr id="3" name="Rectangle: Rounded Corners 21">
            <a:extLst>
              <a:ext uri="{FF2B5EF4-FFF2-40B4-BE49-F238E27FC236}">
                <a16:creationId xmlns:a16="http://schemas.microsoft.com/office/drawing/2014/main" id="{9AE28D80-EEBB-7199-6587-66851DBEB4AC}"/>
              </a:ext>
            </a:extLst>
          </p:cNvPr>
          <p:cNvSpPr/>
          <p:nvPr>
            <p:custDataLst>
              <p:tags r:id="rId9"/>
            </p:custDataLst>
          </p:nvPr>
        </p:nvSpPr>
        <p:spPr>
          <a:xfrm>
            <a:off x="5496645" y="2454745"/>
            <a:ext cx="2307692" cy="721768"/>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YES – highest: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Public and para-public sectors (56%)</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15 employees and over (44%)</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Non-business owner (49%)</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Environmental commitments (38%)</a:t>
            </a:r>
          </a:p>
        </p:txBody>
      </p:sp>
      <p:sp>
        <p:nvSpPr>
          <p:cNvPr id="8" name="Rectangle: Rounded Corners 21">
            <a:extLst>
              <a:ext uri="{FF2B5EF4-FFF2-40B4-BE49-F238E27FC236}">
                <a16:creationId xmlns:a16="http://schemas.microsoft.com/office/drawing/2014/main" id="{0C72904E-BBD3-F426-C24C-7DD00C050F41}"/>
              </a:ext>
            </a:extLst>
          </p:cNvPr>
          <p:cNvSpPr/>
          <p:nvPr>
            <p:custDataLst>
              <p:tags r:id="rId10"/>
            </p:custDataLst>
          </p:nvPr>
        </p:nvSpPr>
        <p:spPr>
          <a:xfrm>
            <a:off x="5488178" y="3352216"/>
            <a:ext cx="2307692" cy="721768"/>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YES – lowest: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Primary sector (6%)</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Secondary sector (13%)</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Business owner (20%)</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No environmental commitments (18%)</a:t>
            </a:r>
          </a:p>
        </p:txBody>
      </p:sp>
    </p:spTree>
    <p:extLst>
      <p:ext uri="{BB962C8B-B14F-4D97-AF65-F5344CB8AC3E}">
        <p14:creationId xmlns:p14="http://schemas.microsoft.com/office/powerpoint/2010/main" val="72105675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51</a:t>
            </a:fld>
            <a:endParaRPr lang="fr-CA" dirty="0"/>
          </a:p>
        </p:txBody>
      </p:sp>
      <p:graphicFrame>
        <p:nvGraphicFramePr>
          <p:cNvPr id="5" name="Graphique 4">
            <a:extLst>
              <a:ext uri="{FF2B5EF4-FFF2-40B4-BE49-F238E27FC236}">
                <a16:creationId xmlns:a16="http://schemas.microsoft.com/office/drawing/2014/main" id="{43285239-1AD5-48B4-B9A5-DDC3C77A7EC8}"/>
              </a:ext>
            </a:extLst>
          </p:cNvPr>
          <p:cNvGraphicFramePr/>
          <p:nvPr>
            <p:custDataLst>
              <p:tags r:id="rId2"/>
            </p:custDataLst>
            <p:extLst>
              <p:ext uri="{D42A27DB-BD31-4B8C-83A1-F6EECF244321}">
                <p14:modId xmlns:p14="http://schemas.microsoft.com/office/powerpoint/2010/main" val="4033206998"/>
              </p:ext>
            </p:extLst>
          </p:nvPr>
        </p:nvGraphicFramePr>
        <p:xfrm>
          <a:off x="118165" y="2108934"/>
          <a:ext cx="5399404" cy="1192965"/>
        </p:xfrm>
        <a:graphic>
          <a:graphicData uri="http://schemas.openxmlformats.org/drawingml/2006/chart">
            <c:chart xmlns:c="http://schemas.openxmlformats.org/drawingml/2006/chart" xmlns:r="http://schemas.openxmlformats.org/officeDocument/2006/relationships" r:id="rId14"/>
          </a:graphicData>
        </a:graphic>
      </p:graphicFrame>
      <p:sp>
        <p:nvSpPr>
          <p:cNvPr id="29" name="ZoneTexte 28">
            <a:extLst>
              <a:ext uri="{FF2B5EF4-FFF2-40B4-BE49-F238E27FC236}">
                <a16:creationId xmlns:a16="http://schemas.microsoft.com/office/drawing/2014/main" id="{D16C9C23-8550-42C3-AD06-861F4A831112}"/>
              </a:ext>
            </a:extLst>
          </p:cNvPr>
          <p:cNvSpPr txBox="1"/>
          <p:nvPr>
            <p:custDataLst>
              <p:tags r:id="rId3"/>
            </p:custDataLst>
          </p:nvPr>
        </p:nvSpPr>
        <p:spPr>
          <a:xfrm>
            <a:off x="4997479" y="2738935"/>
            <a:ext cx="647452" cy="234872"/>
          </a:xfrm>
          <a:prstGeom prst="rect">
            <a:avLst/>
          </a:prstGeom>
          <a:noFill/>
        </p:spPr>
        <p:txBody>
          <a:bodyPr wrap="square" rtlCol="0">
            <a:spAutoFit/>
          </a:bodyPr>
          <a:lstStyle/>
          <a:p>
            <a:pPr algn="ctr">
              <a:lnSpc>
                <a:spcPts val="1200"/>
              </a:lnSpc>
            </a:pPr>
            <a:r>
              <a:rPr lang="fr-CA" sz="800" b="0" i="1" dirty="0">
                <a:solidFill>
                  <a:srgbClr val="7F7F7F"/>
                </a:solidFill>
                <a:latin typeface="+mn-lt"/>
              </a:rPr>
              <a:t>NSP: 8%</a:t>
            </a:r>
          </a:p>
        </p:txBody>
      </p:sp>
      <p:sp>
        <p:nvSpPr>
          <p:cNvPr id="24" name="Rectangle 3">
            <a:extLst>
              <a:ext uri="{FF2B5EF4-FFF2-40B4-BE49-F238E27FC236}">
                <a16:creationId xmlns:a16="http://schemas.microsoft.com/office/drawing/2014/main" id="{5216753C-D7D6-41EB-BF65-D52C4F1F1FE9}"/>
              </a:ext>
            </a:extLst>
          </p:cNvPr>
          <p:cNvSpPr>
            <a:spLocks noChangeArrowheads="1"/>
          </p:cNvSpPr>
          <p:nvPr>
            <p:custDataLst>
              <p:tags r:id="rId4"/>
            </p:custDataLst>
          </p:nvPr>
        </p:nvSpPr>
        <p:spPr bwMode="auto">
          <a:xfrm>
            <a:off x="319087" y="176087"/>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Evaluating the risk of computer security incidents</a:t>
            </a:r>
            <a:endPar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endParaRPr>
          </a:p>
        </p:txBody>
      </p:sp>
      <p:sp>
        <p:nvSpPr>
          <p:cNvPr id="26" name="TextBox 1">
            <a:extLst>
              <a:ext uri="{FF2B5EF4-FFF2-40B4-BE49-F238E27FC236}">
                <a16:creationId xmlns:a16="http://schemas.microsoft.com/office/drawing/2014/main" id="{E8ADCA6E-442F-4DBF-BFEF-F77EE2EA3D10}"/>
              </a:ext>
            </a:extLst>
          </p:cNvPr>
          <p:cNvSpPr txBox="1"/>
          <p:nvPr>
            <p:custDataLst>
              <p:tags r:id="rId5"/>
            </p:custDataLst>
          </p:nvPr>
        </p:nvSpPr>
        <p:spPr>
          <a:xfrm>
            <a:off x="399458" y="781385"/>
            <a:ext cx="8355922" cy="718145"/>
          </a:xfrm>
          <a:prstGeom prst="rect">
            <a:avLst/>
          </a:prstGeom>
        </p:spPr>
        <p:txBody>
          <a:bodyPr vert="horz" wrap="square" lIns="91440" tIns="0" rIns="91440" bIns="0" rtlCol="0">
            <a:spAutoFit/>
          </a:bodyPr>
          <a:lstStyle/>
          <a:p>
            <a:pPr marL="4763" algn="just">
              <a:lnSpc>
                <a:spcPts val="1300"/>
              </a:lnSpc>
              <a:spcAft>
                <a:spcPts val="400"/>
              </a:spcAft>
            </a:pPr>
            <a:r>
              <a:rPr lang="en-CA" sz="1100" b="0" dirty="0">
                <a:latin typeface="Calibri" panose="020F0502020204030204" pitchFamily="34" charset="0"/>
                <a:cs typeface="Calibri" panose="020F0502020204030204" pitchFamily="34" charset="0"/>
              </a:rPr>
              <a:t>Slightly more than half of respondents (53%) assess the risk of their business being the victim of computer security incidents (intrusions, hacking, ransom, etc.) as very high or rather high. Note that the former (23%) is lower than the latter (30%). </a:t>
            </a:r>
          </a:p>
          <a:p>
            <a:pPr marL="4763" algn="just">
              <a:lnSpc>
                <a:spcPts val="1300"/>
              </a:lnSpc>
              <a:spcAft>
                <a:spcPts val="400"/>
              </a:spcAft>
            </a:pPr>
            <a:r>
              <a:rPr lang="en-CA" sz="1100" b="0" dirty="0">
                <a:latin typeface="Calibri" panose="020F0502020204030204" pitchFamily="34" charset="0"/>
                <a:cs typeface="Calibri" panose="020F0502020204030204" pitchFamily="34" charset="0"/>
              </a:rPr>
              <a:t>Few significant variances were noted. The risk is perceived as higher than average by respondents in the public and para-public sector and less than the average by respondents in the primary sector.</a:t>
            </a:r>
          </a:p>
        </p:txBody>
      </p:sp>
      <p:sp>
        <p:nvSpPr>
          <p:cNvPr id="3" name="ZoneTexte 6">
            <a:extLst>
              <a:ext uri="{FF2B5EF4-FFF2-40B4-BE49-F238E27FC236}">
                <a16:creationId xmlns:a16="http://schemas.microsoft.com/office/drawing/2014/main" id="{C6FECB9F-1577-4A2F-61C9-022643E67A0F}"/>
              </a:ext>
            </a:extLst>
          </p:cNvPr>
          <p:cNvSpPr txBox="1"/>
          <p:nvPr>
            <p:custDataLst>
              <p:tags r:id="rId6"/>
            </p:custDataLst>
          </p:nvPr>
        </p:nvSpPr>
        <p:spPr>
          <a:xfrm>
            <a:off x="332836" y="4741779"/>
            <a:ext cx="7671821"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fr-CA" sz="800" b="0" dirty="0">
                <a:solidFill>
                  <a:schemeClr val="bg1">
                    <a:lumMod val="50000"/>
                  </a:schemeClr>
                </a:solidFill>
                <a:latin typeface="Calibri" panose="020F0502020204030204" pitchFamily="34" charset="0"/>
                <a:cs typeface="Calibri" panose="020F0502020204030204" pitchFamily="34" charset="0"/>
              </a:rPr>
              <a:t>Q17. </a:t>
            </a:r>
            <a:r>
              <a:rPr lang="en-CA" sz="800" b="0" dirty="0">
                <a:solidFill>
                  <a:schemeClr val="bg1">
                    <a:lumMod val="50000"/>
                  </a:schemeClr>
                </a:solidFill>
                <a:latin typeface="Calibri" panose="020F0502020204030204" pitchFamily="34" charset="0"/>
                <a:cs typeface="Calibri" panose="020F0502020204030204" pitchFamily="34" charset="0"/>
              </a:rPr>
              <a:t>How would you evaluate the risk of your business being the victim of computer security incidents, e.g., intrusions, hacking, ransom, etc.? </a:t>
            </a:r>
            <a:r>
              <a:rPr lang="fr-CA" sz="800" b="0" dirty="0">
                <a:solidFill>
                  <a:schemeClr val="bg1">
                    <a:lumMod val="50000"/>
                  </a:schemeClr>
                </a:solidFill>
                <a:latin typeface="Calibri" panose="020F0502020204030204" pitchFamily="34" charset="0"/>
                <a:cs typeface="Calibri" panose="020F0502020204030204" pitchFamily="34" charset="0"/>
              </a:rPr>
              <a:t>Base: Respondents who voted (n = 233).</a:t>
            </a:r>
          </a:p>
        </p:txBody>
      </p:sp>
      <p:sp>
        <p:nvSpPr>
          <p:cNvPr id="13" name="ZoneTexte 12">
            <a:extLst>
              <a:ext uri="{FF2B5EF4-FFF2-40B4-BE49-F238E27FC236}">
                <a16:creationId xmlns:a16="http://schemas.microsoft.com/office/drawing/2014/main" id="{1FCE11BD-51B8-AEAC-266C-22F4BC20CA63}"/>
              </a:ext>
            </a:extLst>
          </p:cNvPr>
          <p:cNvSpPr txBox="1"/>
          <p:nvPr>
            <p:custDataLst>
              <p:tags r:id="rId7"/>
            </p:custDataLst>
          </p:nvPr>
        </p:nvSpPr>
        <p:spPr>
          <a:xfrm>
            <a:off x="5469743" y="2108934"/>
            <a:ext cx="930561" cy="384721"/>
          </a:xfrm>
          <a:prstGeom prst="rect">
            <a:avLst/>
          </a:prstGeom>
          <a:noFill/>
        </p:spPr>
        <p:txBody>
          <a:bodyPr wrap="square" rtlCol="0">
            <a:spAutoFit/>
          </a:bodyPr>
          <a:lstStyle/>
          <a:p>
            <a:pPr algn="ctr"/>
            <a:r>
              <a:rPr lang="fr-CA" sz="950" b="1" dirty="0">
                <a:latin typeface="+mn-lt"/>
              </a:rPr>
              <a:t>Total important</a:t>
            </a:r>
            <a:endParaRPr lang="fr-CA" sz="950" i="1" dirty="0">
              <a:latin typeface="+mn-lt"/>
            </a:endParaRPr>
          </a:p>
        </p:txBody>
      </p:sp>
      <p:sp>
        <p:nvSpPr>
          <p:cNvPr id="14" name="ZoneTexte 13">
            <a:extLst>
              <a:ext uri="{FF2B5EF4-FFF2-40B4-BE49-F238E27FC236}">
                <a16:creationId xmlns:a16="http://schemas.microsoft.com/office/drawing/2014/main" id="{3EAD1772-3310-1F13-F570-93483906CECD}"/>
              </a:ext>
            </a:extLst>
          </p:cNvPr>
          <p:cNvSpPr txBox="1"/>
          <p:nvPr>
            <p:custDataLst>
              <p:tags r:id="rId8"/>
            </p:custDataLst>
          </p:nvPr>
        </p:nvSpPr>
        <p:spPr>
          <a:xfrm>
            <a:off x="5731037" y="2261833"/>
            <a:ext cx="472385" cy="443583"/>
          </a:xfrm>
          <a:prstGeom prst="rect">
            <a:avLst/>
          </a:prstGeom>
          <a:noFill/>
        </p:spPr>
        <p:txBody>
          <a:bodyPr wrap="square" rtlCol="0">
            <a:spAutoFit/>
          </a:bodyPr>
          <a:lstStyle/>
          <a:p>
            <a:pPr algn="ctr">
              <a:lnSpc>
                <a:spcPts val="3300"/>
              </a:lnSpc>
              <a:spcAft>
                <a:spcPts val="3600"/>
              </a:spcAft>
            </a:pPr>
            <a:r>
              <a:rPr lang="fr-CA" sz="1000" dirty="0">
                <a:latin typeface="+mn-lt"/>
              </a:rPr>
              <a:t>53%</a:t>
            </a:r>
          </a:p>
        </p:txBody>
      </p:sp>
      <p:sp>
        <p:nvSpPr>
          <p:cNvPr id="4" name="ZoneTexte 3">
            <a:extLst>
              <a:ext uri="{FF2B5EF4-FFF2-40B4-BE49-F238E27FC236}">
                <a16:creationId xmlns:a16="http://schemas.microsoft.com/office/drawing/2014/main" id="{1552F48F-2C8E-46F2-1735-88A94C7FB8F3}"/>
              </a:ext>
            </a:extLst>
          </p:cNvPr>
          <p:cNvSpPr txBox="1"/>
          <p:nvPr>
            <p:custDataLst>
              <p:tags r:id="rId9"/>
            </p:custDataLst>
          </p:nvPr>
        </p:nvSpPr>
        <p:spPr>
          <a:xfrm>
            <a:off x="7110860" y="1954566"/>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9" name="ZoneTexte 8">
            <a:extLst>
              <a:ext uri="{FF2B5EF4-FFF2-40B4-BE49-F238E27FC236}">
                <a16:creationId xmlns:a16="http://schemas.microsoft.com/office/drawing/2014/main" id="{2D44B6FD-B914-98C0-50FD-4DE7739740D6}"/>
              </a:ext>
            </a:extLst>
          </p:cNvPr>
          <p:cNvSpPr txBox="1"/>
          <p:nvPr>
            <p:custDataLst>
              <p:tags r:id="rId10"/>
            </p:custDataLst>
          </p:nvPr>
        </p:nvSpPr>
        <p:spPr>
          <a:xfrm>
            <a:off x="7119327" y="2816243"/>
            <a:ext cx="1025642" cy="523220"/>
          </a:xfrm>
          <a:prstGeom prst="rect">
            <a:avLst/>
          </a:prstGeom>
          <a:noFill/>
        </p:spPr>
        <p:txBody>
          <a:bodyPr wrap="square" rtlCol="0">
            <a:spAutoFit/>
          </a:bodyPr>
          <a:lstStyle/>
          <a:p>
            <a:pPr algn="ctr"/>
            <a:r>
              <a:rPr lang="fr-CA" sz="2800" dirty="0">
                <a:solidFill>
                  <a:srgbClr val="FF0000"/>
                </a:solidFill>
                <a:latin typeface="+mn-lt"/>
              </a:rPr>
              <a:t>– </a:t>
            </a:r>
          </a:p>
        </p:txBody>
      </p:sp>
      <p:sp>
        <p:nvSpPr>
          <p:cNvPr id="10" name="Rectangle: Rounded Corners 21">
            <a:extLst>
              <a:ext uri="{FF2B5EF4-FFF2-40B4-BE49-F238E27FC236}">
                <a16:creationId xmlns:a16="http://schemas.microsoft.com/office/drawing/2014/main" id="{7E12157B-78BF-D936-9BD4-45268DCDBE7C}"/>
              </a:ext>
            </a:extLst>
          </p:cNvPr>
          <p:cNvSpPr/>
          <p:nvPr>
            <p:custDataLst>
              <p:tags r:id="rId11"/>
            </p:custDataLst>
          </p:nvPr>
        </p:nvSpPr>
        <p:spPr>
          <a:xfrm>
            <a:off x="6613772" y="2373115"/>
            <a:ext cx="2005295" cy="482817"/>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TOTAL IMPORTANT – highest: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Public and para-public sectors (76%)</a:t>
            </a:r>
          </a:p>
        </p:txBody>
      </p:sp>
      <p:sp>
        <p:nvSpPr>
          <p:cNvPr id="11" name="Rectangle: Rounded Corners 21">
            <a:extLst>
              <a:ext uri="{FF2B5EF4-FFF2-40B4-BE49-F238E27FC236}">
                <a16:creationId xmlns:a16="http://schemas.microsoft.com/office/drawing/2014/main" id="{2CD2C1B2-AB21-680C-2979-D108E494E817}"/>
              </a:ext>
            </a:extLst>
          </p:cNvPr>
          <p:cNvSpPr/>
          <p:nvPr>
            <p:custDataLst>
              <p:tags r:id="rId12"/>
            </p:custDataLst>
          </p:nvPr>
        </p:nvSpPr>
        <p:spPr>
          <a:xfrm>
            <a:off x="6605305" y="3194389"/>
            <a:ext cx="2013762" cy="415505"/>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TOTAL IMPORTANT – lowest: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Primary sector (39%)</a:t>
            </a:r>
          </a:p>
        </p:txBody>
      </p:sp>
    </p:spTree>
    <p:extLst>
      <p:ext uri="{BB962C8B-B14F-4D97-AF65-F5344CB8AC3E}">
        <p14:creationId xmlns:p14="http://schemas.microsoft.com/office/powerpoint/2010/main" val="427749899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aphique 11">
            <a:extLst>
              <a:ext uri="{FF2B5EF4-FFF2-40B4-BE49-F238E27FC236}">
                <a16:creationId xmlns:a16="http://schemas.microsoft.com/office/drawing/2014/main" id="{4ED07BB7-43E4-24CA-A785-967013F22EF2}"/>
              </a:ext>
            </a:extLst>
          </p:cNvPr>
          <p:cNvGraphicFramePr/>
          <p:nvPr>
            <p:custDataLst>
              <p:tags r:id="rId1"/>
            </p:custDataLst>
            <p:extLst>
              <p:ext uri="{D42A27DB-BD31-4B8C-83A1-F6EECF244321}">
                <p14:modId xmlns:p14="http://schemas.microsoft.com/office/powerpoint/2010/main" val="2785818579"/>
              </p:ext>
            </p:extLst>
          </p:nvPr>
        </p:nvGraphicFramePr>
        <p:xfrm>
          <a:off x="4723752" y="1953370"/>
          <a:ext cx="4082716" cy="2157054"/>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6" name="Chart 36">
            <a:extLst>
              <a:ext uri="{FF2B5EF4-FFF2-40B4-BE49-F238E27FC236}">
                <a16:creationId xmlns:a16="http://schemas.microsoft.com/office/drawing/2014/main" id="{A6F13AE8-3E90-4485-BC89-88FCE5699B82}"/>
              </a:ext>
            </a:extLst>
          </p:cNvPr>
          <p:cNvGraphicFramePr>
            <a:graphicFrameLocks noChangeAspect="1"/>
          </p:cNvGraphicFramePr>
          <p:nvPr>
            <p:custDataLst>
              <p:tags r:id="rId2"/>
            </p:custDataLst>
            <p:extLst>
              <p:ext uri="{D42A27DB-BD31-4B8C-83A1-F6EECF244321}">
                <p14:modId xmlns:p14="http://schemas.microsoft.com/office/powerpoint/2010/main" val="3347867599"/>
              </p:ext>
            </p:extLst>
          </p:nvPr>
        </p:nvGraphicFramePr>
        <p:xfrm>
          <a:off x="1748366" y="1929929"/>
          <a:ext cx="2612550" cy="2080678"/>
        </p:xfrm>
        <a:graphic>
          <a:graphicData uri="http://schemas.openxmlformats.org/drawingml/2006/chart">
            <c:chart xmlns:c="http://schemas.openxmlformats.org/drawingml/2006/chart" xmlns:r="http://schemas.openxmlformats.org/officeDocument/2006/relationships" r:id="rId16"/>
          </a:graphicData>
        </a:graphic>
      </p:graphicFrame>
      <p:sp>
        <p:nvSpPr>
          <p:cNvPr id="2" name="Espace réservé du numéro de diapositive 1"/>
          <p:cNvSpPr>
            <a:spLocks noGrp="1"/>
          </p:cNvSpPr>
          <p:nvPr>
            <p:ph type="sldNum" sz="quarter" idx="10"/>
            <p:custDataLst>
              <p:tags r:id="rId3"/>
            </p:custDataLst>
          </p:nvPr>
        </p:nvSpPr>
        <p:spPr/>
        <p:txBody>
          <a:bodyPr/>
          <a:lstStyle/>
          <a:p>
            <a:fld id="{C297CA5E-FF06-48ED-82CF-4AAA99EE0D5C}" type="slidenum">
              <a:rPr lang="fr-CA" smtClean="0"/>
              <a:pPr/>
              <a:t>52</a:t>
            </a:fld>
            <a:endParaRPr lang="fr-CA" dirty="0"/>
          </a:p>
        </p:txBody>
      </p:sp>
      <p:sp>
        <p:nvSpPr>
          <p:cNvPr id="7" name="Rectangle 3"/>
          <p:cNvSpPr>
            <a:spLocks noChangeArrowheads="1"/>
          </p:cNvSpPr>
          <p:nvPr>
            <p:custDataLst>
              <p:tags r:id="rId4"/>
            </p:custDataLst>
          </p:nvPr>
        </p:nvSpPr>
        <p:spPr bwMode="auto">
          <a:xfrm>
            <a:off x="352775" y="166698"/>
            <a:ext cx="8193314"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Presence of computer security incidents and </a:t>
            </a:r>
            <a:r>
              <a:rPr lang="fr-FR"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impacts</a:t>
            </a:r>
            <a:endPar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endParaRPr>
          </a:p>
        </p:txBody>
      </p:sp>
      <p:sp>
        <p:nvSpPr>
          <p:cNvPr id="14" name="TextBox 1">
            <a:extLst>
              <a:ext uri="{FF2B5EF4-FFF2-40B4-BE49-F238E27FC236}">
                <a16:creationId xmlns:a16="http://schemas.microsoft.com/office/drawing/2014/main" id="{5FDCE59D-ECB6-4674-9EEE-439F46F3D54B}"/>
              </a:ext>
            </a:extLst>
          </p:cNvPr>
          <p:cNvSpPr txBox="1"/>
          <p:nvPr>
            <p:custDataLst>
              <p:tags r:id="rId5"/>
            </p:custDataLst>
          </p:nvPr>
        </p:nvSpPr>
        <p:spPr>
          <a:xfrm>
            <a:off x="369758" y="650324"/>
            <a:ext cx="8361855" cy="564257"/>
          </a:xfrm>
          <a:prstGeom prst="rect">
            <a:avLst/>
          </a:prstGeom>
        </p:spPr>
        <p:txBody>
          <a:bodyPr vert="horz" wrap="square" lIns="91440" tIns="0" rIns="91440" bIns="0" rtlCol="0">
            <a:spAutoFit/>
          </a:bodyPr>
          <a:lstStyle/>
          <a:p>
            <a:pPr marL="4763" algn="just">
              <a:lnSpc>
                <a:spcPts val="1300"/>
              </a:lnSpc>
              <a:spcAft>
                <a:spcPts val="500"/>
              </a:spcAft>
            </a:pPr>
            <a:r>
              <a:rPr lang="en-CA" sz="1100" b="0" dirty="0">
                <a:latin typeface="Calibri" panose="020F0502020204030204" pitchFamily="34" charset="0"/>
                <a:cs typeface="Calibri" panose="020F0502020204030204" pitchFamily="34" charset="0"/>
              </a:rPr>
              <a:t>A mere 9% of respondents claim they fell victim to computer security incidents in the last three years, and none in the primary sector did.</a:t>
            </a:r>
          </a:p>
          <a:p>
            <a:pPr marL="4763" algn="just">
              <a:lnSpc>
                <a:spcPts val="1300"/>
              </a:lnSpc>
              <a:spcAft>
                <a:spcPts val="500"/>
              </a:spcAft>
            </a:pPr>
            <a:r>
              <a:rPr lang="en-CA" sz="1100" b="0" dirty="0">
                <a:latin typeface="Calibri" panose="020F0502020204030204" pitchFamily="34" charset="0"/>
                <a:cs typeface="Calibri" panose="020F0502020204030204" pitchFamily="34" charset="0"/>
              </a:rPr>
              <a:t>For those who were victimized, the main impacts involve the theft of confidential data (32%) and the shutdown of operations (27%). Other effects such as lost income, infection, loss or restructuring of software affected close to one respondent in five.</a:t>
            </a:r>
          </a:p>
        </p:txBody>
      </p:sp>
      <p:sp>
        <p:nvSpPr>
          <p:cNvPr id="13" name="TextBox 1">
            <a:extLst>
              <a:ext uri="{FF2B5EF4-FFF2-40B4-BE49-F238E27FC236}">
                <a16:creationId xmlns:a16="http://schemas.microsoft.com/office/drawing/2014/main" id="{FD1B4624-7A2E-4564-B746-6B6575362604}"/>
              </a:ext>
            </a:extLst>
          </p:cNvPr>
          <p:cNvSpPr txBox="1"/>
          <p:nvPr>
            <p:custDataLst>
              <p:tags r:id="rId6"/>
            </p:custDataLst>
          </p:nvPr>
        </p:nvSpPr>
        <p:spPr>
          <a:xfrm>
            <a:off x="593420" y="1874188"/>
            <a:ext cx="1685025" cy="800219"/>
          </a:xfrm>
          <a:prstGeom prst="rect">
            <a:avLst/>
          </a:prstGeom>
        </p:spPr>
        <p:txBody>
          <a:bodyPr vert="horz" wrap="square" lIns="0" tIns="0" rIns="0" bIns="0" rtlCol="0">
            <a:spAutoFit/>
          </a:bodyPr>
          <a:lstStyle/>
          <a:p>
            <a:pPr marL="4763" algn="ctr"/>
            <a:r>
              <a:rPr lang="en-CA" sz="1300" b="0" dirty="0">
                <a:solidFill>
                  <a:srgbClr val="F46C31"/>
                </a:solidFill>
                <a:latin typeface="+mj-lt"/>
              </a:rPr>
              <a:t>Affected by computer security incidents (intrusions, hacking, ransom, etc.)</a:t>
            </a:r>
            <a:endParaRPr lang="fr-CA" sz="1300" b="0" dirty="0">
              <a:solidFill>
                <a:srgbClr val="F46C31"/>
              </a:solidFill>
              <a:latin typeface="+mj-lt"/>
            </a:endParaRPr>
          </a:p>
        </p:txBody>
      </p:sp>
      <p:sp>
        <p:nvSpPr>
          <p:cNvPr id="10" name="TextBox 1">
            <a:extLst>
              <a:ext uri="{FF2B5EF4-FFF2-40B4-BE49-F238E27FC236}">
                <a16:creationId xmlns:a16="http://schemas.microsoft.com/office/drawing/2014/main" id="{B1E0FB80-2EB9-7336-24BC-0E8A12652B8A}"/>
              </a:ext>
            </a:extLst>
          </p:cNvPr>
          <p:cNvSpPr txBox="1"/>
          <p:nvPr>
            <p:custDataLst>
              <p:tags r:id="rId7"/>
            </p:custDataLst>
          </p:nvPr>
        </p:nvSpPr>
        <p:spPr>
          <a:xfrm>
            <a:off x="3722516" y="1708703"/>
            <a:ext cx="2512337" cy="200055"/>
          </a:xfrm>
          <a:prstGeom prst="rect">
            <a:avLst/>
          </a:prstGeom>
        </p:spPr>
        <p:txBody>
          <a:bodyPr vert="horz" wrap="square" lIns="0" tIns="0" rIns="0" bIns="0" rtlCol="0">
            <a:spAutoFit/>
          </a:bodyPr>
          <a:lstStyle/>
          <a:p>
            <a:pPr marL="4763" algn="ctr"/>
            <a:r>
              <a:rPr lang="fr-CA" sz="1300" b="0" dirty="0">
                <a:solidFill>
                  <a:srgbClr val="F46C31"/>
                </a:solidFill>
                <a:latin typeface="+mj-lt"/>
              </a:rPr>
              <a:t>Main impacts of these incidents</a:t>
            </a:r>
            <a:endParaRPr lang="fr-CA" sz="1300" b="0" i="1" dirty="0">
              <a:solidFill>
                <a:srgbClr val="F46C31"/>
              </a:solidFill>
              <a:latin typeface="+mj-lt"/>
            </a:endParaRPr>
          </a:p>
        </p:txBody>
      </p:sp>
      <p:sp>
        <p:nvSpPr>
          <p:cNvPr id="20" name="ZoneTexte 6">
            <a:extLst>
              <a:ext uri="{FF2B5EF4-FFF2-40B4-BE49-F238E27FC236}">
                <a16:creationId xmlns:a16="http://schemas.microsoft.com/office/drawing/2014/main" id="{EC06AB2A-843D-079A-FFA6-50E341F64531}"/>
              </a:ext>
            </a:extLst>
          </p:cNvPr>
          <p:cNvSpPr txBox="1"/>
          <p:nvPr>
            <p:custDataLst>
              <p:tags r:id="rId8"/>
            </p:custDataLst>
          </p:nvPr>
        </p:nvSpPr>
        <p:spPr>
          <a:xfrm>
            <a:off x="266334" y="4659821"/>
            <a:ext cx="7794824"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Q18. In the past three years, has your business been victimized by computer security incidents (intrusions, hacking, ransom, etc.)? Base: All respondents (n = 233).</a:t>
            </a:r>
          </a:p>
          <a:p>
            <a:r>
              <a:rPr lang="en-CA" sz="800" b="0" dirty="0">
                <a:solidFill>
                  <a:schemeClr val="bg1">
                    <a:lumMod val="50000"/>
                  </a:schemeClr>
                </a:solidFill>
                <a:latin typeface="Calibri" panose="020F0502020204030204" pitchFamily="34" charset="0"/>
                <a:cs typeface="Calibri" panose="020F0502020204030204" pitchFamily="34" charset="0"/>
              </a:rPr>
              <a:t>Q19. What were the main impacts of these incidents? </a:t>
            </a:r>
            <a:r>
              <a:rPr lang="en-CA" sz="800" b="0" i="1" dirty="0">
                <a:solidFill>
                  <a:schemeClr val="bg1">
                    <a:lumMod val="50000"/>
                  </a:schemeClr>
                </a:solidFill>
                <a:latin typeface="Calibri" panose="020F0502020204030204" pitchFamily="34" charset="0"/>
                <a:cs typeface="Calibri" panose="020F0502020204030204" pitchFamily="34" charset="0"/>
              </a:rPr>
              <a:t>(Several possible options)  </a:t>
            </a:r>
            <a:r>
              <a:rPr lang="en-CA" sz="800" b="0" dirty="0">
                <a:solidFill>
                  <a:schemeClr val="bg1">
                    <a:lumMod val="50000"/>
                  </a:schemeClr>
                </a:solidFill>
                <a:latin typeface="Calibri" panose="020F0502020204030204" pitchFamily="34" charset="0"/>
                <a:cs typeface="Calibri" panose="020F0502020204030204" pitchFamily="34" charset="0"/>
              </a:rPr>
              <a:t>Base: Respondents answering yes to Q18 (n = 22).</a:t>
            </a:r>
          </a:p>
        </p:txBody>
      </p:sp>
      <p:grpSp>
        <p:nvGrpSpPr>
          <p:cNvPr id="3" name="Group 29">
            <a:extLst>
              <a:ext uri="{FF2B5EF4-FFF2-40B4-BE49-F238E27FC236}">
                <a16:creationId xmlns:a16="http://schemas.microsoft.com/office/drawing/2014/main" id="{86903B0F-B05B-241F-A6B8-09E6E931299C}"/>
              </a:ext>
            </a:extLst>
          </p:cNvPr>
          <p:cNvGrpSpPr>
            <a:grpSpLocks noChangeAspect="1"/>
          </p:cNvGrpSpPr>
          <p:nvPr>
            <p:custDataLst>
              <p:tags r:id="rId9"/>
            </p:custDataLst>
          </p:nvPr>
        </p:nvGrpSpPr>
        <p:grpSpPr bwMode="auto">
          <a:xfrm rot="11248707" flipH="1" flipV="1">
            <a:off x="3397778" y="1983256"/>
            <a:ext cx="723004" cy="481275"/>
            <a:chOff x="4459" y="3795"/>
            <a:chExt cx="462" cy="429"/>
          </a:xfrm>
          <a:solidFill>
            <a:srgbClr val="F46C31">
              <a:alpha val="72157"/>
            </a:srgbClr>
          </a:solidFill>
        </p:grpSpPr>
        <p:sp>
          <p:nvSpPr>
            <p:cNvPr id="8" name="Freeform 20">
              <a:extLst>
                <a:ext uri="{FF2B5EF4-FFF2-40B4-BE49-F238E27FC236}">
                  <a16:creationId xmlns:a16="http://schemas.microsoft.com/office/drawing/2014/main" id="{ED8801E7-E3D2-2BD0-5638-6B2BC0DDB42E}"/>
                </a:ext>
              </a:extLst>
            </p:cNvPr>
            <p:cNvSpPr>
              <a:spLocks/>
            </p:cNvSpPr>
            <p:nvPr/>
          </p:nvSpPr>
          <p:spPr bwMode="auto">
            <a:xfrm>
              <a:off x="4459" y="3865"/>
              <a:ext cx="379" cy="359"/>
            </a:xfrm>
            <a:custGeom>
              <a:avLst/>
              <a:gdLst/>
              <a:ahLst/>
              <a:cxnLst>
                <a:cxn ang="0">
                  <a:pos x="225" y="0"/>
                </a:cxn>
                <a:cxn ang="0">
                  <a:pos x="227" y="0"/>
                </a:cxn>
                <a:cxn ang="0">
                  <a:pos x="231" y="13"/>
                </a:cxn>
                <a:cxn ang="0">
                  <a:pos x="230" y="14"/>
                </a:cxn>
                <a:cxn ang="0">
                  <a:pos x="133" y="66"/>
                </a:cxn>
                <a:cxn ang="0">
                  <a:pos x="56" y="142"/>
                </a:cxn>
                <a:cxn ang="0">
                  <a:pos x="21" y="191"/>
                </a:cxn>
                <a:cxn ang="0">
                  <a:pos x="14" y="186"/>
                </a:cxn>
                <a:cxn ang="0">
                  <a:pos x="46" y="130"/>
                </a:cxn>
                <a:cxn ang="0">
                  <a:pos x="125" y="53"/>
                </a:cxn>
                <a:cxn ang="0">
                  <a:pos x="225" y="0"/>
                </a:cxn>
              </a:cxnLst>
              <a:rect l="0" t="0" r="r" b="b"/>
              <a:pathLst>
                <a:path w="241" h="228">
                  <a:moveTo>
                    <a:pt x="225" y="0"/>
                  </a:moveTo>
                  <a:cubicBezTo>
                    <a:pt x="226" y="0"/>
                    <a:pt x="226" y="0"/>
                    <a:pt x="227" y="0"/>
                  </a:cubicBezTo>
                  <a:cubicBezTo>
                    <a:pt x="233" y="0"/>
                    <a:pt x="241" y="4"/>
                    <a:pt x="231" y="13"/>
                  </a:cubicBezTo>
                  <a:cubicBezTo>
                    <a:pt x="231" y="13"/>
                    <a:pt x="230" y="14"/>
                    <a:pt x="230" y="14"/>
                  </a:cubicBezTo>
                  <a:cubicBezTo>
                    <a:pt x="228" y="14"/>
                    <a:pt x="176" y="33"/>
                    <a:pt x="133" y="66"/>
                  </a:cubicBezTo>
                  <a:cubicBezTo>
                    <a:pt x="88" y="98"/>
                    <a:pt x="56" y="142"/>
                    <a:pt x="56" y="142"/>
                  </a:cubicBezTo>
                  <a:cubicBezTo>
                    <a:pt x="56" y="142"/>
                    <a:pt x="34" y="169"/>
                    <a:pt x="21" y="191"/>
                  </a:cubicBezTo>
                  <a:cubicBezTo>
                    <a:pt x="0" y="228"/>
                    <a:pt x="4" y="211"/>
                    <a:pt x="14" y="186"/>
                  </a:cubicBezTo>
                  <a:cubicBezTo>
                    <a:pt x="11" y="188"/>
                    <a:pt x="45" y="130"/>
                    <a:pt x="46" y="130"/>
                  </a:cubicBezTo>
                  <a:cubicBezTo>
                    <a:pt x="46" y="131"/>
                    <a:pt x="79" y="85"/>
                    <a:pt x="125" y="53"/>
                  </a:cubicBezTo>
                  <a:cubicBezTo>
                    <a:pt x="170" y="19"/>
                    <a:pt x="223" y="0"/>
                    <a:pt x="225" y="0"/>
                  </a:cubicBezTo>
                  <a:close/>
                </a:path>
              </a:pathLst>
            </a:custGeom>
            <a:grpFill/>
            <a:ln w="9525">
              <a:solidFill>
                <a:srgbClr val="F46C31"/>
              </a:solidFill>
              <a:round/>
              <a:headEnd/>
              <a:tailEnd/>
            </a:ln>
          </p:spPr>
          <p:txBody>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endParaRPr lang="en-GB" sz="1013" dirty="0">
                <a:solidFill>
                  <a:schemeClr val="accent1"/>
                </a:solidFill>
                <a:latin typeface="+mn-lt"/>
              </a:endParaRPr>
            </a:p>
          </p:txBody>
        </p:sp>
        <p:sp>
          <p:nvSpPr>
            <p:cNvPr id="11" name="Freeform 21">
              <a:extLst>
                <a:ext uri="{FF2B5EF4-FFF2-40B4-BE49-F238E27FC236}">
                  <a16:creationId xmlns:a16="http://schemas.microsoft.com/office/drawing/2014/main" id="{142C9B90-1C0A-B82F-CB41-AC51824FBCB0}"/>
                </a:ext>
              </a:extLst>
            </p:cNvPr>
            <p:cNvSpPr>
              <a:spLocks/>
            </p:cNvSpPr>
            <p:nvPr/>
          </p:nvSpPr>
          <p:spPr bwMode="auto">
            <a:xfrm>
              <a:off x="4731" y="3795"/>
              <a:ext cx="190" cy="204"/>
            </a:xfrm>
            <a:custGeom>
              <a:avLst/>
              <a:gdLst/>
              <a:ahLst/>
              <a:cxnLst>
                <a:cxn ang="0">
                  <a:pos x="115" y="26"/>
                </a:cxn>
                <a:cxn ang="0">
                  <a:pos x="113" y="25"/>
                </a:cxn>
                <a:cxn ang="0">
                  <a:pos x="110" y="24"/>
                </a:cxn>
                <a:cxn ang="0">
                  <a:pos x="103" y="23"/>
                </a:cxn>
                <a:cxn ang="0">
                  <a:pos x="89" y="19"/>
                </a:cxn>
                <a:cxn ang="0">
                  <a:pos x="12" y="0"/>
                </a:cxn>
                <a:cxn ang="0">
                  <a:pos x="10" y="0"/>
                </a:cxn>
                <a:cxn ang="0">
                  <a:pos x="7" y="13"/>
                </a:cxn>
                <a:cxn ang="0">
                  <a:pos x="8" y="14"/>
                </a:cxn>
                <a:cxn ang="0">
                  <a:pos x="84" y="33"/>
                </a:cxn>
                <a:cxn ang="0">
                  <a:pos x="98" y="37"/>
                </a:cxn>
                <a:cxn ang="0">
                  <a:pos x="91" y="43"/>
                </a:cxn>
                <a:cxn ang="0">
                  <a:pos x="74" y="61"/>
                </a:cxn>
                <a:cxn ang="0">
                  <a:pos x="51" y="100"/>
                </a:cxn>
                <a:cxn ang="0">
                  <a:pos x="58" y="105"/>
                </a:cxn>
                <a:cxn ang="0">
                  <a:pos x="84" y="72"/>
                </a:cxn>
                <a:cxn ang="0">
                  <a:pos x="100" y="55"/>
                </a:cxn>
                <a:cxn ang="0">
                  <a:pos x="118" y="39"/>
                </a:cxn>
                <a:cxn ang="0">
                  <a:pos x="118" y="39"/>
                </a:cxn>
                <a:cxn ang="0">
                  <a:pos x="118" y="39"/>
                </a:cxn>
                <a:cxn ang="0">
                  <a:pos x="120" y="33"/>
                </a:cxn>
                <a:cxn ang="0">
                  <a:pos x="115" y="26"/>
                </a:cxn>
              </a:cxnLst>
              <a:rect l="0" t="0" r="r" b="b"/>
              <a:pathLst>
                <a:path w="121" h="130">
                  <a:moveTo>
                    <a:pt x="115" y="26"/>
                  </a:moveTo>
                  <a:cubicBezTo>
                    <a:pt x="113" y="25"/>
                    <a:pt x="113" y="25"/>
                    <a:pt x="113" y="25"/>
                  </a:cubicBezTo>
                  <a:cubicBezTo>
                    <a:pt x="110" y="24"/>
                    <a:pt x="110" y="24"/>
                    <a:pt x="110" y="24"/>
                  </a:cubicBezTo>
                  <a:cubicBezTo>
                    <a:pt x="103" y="23"/>
                    <a:pt x="103" y="23"/>
                    <a:pt x="103" y="23"/>
                  </a:cubicBezTo>
                  <a:cubicBezTo>
                    <a:pt x="89" y="19"/>
                    <a:pt x="89" y="19"/>
                    <a:pt x="89" y="19"/>
                  </a:cubicBezTo>
                  <a:cubicBezTo>
                    <a:pt x="51" y="10"/>
                    <a:pt x="13" y="0"/>
                    <a:pt x="12" y="0"/>
                  </a:cubicBezTo>
                  <a:cubicBezTo>
                    <a:pt x="11" y="0"/>
                    <a:pt x="11" y="0"/>
                    <a:pt x="10" y="0"/>
                  </a:cubicBezTo>
                  <a:cubicBezTo>
                    <a:pt x="0" y="4"/>
                    <a:pt x="4" y="11"/>
                    <a:pt x="7" y="13"/>
                  </a:cubicBezTo>
                  <a:cubicBezTo>
                    <a:pt x="8" y="14"/>
                    <a:pt x="8" y="14"/>
                    <a:pt x="8" y="14"/>
                  </a:cubicBezTo>
                  <a:cubicBezTo>
                    <a:pt x="9" y="14"/>
                    <a:pt x="47" y="24"/>
                    <a:pt x="84" y="33"/>
                  </a:cubicBezTo>
                  <a:cubicBezTo>
                    <a:pt x="89" y="34"/>
                    <a:pt x="93" y="35"/>
                    <a:pt x="98" y="37"/>
                  </a:cubicBezTo>
                  <a:cubicBezTo>
                    <a:pt x="95" y="39"/>
                    <a:pt x="93" y="41"/>
                    <a:pt x="91" y="43"/>
                  </a:cubicBezTo>
                  <a:cubicBezTo>
                    <a:pt x="80" y="53"/>
                    <a:pt x="74" y="61"/>
                    <a:pt x="74" y="61"/>
                  </a:cubicBezTo>
                  <a:cubicBezTo>
                    <a:pt x="73" y="60"/>
                    <a:pt x="48" y="101"/>
                    <a:pt x="51" y="100"/>
                  </a:cubicBezTo>
                  <a:cubicBezTo>
                    <a:pt x="44" y="118"/>
                    <a:pt x="42" y="130"/>
                    <a:pt x="58" y="105"/>
                  </a:cubicBezTo>
                  <a:cubicBezTo>
                    <a:pt x="68" y="90"/>
                    <a:pt x="84" y="72"/>
                    <a:pt x="84" y="72"/>
                  </a:cubicBezTo>
                  <a:cubicBezTo>
                    <a:pt x="84" y="72"/>
                    <a:pt x="90" y="64"/>
                    <a:pt x="100" y="55"/>
                  </a:cubicBezTo>
                  <a:cubicBezTo>
                    <a:pt x="105" y="50"/>
                    <a:pt x="111" y="44"/>
                    <a:pt x="118" y="39"/>
                  </a:cubicBezTo>
                  <a:cubicBezTo>
                    <a:pt x="118" y="39"/>
                    <a:pt x="118" y="39"/>
                    <a:pt x="118" y="39"/>
                  </a:cubicBezTo>
                  <a:cubicBezTo>
                    <a:pt x="118" y="39"/>
                    <a:pt x="118" y="39"/>
                    <a:pt x="118" y="39"/>
                  </a:cubicBezTo>
                  <a:cubicBezTo>
                    <a:pt x="118" y="39"/>
                    <a:pt x="121" y="37"/>
                    <a:pt x="120" y="33"/>
                  </a:cubicBezTo>
                  <a:cubicBezTo>
                    <a:pt x="120" y="29"/>
                    <a:pt x="117" y="27"/>
                    <a:pt x="115" y="26"/>
                  </a:cubicBezTo>
                  <a:close/>
                </a:path>
              </a:pathLst>
            </a:custGeom>
            <a:grpFill/>
            <a:ln w="9525">
              <a:solidFill>
                <a:srgbClr val="F46C31"/>
              </a:solidFill>
              <a:round/>
              <a:headEnd/>
              <a:tailEnd/>
            </a:ln>
          </p:spPr>
          <p:txBody>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endParaRPr lang="en-GB" sz="1013" dirty="0">
                <a:solidFill>
                  <a:schemeClr val="accent1"/>
                </a:solidFill>
                <a:latin typeface="+mn-lt"/>
              </a:endParaRPr>
            </a:p>
          </p:txBody>
        </p:sp>
      </p:grpSp>
      <p:sp>
        <p:nvSpPr>
          <p:cNvPr id="5" name="ZoneTexte 4">
            <a:extLst>
              <a:ext uri="{FF2B5EF4-FFF2-40B4-BE49-F238E27FC236}">
                <a16:creationId xmlns:a16="http://schemas.microsoft.com/office/drawing/2014/main" id="{5F853049-42CA-71FD-741F-D28348CA8FF1}"/>
              </a:ext>
            </a:extLst>
          </p:cNvPr>
          <p:cNvSpPr txBox="1"/>
          <p:nvPr>
            <p:custDataLst>
              <p:tags r:id="rId10"/>
            </p:custDataLst>
          </p:nvPr>
        </p:nvSpPr>
        <p:spPr>
          <a:xfrm>
            <a:off x="234039" y="2966920"/>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6" name="ZoneTexte 5">
            <a:extLst>
              <a:ext uri="{FF2B5EF4-FFF2-40B4-BE49-F238E27FC236}">
                <a16:creationId xmlns:a16="http://schemas.microsoft.com/office/drawing/2014/main" id="{0F3AFB98-9295-D671-0F01-6C3091212BD0}"/>
              </a:ext>
            </a:extLst>
          </p:cNvPr>
          <p:cNvSpPr txBox="1"/>
          <p:nvPr>
            <p:custDataLst>
              <p:tags r:id="rId11"/>
            </p:custDataLst>
          </p:nvPr>
        </p:nvSpPr>
        <p:spPr>
          <a:xfrm>
            <a:off x="225572" y="3487387"/>
            <a:ext cx="1025642" cy="523220"/>
          </a:xfrm>
          <a:prstGeom prst="rect">
            <a:avLst/>
          </a:prstGeom>
          <a:noFill/>
        </p:spPr>
        <p:txBody>
          <a:bodyPr wrap="square" rtlCol="0">
            <a:spAutoFit/>
          </a:bodyPr>
          <a:lstStyle/>
          <a:p>
            <a:pPr algn="ctr"/>
            <a:r>
              <a:rPr lang="fr-CA" sz="2800" dirty="0">
                <a:solidFill>
                  <a:srgbClr val="FF0000"/>
                </a:solidFill>
                <a:latin typeface="+mn-lt"/>
              </a:rPr>
              <a:t>– </a:t>
            </a:r>
          </a:p>
        </p:txBody>
      </p:sp>
      <p:sp>
        <p:nvSpPr>
          <p:cNvPr id="9" name="Rectangle: Rounded Corners 21">
            <a:extLst>
              <a:ext uri="{FF2B5EF4-FFF2-40B4-BE49-F238E27FC236}">
                <a16:creationId xmlns:a16="http://schemas.microsoft.com/office/drawing/2014/main" id="{ED831A28-C01D-C4B4-0005-C260A44B92E7}"/>
              </a:ext>
            </a:extLst>
          </p:cNvPr>
          <p:cNvSpPr/>
          <p:nvPr>
            <p:custDataLst>
              <p:tags r:id="rId12"/>
            </p:custDataLst>
          </p:nvPr>
        </p:nvSpPr>
        <p:spPr>
          <a:xfrm>
            <a:off x="966395" y="3075948"/>
            <a:ext cx="1137504" cy="336214"/>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YES - highest: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No variance</a:t>
            </a:r>
          </a:p>
        </p:txBody>
      </p:sp>
      <p:sp>
        <p:nvSpPr>
          <p:cNvPr id="15" name="Rectangle: Rounded Corners 21">
            <a:extLst>
              <a:ext uri="{FF2B5EF4-FFF2-40B4-BE49-F238E27FC236}">
                <a16:creationId xmlns:a16="http://schemas.microsoft.com/office/drawing/2014/main" id="{87E52146-E953-AC80-947D-7D5561E68C6B}"/>
              </a:ext>
            </a:extLst>
          </p:cNvPr>
          <p:cNvSpPr/>
          <p:nvPr>
            <p:custDataLst>
              <p:tags r:id="rId13"/>
            </p:custDataLst>
          </p:nvPr>
        </p:nvSpPr>
        <p:spPr>
          <a:xfrm>
            <a:off x="957927" y="3587865"/>
            <a:ext cx="1221393" cy="348955"/>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YES - lowest: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Primary sector (0%)</a:t>
            </a:r>
          </a:p>
        </p:txBody>
      </p:sp>
    </p:spTree>
    <p:extLst>
      <p:ext uri="{BB962C8B-B14F-4D97-AF65-F5344CB8AC3E}">
        <p14:creationId xmlns:p14="http://schemas.microsoft.com/office/powerpoint/2010/main" val="160232945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36">
            <a:extLst>
              <a:ext uri="{FF2B5EF4-FFF2-40B4-BE49-F238E27FC236}">
                <a16:creationId xmlns:a16="http://schemas.microsoft.com/office/drawing/2014/main" id="{A6F13AE8-3E90-4485-BC89-88FCE5699B82}"/>
              </a:ext>
            </a:extLst>
          </p:cNvPr>
          <p:cNvGraphicFramePr>
            <a:graphicFrameLocks noChangeAspect="1"/>
          </p:cNvGraphicFramePr>
          <p:nvPr>
            <p:custDataLst>
              <p:tags r:id="rId1"/>
            </p:custDataLst>
            <p:extLst>
              <p:ext uri="{D42A27DB-BD31-4B8C-83A1-F6EECF244321}">
                <p14:modId xmlns:p14="http://schemas.microsoft.com/office/powerpoint/2010/main" val="423768605"/>
              </p:ext>
            </p:extLst>
          </p:nvPr>
        </p:nvGraphicFramePr>
        <p:xfrm>
          <a:off x="1271254" y="1860495"/>
          <a:ext cx="2612550" cy="1973467"/>
        </p:xfrm>
        <a:graphic>
          <a:graphicData uri="http://schemas.openxmlformats.org/drawingml/2006/chart">
            <c:chart xmlns:c="http://schemas.openxmlformats.org/drawingml/2006/chart" xmlns:r="http://schemas.openxmlformats.org/officeDocument/2006/relationships" r:id="rId21"/>
          </a:graphicData>
        </a:graphic>
      </p:graphicFrame>
      <p:sp>
        <p:nvSpPr>
          <p:cNvPr id="2" name="Espace réservé du numéro de diapositive 1"/>
          <p:cNvSpPr>
            <a:spLocks noGrp="1"/>
          </p:cNvSpPr>
          <p:nvPr>
            <p:ph type="sldNum" sz="quarter" idx="10"/>
            <p:custDataLst>
              <p:tags r:id="rId2"/>
            </p:custDataLst>
          </p:nvPr>
        </p:nvSpPr>
        <p:spPr/>
        <p:txBody>
          <a:bodyPr/>
          <a:lstStyle/>
          <a:p>
            <a:fld id="{C297CA5E-FF06-48ED-82CF-4AAA99EE0D5C}" type="slidenum">
              <a:rPr lang="fr-CA" smtClean="0"/>
              <a:pPr/>
              <a:t>53</a:t>
            </a:fld>
            <a:endParaRPr lang="fr-CA" dirty="0"/>
          </a:p>
        </p:txBody>
      </p:sp>
      <p:sp>
        <p:nvSpPr>
          <p:cNvPr id="7" name="Rectangle 3"/>
          <p:cNvSpPr>
            <a:spLocks noChangeArrowheads="1"/>
          </p:cNvSpPr>
          <p:nvPr>
            <p:custDataLst>
              <p:tags r:id="rId3"/>
            </p:custDataLst>
          </p:nvPr>
        </p:nvSpPr>
        <p:spPr bwMode="auto">
          <a:xfrm>
            <a:off x="352775" y="119775"/>
            <a:ext cx="8193314" cy="533274"/>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Measures to strengthen information and management systems </a:t>
            </a: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(1/2)</a:t>
            </a:r>
          </a:p>
        </p:txBody>
      </p:sp>
      <p:sp>
        <p:nvSpPr>
          <p:cNvPr id="14" name="TextBox 1">
            <a:extLst>
              <a:ext uri="{FF2B5EF4-FFF2-40B4-BE49-F238E27FC236}">
                <a16:creationId xmlns:a16="http://schemas.microsoft.com/office/drawing/2014/main" id="{5FDCE59D-ECB6-4674-9EEE-439F46F3D54B}"/>
              </a:ext>
            </a:extLst>
          </p:cNvPr>
          <p:cNvSpPr txBox="1"/>
          <p:nvPr>
            <p:custDataLst>
              <p:tags r:id="rId4"/>
            </p:custDataLst>
          </p:nvPr>
        </p:nvSpPr>
        <p:spPr>
          <a:xfrm>
            <a:off x="369758" y="733742"/>
            <a:ext cx="8361855" cy="1128514"/>
          </a:xfrm>
          <a:prstGeom prst="rect">
            <a:avLst/>
          </a:prstGeom>
        </p:spPr>
        <p:txBody>
          <a:bodyPr vert="horz" wrap="square" lIns="91440" tIns="0" rIns="91440" bIns="0" rtlCol="0">
            <a:spAutoFit/>
          </a:bodyPr>
          <a:lstStyle/>
          <a:p>
            <a:pPr marL="4763" algn="just">
              <a:lnSpc>
                <a:spcPts val="1200"/>
              </a:lnSpc>
              <a:spcAft>
                <a:spcPts val="400"/>
              </a:spcAft>
            </a:pPr>
            <a:r>
              <a:rPr lang="en-CA" sz="1100" b="0" dirty="0">
                <a:latin typeface="Calibri" panose="020F0502020204030204" pitchFamily="34" charset="0"/>
                <a:cs typeface="Calibri" panose="020F0502020204030204" pitchFamily="34" charset="0"/>
              </a:rPr>
              <a:t>More than half of the respondents (52%) have implemented measures to strengthen the security of their information and management systems in the past three years. This percentage is higher in the retailing, public and para-public sectors and in companies with 15 or more employees that have made commitments to reduce their environmental footprint. The proportion is lower than average, particularly in the primary and secondary sectors and in microbusinesses (fewer than 5 employees). </a:t>
            </a:r>
          </a:p>
          <a:p>
            <a:pPr marL="4763" algn="just">
              <a:lnSpc>
                <a:spcPts val="1200"/>
              </a:lnSpc>
              <a:spcAft>
                <a:spcPts val="400"/>
              </a:spcAft>
            </a:pPr>
            <a:r>
              <a:rPr lang="en-CA" sz="1100" b="0" dirty="0">
                <a:latin typeface="Calibri" panose="020F0502020204030204" pitchFamily="34" charset="0"/>
                <a:cs typeface="Calibri" panose="020F0502020204030204" pitchFamily="34" charset="0"/>
              </a:rPr>
              <a:t>Two-thirds of those who have taken these measures (65%) plan on further strengthening them in the next year, especially businesses in the public and para-public sectors and companies with 15 or more employees. Only 20% of those that have not taken any measures plan on implementing them in the next year. </a:t>
            </a:r>
          </a:p>
        </p:txBody>
      </p:sp>
      <p:sp>
        <p:nvSpPr>
          <p:cNvPr id="13" name="TextBox 1">
            <a:extLst>
              <a:ext uri="{FF2B5EF4-FFF2-40B4-BE49-F238E27FC236}">
                <a16:creationId xmlns:a16="http://schemas.microsoft.com/office/drawing/2014/main" id="{FD1B4624-7A2E-4564-B746-6B6575362604}"/>
              </a:ext>
            </a:extLst>
          </p:cNvPr>
          <p:cNvSpPr txBox="1"/>
          <p:nvPr>
            <p:custDataLst>
              <p:tags r:id="rId5"/>
            </p:custDataLst>
          </p:nvPr>
        </p:nvSpPr>
        <p:spPr>
          <a:xfrm>
            <a:off x="144047" y="2091594"/>
            <a:ext cx="1555635" cy="677108"/>
          </a:xfrm>
          <a:prstGeom prst="rect">
            <a:avLst/>
          </a:prstGeom>
        </p:spPr>
        <p:txBody>
          <a:bodyPr vert="horz" wrap="square" lIns="0" tIns="0" rIns="0" bIns="0" rtlCol="0">
            <a:spAutoFit/>
          </a:bodyPr>
          <a:lstStyle/>
          <a:p>
            <a:pPr marL="4763" algn="ctr"/>
            <a:r>
              <a:rPr lang="en-CA" sz="1100" b="0" dirty="0">
                <a:solidFill>
                  <a:srgbClr val="F46C31"/>
                </a:solidFill>
                <a:latin typeface="+mj-lt"/>
              </a:rPr>
              <a:t>Have you implemented measures to strengthen your information and management systems?</a:t>
            </a:r>
          </a:p>
        </p:txBody>
      </p:sp>
      <p:graphicFrame>
        <p:nvGraphicFramePr>
          <p:cNvPr id="9" name="Chart 36">
            <a:extLst>
              <a:ext uri="{FF2B5EF4-FFF2-40B4-BE49-F238E27FC236}">
                <a16:creationId xmlns:a16="http://schemas.microsoft.com/office/drawing/2014/main" id="{EE812368-B72A-EDD4-415E-954B4EA31546}"/>
              </a:ext>
            </a:extLst>
          </p:cNvPr>
          <p:cNvGraphicFramePr>
            <a:graphicFrameLocks noChangeAspect="1"/>
          </p:cNvGraphicFramePr>
          <p:nvPr>
            <p:custDataLst>
              <p:tags r:id="rId6"/>
            </p:custDataLst>
            <p:extLst>
              <p:ext uri="{D42A27DB-BD31-4B8C-83A1-F6EECF244321}">
                <p14:modId xmlns:p14="http://schemas.microsoft.com/office/powerpoint/2010/main" val="1162493666"/>
              </p:ext>
            </p:extLst>
          </p:nvPr>
        </p:nvGraphicFramePr>
        <p:xfrm>
          <a:off x="4834565" y="1935655"/>
          <a:ext cx="2390170" cy="1805486"/>
        </p:xfrm>
        <a:graphic>
          <a:graphicData uri="http://schemas.openxmlformats.org/drawingml/2006/chart">
            <c:chart xmlns:c="http://schemas.openxmlformats.org/drawingml/2006/chart" xmlns:r="http://schemas.openxmlformats.org/officeDocument/2006/relationships" r:id="rId22"/>
          </a:graphicData>
        </a:graphic>
      </p:graphicFrame>
      <p:sp>
        <p:nvSpPr>
          <p:cNvPr id="10" name="TextBox 1">
            <a:extLst>
              <a:ext uri="{FF2B5EF4-FFF2-40B4-BE49-F238E27FC236}">
                <a16:creationId xmlns:a16="http://schemas.microsoft.com/office/drawing/2014/main" id="{B1E0FB80-2EB9-7336-24BC-0E8A12652B8A}"/>
              </a:ext>
            </a:extLst>
          </p:cNvPr>
          <p:cNvSpPr txBox="1"/>
          <p:nvPr>
            <p:custDataLst>
              <p:tags r:id="rId7"/>
            </p:custDataLst>
          </p:nvPr>
        </p:nvSpPr>
        <p:spPr>
          <a:xfrm>
            <a:off x="6921235" y="1875333"/>
            <a:ext cx="2002471" cy="507831"/>
          </a:xfrm>
          <a:prstGeom prst="rect">
            <a:avLst/>
          </a:prstGeom>
        </p:spPr>
        <p:txBody>
          <a:bodyPr vert="horz" wrap="square" lIns="0" tIns="0" rIns="0" bIns="0" rtlCol="0">
            <a:spAutoFit/>
          </a:bodyPr>
          <a:lstStyle/>
          <a:p>
            <a:pPr marL="4763" algn="ctr"/>
            <a:r>
              <a:rPr lang="en-CA" sz="1100" b="0" dirty="0">
                <a:solidFill>
                  <a:srgbClr val="002F5F"/>
                </a:solidFill>
                <a:latin typeface="+mj-lt"/>
              </a:rPr>
              <a:t>Those answering no or DNK: do you plan on bringing such measures?</a:t>
            </a:r>
            <a:endParaRPr lang="en-CA" sz="1100" b="0" i="1" dirty="0">
              <a:solidFill>
                <a:srgbClr val="002F5F"/>
              </a:solidFill>
              <a:latin typeface="+mj-lt"/>
            </a:endParaRPr>
          </a:p>
        </p:txBody>
      </p:sp>
      <p:sp>
        <p:nvSpPr>
          <p:cNvPr id="20" name="ZoneTexte 6">
            <a:extLst>
              <a:ext uri="{FF2B5EF4-FFF2-40B4-BE49-F238E27FC236}">
                <a16:creationId xmlns:a16="http://schemas.microsoft.com/office/drawing/2014/main" id="{EC06AB2A-843D-079A-FFA6-50E341F64531}"/>
              </a:ext>
            </a:extLst>
          </p:cNvPr>
          <p:cNvSpPr txBox="1"/>
          <p:nvPr>
            <p:custDataLst>
              <p:tags r:id="rId8"/>
            </p:custDataLst>
          </p:nvPr>
        </p:nvSpPr>
        <p:spPr>
          <a:xfrm>
            <a:off x="361241" y="4455597"/>
            <a:ext cx="8651179" cy="707886"/>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Q20. In the past three years, has your company implemented measures to strengthen the security of its information and management systems?  Base: All respondents (n = 233).</a:t>
            </a:r>
          </a:p>
          <a:p>
            <a:r>
              <a:rPr lang="en-CA" sz="800" b="0" dirty="0">
                <a:solidFill>
                  <a:schemeClr val="bg1">
                    <a:lumMod val="50000"/>
                  </a:schemeClr>
                </a:solidFill>
                <a:latin typeface="Calibri" panose="020F0502020204030204" pitchFamily="34" charset="0"/>
                <a:cs typeface="Calibri" panose="020F0502020204030204" pitchFamily="34" charset="0"/>
              </a:rPr>
              <a:t>Q21A. In the next year, does your company plan on implementing  measures to strengthen the security of its information and management systems?  </a:t>
            </a:r>
            <a:br>
              <a:rPr lang="en-CA" sz="800" b="0" dirty="0">
                <a:solidFill>
                  <a:schemeClr val="bg1">
                    <a:lumMod val="50000"/>
                  </a:schemeClr>
                </a:solidFill>
                <a:latin typeface="Calibri" panose="020F0502020204030204" pitchFamily="34" charset="0"/>
                <a:cs typeface="Calibri" panose="020F0502020204030204" pitchFamily="34" charset="0"/>
              </a:rPr>
            </a:br>
            <a:r>
              <a:rPr lang="en-CA" sz="800" b="0" dirty="0">
                <a:solidFill>
                  <a:schemeClr val="bg1">
                    <a:lumMod val="50000"/>
                  </a:schemeClr>
                </a:solidFill>
                <a:latin typeface="Calibri" panose="020F0502020204030204" pitchFamily="34" charset="0"/>
                <a:cs typeface="Calibri" panose="020F0502020204030204" pitchFamily="34" charset="0"/>
              </a:rPr>
              <a:t>Base: Respondents who did not answer yes to Q20 (n = 113).</a:t>
            </a:r>
          </a:p>
          <a:p>
            <a:r>
              <a:rPr lang="en-CA" sz="800" b="0" dirty="0">
                <a:solidFill>
                  <a:schemeClr val="bg1">
                    <a:lumMod val="50000"/>
                  </a:schemeClr>
                </a:solidFill>
                <a:latin typeface="Calibri" panose="020F0502020204030204" pitchFamily="34" charset="0"/>
                <a:cs typeface="Calibri" panose="020F0502020204030204" pitchFamily="34" charset="0"/>
              </a:rPr>
              <a:t>Q21B. In the next year, does your company plan on implementing  measures to further strengthen the security of its information and management systems?  </a:t>
            </a:r>
            <a:br>
              <a:rPr lang="en-CA" sz="800" b="0" dirty="0">
                <a:solidFill>
                  <a:schemeClr val="bg1">
                    <a:lumMod val="50000"/>
                  </a:schemeClr>
                </a:solidFill>
                <a:latin typeface="Calibri" panose="020F0502020204030204" pitchFamily="34" charset="0"/>
                <a:cs typeface="Calibri" panose="020F0502020204030204" pitchFamily="34" charset="0"/>
              </a:rPr>
            </a:br>
            <a:r>
              <a:rPr lang="en-CA" sz="800" b="0" dirty="0">
                <a:solidFill>
                  <a:schemeClr val="bg1">
                    <a:lumMod val="50000"/>
                  </a:schemeClr>
                </a:solidFill>
                <a:latin typeface="Calibri" panose="020F0502020204030204" pitchFamily="34" charset="0"/>
                <a:cs typeface="Calibri" panose="020F0502020204030204" pitchFamily="34" charset="0"/>
              </a:rPr>
              <a:t>Base: Respondents who answered yes to Q20 (n = 120).</a:t>
            </a:r>
          </a:p>
        </p:txBody>
      </p:sp>
      <p:graphicFrame>
        <p:nvGraphicFramePr>
          <p:cNvPr id="12" name="Chart 36">
            <a:extLst>
              <a:ext uri="{FF2B5EF4-FFF2-40B4-BE49-F238E27FC236}">
                <a16:creationId xmlns:a16="http://schemas.microsoft.com/office/drawing/2014/main" id="{E4CA5090-25F3-5583-8745-BFC2BB4C9AD8}"/>
              </a:ext>
            </a:extLst>
          </p:cNvPr>
          <p:cNvGraphicFramePr>
            <a:graphicFrameLocks noChangeAspect="1"/>
          </p:cNvGraphicFramePr>
          <p:nvPr>
            <p:custDataLst>
              <p:tags r:id="rId9"/>
            </p:custDataLst>
            <p:extLst>
              <p:ext uri="{D42A27DB-BD31-4B8C-83A1-F6EECF244321}">
                <p14:modId xmlns:p14="http://schemas.microsoft.com/office/powerpoint/2010/main" val="3088354085"/>
              </p:ext>
            </p:extLst>
          </p:nvPr>
        </p:nvGraphicFramePr>
        <p:xfrm>
          <a:off x="6721443" y="2296118"/>
          <a:ext cx="2390170" cy="1805486"/>
        </p:xfrm>
        <a:graphic>
          <a:graphicData uri="http://schemas.openxmlformats.org/drawingml/2006/chart">
            <c:chart xmlns:c="http://schemas.openxmlformats.org/drawingml/2006/chart" xmlns:r="http://schemas.openxmlformats.org/officeDocument/2006/relationships" r:id="rId23"/>
          </a:graphicData>
        </a:graphic>
      </p:graphicFrame>
      <p:sp>
        <p:nvSpPr>
          <p:cNvPr id="5" name="TextBox 1">
            <a:extLst>
              <a:ext uri="{FF2B5EF4-FFF2-40B4-BE49-F238E27FC236}">
                <a16:creationId xmlns:a16="http://schemas.microsoft.com/office/drawing/2014/main" id="{70F1D312-C61D-6A8C-A63E-99ECBF45AE39}"/>
              </a:ext>
            </a:extLst>
          </p:cNvPr>
          <p:cNvSpPr txBox="1"/>
          <p:nvPr>
            <p:custDataLst>
              <p:tags r:id="rId10"/>
            </p:custDataLst>
          </p:nvPr>
        </p:nvSpPr>
        <p:spPr>
          <a:xfrm>
            <a:off x="3883804" y="2058413"/>
            <a:ext cx="1555635" cy="507831"/>
          </a:xfrm>
          <a:prstGeom prst="rect">
            <a:avLst/>
          </a:prstGeom>
        </p:spPr>
        <p:txBody>
          <a:bodyPr vert="horz" wrap="square" lIns="0" tIns="0" rIns="0" bIns="0" rtlCol="0">
            <a:spAutoFit/>
          </a:bodyPr>
          <a:lstStyle/>
          <a:p>
            <a:pPr marL="4763" algn="ctr"/>
            <a:r>
              <a:rPr lang="en-CA" sz="1100" b="0" dirty="0">
                <a:solidFill>
                  <a:srgbClr val="F46C31"/>
                </a:solidFill>
                <a:latin typeface="+mj-lt"/>
              </a:rPr>
              <a:t>Those answering yes: do you plan on strengthening these measures?</a:t>
            </a:r>
          </a:p>
        </p:txBody>
      </p:sp>
      <p:sp>
        <p:nvSpPr>
          <p:cNvPr id="6" name="ZoneTexte 5">
            <a:extLst>
              <a:ext uri="{FF2B5EF4-FFF2-40B4-BE49-F238E27FC236}">
                <a16:creationId xmlns:a16="http://schemas.microsoft.com/office/drawing/2014/main" id="{0AFBE5CB-AC7C-2BB8-98B7-CBA84A6F2492}"/>
              </a:ext>
            </a:extLst>
          </p:cNvPr>
          <p:cNvSpPr txBox="1"/>
          <p:nvPr>
            <p:custDataLst>
              <p:tags r:id="rId11"/>
            </p:custDataLst>
          </p:nvPr>
        </p:nvSpPr>
        <p:spPr>
          <a:xfrm>
            <a:off x="3480738" y="3163744"/>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5" name="ZoneTexte 14">
            <a:extLst>
              <a:ext uri="{FF2B5EF4-FFF2-40B4-BE49-F238E27FC236}">
                <a16:creationId xmlns:a16="http://schemas.microsoft.com/office/drawing/2014/main" id="{F9F2C618-A3AD-941D-DC09-83EB04804227}"/>
              </a:ext>
            </a:extLst>
          </p:cNvPr>
          <p:cNvSpPr txBox="1"/>
          <p:nvPr>
            <p:custDataLst>
              <p:tags r:id="rId12"/>
            </p:custDataLst>
          </p:nvPr>
        </p:nvSpPr>
        <p:spPr>
          <a:xfrm>
            <a:off x="606343" y="3204771"/>
            <a:ext cx="1025642" cy="523220"/>
          </a:xfrm>
          <a:prstGeom prst="rect">
            <a:avLst/>
          </a:prstGeom>
          <a:noFill/>
        </p:spPr>
        <p:txBody>
          <a:bodyPr wrap="square" rtlCol="0">
            <a:spAutoFit/>
          </a:bodyPr>
          <a:lstStyle/>
          <a:p>
            <a:pPr algn="ctr"/>
            <a:r>
              <a:rPr lang="fr-CA" sz="2800" dirty="0">
                <a:solidFill>
                  <a:srgbClr val="FF0000"/>
                </a:solidFill>
                <a:latin typeface="+mn-lt"/>
              </a:rPr>
              <a:t>– </a:t>
            </a:r>
          </a:p>
        </p:txBody>
      </p:sp>
      <p:sp>
        <p:nvSpPr>
          <p:cNvPr id="17" name="Rectangle: Rounded Corners 21">
            <a:extLst>
              <a:ext uri="{FF2B5EF4-FFF2-40B4-BE49-F238E27FC236}">
                <a16:creationId xmlns:a16="http://schemas.microsoft.com/office/drawing/2014/main" id="{3E06F8FA-D57F-1B55-C0BF-72AC185F67BD}"/>
              </a:ext>
            </a:extLst>
          </p:cNvPr>
          <p:cNvSpPr/>
          <p:nvPr>
            <p:custDataLst>
              <p:tags r:id="rId13"/>
            </p:custDataLst>
          </p:nvPr>
        </p:nvSpPr>
        <p:spPr>
          <a:xfrm>
            <a:off x="2951124" y="3591785"/>
            <a:ext cx="2039135" cy="768564"/>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YES – highest: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lnSpc>
                <a:spcPts val="900"/>
              </a:lnSpc>
              <a:spcBef>
                <a:spcPts val="0"/>
              </a:spcBef>
              <a:spcAft>
                <a:spcPts val="0"/>
              </a:spcAft>
              <a:buFontTx/>
              <a:buChar char="-"/>
              <a:defRPr/>
            </a:pPr>
            <a:r>
              <a:rPr lang="en-CA" sz="800" b="0" kern="0" dirty="0">
                <a:solidFill>
                  <a:schemeClr val="bg2">
                    <a:lumMod val="50000"/>
                  </a:schemeClr>
                </a:solidFill>
                <a:latin typeface="+mn-lt"/>
              </a:rPr>
              <a:t>Retailing (64%)</a:t>
            </a:r>
          </a:p>
          <a:p>
            <a:pPr marL="85725" indent="-85725" fontAlgn="auto">
              <a:lnSpc>
                <a:spcPts val="900"/>
              </a:lnSpc>
              <a:spcBef>
                <a:spcPts val="0"/>
              </a:spcBef>
              <a:spcAft>
                <a:spcPts val="0"/>
              </a:spcAft>
              <a:buFontTx/>
              <a:buChar char="-"/>
              <a:defRPr/>
            </a:pPr>
            <a:r>
              <a:rPr lang="en-CA" sz="800" b="0" kern="0" dirty="0">
                <a:solidFill>
                  <a:schemeClr val="bg2">
                    <a:lumMod val="50000"/>
                  </a:schemeClr>
                </a:solidFill>
                <a:latin typeface="+mn-lt"/>
              </a:rPr>
              <a:t>Public and para-public sectors (69%)</a:t>
            </a:r>
          </a:p>
          <a:p>
            <a:pPr marL="85725" indent="-85725" fontAlgn="auto">
              <a:lnSpc>
                <a:spcPts val="900"/>
              </a:lnSpc>
              <a:spcBef>
                <a:spcPts val="0"/>
              </a:spcBef>
              <a:spcAft>
                <a:spcPts val="0"/>
              </a:spcAft>
              <a:buFontTx/>
              <a:buChar char="-"/>
              <a:defRPr/>
            </a:pPr>
            <a:r>
              <a:rPr lang="en-CA" sz="800" b="0" kern="0" dirty="0">
                <a:solidFill>
                  <a:schemeClr val="bg2">
                    <a:lumMod val="50000"/>
                  </a:schemeClr>
                </a:solidFill>
                <a:latin typeface="+mn-lt"/>
              </a:rPr>
              <a:t>15 employees and over (73%)</a:t>
            </a:r>
          </a:p>
          <a:p>
            <a:pPr marL="85725" indent="-85725" fontAlgn="auto">
              <a:lnSpc>
                <a:spcPts val="900"/>
              </a:lnSpc>
              <a:spcBef>
                <a:spcPts val="0"/>
              </a:spcBef>
              <a:spcAft>
                <a:spcPts val="0"/>
              </a:spcAft>
              <a:buFontTx/>
              <a:buChar char="-"/>
              <a:defRPr/>
            </a:pPr>
            <a:r>
              <a:rPr lang="en-CA" sz="800" b="0" kern="0" dirty="0">
                <a:solidFill>
                  <a:schemeClr val="bg2">
                    <a:lumMod val="50000"/>
                  </a:schemeClr>
                </a:solidFill>
                <a:latin typeface="+mn-lt"/>
              </a:rPr>
              <a:t>Non-business owner (69%)</a:t>
            </a:r>
          </a:p>
          <a:p>
            <a:pPr marL="85725" indent="-85725" fontAlgn="auto">
              <a:lnSpc>
                <a:spcPts val="900"/>
              </a:lnSpc>
              <a:spcBef>
                <a:spcPts val="0"/>
              </a:spcBef>
              <a:spcAft>
                <a:spcPts val="0"/>
              </a:spcAft>
              <a:buFontTx/>
              <a:buChar char="-"/>
              <a:defRPr/>
            </a:pPr>
            <a:r>
              <a:rPr lang="en-CA" sz="800" b="0" kern="0" dirty="0">
                <a:solidFill>
                  <a:schemeClr val="bg2">
                    <a:lumMod val="50000"/>
                  </a:schemeClr>
                </a:solidFill>
                <a:latin typeface="+mn-lt"/>
              </a:rPr>
              <a:t>Environmental commitments (57%)</a:t>
            </a:r>
          </a:p>
        </p:txBody>
      </p:sp>
      <p:sp>
        <p:nvSpPr>
          <p:cNvPr id="18" name="Rectangle: Rounded Corners 21">
            <a:extLst>
              <a:ext uri="{FF2B5EF4-FFF2-40B4-BE49-F238E27FC236}">
                <a16:creationId xmlns:a16="http://schemas.microsoft.com/office/drawing/2014/main" id="{70BDF0AE-6D0E-D81F-F76C-45A8A2CE0C0C}"/>
              </a:ext>
            </a:extLst>
          </p:cNvPr>
          <p:cNvSpPr/>
          <p:nvPr>
            <p:custDataLst>
              <p:tags r:id="rId14"/>
            </p:custDataLst>
          </p:nvPr>
        </p:nvSpPr>
        <p:spPr>
          <a:xfrm>
            <a:off x="125187" y="3588168"/>
            <a:ext cx="2002472" cy="761458"/>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YES - lowest: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lnSpc>
                <a:spcPts val="900"/>
              </a:lnSpc>
              <a:spcBef>
                <a:spcPts val="0"/>
              </a:spcBef>
              <a:spcAft>
                <a:spcPts val="0"/>
              </a:spcAft>
              <a:buFontTx/>
              <a:buChar char="-"/>
              <a:defRPr/>
            </a:pPr>
            <a:r>
              <a:rPr lang="en-CA" sz="800" b="0" kern="0" dirty="0">
                <a:solidFill>
                  <a:schemeClr val="bg2">
                    <a:lumMod val="50000"/>
                  </a:schemeClr>
                </a:solidFill>
                <a:latin typeface="+mn-lt"/>
              </a:rPr>
              <a:t>Primary sector (17%)</a:t>
            </a:r>
          </a:p>
          <a:p>
            <a:pPr marL="85725" indent="-85725" fontAlgn="auto">
              <a:lnSpc>
                <a:spcPts val="900"/>
              </a:lnSpc>
              <a:spcBef>
                <a:spcPts val="0"/>
              </a:spcBef>
              <a:spcAft>
                <a:spcPts val="0"/>
              </a:spcAft>
              <a:buFontTx/>
              <a:buChar char="-"/>
              <a:defRPr/>
            </a:pPr>
            <a:r>
              <a:rPr lang="en-CA" sz="800" b="0" kern="0" dirty="0">
                <a:solidFill>
                  <a:schemeClr val="bg2">
                    <a:lumMod val="50000"/>
                  </a:schemeClr>
                </a:solidFill>
                <a:latin typeface="+mn-lt"/>
              </a:rPr>
              <a:t>Secondary sector (37%)</a:t>
            </a:r>
          </a:p>
          <a:p>
            <a:pPr marL="85725" indent="-85725" fontAlgn="auto">
              <a:lnSpc>
                <a:spcPts val="900"/>
              </a:lnSpc>
              <a:spcBef>
                <a:spcPts val="0"/>
              </a:spcBef>
              <a:spcAft>
                <a:spcPts val="0"/>
              </a:spcAft>
              <a:buFontTx/>
              <a:buChar char="-"/>
              <a:defRPr/>
            </a:pPr>
            <a:r>
              <a:rPr lang="en-CA" sz="800" b="0" kern="0" dirty="0">
                <a:solidFill>
                  <a:schemeClr val="bg2">
                    <a:lumMod val="50000"/>
                  </a:schemeClr>
                </a:solidFill>
                <a:latin typeface="+mn-lt"/>
              </a:rPr>
              <a:t>1 to 4 employees (33%)</a:t>
            </a:r>
          </a:p>
          <a:p>
            <a:pPr marL="85725" indent="-85725" fontAlgn="auto">
              <a:lnSpc>
                <a:spcPts val="900"/>
              </a:lnSpc>
              <a:spcBef>
                <a:spcPts val="0"/>
              </a:spcBef>
              <a:spcAft>
                <a:spcPts val="0"/>
              </a:spcAft>
              <a:buFontTx/>
              <a:buChar char="-"/>
              <a:defRPr/>
            </a:pPr>
            <a:r>
              <a:rPr lang="en-CA" sz="800" b="0" kern="0" dirty="0">
                <a:solidFill>
                  <a:schemeClr val="bg2">
                    <a:lumMod val="50000"/>
                  </a:schemeClr>
                </a:solidFill>
                <a:latin typeface="+mn-lt"/>
              </a:rPr>
              <a:t>Business owner (41%)</a:t>
            </a:r>
          </a:p>
          <a:p>
            <a:pPr marL="85725" indent="-85725" fontAlgn="auto">
              <a:lnSpc>
                <a:spcPts val="900"/>
              </a:lnSpc>
              <a:spcBef>
                <a:spcPts val="0"/>
              </a:spcBef>
              <a:spcAft>
                <a:spcPts val="0"/>
              </a:spcAft>
              <a:buFontTx/>
              <a:buChar char="-"/>
              <a:defRPr/>
            </a:pPr>
            <a:r>
              <a:rPr lang="en-CA" sz="800" b="0" kern="0" dirty="0">
                <a:solidFill>
                  <a:schemeClr val="bg2">
                    <a:lumMod val="50000"/>
                  </a:schemeClr>
                </a:solidFill>
                <a:latin typeface="+mn-lt"/>
              </a:rPr>
              <a:t>No environmental commitments (42%)</a:t>
            </a:r>
          </a:p>
        </p:txBody>
      </p:sp>
      <p:sp>
        <p:nvSpPr>
          <p:cNvPr id="19" name="ZoneTexte 18">
            <a:extLst>
              <a:ext uri="{FF2B5EF4-FFF2-40B4-BE49-F238E27FC236}">
                <a16:creationId xmlns:a16="http://schemas.microsoft.com/office/drawing/2014/main" id="{7C050F38-1023-0379-CE27-57BCFC7A4FA8}"/>
              </a:ext>
            </a:extLst>
          </p:cNvPr>
          <p:cNvSpPr txBox="1"/>
          <p:nvPr>
            <p:custDataLst>
              <p:tags r:id="rId15"/>
            </p:custDataLst>
          </p:nvPr>
        </p:nvSpPr>
        <p:spPr>
          <a:xfrm>
            <a:off x="8154514" y="3589861"/>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21" name="Rectangle: Rounded Corners 21">
            <a:extLst>
              <a:ext uri="{FF2B5EF4-FFF2-40B4-BE49-F238E27FC236}">
                <a16:creationId xmlns:a16="http://schemas.microsoft.com/office/drawing/2014/main" id="{69CB2427-7161-81DB-01AB-4DF11AF128ED}"/>
              </a:ext>
            </a:extLst>
          </p:cNvPr>
          <p:cNvSpPr/>
          <p:nvPr>
            <p:custDataLst>
              <p:tags r:id="rId16"/>
            </p:custDataLst>
          </p:nvPr>
        </p:nvSpPr>
        <p:spPr>
          <a:xfrm>
            <a:off x="7153595" y="4023489"/>
            <a:ext cx="1918094" cy="338554"/>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YES - highest: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lnSpc>
                <a:spcPts val="900"/>
              </a:lnSpc>
              <a:spcBef>
                <a:spcPts val="0"/>
              </a:spcBef>
              <a:spcAft>
                <a:spcPts val="0"/>
              </a:spcAft>
              <a:buFontTx/>
              <a:buChar char="-"/>
              <a:defRPr/>
            </a:pPr>
            <a:r>
              <a:rPr lang="en-CA" sz="800" b="0" kern="0" dirty="0">
                <a:solidFill>
                  <a:schemeClr val="bg2">
                    <a:lumMod val="50000"/>
                  </a:schemeClr>
                </a:solidFill>
                <a:latin typeface="+mn-lt"/>
              </a:rPr>
              <a:t>Public and para-public sectors (30%)</a:t>
            </a:r>
          </a:p>
        </p:txBody>
      </p:sp>
      <p:sp>
        <p:nvSpPr>
          <p:cNvPr id="22" name="ZoneTexte 21">
            <a:extLst>
              <a:ext uri="{FF2B5EF4-FFF2-40B4-BE49-F238E27FC236}">
                <a16:creationId xmlns:a16="http://schemas.microsoft.com/office/drawing/2014/main" id="{9FC9D71B-2DAE-22A3-651C-18F7133354C4}"/>
              </a:ext>
            </a:extLst>
          </p:cNvPr>
          <p:cNvSpPr txBox="1"/>
          <p:nvPr>
            <p:custDataLst>
              <p:tags r:id="rId17"/>
            </p:custDataLst>
          </p:nvPr>
        </p:nvSpPr>
        <p:spPr>
          <a:xfrm>
            <a:off x="6025046" y="3461308"/>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23" name="Rectangle: Rounded Corners 21">
            <a:extLst>
              <a:ext uri="{FF2B5EF4-FFF2-40B4-BE49-F238E27FC236}">
                <a16:creationId xmlns:a16="http://schemas.microsoft.com/office/drawing/2014/main" id="{95C8B3BE-D761-9BD6-111E-3E87488C5501}"/>
              </a:ext>
            </a:extLst>
          </p:cNvPr>
          <p:cNvSpPr/>
          <p:nvPr>
            <p:custDataLst>
              <p:tags r:id="rId18"/>
            </p:custDataLst>
          </p:nvPr>
        </p:nvSpPr>
        <p:spPr>
          <a:xfrm>
            <a:off x="5298972" y="3897815"/>
            <a:ext cx="1612405" cy="464173"/>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YES – highest: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lnSpc>
                <a:spcPts val="900"/>
              </a:lnSpc>
              <a:spcBef>
                <a:spcPts val="0"/>
              </a:spcBef>
              <a:spcAft>
                <a:spcPts val="0"/>
              </a:spcAft>
              <a:buFontTx/>
              <a:buChar char="-"/>
              <a:defRPr/>
            </a:pPr>
            <a:r>
              <a:rPr lang="en-CA" sz="800" b="0" kern="0" dirty="0">
                <a:solidFill>
                  <a:schemeClr val="bg2">
                    <a:lumMod val="50000"/>
                  </a:schemeClr>
                </a:solidFill>
                <a:latin typeface="+mn-lt"/>
              </a:rPr>
              <a:t>Public and para. sectors (77%)</a:t>
            </a:r>
          </a:p>
          <a:p>
            <a:pPr marL="85725" indent="-85725" fontAlgn="auto">
              <a:lnSpc>
                <a:spcPts val="900"/>
              </a:lnSpc>
              <a:spcBef>
                <a:spcPts val="0"/>
              </a:spcBef>
              <a:spcAft>
                <a:spcPts val="0"/>
              </a:spcAft>
              <a:buFontTx/>
              <a:buChar char="-"/>
              <a:defRPr/>
            </a:pPr>
            <a:r>
              <a:rPr lang="en-CA" sz="800" b="0" kern="0" dirty="0">
                <a:solidFill>
                  <a:schemeClr val="bg2">
                    <a:lumMod val="50000"/>
                  </a:schemeClr>
                </a:solidFill>
                <a:latin typeface="+mn-lt"/>
              </a:rPr>
              <a:t>15 employees and over (76%)</a:t>
            </a:r>
          </a:p>
        </p:txBody>
      </p:sp>
      <p:grpSp>
        <p:nvGrpSpPr>
          <p:cNvPr id="24" name="Group 29">
            <a:extLst>
              <a:ext uri="{FF2B5EF4-FFF2-40B4-BE49-F238E27FC236}">
                <a16:creationId xmlns:a16="http://schemas.microsoft.com/office/drawing/2014/main" id="{8E569AF7-0DA1-1441-F6E3-F717B9B90607}"/>
              </a:ext>
            </a:extLst>
          </p:cNvPr>
          <p:cNvGrpSpPr>
            <a:grpSpLocks noChangeAspect="1"/>
          </p:cNvGrpSpPr>
          <p:nvPr>
            <p:custDataLst>
              <p:tags r:id="rId19"/>
            </p:custDataLst>
          </p:nvPr>
        </p:nvGrpSpPr>
        <p:grpSpPr bwMode="auto">
          <a:xfrm rot="11248707" flipH="1" flipV="1">
            <a:off x="3268088" y="2147506"/>
            <a:ext cx="563544" cy="375129"/>
            <a:chOff x="4459" y="3795"/>
            <a:chExt cx="462" cy="429"/>
          </a:xfrm>
          <a:solidFill>
            <a:srgbClr val="F46C31">
              <a:alpha val="72157"/>
            </a:srgbClr>
          </a:solidFill>
        </p:grpSpPr>
        <p:sp>
          <p:nvSpPr>
            <p:cNvPr id="25" name="Freeform 20">
              <a:extLst>
                <a:ext uri="{FF2B5EF4-FFF2-40B4-BE49-F238E27FC236}">
                  <a16:creationId xmlns:a16="http://schemas.microsoft.com/office/drawing/2014/main" id="{33E7AB15-6EB8-7227-0C25-679AD5D5C201}"/>
                </a:ext>
              </a:extLst>
            </p:cNvPr>
            <p:cNvSpPr>
              <a:spLocks/>
            </p:cNvSpPr>
            <p:nvPr/>
          </p:nvSpPr>
          <p:spPr bwMode="auto">
            <a:xfrm>
              <a:off x="4459" y="3865"/>
              <a:ext cx="379" cy="359"/>
            </a:xfrm>
            <a:custGeom>
              <a:avLst/>
              <a:gdLst/>
              <a:ahLst/>
              <a:cxnLst>
                <a:cxn ang="0">
                  <a:pos x="225" y="0"/>
                </a:cxn>
                <a:cxn ang="0">
                  <a:pos x="227" y="0"/>
                </a:cxn>
                <a:cxn ang="0">
                  <a:pos x="231" y="13"/>
                </a:cxn>
                <a:cxn ang="0">
                  <a:pos x="230" y="14"/>
                </a:cxn>
                <a:cxn ang="0">
                  <a:pos x="133" y="66"/>
                </a:cxn>
                <a:cxn ang="0">
                  <a:pos x="56" y="142"/>
                </a:cxn>
                <a:cxn ang="0">
                  <a:pos x="21" y="191"/>
                </a:cxn>
                <a:cxn ang="0">
                  <a:pos x="14" y="186"/>
                </a:cxn>
                <a:cxn ang="0">
                  <a:pos x="46" y="130"/>
                </a:cxn>
                <a:cxn ang="0">
                  <a:pos x="125" y="53"/>
                </a:cxn>
                <a:cxn ang="0">
                  <a:pos x="225" y="0"/>
                </a:cxn>
              </a:cxnLst>
              <a:rect l="0" t="0" r="r" b="b"/>
              <a:pathLst>
                <a:path w="241" h="228">
                  <a:moveTo>
                    <a:pt x="225" y="0"/>
                  </a:moveTo>
                  <a:cubicBezTo>
                    <a:pt x="226" y="0"/>
                    <a:pt x="226" y="0"/>
                    <a:pt x="227" y="0"/>
                  </a:cubicBezTo>
                  <a:cubicBezTo>
                    <a:pt x="233" y="0"/>
                    <a:pt x="241" y="4"/>
                    <a:pt x="231" y="13"/>
                  </a:cubicBezTo>
                  <a:cubicBezTo>
                    <a:pt x="231" y="13"/>
                    <a:pt x="230" y="14"/>
                    <a:pt x="230" y="14"/>
                  </a:cubicBezTo>
                  <a:cubicBezTo>
                    <a:pt x="228" y="14"/>
                    <a:pt x="176" y="33"/>
                    <a:pt x="133" y="66"/>
                  </a:cubicBezTo>
                  <a:cubicBezTo>
                    <a:pt x="88" y="98"/>
                    <a:pt x="56" y="142"/>
                    <a:pt x="56" y="142"/>
                  </a:cubicBezTo>
                  <a:cubicBezTo>
                    <a:pt x="56" y="142"/>
                    <a:pt x="34" y="169"/>
                    <a:pt x="21" y="191"/>
                  </a:cubicBezTo>
                  <a:cubicBezTo>
                    <a:pt x="0" y="228"/>
                    <a:pt x="4" y="211"/>
                    <a:pt x="14" y="186"/>
                  </a:cubicBezTo>
                  <a:cubicBezTo>
                    <a:pt x="11" y="188"/>
                    <a:pt x="45" y="130"/>
                    <a:pt x="46" y="130"/>
                  </a:cubicBezTo>
                  <a:cubicBezTo>
                    <a:pt x="46" y="131"/>
                    <a:pt x="79" y="85"/>
                    <a:pt x="125" y="53"/>
                  </a:cubicBezTo>
                  <a:cubicBezTo>
                    <a:pt x="170" y="19"/>
                    <a:pt x="223" y="0"/>
                    <a:pt x="225" y="0"/>
                  </a:cubicBezTo>
                  <a:close/>
                </a:path>
              </a:pathLst>
            </a:custGeom>
            <a:grpFill/>
            <a:ln w="9525">
              <a:solidFill>
                <a:srgbClr val="F46C31"/>
              </a:solidFill>
              <a:round/>
              <a:headEnd/>
              <a:tailEnd/>
            </a:ln>
          </p:spPr>
          <p:txBody>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endParaRPr lang="en-GB" sz="1013" dirty="0">
                <a:solidFill>
                  <a:schemeClr val="accent1"/>
                </a:solidFill>
                <a:latin typeface="+mn-lt"/>
              </a:endParaRPr>
            </a:p>
          </p:txBody>
        </p:sp>
        <p:sp>
          <p:nvSpPr>
            <p:cNvPr id="26" name="Freeform 21">
              <a:extLst>
                <a:ext uri="{FF2B5EF4-FFF2-40B4-BE49-F238E27FC236}">
                  <a16:creationId xmlns:a16="http://schemas.microsoft.com/office/drawing/2014/main" id="{88F1AA0D-893B-A1BC-64B4-237ED6B73B5C}"/>
                </a:ext>
              </a:extLst>
            </p:cNvPr>
            <p:cNvSpPr>
              <a:spLocks/>
            </p:cNvSpPr>
            <p:nvPr/>
          </p:nvSpPr>
          <p:spPr bwMode="auto">
            <a:xfrm>
              <a:off x="4731" y="3795"/>
              <a:ext cx="190" cy="204"/>
            </a:xfrm>
            <a:custGeom>
              <a:avLst/>
              <a:gdLst/>
              <a:ahLst/>
              <a:cxnLst>
                <a:cxn ang="0">
                  <a:pos x="115" y="26"/>
                </a:cxn>
                <a:cxn ang="0">
                  <a:pos x="113" y="25"/>
                </a:cxn>
                <a:cxn ang="0">
                  <a:pos x="110" y="24"/>
                </a:cxn>
                <a:cxn ang="0">
                  <a:pos x="103" y="23"/>
                </a:cxn>
                <a:cxn ang="0">
                  <a:pos x="89" y="19"/>
                </a:cxn>
                <a:cxn ang="0">
                  <a:pos x="12" y="0"/>
                </a:cxn>
                <a:cxn ang="0">
                  <a:pos x="10" y="0"/>
                </a:cxn>
                <a:cxn ang="0">
                  <a:pos x="7" y="13"/>
                </a:cxn>
                <a:cxn ang="0">
                  <a:pos x="8" y="14"/>
                </a:cxn>
                <a:cxn ang="0">
                  <a:pos x="84" y="33"/>
                </a:cxn>
                <a:cxn ang="0">
                  <a:pos x="98" y="37"/>
                </a:cxn>
                <a:cxn ang="0">
                  <a:pos x="91" y="43"/>
                </a:cxn>
                <a:cxn ang="0">
                  <a:pos x="74" y="61"/>
                </a:cxn>
                <a:cxn ang="0">
                  <a:pos x="51" y="100"/>
                </a:cxn>
                <a:cxn ang="0">
                  <a:pos x="58" y="105"/>
                </a:cxn>
                <a:cxn ang="0">
                  <a:pos x="84" y="72"/>
                </a:cxn>
                <a:cxn ang="0">
                  <a:pos x="100" y="55"/>
                </a:cxn>
                <a:cxn ang="0">
                  <a:pos x="118" y="39"/>
                </a:cxn>
                <a:cxn ang="0">
                  <a:pos x="118" y="39"/>
                </a:cxn>
                <a:cxn ang="0">
                  <a:pos x="118" y="39"/>
                </a:cxn>
                <a:cxn ang="0">
                  <a:pos x="120" y="33"/>
                </a:cxn>
                <a:cxn ang="0">
                  <a:pos x="115" y="26"/>
                </a:cxn>
              </a:cxnLst>
              <a:rect l="0" t="0" r="r" b="b"/>
              <a:pathLst>
                <a:path w="121" h="130">
                  <a:moveTo>
                    <a:pt x="115" y="26"/>
                  </a:moveTo>
                  <a:cubicBezTo>
                    <a:pt x="113" y="25"/>
                    <a:pt x="113" y="25"/>
                    <a:pt x="113" y="25"/>
                  </a:cubicBezTo>
                  <a:cubicBezTo>
                    <a:pt x="110" y="24"/>
                    <a:pt x="110" y="24"/>
                    <a:pt x="110" y="24"/>
                  </a:cubicBezTo>
                  <a:cubicBezTo>
                    <a:pt x="103" y="23"/>
                    <a:pt x="103" y="23"/>
                    <a:pt x="103" y="23"/>
                  </a:cubicBezTo>
                  <a:cubicBezTo>
                    <a:pt x="89" y="19"/>
                    <a:pt x="89" y="19"/>
                    <a:pt x="89" y="19"/>
                  </a:cubicBezTo>
                  <a:cubicBezTo>
                    <a:pt x="51" y="10"/>
                    <a:pt x="13" y="0"/>
                    <a:pt x="12" y="0"/>
                  </a:cubicBezTo>
                  <a:cubicBezTo>
                    <a:pt x="11" y="0"/>
                    <a:pt x="11" y="0"/>
                    <a:pt x="10" y="0"/>
                  </a:cubicBezTo>
                  <a:cubicBezTo>
                    <a:pt x="0" y="4"/>
                    <a:pt x="4" y="11"/>
                    <a:pt x="7" y="13"/>
                  </a:cubicBezTo>
                  <a:cubicBezTo>
                    <a:pt x="8" y="14"/>
                    <a:pt x="8" y="14"/>
                    <a:pt x="8" y="14"/>
                  </a:cubicBezTo>
                  <a:cubicBezTo>
                    <a:pt x="9" y="14"/>
                    <a:pt x="47" y="24"/>
                    <a:pt x="84" y="33"/>
                  </a:cubicBezTo>
                  <a:cubicBezTo>
                    <a:pt x="89" y="34"/>
                    <a:pt x="93" y="35"/>
                    <a:pt x="98" y="37"/>
                  </a:cubicBezTo>
                  <a:cubicBezTo>
                    <a:pt x="95" y="39"/>
                    <a:pt x="93" y="41"/>
                    <a:pt x="91" y="43"/>
                  </a:cubicBezTo>
                  <a:cubicBezTo>
                    <a:pt x="80" y="53"/>
                    <a:pt x="74" y="61"/>
                    <a:pt x="74" y="61"/>
                  </a:cubicBezTo>
                  <a:cubicBezTo>
                    <a:pt x="73" y="60"/>
                    <a:pt x="48" y="101"/>
                    <a:pt x="51" y="100"/>
                  </a:cubicBezTo>
                  <a:cubicBezTo>
                    <a:pt x="44" y="118"/>
                    <a:pt x="42" y="130"/>
                    <a:pt x="58" y="105"/>
                  </a:cubicBezTo>
                  <a:cubicBezTo>
                    <a:pt x="68" y="90"/>
                    <a:pt x="84" y="72"/>
                    <a:pt x="84" y="72"/>
                  </a:cubicBezTo>
                  <a:cubicBezTo>
                    <a:pt x="84" y="72"/>
                    <a:pt x="90" y="64"/>
                    <a:pt x="100" y="55"/>
                  </a:cubicBezTo>
                  <a:cubicBezTo>
                    <a:pt x="105" y="50"/>
                    <a:pt x="111" y="44"/>
                    <a:pt x="118" y="39"/>
                  </a:cubicBezTo>
                  <a:cubicBezTo>
                    <a:pt x="118" y="39"/>
                    <a:pt x="118" y="39"/>
                    <a:pt x="118" y="39"/>
                  </a:cubicBezTo>
                  <a:cubicBezTo>
                    <a:pt x="118" y="39"/>
                    <a:pt x="118" y="39"/>
                    <a:pt x="118" y="39"/>
                  </a:cubicBezTo>
                  <a:cubicBezTo>
                    <a:pt x="118" y="39"/>
                    <a:pt x="121" y="37"/>
                    <a:pt x="120" y="33"/>
                  </a:cubicBezTo>
                  <a:cubicBezTo>
                    <a:pt x="120" y="29"/>
                    <a:pt x="117" y="27"/>
                    <a:pt x="115" y="26"/>
                  </a:cubicBezTo>
                  <a:close/>
                </a:path>
              </a:pathLst>
            </a:custGeom>
            <a:grpFill/>
            <a:ln w="9525">
              <a:solidFill>
                <a:srgbClr val="F46C31"/>
              </a:solidFill>
              <a:round/>
              <a:headEnd/>
              <a:tailEnd/>
            </a:ln>
          </p:spPr>
          <p:txBody>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endParaRPr lang="en-GB" sz="1013" dirty="0">
                <a:solidFill>
                  <a:schemeClr val="accent1"/>
                </a:solidFill>
                <a:latin typeface="+mn-lt"/>
              </a:endParaRPr>
            </a:p>
          </p:txBody>
        </p:sp>
      </p:grpSp>
    </p:spTree>
    <p:extLst>
      <p:ext uri="{BB962C8B-B14F-4D97-AF65-F5344CB8AC3E}">
        <p14:creationId xmlns:p14="http://schemas.microsoft.com/office/powerpoint/2010/main" val="139236673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54</a:t>
            </a:fld>
            <a:endParaRPr lang="fr-CA" dirty="0"/>
          </a:p>
        </p:txBody>
      </p:sp>
      <p:sp>
        <p:nvSpPr>
          <p:cNvPr id="14" name="TextBox 1">
            <a:extLst>
              <a:ext uri="{FF2B5EF4-FFF2-40B4-BE49-F238E27FC236}">
                <a16:creationId xmlns:a16="http://schemas.microsoft.com/office/drawing/2014/main" id="{5FDCE59D-ECB6-4674-9EEE-439F46F3D54B}"/>
              </a:ext>
            </a:extLst>
          </p:cNvPr>
          <p:cNvSpPr txBox="1"/>
          <p:nvPr>
            <p:custDataLst>
              <p:tags r:id="rId2"/>
            </p:custDataLst>
          </p:nvPr>
        </p:nvSpPr>
        <p:spPr>
          <a:xfrm>
            <a:off x="352775" y="815143"/>
            <a:ext cx="8361855" cy="666849"/>
          </a:xfrm>
          <a:prstGeom prst="rect">
            <a:avLst/>
          </a:prstGeom>
        </p:spPr>
        <p:txBody>
          <a:bodyPr vert="horz" wrap="square" lIns="91440" tIns="0" rIns="91440" bIns="0" rtlCol="0">
            <a:spAutoFit/>
          </a:bodyPr>
          <a:lstStyle/>
          <a:p>
            <a:pPr marL="4763" algn="just">
              <a:lnSpc>
                <a:spcPts val="1300"/>
              </a:lnSpc>
              <a:spcAft>
                <a:spcPts val="200"/>
              </a:spcAft>
            </a:pPr>
            <a:r>
              <a:rPr lang="en-CA" sz="1100" b="0" dirty="0">
                <a:latin typeface="Calibri" panose="020F0502020204030204" pitchFamily="34" charset="0"/>
                <a:cs typeface="Calibri" panose="020F0502020204030204" pitchFamily="34" charset="0"/>
              </a:rPr>
              <a:t>Among the companies that have implemented or plan to implement measures to strengthen the security of their information and management systems, three measures stand out in particular, as they affect at least two-thirds of respondents: employee awareness and training (72%, especially in the primary and the public and para-public sectors), a password manager (66%, especially in retailing) and a backup copies (65%, especially in the primary sector). More than half the respondents mentioned double identification of users.</a:t>
            </a:r>
            <a:endParaRPr lang="fr-FR" sz="1100" b="0" dirty="0">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F2AFA48F-254A-50F5-3F22-7001440E6023}"/>
              </a:ext>
            </a:extLst>
          </p:cNvPr>
          <p:cNvSpPr txBox="1"/>
          <p:nvPr>
            <p:custDataLst>
              <p:tags r:id="rId3"/>
            </p:custDataLst>
          </p:nvPr>
        </p:nvSpPr>
        <p:spPr>
          <a:xfrm>
            <a:off x="352775" y="4761188"/>
            <a:ext cx="7792158"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Q22. What measures did you implement or plan on implementing to strengthen the security of your information and management systems? </a:t>
            </a:r>
            <a:r>
              <a:rPr lang="en-CA" sz="800" b="0" i="1" dirty="0">
                <a:solidFill>
                  <a:schemeClr val="bg1">
                    <a:lumMod val="50000"/>
                  </a:schemeClr>
                </a:solidFill>
                <a:latin typeface="Calibri" panose="020F0502020204030204" pitchFamily="34" charset="0"/>
                <a:cs typeface="Calibri" panose="020F0502020204030204" pitchFamily="34" charset="0"/>
              </a:rPr>
              <a:t>(Several possible options)</a:t>
            </a:r>
            <a:r>
              <a:rPr lang="en-CA" sz="800" b="0" dirty="0">
                <a:solidFill>
                  <a:schemeClr val="bg1">
                    <a:lumMod val="50000"/>
                  </a:schemeClr>
                </a:solidFill>
                <a:latin typeface="Calibri" panose="020F0502020204030204" pitchFamily="34" charset="0"/>
                <a:cs typeface="Calibri" panose="020F0502020204030204" pitchFamily="34" charset="0"/>
              </a:rPr>
              <a:t>  </a:t>
            </a:r>
            <a:br>
              <a:rPr lang="en-CA" sz="800" b="0" dirty="0">
                <a:solidFill>
                  <a:schemeClr val="bg1">
                    <a:lumMod val="50000"/>
                  </a:schemeClr>
                </a:solidFill>
                <a:latin typeface="Calibri" panose="020F0502020204030204" pitchFamily="34" charset="0"/>
                <a:cs typeface="Calibri" panose="020F0502020204030204" pitchFamily="34" charset="0"/>
              </a:rPr>
            </a:br>
            <a:r>
              <a:rPr lang="en-CA" sz="800" b="0" dirty="0">
                <a:solidFill>
                  <a:schemeClr val="bg1">
                    <a:lumMod val="50000"/>
                  </a:schemeClr>
                </a:solidFill>
                <a:latin typeface="Calibri" panose="020F0502020204030204" pitchFamily="34" charset="0"/>
                <a:cs typeface="Calibri" panose="020F0502020204030204" pitchFamily="34" charset="0"/>
              </a:rPr>
              <a:t>Base: Respondents answering yes to Q21A or Q21B (n = 101).</a:t>
            </a:r>
          </a:p>
        </p:txBody>
      </p:sp>
      <p:graphicFrame>
        <p:nvGraphicFramePr>
          <p:cNvPr id="5" name="Graphique 4">
            <a:extLst>
              <a:ext uri="{FF2B5EF4-FFF2-40B4-BE49-F238E27FC236}">
                <a16:creationId xmlns:a16="http://schemas.microsoft.com/office/drawing/2014/main" id="{42E26BA7-6CA0-B21E-CA5B-484493DEFB0A}"/>
              </a:ext>
            </a:extLst>
          </p:cNvPr>
          <p:cNvGraphicFramePr/>
          <p:nvPr>
            <p:custDataLst>
              <p:tags r:id="rId4"/>
            </p:custDataLst>
            <p:extLst>
              <p:ext uri="{D42A27DB-BD31-4B8C-83A1-F6EECF244321}">
                <p14:modId xmlns:p14="http://schemas.microsoft.com/office/powerpoint/2010/main" val="901970585"/>
              </p:ext>
            </p:extLst>
          </p:nvPr>
        </p:nvGraphicFramePr>
        <p:xfrm>
          <a:off x="288782" y="1885264"/>
          <a:ext cx="4938282" cy="2807064"/>
        </p:xfrm>
        <a:graphic>
          <a:graphicData uri="http://schemas.openxmlformats.org/drawingml/2006/chart">
            <c:chart xmlns:c="http://schemas.openxmlformats.org/drawingml/2006/chart" xmlns:r="http://schemas.openxmlformats.org/officeDocument/2006/relationships" r:id="rId12"/>
          </a:graphicData>
        </a:graphic>
      </p:graphicFrame>
      <p:sp>
        <p:nvSpPr>
          <p:cNvPr id="7" name="Rectangle 3">
            <a:extLst>
              <a:ext uri="{FF2B5EF4-FFF2-40B4-BE49-F238E27FC236}">
                <a16:creationId xmlns:a16="http://schemas.microsoft.com/office/drawing/2014/main" id="{B34E455A-6A62-7FB4-7114-FF37643AE6AD}"/>
              </a:ext>
            </a:extLst>
          </p:cNvPr>
          <p:cNvSpPr>
            <a:spLocks noChangeArrowheads="1"/>
          </p:cNvSpPr>
          <p:nvPr>
            <p:custDataLst>
              <p:tags r:id="rId5"/>
            </p:custDataLst>
          </p:nvPr>
        </p:nvSpPr>
        <p:spPr bwMode="auto">
          <a:xfrm>
            <a:off x="352775" y="142635"/>
            <a:ext cx="8193314" cy="533274"/>
          </a:xfrm>
          <a:prstGeom prst="rect">
            <a:avLst/>
          </a:prstGeom>
          <a:noFill/>
          <a:ln w="9525" algn="ctr">
            <a:noFill/>
            <a:miter lim="800000"/>
            <a:headEnd/>
            <a:tailEnd/>
          </a:ln>
        </p:spPr>
        <p:txBody>
          <a:bodyPr lIns="68556" tIns="34278" rIns="68556" bIns="34278" anchor="ctr"/>
          <a:lstStyle/>
          <a:p>
            <a:pPr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Measures to strengthen information and management systems </a:t>
            </a: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(2/2)</a:t>
            </a:r>
          </a:p>
        </p:txBody>
      </p:sp>
      <p:cxnSp>
        <p:nvCxnSpPr>
          <p:cNvPr id="9" name="Connecteur droit 8">
            <a:extLst>
              <a:ext uri="{FF2B5EF4-FFF2-40B4-BE49-F238E27FC236}">
                <a16:creationId xmlns:a16="http://schemas.microsoft.com/office/drawing/2014/main" id="{58DF03D4-2F80-91C1-EE11-E9D670365D38}"/>
              </a:ext>
            </a:extLst>
          </p:cNvPr>
          <p:cNvCxnSpPr>
            <a:cxnSpLocks/>
          </p:cNvCxnSpPr>
          <p:nvPr/>
        </p:nvCxnSpPr>
        <p:spPr>
          <a:xfrm>
            <a:off x="5261810" y="2041165"/>
            <a:ext cx="1153335" cy="0"/>
          </a:xfrm>
          <a:prstGeom prst="line">
            <a:avLst/>
          </a:prstGeom>
          <a:ln w="12700">
            <a:solidFill>
              <a:srgbClr val="F46C31"/>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E89A8B6E-CA72-0243-F480-C3F9432ADD70}"/>
              </a:ext>
            </a:extLst>
          </p:cNvPr>
          <p:cNvSpPr txBox="1"/>
          <p:nvPr>
            <p:custDataLst>
              <p:tags r:id="rId6"/>
            </p:custDataLst>
          </p:nvPr>
        </p:nvSpPr>
        <p:spPr>
          <a:xfrm>
            <a:off x="7829576" y="1752727"/>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1" name="Rectangle: Rounded Corners 21">
            <a:extLst>
              <a:ext uri="{FF2B5EF4-FFF2-40B4-BE49-F238E27FC236}">
                <a16:creationId xmlns:a16="http://schemas.microsoft.com/office/drawing/2014/main" id="{0A9E1AEF-F094-36F6-1D30-EB7B30AA2D19}"/>
              </a:ext>
            </a:extLst>
          </p:cNvPr>
          <p:cNvSpPr/>
          <p:nvPr>
            <p:custDataLst>
              <p:tags r:id="rId7"/>
            </p:custDataLst>
          </p:nvPr>
        </p:nvSpPr>
        <p:spPr>
          <a:xfrm>
            <a:off x="6132391" y="2433507"/>
            <a:ext cx="1501188" cy="240830"/>
          </a:xfrm>
          <a:prstGeom prst="roundRect">
            <a:avLst/>
          </a:prstGeom>
          <a:solidFill>
            <a:sysClr val="window" lastClr="FFFFFF">
              <a:lumMod val="85000"/>
            </a:sysClr>
          </a:solidFill>
          <a:ln w="25400" cap="flat" cmpd="sng" algn="ctr">
            <a:noFill/>
            <a:prstDash val="solid"/>
          </a:ln>
          <a:effectLst/>
        </p:spPr>
        <p:txBody>
          <a:bodyPr rtlCol="0" anchor="ctr"/>
          <a:lstStyle/>
          <a:p>
            <a:pPr marL="85725" indent="-85725" fontAlgn="auto">
              <a:spcBef>
                <a:spcPts val="0"/>
              </a:spcBef>
              <a:spcAft>
                <a:spcPts val="0"/>
              </a:spcAft>
              <a:buFontTx/>
              <a:buChar char="-"/>
              <a:defRPr/>
            </a:pPr>
            <a:r>
              <a:rPr lang="en-CA" sz="800" b="0" kern="0" dirty="0">
                <a:solidFill>
                  <a:schemeClr val="bg2">
                    <a:lumMod val="50000"/>
                  </a:schemeClr>
                </a:solidFill>
                <a:latin typeface="+mn-lt"/>
              </a:rPr>
              <a:t>Retailing (86%)</a:t>
            </a:r>
          </a:p>
        </p:txBody>
      </p:sp>
      <p:cxnSp>
        <p:nvCxnSpPr>
          <p:cNvPr id="6" name="Connecteur droit 5">
            <a:extLst>
              <a:ext uri="{FF2B5EF4-FFF2-40B4-BE49-F238E27FC236}">
                <a16:creationId xmlns:a16="http://schemas.microsoft.com/office/drawing/2014/main" id="{A62A1C72-8C86-2222-F295-F3113EB63BC4}"/>
              </a:ext>
            </a:extLst>
          </p:cNvPr>
          <p:cNvCxnSpPr>
            <a:cxnSpLocks/>
            <a:endCxn id="11" idx="1"/>
          </p:cNvCxnSpPr>
          <p:nvPr/>
        </p:nvCxnSpPr>
        <p:spPr>
          <a:xfrm>
            <a:off x="5088020" y="2362897"/>
            <a:ext cx="1044371" cy="191025"/>
          </a:xfrm>
          <a:prstGeom prst="line">
            <a:avLst/>
          </a:prstGeom>
          <a:ln w="12700">
            <a:solidFill>
              <a:srgbClr val="F46C31"/>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D1B8FF04-F85A-1FA9-78EE-48119D2301AB}"/>
              </a:ext>
            </a:extLst>
          </p:cNvPr>
          <p:cNvCxnSpPr>
            <a:cxnSpLocks/>
            <a:endCxn id="15" idx="1"/>
          </p:cNvCxnSpPr>
          <p:nvPr/>
        </p:nvCxnSpPr>
        <p:spPr>
          <a:xfrm>
            <a:off x="4975926" y="2778315"/>
            <a:ext cx="303703" cy="214571"/>
          </a:xfrm>
          <a:prstGeom prst="line">
            <a:avLst/>
          </a:prstGeom>
          <a:ln w="12700">
            <a:solidFill>
              <a:srgbClr val="F46C3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185076F4-450C-868F-1459-BEEE99FD303E}"/>
              </a:ext>
            </a:extLst>
          </p:cNvPr>
          <p:cNvCxnSpPr>
            <a:cxnSpLocks/>
            <a:endCxn id="13" idx="1"/>
          </p:cNvCxnSpPr>
          <p:nvPr/>
        </p:nvCxnSpPr>
        <p:spPr>
          <a:xfrm>
            <a:off x="4648200" y="3072675"/>
            <a:ext cx="327726" cy="274526"/>
          </a:xfrm>
          <a:prstGeom prst="line">
            <a:avLst/>
          </a:prstGeom>
          <a:ln w="12700">
            <a:solidFill>
              <a:srgbClr val="F46C31"/>
            </a:solidFill>
          </a:ln>
        </p:spPr>
        <p:style>
          <a:lnRef idx="1">
            <a:schemeClr val="accent1"/>
          </a:lnRef>
          <a:fillRef idx="0">
            <a:schemeClr val="accent1"/>
          </a:fillRef>
          <a:effectRef idx="0">
            <a:schemeClr val="accent1"/>
          </a:effectRef>
          <a:fontRef idx="minor">
            <a:schemeClr val="tx1"/>
          </a:fontRef>
        </p:style>
      </p:cxnSp>
      <p:sp>
        <p:nvSpPr>
          <p:cNvPr id="13" name="Rectangle: Rounded Corners 21">
            <a:extLst>
              <a:ext uri="{FF2B5EF4-FFF2-40B4-BE49-F238E27FC236}">
                <a16:creationId xmlns:a16="http://schemas.microsoft.com/office/drawing/2014/main" id="{C523667A-CF5C-3151-178E-44670BBC6DD3}"/>
              </a:ext>
            </a:extLst>
          </p:cNvPr>
          <p:cNvSpPr/>
          <p:nvPr>
            <p:custDataLst>
              <p:tags r:id="rId8"/>
            </p:custDataLst>
          </p:nvPr>
        </p:nvSpPr>
        <p:spPr>
          <a:xfrm>
            <a:off x="4975926" y="3226786"/>
            <a:ext cx="1501188" cy="240829"/>
          </a:xfrm>
          <a:prstGeom prst="roundRect">
            <a:avLst/>
          </a:prstGeom>
          <a:solidFill>
            <a:sysClr val="window" lastClr="FFFFFF">
              <a:lumMod val="85000"/>
            </a:sysClr>
          </a:solidFill>
          <a:ln w="25400" cap="flat" cmpd="sng" algn="ctr">
            <a:noFill/>
            <a:prstDash val="solid"/>
          </a:ln>
          <a:effectLst/>
        </p:spPr>
        <p:txBody>
          <a:bodyPr rtlCol="0" anchor="ctr"/>
          <a:lstStyle/>
          <a:p>
            <a:pPr marL="85725" indent="-85725" fontAlgn="auto">
              <a:spcBef>
                <a:spcPts val="0"/>
              </a:spcBef>
              <a:spcAft>
                <a:spcPts val="0"/>
              </a:spcAft>
              <a:buFontTx/>
              <a:buChar char="-"/>
              <a:defRPr/>
            </a:pPr>
            <a:r>
              <a:rPr lang="fr-CA" sz="800" b="0" kern="0" dirty="0">
                <a:solidFill>
                  <a:schemeClr val="bg2">
                    <a:lumMod val="50000"/>
                  </a:schemeClr>
                </a:solidFill>
                <a:latin typeface="+mn-lt"/>
              </a:rPr>
              <a:t>No variance</a:t>
            </a:r>
            <a:endParaRPr lang="fr-CA" sz="800" b="0" kern="0" dirty="0">
              <a:latin typeface="+mn-lt"/>
            </a:endParaRPr>
          </a:p>
        </p:txBody>
      </p:sp>
      <p:sp>
        <p:nvSpPr>
          <p:cNvPr id="15" name="Rectangle: Rounded Corners 21">
            <a:extLst>
              <a:ext uri="{FF2B5EF4-FFF2-40B4-BE49-F238E27FC236}">
                <a16:creationId xmlns:a16="http://schemas.microsoft.com/office/drawing/2014/main" id="{0A16BE6F-0423-6582-4523-AA6E03053EB1}"/>
              </a:ext>
            </a:extLst>
          </p:cNvPr>
          <p:cNvSpPr/>
          <p:nvPr>
            <p:custDataLst>
              <p:tags r:id="rId9"/>
            </p:custDataLst>
          </p:nvPr>
        </p:nvSpPr>
        <p:spPr>
          <a:xfrm>
            <a:off x="5279629" y="2872471"/>
            <a:ext cx="1501188" cy="240829"/>
          </a:xfrm>
          <a:prstGeom prst="roundRect">
            <a:avLst/>
          </a:prstGeom>
          <a:solidFill>
            <a:sysClr val="window" lastClr="FFFFFF">
              <a:lumMod val="85000"/>
            </a:sysClr>
          </a:solidFill>
          <a:ln w="25400" cap="flat" cmpd="sng" algn="ctr">
            <a:noFill/>
            <a:prstDash val="solid"/>
          </a:ln>
          <a:effectLst/>
        </p:spPr>
        <p:txBody>
          <a:bodyPr rtlCol="0" anchor="ctr"/>
          <a:lstStyle/>
          <a:p>
            <a:pPr marL="85725" indent="-85725" fontAlgn="auto">
              <a:spcBef>
                <a:spcPts val="0"/>
              </a:spcBef>
              <a:spcAft>
                <a:spcPts val="0"/>
              </a:spcAft>
              <a:buFontTx/>
              <a:buChar char="-"/>
              <a:defRPr/>
            </a:pPr>
            <a:r>
              <a:rPr lang="en-CA" sz="800" b="0" kern="0" dirty="0">
                <a:solidFill>
                  <a:schemeClr val="bg2">
                    <a:lumMod val="50000"/>
                  </a:schemeClr>
                </a:solidFill>
                <a:latin typeface="+mn-lt"/>
              </a:rPr>
              <a:t>Primary sector (83%)</a:t>
            </a:r>
            <a:endParaRPr lang="en-CA" sz="800" b="0" kern="0" dirty="0">
              <a:latin typeface="+mn-lt"/>
            </a:endParaRPr>
          </a:p>
        </p:txBody>
      </p:sp>
      <p:sp>
        <p:nvSpPr>
          <p:cNvPr id="18" name="Rectangle: Rounded Corners 21">
            <a:extLst>
              <a:ext uri="{FF2B5EF4-FFF2-40B4-BE49-F238E27FC236}">
                <a16:creationId xmlns:a16="http://schemas.microsoft.com/office/drawing/2014/main" id="{DE5C976D-C80A-4A47-3E6B-4D3D75195AB6}"/>
              </a:ext>
            </a:extLst>
          </p:cNvPr>
          <p:cNvSpPr/>
          <p:nvPr>
            <p:custDataLst>
              <p:tags r:id="rId10"/>
            </p:custDataLst>
          </p:nvPr>
        </p:nvSpPr>
        <p:spPr>
          <a:xfrm>
            <a:off x="6296360" y="1826943"/>
            <a:ext cx="1790898" cy="454936"/>
          </a:xfrm>
          <a:prstGeom prst="roundRect">
            <a:avLst/>
          </a:prstGeom>
          <a:solidFill>
            <a:sysClr val="window" lastClr="FFFFFF">
              <a:lumMod val="85000"/>
            </a:sysClr>
          </a:solidFill>
          <a:ln w="25400" cap="flat" cmpd="sng" algn="ctr">
            <a:noFill/>
            <a:prstDash val="solid"/>
          </a:ln>
          <a:effectLst/>
        </p:spPr>
        <p:txBody>
          <a:bodyPr rtlCol="0" anchor="ctr"/>
          <a:lstStyle/>
          <a:p>
            <a:pPr marL="85725" indent="-85725" fontAlgn="auto">
              <a:spcBef>
                <a:spcPts val="0"/>
              </a:spcBef>
              <a:spcAft>
                <a:spcPts val="0"/>
              </a:spcAft>
              <a:buFontTx/>
              <a:buChar char="-"/>
              <a:defRPr/>
            </a:pPr>
            <a:r>
              <a:rPr lang="en-CA" sz="800" b="0" kern="0" dirty="0">
                <a:solidFill>
                  <a:schemeClr val="bg2">
                    <a:lumMod val="50000"/>
                  </a:schemeClr>
                </a:solidFill>
                <a:latin typeface="+mn-lt"/>
              </a:rPr>
              <a:t>Primary sector (83%)</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Public and para-public sectors (80%)</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15 employees and over (80%)</a:t>
            </a:r>
          </a:p>
        </p:txBody>
      </p:sp>
    </p:spTree>
    <p:extLst>
      <p:ext uri="{BB962C8B-B14F-4D97-AF65-F5344CB8AC3E}">
        <p14:creationId xmlns:p14="http://schemas.microsoft.com/office/powerpoint/2010/main" val="111398401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55</a:t>
            </a:fld>
            <a:endParaRPr lang="fr-CA" dirty="0"/>
          </a:p>
        </p:txBody>
      </p:sp>
      <p:sp>
        <p:nvSpPr>
          <p:cNvPr id="7" name="Forme libre 11">
            <a:extLst>
              <a:ext uri="{FF2B5EF4-FFF2-40B4-BE49-F238E27FC236}">
                <a16:creationId xmlns:a16="http://schemas.microsoft.com/office/drawing/2014/main" id="{64A83957-C6F8-AACF-2A40-20BA12FA3176}"/>
              </a:ext>
            </a:extLst>
          </p:cNvPr>
          <p:cNvSpPr/>
          <p:nvPr>
            <p:custDataLst>
              <p:tags r:id="rId2"/>
            </p:custDataLst>
          </p:nvPr>
        </p:nvSpPr>
        <p:spPr>
          <a:xfrm>
            <a:off x="-1203" y="0"/>
            <a:ext cx="4636444" cy="5146880"/>
          </a:xfrm>
          <a:custGeom>
            <a:avLst/>
            <a:gdLst>
              <a:gd name="connsiteX0" fmla="*/ 0 w 4636444"/>
              <a:gd name="connsiteY0" fmla="*/ 0 h 5146880"/>
              <a:gd name="connsiteX1" fmla="*/ 3657723 w 4636444"/>
              <a:gd name="connsiteY1" fmla="*/ 0 h 5146880"/>
              <a:gd name="connsiteX2" fmla="*/ 3696279 w 4636444"/>
              <a:gd name="connsiteY2" fmla="*/ 35770 h 5146880"/>
              <a:gd name="connsiteX3" fmla="*/ 4636444 w 4636444"/>
              <a:gd name="connsiteY3" fmla="*/ 2352676 h 5146880"/>
              <a:gd name="connsiteX4" fmla="*/ 3221219 w 4636444"/>
              <a:gd name="connsiteY4" fmla="*/ 5069684 h 5146880"/>
              <a:gd name="connsiteX5" fmla="*/ 3096736 w 4636444"/>
              <a:gd name="connsiteY5" fmla="*/ 5146880 h 5146880"/>
              <a:gd name="connsiteX6" fmla="*/ 0 w 4636444"/>
              <a:gd name="connsiteY6" fmla="*/ 5146880 h 51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444" h="5146880">
                <a:moveTo>
                  <a:pt x="0" y="0"/>
                </a:moveTo>
                <a:lnTo>
                  <a:pt x="3657723" y="0"/>
                </a:lnTo>
                <a:lnTo>
                  <a:pt x="3696279" y="35770"/>
                </a:lnTo>
                <a:cubicBezTo>
                  <a:pt x="4277161" y="628718"/>
                  <a:pt x="4636444" y="1447868"/>
                  <a:pt x="4636444" y="2352676"/>
                </a:cubicBezTo>
                <a:cubicBezTo>
                  <a:pt x="4636444" y="3483686"/>
                  <a:pt x="4075064" y="4480856"/>
                  <a:pt x="3221219" y="5069684"/>
                </a:cubicBezTo>
                <a:lnTo>
                  <a:pt x="3096736" y="5146880"/>
                </a:lnTo>
                <a:lnTo>
                  <a:pt x="0" y="5146880"/>
                </a:lnTo>
                <a:close/>
              </a:path>
            </a:pathLst>
          </a:custGeom>
          <a:solidFill>
            <a:srgbClr val="F46C31"/>
          </a:solidFill>
          <a:ln>
            <a:noFill/>
          </a:ln>
          <a:effectLst>
            <a:outerShdw blurRad="63500" dist="50800" dir="36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4488">
              <a:lnSpc>
                <a:spcPts val="4000"/>
              </a:lnSpc>
              <a:defRPr/>
            </a:pPr>
            <a:r>
              <a:rPr lang="fr-CA" sz="3200" dirty="0">
                <a:solidFill>
                  <a:prstClr val="white"/>
                </a:solidFill>
                <a:latin typeface="Trebuchet MS" panose="020B0603020202020204" pitchFamily="34" charset="0"/>
              </a:rPr>
              <a:t>8. </a:t>
            </a:r>
            <a:r>
              <a:rPr lang="en-CA" sz="3200" dirty="0">
                <a:solidFill>
                  <a:prstClr val="white"/>
                </a:solidFill>
                <a:latin typeface="Trebuchet MS" panose="020B0603020202020204" pitchFamily="34" charset="0"/>
              </a:rPr>
              <a:t>Sustainable development and environmental management</a:t>
            </a:r>
          </a:p>
        </p:txBody>
      </p:sp>
    </p:spTree>
    <p:extLst>
      <p:ext uri="{BB962C8B-B14F-4D97-AF65-F5344CB8AC3E}">
        <p14:creationId xmlns:p14="http://schemas.microsoft.com/office/powerpoint/2010/main" val="402649613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56</a:t>
            </a:fld>
            <a:endParaRPr lang="fr-CA" dirty="0"/>
          </a:p>
        </p:txBody>
      </p:sp>
      <p:sp>
        <p:nvSpPr>
          <p:cNvPr id="14" name="TextBox 1">
            <a:extLst>
              <a:ext uri="{FF2B5EF4-FFF2-40B4-BE49-F238E27FC236}">
                <a16:creationId xmlns:a16="http://schemas.microsoft.com/office/drawing/2014/main" id="{5FDCE59D-ECB6-4674-9EEE-439F46F3D54B}"/>
              </a:ext>
            </a:extLst>
          </p:cNvPr>
          <p:cNvSpPr txBox="1"/>
          <p:nvPr>
            <p:custDataLst>
              <p:tags r:id="rId2"/>
            </p:custDataLst>
          </p:nvPr>
        </p:nvSpPr>
        <p:spPr>
          <a:xfrm>
            <a:off x="352775" y="636451"/>
            <a:ext cx="8361855" cy="846386"/>
          </a:xfrm>
          <a:prstGeom prst="rect">
            <a:avLst/>
          </a:prstGeom>
        </p:spPr>
        <p:txBody>
          <a:bodyPr vert="horz" wrap="square" lIns="91440" tIns="0" rIns="91440" bIns="0" rtlCol="0">
            <a:spAutoFit/>
          </a:bodyPr>
          <a:lstStyle/>
          <a:p>
            <a:pPr marL="4763" algn="just">
              <a:lnSpc>
                <a:spcPts val="1200"/>
              </a:lnSpc>
              <a:spcAft>
                <a:spcPts val="600"/>
              </a:spcAft>
            </a:pPr>
            <a:r>
              <a:rPr lang="en-CA" sz="1100" b="0" dirty="0">
                <a:latin typeface="Calibri" panose="020F0502020204030204" pitchFamily="34" charset="0"/>
                <a:cs typeface="Calibri" panose="020F0502020204030204" pitchFamily="34" charset="0"/>
              </a:rPr>
              <a:t>The sustainable development concept, for the most part, is well understood by respondents, three-quarters of whom believe that the economic dimension is included in the concept (73%). The same holds for the social dimension (71%) and the environmental dimension (76%). As a result, there is no notable difference in the result between the three dimensions.</a:t>
            </a:r>
          </a:p>
          <a:p>
            <a:pPr marL="4763" algn="just">
              <a:lnSpc>
                <a:spcPts val="1200"/>
              </a:lnSpc>
              <a:spcAft>
                <a:spcPts val="600"/>
              </a:spcAft>
            </a:pPr>
            <a:r>
              <a:rPr lang="en-CA" sz="1100" b="0" dirty="0">
                <a:latin typeface="Calibri" panose="020F0502020204030204" pitchFamily="34" charset="0"/>
                <a:cs typeface="Calibri" panose="020F0502020204030204" pitchFamily="34" charset="0"/>
              </a:rPr>
              <a:t>For each of the three dimensions, four segments showed an above-average degree of understanding: accommodation, restaurants and tourism; and businesses with 15 employees and over which also made commitments to reduce their environmental footprint. </a:t>
            </a:r>
          </a:p>
        </p:txBody>
      </p:sp>
      <p:sp>
        <p:nvSpPr>
          <p:cNvPr id="4" name="ZoneTexte 3">
            <a:extLst>
              <a:ext uri="{FF2B5EF4-FFF2-40B4-BE49-F238E27FC236}">
                <a16:creationId xmlns:a16="http://schemas.microsoft.com/office/drawing/2014/main" id="{F2AFA48F-254A-50F5-3F22-7001440E6023}"/>
              </a:ext>
            </a:extLst>
          </p:cNvPr>
          <p:cNvSpPr txBox="1"/>
          <p:nvPr>
            <p:custDataLst>
              <p:tags r:id="rId3"/>
            </p:custDataLst>
          </p:nvPr>
        </p:nvSpPr>
        <p:spPr>
          <a:xfrm>
            <a:off x="352775" y="4761188"/>
            <a:ext cx="7647382"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Q23. In your opinion, which of the following dimensions are included in the sustainable development concept?   </a:t>
            </a:r>
            <a:br>
              <a:rPr lang="en-CA" sz="800" b="0" dirty="0">
                <a:solidFill>
                  <a:schemeClr val="bg1">
                    <a:lumMod val="50000"/>
                  </a:schemeClr>
                </a:solidFill>
                <a:latin typeface="Calibri" panose="020F0502020204030204" pitchFamily="34" charset="0"/>
                <a:cs typeface="Calibri" panose="020F0502020204030204" pitchFamily="34" charset="0"/>
              </a:rPr>
            </a:br>
            <a:r>
              <a:rPr lang="en-CA" sz="800" b="0" dirty="0">
                <a:solidFill>
                  <a:schemeClr val="bg1">
                    <a:lumMod val="50000"/>
                  </a:schemeClr>
                </a:solidFill>
                <a:latin typeface="Calibri" panose="020F0502020204030204" pitchFamily="34" charset="0"/>
                <a:cs typeface="Calibri" panose="020F0502020204030204" pitchFamily="34" charset="0"/>
              </a:rPr>
              <a:t>Base: All respondents (n = 233).</a:t>
            </a:r>
          </a:p>
        </p:txBody>
      </p:sp>
      <p:sp>
        <p:nvSpPr>
          <p:cNvPr id="3" name="Rectangle 3">
            <a:extLst>
              <a:ext uri="{FF2B5EF4-FFF2-40B4-BE49-F238E27FC236}">
                <a16:creationId xmlns:a16="http://schemas.microsoft.com/office/drawing/2014/main" id="{B126AC09-F42C-755E-6881-38DC937E4F2F}"/>
              </a:ext>
            </a:extLst>
          </p:cNvPr>
          <p:cNvSpPr>
            <a:spLocks noChangeArrowheads="1"/>
          </p:cNvSpPr>
          <p:nvPr>
            <p:custDataLst>
              <p:tags r:id="rId4"/>
            </p:custDataLst>
          </p:nvPr>
        </p:nvSpPr>
        <p:spPr bwMode="auto">
          <a:xfrm>
            <a:off x="319087" y="176087"/>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Understanding of the sustainable development concept </a:t>
            </a: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(1/2)</a:t>
            </a:r>
          </a:p>
        </p:txBody>
      </p:sp>
      <p:graphicFrame>
        <p:nvGraphicFramePr>
          <p:cNvPr id="5" name="Graphique 4">
            <a:extLst>
              <a:ext uri="{FF2B5EF4-FFF2-40B4-BE49-F238E27FC236}">
                <a16:creationId xmlns:a16="http://schemas.microsoft.com/office/drawing/2014/main" id="{42E26BA7-6CA0-B21E-CA5B-484493DEFB0A}"/>
              </a:ext>
            </a:extLst>
          </p:cNvPr>
          <p:cNvGraphicFramePr/>
          <p:nvPr>
            <p:custDataLst>
              <p:tags r:id="rId5"/>
            </p:custDataLst>
            <p:extLst>
              <p:ext uri="{D42A27DB-BD31-4B8C-83A1-F6EECF244321}">
                <p14:modId xmlns:p14="http://schemas.microsoft.com/office/powerpoint/2010/main" val="1274085277"/>
              </p:ext>
            </p:extLst>
          </p:nvPr>
        </p:nvGraphicFramePr>
        <p:xfrm>
          <a:off x="439200" y="2236357"/>
          <a:ext cx="4845325" cy="2270692"/>
        </p:xfrm>
        <a:graphic>
          <a:graphicData uri="http://schemas.openxmlformats.org/drawingml/2006/chart">
            <c:chart xmlns:c="http://schemas.openxmlformats.org/drawingml/2006/chart" xmlns:r="http://schemas.openxmlformats.org/officeDocument/2006/relationships" r:id="rId14"/>
          </a:graphicData>
        </a:graphic>
      </p:graphicFrame>
      <p:sp>
        <p:nvSpPr>
          <p:cNvPr id="6" name="TextBox 1">
            <a:extLst>
              <a:ext uri="{FF2B5EF4-FFF2-40B4-BE49-F238E27FC236}">
                <a16:creationId xmlns:a16="http://schemas.microsoft.com/office/drawing/2014/main" id="{72DBBDC7-CFBA-C0FF-294E-5E6E45CD66E0}"/>
              </a:ext>
            </a:extLst>
          </p:cNvPr>
          <p:cNvSpPr txBox="1"/>
          <p:nvPr>
            <p:custDataLst>
              <p:tags r:id="rId6"/>
            </p:custDataLst>
          </p:nvPr>
        </p:nvSpPr>
        <p:spPr>
          <a:xfrm>
            <a:off x="101966" y="2036302"/>
            <a:ext cx="2624747" cy="200055"/>
          </a:xfrm>
          <a:prstGeom prst="rect">
            <a:avLst/>
          </a:prstGeom>
        </p:spPr>
        <p:txBody>
          <a:bodyPr vert="horz" wrap="square" lIns="0" tIns="0" rIns="0" bIns="0" rtlCol="0">
            <a:spAutoFit/>
          </a:bodyPr>
          <a:lstStyle/>
          <a:p>
            <a:pPr marL="4763" algn="ctr"/>
            <a:r>
              <a:rPr lang="en-CA" sz="1300" b="0" dirty="0">
                <a:solidFill>
                  <a:srgbClr val="F46C31"/>
                </a:solidFill>
                <a:latin typeface="+mj-lt"/>
              </a:rPr>
              <a:t>Sustainable development includes</a:t>
            </a:r>
            <a:r>
              <a:rPr lang="fr-CA" sz="1300" b="0" dirty="0">
                <a:solidFill>
                  <a:srgbClr val="F46C31"/>
                </a:solidFill>
                <a:latin typeface="+mj-lt"/>
              </a:rPr>
              <a:t>:</a:t>
            </a:r>
            <a:endParaRPr lang="fr-CA" sz="1300" b="0" i="1" dirty="0">
              <a:solidFill>
                <a:srgbClr val="F46C31"/>
              </a:solidFill>
              <a:latin typeface="+mj-lt"/>
            </a:endParaRPr>
          </a:p>
        </p:txBody>
      </p:sp>
      <p:sp>
        <p:nvSpPr>
          <p:cNvPr id="7" name="ZoneTexte 6">
            <a:extLst>
              <a:ext uri="{FF2B5EF4-FFF2-40B4-BE49-F238E27FC236}">
                <a16:creationId xmlns:a16="http://schemas.microsoft.com/office/drawing/2014/main" id="{1818114C-4F87-829F-4041-D125880A87BD}"/>
              </a:ext>
            </a:extLst>
          </p:cNvPr>
          <p:cNvSpPr txBox="1"/>
          <p:nvPr>
            <p:custDataLst>
              <p:tags r:id="rId7"/>
            </p:custDataLst>
          </p:nvPr>
        </p:nvSpPr>
        <p:spPr>
          <a:xfrm>
            <a:off x="4876586" y="2339346"/>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8" name="Rectangle: Rounded Corners 21">
            <a:extLst>
              <a:ext uri="{FF2B5EF4-FFF2-40B4-BE49-F238E27FC236}">
                <a16:creationId xmlns:a16="http://schemas.microsoft.com/office/drawing/2014/main" id="{3360B62E-7AE0-26E7-7791-7C71DCBCCF6F}"/>
              </a:ext>
            </a:extLst>
          </p:cNvPr>
          <p:cNvSpPr/>
          <p:nvPr>
            <p:custDataLst>
              <p:tags r:id="rId8"/>
            </p:custDataLst>
          </p:nvPr>
        </p:nvSpPr>
        <p:spPr>
          <a:xfrm>
            <a:off x="5692464" y="2315187"/>
            <a:ext cx="2570999" cy="589335"/>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ECONOMIC DIMENSION  – highest: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Accommodation, restaurants and tourism (86%)</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15 employees and over (87%)</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Environmental commitments (82%)</a:t>
            </a:r>
          </a:p>
        </p:txBody>
      </p:sp>
      <p:sp>
        <p:nvSpPr>
          <p:cNvPr id="13" name="ZoneTexte 12">
            <a:extLst>
              <a:ext uri="{FF2B5EF4-FFF2-40B4-BE49-F238E27FC236}">
                <a16:creationId xmlns:a16="http://schemas.microsoft.com/office/drawing/2014/main" id="{540341F1-2B51-F4F7-46FB-A2EA547D17F1}"/>
              </a:ext>
            </a:extLst>
          </p:cNvPr>
          <p:cNvSpPr txBox="1"/>
          <p:nvPr>
            <p:custDataLst>
              <p:tags r:id="rId9"/>
            </p:custDataLst>
          </p:nvPr>
        </p:nvSpPr>
        <p:spPr>
          <a:xfrm>
            <a:off x="4876584" y="3101345"/>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6" name="Rectangle: Rounded Corners 21">
            <a:extLst>
              <a:ext uri="{FF2B5EF4-FFF2-40B4-BE49-F238E27FC236}">
                <a16:creationId xmlns:a16="http://schemas.microsoft.com/office/drawing/2014/main" id="{898FEF06-0700-0738-50D6-2BA9A9B0585E}"/>
              </a:ext>
            </a:extLst>
          </p:cNvPr>
          <p:cNvSpPr/>
          <p:nvPr>
            <p:custDataLst>
              <p:tags r:id="rId10"/>
            </p:custDataLst>
          </p:nvPr>
        </p:nvSpPr>
        <p:spPr>
          <a:xfrm>
            <a:off x="5692463" y="3078138"/>
            <a:ext cx="2571004" cy="593725"/>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SOCIAL DIMENSION – highest: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Accommodation, restaurants and tourism (82%)</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15 employees and over (84%)</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Environmental commitments (79%)</a:t>
            </a:r>
          </a:p>
        </p:txBody>
      </p:sp>
      <p:sp>
        <p:nvSpPr>
          <p:cNvPr id="17" name="ZoneTexte 16">
            <a:extLst>
              <a:ext uri="{FF2B5EF4-FFF2-40B4-BE49-F238E27FC236}">
                <a16:creationId xmlns:a16="http://schemas.microsoft.com/office/drawing/2014/main" id="{FEA0F806-D1DD-4F37-0E2B-9484D5EB9498}"/>
              </a:ext>
            </a:extLst>
          </p:cNvPr>
          <p:cNvSpPr txBox="1"/>
          <p:nvPr>
            <p:custDataLst>
              <p:tags r:id="rId11"/>
            </p:custDataLst>
          </p:nvPr>
        </p:nvSpPr>
        <p:spPr>
          <a:xfrm>
            <a:off x="4876583" y="3863350"/>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8" name="Rectangle: Rounded Corners 21">
            <a:extLst>
              <a:ext uri="{FF2B5EF4-FFF2-40B4-BE49-F238E27FC236}">
                <a16:creationId xmlns:a16="http://schemas.microsoft.com/office/drawing/2014/main" id="{125FD155-DDDC-8E51-A88A-5E7DA0B7F317}"/>
              </a:ext>
            </a:extLst>
          </p:cNvPr>
          <p:cNvSpPr/>
          <p:nvPr>
            <p:custDataLst>
              <p:tags r:id="rId12"/>
            </p:custDataLst>
          </p:nvPr>
        </p:nvSpPr>
        <p:spPr>
          <a:xfrm>
            <a:off x="5692461" y="3861245"/>
            <a:ext cx="2571003" cy="556857"/>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ENVIRONMENTAL DIMENSION – highest: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Accommodation, restaurants and tourism (89%)</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15 employees and over (91%)</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Environmental commitments (85%)</a:t>
            </a:r>
          </a:p>
        </p:txBody>
      </p:sp>
    </p:spTree>
    <p:extLst>
      <p:ext uri="{BB962C8B-B14F-4D97-AF65-F5344CB8AC3E}">
        <p14:creationId xmlns:p14="http://schemas.microsoft.com/office/powerpoint/2010/main" val="110850360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57</a:t>
            </a:fld>
            <a:endParaRPr lang="fr-CA" dirty="0"/>
          </a:p>
        </p:txBody>
      </p:sp>
      <p:sp>
        <p:nvSpPr>
          <p:cNvPr id="3" name="TextBox 1">
            <a:extLst>
              <a:ext uri="{FF2B5EF4-FFF2-40B4-BE49-F238E27FC236}">
                <a16:creationId xmlns:a16="http://schemas.microsoft.com/office/drawing/2014/main" id="{E7562E24-7A66-3021-DB58-A2256C648CD8}"/>
              </a:ext>
            </a:extLst>
          </p:cNvPr>
          <p:cNvSpPr txBox="1"/>
          <p:nvPr>
            <p:custDataLst>
              <p:tags r:id="rId2"/>
            </p:custDataLst>
          </p:nvPr>
        </p:nvSpPr>
        <p:spPr>
          <a:xfrm>
            <a:off x="5061290" y="1116980"/>
            <a:ext cx="3944505" cy="1910779"/>
          </a:xfrm>
          <a:prstGeom prst="rect">
            <a:avLst/>
          </a:prstGeom>
        </p:spPr>
        <p:txBody>
          <a:bodyPr vert="horz" wrap="square" lIns="91440" tIns="0" rIns="91440" bIns="0" rtlCol="0">
            <a:spAutoFit/>
          </a:bodyPr>
          <a:lstStyle/>
          <a:p>
            <a:pPr marL="4763" algn="just">
              <a:lnSpc>
                <a:spcPts val="1200"/>
              </a:lnSpc>
              <a:spcAft>
                <a:spcPts val="500"/>
              </a:spcAft>
            </a:pPr>
            <a:r>
              <a:rPr lang="en-CA" sz="1100" b="0" dirty="0">
                <a:latin typeface="Calibri" panose="020F0502020204030204" pitchFamily="34" charset="0"/>
                <a:cs typeface="Calibri" panose="020F0502020204030204" pitchFamily="34" charset="0"/>
              </a:rPr>
              <a:t>A total of 10 respondents believe that two of the three dimensions are part of sustainable development (where two of the three bubbles of the graph intersect). Very few (5%) believe that only one of the three dimensions is included in the sustainable development concept (portions of the bubbles where there is no intersection). Moreover, 19% have no understanding of sustainable development, because in their view, none of the three dimensions are a part of it.</a:t>
            </a:r>
          </a:p>
          <a:p>
            <a:pPr marL="4763" algn="just">
              <a:lnSpc>
                <a:spcPts val="1200"/>
              </a:lnSpc>
              <a:spcAft>
                <a:spcPts val="500"/>
              </a:spcAft>
            </a:pPr>
            <a:r>
              <a:rPr lang="en-CA" sz="1100" b="0" dirty="0">
                <a:latin typeface="Calibri" panose="020F0502020204030204" pitchFamily="34" charset="0"/>
                <a:cs typeface="Calibri" panose="020F0502020204030204" pitchFamily="34" charset="0"/>
              </a:rPr>
              <a:t>Businesses in the accommodation, restaurant and tourism sector and those with at least 15 employees which have also made commitments to reduce their environmental footprint have the best understanding of sustainable development. </a:t>
            </a:r>
            <a:endParaRPr lang="fr-CA" sz="1100" b="0" dirty="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4B04C239-ACD8-6712-4758-6E2AAFCDA220}"/>
              </a:ext>
            </a:extLst>
          </p:cNvPr>
          <p:cNvSpPr/>
          <p:nvPr/>
        </p:nvSpPr>
        <p:spPr>
          <a:xfrm>
            <a:off x="418828" y="1188619"/>
            <a:ext cx="4479826" cy="3341601"/>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CA" sz="1800" dirty="0">
              <a:solidFill>
                <a:schemeClr val="bg1"/>
              </a:solidFill>
            </a:endParaRPr>
          </a:p>
        </p:txBody>
      </p:sp>
      <p:sp>
        <p:nvSpPr>
          <p:cNvPr id="17" name="_s69698">
            <a:extLst>
              <a:ext uri="{FF2B5EF4-FFF2-40B4-BE49-F238E27FC236}">
                <a16:creationId xmlns:a16="http://schemas.microsoft.com/office/drawing/2014/main" id="{6F99EE2F-F2CB-40A7-7EBC-A82B3354EE4A}"/>
              </a:ext>
            </a:extLst>
          </p:cNvPr>
          <p:cNvSpPr>
            <a:spLocks noChangeArrowheads="1"/>
          </p:cNvSpPr>
          <p:nvPr/>
        </p:nvSpPr>
        <p:spPr bwMode="auto">
          <a:xfrm flipV="1">
            <a:off x="2235225" y="1527044"/>
            <a:ext cx="2053519" cy="1996420"/>
          </a:xfrm>
          <a:prstGeom prst="ellipse">
            <a:avLst/>
          </a:prstGeom>
          <a:solidFill>
            <a:srgbClr val="D52B1E">
              <a:alpha val="50196"/>
            </a:srgbClr>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endParaRPr lang="fr-CA" dirty="0"/>
          </a:p>
        </p:txBody>
      </p:sp>
      <p:sp>
        <p:nvSpPr>
          <p:cNvPr id="18" name="Rectangle 17">
            <a:extLst>
              <a:ext uri="{FF2B5EF4-FFF2-40B4-BE49-F238E27FC236}">
                <a16:creationId xmlns:a16="http://schemas.microsoft.com/office/drawing/2014/main" id="{5A656E4F-85D5-B42C-F84F-85FE1ACA40D8}"/>
              </a:ext>
            </a:extLst>
          </p:cNvPr>
          <p:cNvSpPr/>
          <p:nvPr/>
        </p:nvSpPr>
        <p:spPr>
          <a:xfrm>
            <a:off x="3858984" y="1310823"/>
            <a:ext cx="971534" cy="43244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CA" sz="1200" b="1" i="0" u="none" strike="noStrike" dirty="0">
                <a:solidFill>
                  <a:srgbClr val="D52B1E"/>
                </a:solidFill>
                <a:effectLst/>
                <a:latin typeface="Calibri" panose="020F0502020204030204" pitchFamily="34" charset="0"/>
              </a:rPr>
              <a:t>Social dimension</a:t>
            </a:r>
            <a:endParaRPr lang="fr-CA" sz="900" b="1" dirty="0">
              <a:solidFill>
                <a:srgbClr val="D52B1E"/>
              </a:solidFill>
            </a:endParaRPr>
          </a:p>
        </p:txBody>
      </p:sp>
      <p:sp>
        <p:nvSpPr>
          <p:cNvPr id="23" name="Rectangle 22">
            <a:extLst>
              <a:ext uri="{FF2B5EF4-FFF2-40B4-BE49-F238E27FC236}">
                <a16:creationId xmlns:a16="http://schemas.microsoft.com/office/drawing/2014/main" id="{4AD7843E-DE36-2D17-D87B-9A4F223BD655}"/>
              </a:ext>
            </a:extLst>
          </p:cNvPr>
          <p:cNvSpPr/>
          <p:nvPr/>
        </p:nvSpPr>
        <p:spPr>
          <a:xfrm>
            <a:off x="3899320" y="3807909"/>
            <a:ext cx="814771" cy="57912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000" i="0" u="none" strike="noStrike" dirty="0">
                <a:solidFill>
                  <a:srgbClr val="000000"/>
                </a:solidFill>
                <a:effectLst/>
                <a:latin typeface="Calibri" panose="020F0502020204030204" pitchFamily="34" charset="0"/>
              </a:rPr>
              <a:t>Did not mention any </a:t>
            </a:r>
            <a:r>
              <a:rPr lang="fr-CA" sz="1000" i="0" u="none" strike="noStrike" dirty="0">
                <a:solidFill>
                  <a:srgbClr val="000000"/>
                </a:solidFill>
                <a:effectLst/>
                <a:latin typeface="Calibri" panose="020F0502020204030204" pitchFamily="34" charset="0"/>
              </a:rPr>
              <a:t>dimensions</a:t>
            </a:r>
            <a:br>
              <a:rPr lang="fr-CA" sz="1000" i="0" u="none" strike="noStrike" dirty="0">
                <a:solidFill>
                  <a:srgbClr val="000000"/>
                </a:solidFill>
                <a:effectLst/>
                <a:latin typeface="Calibri" panose="020F0502020204030204" pitchFamily="34" charset="0"/>
              </a:rPr>
            </a:br>
            <a:r>
              <a:rPr lang="fr-CA" sz="1000" i="0" u="none" strike="noStrike" dirty="0">
                <a:solidFill>
                  <a:srgbClr val="000000"/>
                </a:solidFill>
                <a:effectLst/>
                <a:latin typeface="Calibri" panose="020F0502020204030204" pitchFamily="34" charset="0"/>
              </a:rPr>
              <a:t>19%</a:t>
            </a:r>
            <a:endParaRPr lang="fr-CA" sz="1000" dirty="0">
              <a:solidFill>
                <a:schemeClr val="bg1"/>
              </a:solidFill>
            </a:endParaRPr>
          </a:p>
        </p:txBody>
      </p:sp>
      <p:sp>
        <p:nvSpPr>
          <p:cNvPr id="24" name="Rectangle 23">
            <a:extLst>
              <a:ext uri="{FF2B5EF4-FFF2-40B4-BE49-F238E27FC236}">
                <a16:creationId xmlns:a16="http://schemas.microsoft.com/office/drawing/2014/main" id="{DCB8B98D-5372-E5A7-5264-E1280F58182C}"/>
              </a:ext>
            </a:extLst>
          </p:cNvPr>
          <p:cNvSpPr/>
          <p:nvPr/>
        </p:nvSpPr>
        <p:spPr>
          <a:xfrm>
            <a:off x="435077" y="1286720"/>
            <a:ext cx="1042830" cy="43244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200" b="1" i="0" u="none" strike="noStrike" dirty="0">
                <a:solidFill>
                  <a:srgbClr val="1D78C5"/>
                </a:solidFill>
                <a:effectLst/>
                <a:latin typeface="Calibri" panose="020F0502020204030204" pitchFamily="34" charset="0"/>
              </a:rPr>
              <a:t>Economic</a:t>
            </a:r>
            <a:r>
              <a:rPr lang="fr-CA" sz="1200" b="1" i="0" u="none" strike="noStrike" dirty="0">
                <a:solidFill>
                  <a:srgbClr val="1D78C5"/>
                </a:solidFill>
                <a:effectLst/>
                <a:latin typeface="Calibri" panose="020F0502020204030204" pitchFamily="34" charset="0"/>
              </a:rPr>
              <a:t> dimension</a:t>
            </a:r>
            <a:endParaRPr lang="fr-CA" sz="900" b="1" dirty="0">
              <a:solidFill>
                <a:srgbClr val="1D78C5"/>
              </a:solidFill>
            </a:endParaRPr>
          </a:p>
        </p:txBody>
      </p:sp>
      <p:sp>
        <p:nvSpPr>
          <p:cNvPr id="15" name="_s69698">
            <a:extLst>
              <a:ext uri="{FF2B5EF4-FFF2-40B4-BE49-F238E27FC236}">
                <a16:creationId xmlns:a16="http://schemas.microsoft.com/office/drawing/2014/main" id="{5B92A526-EBE2-01D4-B00D-5A9580225FBA}"/>
              </a:ext>
            </a:extLst>
          </p:cNvPr>
          <p:cNvSpPr>
            <a:spLocks noChangeArrowheads="1"/>
          </p:cNvSpPr>
          <p:nvPr/>
        </p:nvSpPr>
        <p:spPr bwMode="auto">
          <a:xfrm flipV="1">
            <a:off x="1032920" y="1503944"/>
            <a:ext cx="2053518" cy="2042619"/>
          </a:xfrm>
          <a:prstGeom prst="ellipse">
            <a:avLst/>
          </a:prstGeom>
          <a:solidFill>
            <a:srgbClr val="1D78C5">
              <a:alpha val="30196"/>
            </a:srgbClr>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endParaRPr lang="fr-CA" dirty="0"/>
          </a:p>
        </p:txBody>
      </p:sp>
      <p:sp>
        <p:nvSpPr>
          <p:cNvPr id="25" name="_s69698">
            <a:extLst>
              <a:ext uri="{FF2B5EF4-FFF2-40B4-BE49-F238E27FC236}">
                <a16:creationId xmlns:a16="http://schemas.microsoft.com/office/drawing/2014/main" id="{8472664F-3E08-3966-66AE-389741606B44}"/>
              </a:ext>
            </a:extLst>
          </p:cNvPr>
          <p:cNvSpPr>
            <a:spLocks noChangeArrowheads="1"/>
          </p:cNvSpPr>
          <p:nvPr/>
        </p:nvSpPr>
        <p:spPr bwMode="auto">
          <a:xfrm flipV="1">
            <a:off x="1639424" y="2437917"/>
            <a:ext cx="2029621" cy="2042618"/>
          </a:xfrm>
          <a:prstGeom prst="ellipse">
            <a:avLst/>
          </a:prstGeom>
          <a:solidFill>
            <a:srgbClr val="92D050">
              <a:alpha val="38824"/>
            </a:srgbClr>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endParaRPr lang="fr-CA" dirty="0"/>
          </a:p>
        </p:txBody>
      </p:sp>
      <p:sp>
        <p:nvSpPr>
          <p:cNvPr id="26" name="Rectangle 25">
            <a:extLst>
              <a:ext uri="{FF2B5EF4-FFF2-40B4-BE49-F238E27FC236}">
                <a16:creationId xmlns:a16="http://schemas.microsoft.com/office/drawing/2014/main" id="{06D5BA30-4EEE-C4E9-4A7E-4F3E397941B8}"/>
              </a:ext>
            </a:extLst>
          </p:cNvPr>
          <p:cNvSpPr/>
          <p:nvPr/>
        </p:nvSpPr>
        <p:spPr>
          <a:xfrm>
            <a:off x="573093" y="3833937"/>
            <a:ext cx="1174004" cy="58002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200" b="1" i="0" u="none" strike="noStrike" dirty="0">
                <a:solidFill>
                  <a:srgbClr val="00B050"/>
                </a:solidFill>
                <a:effectLst/>
                <a:latin typeface="Calibri" panose="020F0502020204030204" pitchFamily="34" charset="0"/>
              </a:rPr>
              <a:t>Environmental</a:t>
            </a:r>
            <a:r>
              <a:rPr lang="fr-CA" sz="1200" b="1" i="0" u="none" strike="noStrike" dirty="0">
                <a:solidFill>
                  <a:srgbClr val="00B050"/>
                </a:solidFill>
                <a:effectLst/>
                <a:latin typeface="Calibri" panose="020F0502020204030204" pitchFamily="34" charset="0"/>
              </a:rPr>
              <a:t> dimension</a:t>
            </a:r>
            <a:endParaRPr lang="fr-CA" sz="900" b="1" dirty="0">
              <a:solidFill>
                <a:srgbClr val="00B050"/>
              </a:solidFill>
            </a:endParaRPr>
          </a:p>
        </p:txBody>
      </p:sp>
      <p:sp>
        <p:nvSpPr>
          <p:cNvPr id="19" name="Rectangle 18">
            <a:extLst>
              <a:ext uri="{FF2B5EF4-FFF2-40B4-BE49-F238E27FC236}">
                <a16:creationId xmlns:a16="http://schemas.microsoft.com/office/drawing/2014/main" id="{88D41CB7-28DC-3825-D59D-057FBD5F6595}"/>
              </a:ext>
            </a:extLst>
          </p:cNvPr>
          <p:cNvSpPr/>
          <p:nvPr/>
        </p:nvSpPr>
        <p:spPr>
          <a:xfrm>
            <a:off x="2304524" y="2538605"/>
            <a:ext cx="741422" cy="489154"/>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900" dirty="0">
                <a:solidFill>
                  <a:srgbClr val="000000"/>
                </a:solidFill>
                <a:latin typeface="Calibri" panose="020F0502020204030204" pitchFamily="34" charset="0"/>
              </a:rPr>
              <a:t>Mentioned the three </a:t>
            </a:r>
            <a:r>
              <a:rPr lang="fr-CA" sz="900" dirty="0">
                <a:solidFill>
                  <a:srgbClr val="000000"/>
                </a:solidFill>
                <a:latin typeface="Calibri" panose="020F0502020204030204" pitchFamily="34" charset="0"/>
              </a:rPr>
              <a:t>dimensions</a:t>
            </a:r>
            <a:br>
              <a:rPr lang="fr-CA" sz="900" i="0" u="none" strike="noStrike" dirty="0">
                <a:solidFill>
                  <a:srgbClr val="000000"/>
                </a:solidFill>
                <a:effectLst/>
                <a:latin typeface="Calibri" panose="020F0502020204030204" pitchFamily="34" charset="0"/>
              </a:rPr>
            </a:br>
            <a:r>
              <a:rPr lang="fr-CA" sz="900" i="0" u="none" strike="noStrike" dirty="0">
                <a:solidFill>
                  <a:srgbClr val="000000"/>
                </a:solidFill>
                <a:effectLst/>
                <a:latin typeface="Calibri" panose="020F0502020204030204" pitchFamily="34" charset="0"/>
              </a:rPr>
              <a:t>64%</a:t>
            </a:r>
            <a:endParaRPr lang="fr-CA" sz="900" dirty="0">
              <a:solidFill>
                <a:schemeClr val="bg1"/>
              </a:solidFill>
            </a:endParaRPr>
          </a:p>
        </p:txBody>
      </p:sp>
      <p:sp>
        <p:nvSpPr>
          <p:cNvPr id="27" name="Rectangle 26">
            <a:extLst>
              <a:ext uri="{FF2B5EF4-FFF2-40B4-BE49-F238E27FC236}">
                <a16:creationId xmlns:a16="http://schemas.microsoft.com/office/drawing/2014/main" id="{7BCE54D7-D9C4-2765-FDD7-3FAF359DDF6B}"/>
              </a:ext>
            </a:extLst>
          </p:cNvPr>
          <p:cNvSpPr/>
          <p:nvPr/>
        </p:nvSpPr>
        <p:spPr>
          <a:xfrm>
            <a:off x="1351568" y="1975769"/>
            <a:ext cx="731228" cy="57912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900" dirty="0">
                <a:solidFill>
                  <a:srgbClr val="000000"/>
                </a:solidFill>
                <a:latin typeface="Calibri" panose="020F0502020204030204" pitchFamily="34" charset="0"/>
              </a:rPr>
              <a:t>Only mentioned the economic </a:t>
            </a:r>
            <a:r>
              <a:rPr lang="fr-CA" sz="900" dirty="0">
                <a:solidFill>
                  <a:srgbClr val="000000"/>
                </a:solidFill>
                <a:latin typeface="Calibri" panose="020F0502020204030204" pitchFamily="34" charset="0"/>
              </a:rPr>
              <a:t>dimension</a:t>
            </a:r>
            <a:br>
              <a:rPr lang="fr-CA" sz="900" i="0" u="none" strike="noStrike" dirty="0">
                <a:solidFill>
                  <a:srgbClr val="000000"/>
                </a:solidFill>
                <a:effectLst/>
                <a:latin typeface="Calibri" panose="020F0502020204030204" pitchFamily="34" charset="0"/>
              </a:rPr>
            </a:br>
            <a:r>
              <a:rPr lang="fr-CA" sz="900" i="0" u="none" strike="noStrike" dirty="0">
                <a:solidFill>
                  <a:srgbClr val="000000"/>
                </a:solidFill>
                <a:effectLst/>
                <a:latin typeface="Calibri" panose="020F0502020204030204" pitchFamily="34" charset="0"/>
              </a:rPr>
              <a:t>2%</a:t>
            </a:r>
            <a:endParaRPr lang="fr-CA" sz="900" dirty="0">
              <a:solidFill>
                <a:schemeClr val="bg1"/>
              </a:solidFill>
            </a:endParaRPr>
          </a:p>
        </p:txBody>
      </p:sp>
      <p:sp>
        <p:nvSpPr>
          <p:cNvPr id="29" name="Rectangle 28">
            <a:extLst>
              <a:ext uri="{FF2B5EF4-FFF2-40B4-BE49-F238E27FC236}">
                <a16:creationId xmlns:a16="http://schemas.microsoft.com/office/drawing/2014/main" id="{FD58B2DB-3CA2-9F7D-C806-23E226754846}"/>
              </a:ext>
            </a:extLst>
          </p:cNvPr>
          <p:cNvSpPr/>
          <p:nvPr/>
        </p:nvSpPr>
        <p:spPr>
          <a:xfrm>
            <a:off x="2304524" y="1850873"/>
            <a:ext cx="731228" cy="57912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900" dirty="0">
                <a:solidFill>
                  <a:srgbClr val="000000"/>
                </a:solidFill>
                <a:latin typeface="Calibri" panose="020F0502020204030204" pitchFamily="34" charset="0"/>
              </a:rPr>
              <a:t>Mentioned these two </a:t>
            </a:r>
            <a:r>
              <a:rPr lang="fr-CA" sz="900" dirty="0">
                <a:solidFill>
                  <a:srgbClr val="000000"/>
                </a:solidFill>
                <a:latin typeface="Calibri" panose="020F0502020204030204" pitchFamily="34" charset="0"/>
              </a:rPr>
              <a:t>dimensions</a:t>
            </a:r>
            <a:br>
              <a:rPr lang="fr-CA" sz="900" dirty="0">
                <a:solidFill>
                  <a:srgbClr val="000000"/>
                </a:solidFill>
                <a:latin typeface="Calibri" panose="020F0502020204030204" pitchFamily="34" charset="0"/>
              </a:rPr>
            </a:br>
            <a:r>
              <a:rPr lang="fr-CA" sz="900" dirty="0">
                <a:solidFill>
                  <a:srgbClr val="000000"/>
                </a:solidFill>
                <a:latin typeface="Calibri" panose="020F0502020204030204" pitchFamily="34" charset="0"/>
              </a:rPr>
              <a:t>2</a:t>
            </a:r>
            <a:r>
              <a:rPr lang="fr-CA" sz="900" i="0" u="none" strike="noStrike" dirty="0">
                <a:solidFill>
                  <a:srgbClr val="000000"/>
                </a:solidFill>
                <a:effectLst/>
                <a:latin typeface="Calibri" panose="020F0502020204030204" pitchFamily="34" charset="0"/>
              </a:rPr>
              <a:t>%</a:t>
            </a:r>
            <a:endParaRPr lang="fr-CA" sz="900" dirty="0">
              <a:solidFill>
                <a:schemeClr val="bg1"/>
              </a:solidFill>
            </a:endParaRPr>
          </a:p>
        </p:txBody>
      </p:sp>
      <p:sp>
        <p:nvSpPr>
          <p:cNvPr id="4" name="TextBox 1">
            <a:extLst>
              <a:ext uri="{FF2B5EF4-FFF2-40B4-BE49-F238E27FC236}">
                <a16:creationId xmlns:a16="http://schemas.microsoft.com/office/drawing/2014/main" id="{28C71C46-853C-3210-5D16-3703EE886240}"/>
              </a:ext>
            </a:extLst>
          </p:cNvPr>
          <p:cNvSpPr txBox="1"/>
          <p:nvPr>
            <p:custDataLst>
              <p:tags r:id="rId3"/>
            </p:custDataLst>
          </p:nvPr>
        </p:nvSpPr>
        <p:spPr>
          <a:xfrm>
            <a:off x="268862" y="621966"/>
            <a:ext cx="8736933" cy="461665"/>
          </a:xfrm>
          <a:prstGeom prst="rect">
            <a:avLst/>
          </a:prstGeom>
        </p:spPr>
        <p:txBody>
          <a:bodyPr vert="horz" wrap="square" lIns="91440" tIns="0" rIns="91440" bIns="0" rtlCol="0">
            <a:spAutoFit/>
          </a:bodyPr>
          <a:lstStyle/>
          <a:p>
            <a:pPr marL="4763" algn="just">
              <a:lnSpc>
                <a:spcPts val="1200"/>
              </a:lnSpc>
              <a:spcAft>
                <a:spcPts val="500"/>
              </a:spcAft>
            </a:pPr>
            <a:r>
              <a:rPr lang="en-CA" sz="1100" b="0" dirty="0">
                <a:latin typeface="Calibri" panose="020F0502020204030204" pitchFamily="34" charset="0"/>
                <a:cs typeface="Calibri" panose="020F0502020204030204" pitchFamily="34" charset="0"/>
              </a:rPr>
              <a:t>The results for each of the dimensions (economic, social and environmental) were crossed over, which confirms a generally good understanding of what is meant by sustainable development: close to two-thirds of respondents (64%) believe that the three dimensions are included in the sustainable development concept (where the three bubbles on the graph intersect). </a:t>
            </a:r>
          </a:p>
        </p:txBody>
      </p:sp>
      <p:sp>
        <p:nvSpPr>
          <p:cNvPr id="10" name="ZoneTexte 9">
            <a:extLst>
              <a:ext uri="{FF2B5EF4-FFF2-40B4-BE49-F238E27FC236}">
                <a16:creationId xmlns:a16="http://schemas.microsoft.com/office/drawing/2014/main" id="{ECB2B0FD-95F9-3BCB-9073-5CD4CFB8CB84}"/>
              </a:ext>
            </a:extLst>
          </p:cNvPr>
          <p:cNvSpPr txBox="1"/>
          <p:nvPr>
            <p:custDataLst>
              <p:tags r:id="rId4"/>
            </p:custDataLst>
          </p:nvPr>
        </p:nvSpPr>
        <p:spPr>
          <a:xfrm>
            <a:off x="352775" y="4761188"/>
            <a:ext cx="7647382"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Q23. In your opinion, are the following dimensions included in the sustainable development concept?   </a:t>
            </a:r>
            <a:br>
              <a:rPr lang="en-CA" sz="800" b="0" dirty="0">
                <a:solidFill>
                  <a:schemeClr val="bg1">
                    <a:lumMod val="50000"/>
                  </a:schemeClr>
                </a:solidFill>
                <a:latin typeface="Calibri" panose="020F0502020204030204" pitchFamily="34" charset="0"/>
                <a:cs typeface="Calibri" panose="020F0502020204030204" pitchFamily="34" charset="0"/>
              </a:rPr>
            </a:br>
            <a:r>
              <a:rPr lang="en-CA" sz="800" b="0" dirty="0">
                <a:solidFill>
                  <a:schemeClr val="bg1">
                    <a:lumMod val="50000"/>
                  </a:schemeClr>
                </a:solidFill>
                <a:latin typeface="Calibri" panose="020F0502020204030204" pitchFamily="34" charset="0"/>
                <a:cs typeface="Calibri" panose="020F0502020204030204" pitchFamily="34" charset="0"/>
              </a:rPr>
              <a:t>Base: All respondents (n = 233).</a:t>
            </a:r>
          </a:p>
        </p:txBody>
      </p:sp>
      <p:sp>
        <p:nvSpPr>
          <p:cNvPr id="16" name="Rectangle 3">
            <a:extLst>
              <a:ext uri="{FF2B5EF4-FFF2-40B4-BE49-F238E27FC236}">
                <a16:creationId xmlns:a16="http://schemas.microsoft.com/office/drawing/2014/main" id="{F232642A-F7AC-9B72-88DF-1193DD00761E}"/>
              </a:ext>
            </a:extLst>
          </p:cNvPr>
          <p:cNvSpPr>
            <a:spLocks noChangeArrowheads="1"/>
          </p:cNvSpPr>
          <p:nvPr>
            <p:custDataLst>
              <p:tags r:id="rId5"/>
            </p:custDataLst>
          </p:nvPr>
        </p:nvSpPr>
        <p:spPr bwMode="auto">
          <a:xfrm>
            <a:off x="319087" y="176087"/>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Understanding of the sustainable development concept </a:t>
            </a: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(2/2)</a:t>
            </a:r>
          </a:p>
        </p:txBody>
      </p:sp>
      <p:sp>
        <p:nvSpPr>
          <p:cNvPr id="21" name="Rectangle 20">
            <a:extLst>
              <a:ext uri="{FF2B5EF4-FFF2-40B4-BE49-F238E27FC236}">
                <a16:creationId xmlns:a16="http://schemas.microsoft.com/office/drawing/2014/main" id="{C7A6ABA7-EFEA-1616-5ABC-F8273E7536B8}"/>
              </a:ext>
            </a:extLst>
          </p:cNvPr>
          <p:cNvSpPr/>
          <p:nvPr/>
        </p:nvSpPr>
        <p:spPr>
          <a:xfrm>
            <a:off x="2148346" y="3634980"/>
            <a:ext cx="991093" cy="57912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900" dirty="0">
                <a:solidFill>
                  <a:srgbClr val="000000"/>
                </a:solidFill>
                <a:latin typeface="Calibri" panose="020F0502020204030204" pitchFamily="34" charset="0"/>
              </a:rPr>
              <a:t>Only mentioned the environmental </a:t>
            </a:r>
            <a:r>
              <a:rPr lang="fr-CA" sz="900" dirty="0">
                <a:solidFill>
                  <a:srgbClr val="000000"/>
                </a:solidFill>
                <a:latin typeface="Calibri" panose="020F0502020204030204" pitchFamily="34" charset="0"/>
              </a:rPr>
              <a:t>dimension</a:t>
            </a:r>
            <a:br>
              <a:rPr lang="fr-CA" sz="900" i="0" u="none" strike="noStrike" dirty="0">
                <a:solidFill>
                  <a:srgbClr val="000000"/>
                </a:solidFill>
                <a:effectLst/>
                <a:latin typeface="Calibri" panose="020F0502020204030204" pitchFamily="34" charset="0"/>
              </a:rPr>
            </a:br>
            <a:r>
              <a:rPr lang="fr-CA" sz="900" i="0" u="none" strike="noStrike" dirty="0">
                <a:solidFill>
                  <a:srgbClr val="000000"/>
                </a:solidFill>
                <a:effectLst/>
                <a:latin typeface="Calibri" panose="020F0502020204030204" pitchFamily="34" charset="0"/>
              </a:rPr>
              <a:t>3%</a:t>
            </a:r>
            <a:endParaRPr lang="fr-CA" sz="900" dirty="0">
              <a:solidFill>
                <a:schemeClr val="bg1"/>
              </a:solidFill>
            </a:endParaRPr>
          </a:p>
        </p:txBody>
      </p:sp>
      <p:sp>
        <p:nvSpPr>
          <p:cNvPr id="32" name="Rectangle 31">
            <a:extLst>
              <a:ext uri="{FF2B5EF4-FFF2-40B4-BE49-F238E27FC236}">
                <a16:creationId xmlns:a16="http://schemas.microsoft.com/office/drawing/2014/main" id="{EB34839A-FE5E-B4C7-6D9C-08CD5793206B}"/>
              </a:ext>
            </a:extLst>
          </p:cNvPr>
          <p:cNvSpPr/>
          <p:nvPr/>
        </p:nvSpPr>
        <p:spPr>
          <a:xfrm>
            <a:off x="3225673" y="1999959"/>
            <a:ext cx="731228" cy="57912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900" dirty="0">
                <a:solidFill>
                  <a:srgbClr val="000000"/>
                </a:solidFill>
                <a:latin typeface="Calibri" panose="020F0502020204030204" pitchFamily="34" charset="0"/>
              </a:rPr>
              <a:t>Only mentioned the </a:t>
            </a:r>
            <a:r>
              <a:rPr lang="fr-CA" sz="900" dirty="0">
                <a:solidFill>
                  <a:srgbClr val="000000"/>
                </a:solidFill>
                <a:latin typeface="Calibri" panose="020F0502020204030204" pitchFamily="34" charset="0"/>
              </a:rPr>
              <a:t>social dimension</a:t>
            </a:r>
            <a:br>
              <a:rPr lang="fr-CA" sz="900" i="0" u="none" strike="noStrike" dirty="0">
                <a:solidFill>
                  <a:srgbClr val="000000"/>
                </a:solidFill>
                <a:effectLst/>
                <a:latin typeface="Calibri" panose="020F0502020204030204" pitchFamily="34" charset="0"/>
              </a:rPr>
            </a:br>
            <a:r>
              <a:rPr lang="fr-CA" sz="900" i="0" u="none" strike="noStrike" dirty="0">
                <a:solidFill>
                  <a:srgbClr val="000000"/>
                </a:solidFill>
                <a:effectLst/>
                <a:latin typeface="Calibri" panose="020F0502020204030204" pitchFamily="34" charset="0"/>
              </a:rPr>
              <a:t>0%</a:t>
            </a:r>
            <a:endParaRPr lang="fr-CA" sz="900" dirty="0">
              <a:solidFill>
                <a:schemeClr val="bg1"/>
              </a:solidFill>
            </a:endParaRPr>
          </a:p>
        </p:txBody>
      </p:sp>
      <p:sp>
        <p:nvSpPr>
          <p:cNvPr id="33" name="Rectangle 32">
            <a:extLst>
              <a:ext uri="{FF2B5EF4-FFF2-40B4-BE49-F238E27FC236}">
                <a16:creationId xmlns:a16="http://schemas.microsoft.com/office/drawing/2014/main" id="{C26DEE83-81A1-CFFF-E5F7-CF550A3A2581}"/>
              </a:ext>
            </a:extLst>
          </p:cNvPr>
          <p:cNvSpPr/>
          <p:nvPr/>
        </p:nvSpPr>
        <p:spPr>
          <a:xfrm>
            <a:off x="2888724" y="2909206"/>
            <a:ext cx="731228" cy="57912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900" dirty="0">
                <a:solidFill>
                  <a:srgbClr val="000000"/>
                </a:solidFill>
                <a:latin typeface="Calibri" panose="020F0502020204030204" pitchFamily="34" charset="0"/>
              </a:rPr>
              <a:t>Mentioned these two </a:t>
            </a:r>
            <a:r>
              <a:rPr lang="fr-CA" sz="900" dirty="0">
                <a:solidFill>
                  <a:srgbClr val="000000"/>
                </a:solidFill>
                <a:latin typeface="Calibri" panose="020F0502020204030204" pitchFamily="34" charset="0"/>
              </a:rPr>
              <a:t>dimensions</a:t>
            </a:r>
            <a:br>
              <a:rPr lang="fr-CA" sz="900" dirty="0">
                <a:solidFill>
                  <a:srgbClr val="000000"/>
                </a:solidFill>
                <a:latin typeface="Calibri" panose="020F0502020204030204" pitchFamily="34" charset="0"/>
              </a:rPr>
            </a:br>
            <a:r>
              <a:rPr lang="fr-CA" sz="900" dirty="0">
                <a:solidFill>
                  <a:srgbClr val="000000"/>
                </a:solidFill>
                <a:latin typeface="Calibri" panose="020F0502020204030204" pitchFamily="34" charset="0"/>
              </a:rPr>
              <a:t>4</a:t>
            </a:r>
            <a:r>
              <a:rPr lang="fr-CA" sz="900" i="0" u="none" strike="noStrike" dirty="0">
                <a:solidFill>
                  <a:srgbClr val="000000"/>
                </a:solidFill>
                <a:effectLst/>
                <a:latin typeface="Calibri" panose="020F0502020204030204" pitchFamily="34" charset="0"/>
              </a:rPr>
              <a:t>%</a:t>
            </a:r>
            <a:endParaRPr lang="fr-CA" sz="900" dirty="0">
              <a:solidFill>
                <a:schemeClr val="bg1"/>
              </a:solidFill>
            </a:endParaRPr>
          </a:p>
        </p:txBody>
      </p:sp>
      <p:sp>
        <p:nvSpPr>
          <p:cNvPr id="34" name="Rectangle 33">
            <a:extLst>
              <a:ext uri="{FF2B5EF4-FFF2-40B4-BE49-F238E27FC236}">
                <a16:creationId xmlns:a16="http://schemas.microsoft.com/office/drawing/2014/main" id="{900EB5BB-0BDA-97C2-52C2-7290E9C50616}"/>
              </a:ext>
            </a:extLst>
          </p:cNvPr>
          <p:cNvSpPr/>
          <p:nvPr/>
        </p:nvSpPr>
        <p:spPr>
          <a:xfrm>
            <a:off x="1669523" y="2892275"/>
            <a:ext cx="731228" cy="57912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900" dirty="0">
                <a:solidFill>
                  <a:srgbClr val="000000"/>
                </a:solidFill>
                <a:latin typeface="Calibri" panose="020F0502020204030204" pitchFamily="34" charset="0"/>
              </a:rPr>
              <a:t>Mentioned these two </a:t>
            </a:r>
            <a:r>
              <a:rPr lang="fr-CA" sz="900" dirty="0">
                <a:solidFill>
                  <a:srgbClr val="000000"/>
                </a:solidFill>
                <a:latin typeface="Calibri" panose="020F0502020204030204" pitchFamily="34" charset="0"/>
              </a:rPr>
              <a:t>dimensions</a:t>
            </a:r>
            <a:br>
              <a:rPr lang="fr-CA" sz="900" dirty="0">
                <a:solidFill>
                  <a:srgbClr val="000000"/>
                </a:solidFill>
                <a:latin typeface="Calibri" panose="020F0502020204030204" pitchFamily="34" charset="0"/>
              </a:rPr>
            </a:br>
            <a:r>
              <a:rPr lang="fr-CA" sz="900" dirty="0">
                <a:solidFill>
                  <a:srgbClr val="000000"/>
                </a:solidFill>
                <a:latin typeface="Calibri" panose="020F0502020204030204" pitchFamily="34" charset="0"/>
              </a:rPr>
              <a:t>4</a:t>
            </a:r>
            <a:r>
              <a:rPr lang="fr-CA" sz="900" i="0" u="none" strike="noStrike" dirty="0">
                <a:solidFill>
                  <a:srgbClr val="000000"/>
                </a:solidFill>
                <a:effectLst/>
                <a:latin typeface="Calibri" panose="020F0502020204030204" pitchFamily="34" charset="0"/>
              </a:rPr>
              <a:t>%</a:t>
            </a:r>
            <a:endParaRPr lang="fr-CA" sz="900" dirty="0">
              <a:solidFill>
                <a:schemeClr val="bg1"/>
              </a:solidFill>
            </a:endParaRPr>
          </a:p>
        </p:txBody>
      </p:sp>
      <p:sp>
        <p:nvSpPr>
          <p:cNvPr id="35" name="ZoneTexte 34">
            <a:extLst>
              <a:ext uri="{FF2B5EF4-FFF2-40B4-BE49-F238E27FC236}">
                <a16:creationId xmlns:a16="http://schemas.microsoft.com/office/drawing/2014/main" id="{F81EC26D-CED6-1D9A-CB67-875B740D21BE}"/>
              </a:ext>
            </a:extLst>
          </p:cNvPr>
          <p:cNvSpPr txBox="1"/>
          <p:nvPr>
            <p:custDataLst>
              <p:tags r:id="rId6"/>
            </p:custDataLst>
          </p:nvPr>
        </p:nvSpPr>
        <p:spPr>
          <a:xfrm>
            <a:off x="5159212" y="3403704"/>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36" name="Rectangle: Rounded Corners 21">
            <a:extLst>
              <a:ext uri="{FF2B5EF4-FFF2-40B4-BE49-F238E27FC236}">
                <a16:creationId xmlns:a16="http://schemas.microsoft.com/office/drawing/2014/main" id="{FCBB8840-9F2D-7E7B-E4CE-3EAE0FD2D3C0}"/>
              </a:ext>
            </a:extLst>
          </p:cNvPr>
          <p:cNvSpPr/>
          <p:nvPr>
            <p:custDataLst>
              <p:tags r:id="rId7"/>
            </p:custDataLst>
          </p:nvPr>
        </p:nvSpPr>
        <p:spPr>
          <a:xfrm>
            <a:off x="5975090" y="3412616"/>
            <a:ext cx="2750082" cy="575182"/>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MENTIONED THE THREE DIMENSIONS – highest: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Accommodation, restaurants and tourism (79%)</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15 employees and over (79%)</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Environmental commitments (73%)</a:t>
            </a:r>
          </a:p>
        </p:txBody>
      </p:sp>
      <p:sp>
        <p:nvSpPr>
          <p:cNvPr id="37" name="ZoneTexte 36">
            <a:extLst>
              <a:ext uri="{FF2B5EF4-FFF2-40B4-BE49-F238E27FC236}">
                <a16:creationId xmlns:a16="http://schemas.microsoft.com/office/drawing/2014/main" id="{C62D4774-2BE1-8171-58A0-483435A68D8F}"/>
              </a:ext>
            </a:extLst>
          </p:cNvPr>
          <p:cNvSpPr txBox="1"/>
          <p:nvPr>
            <p:custDataLst>
              <p:tags r:id="rId8"/>
            </p:custDataLst>
          </p:nvPr>
        </p:nvSpPr>
        <p:spPr>
          <a:xfrm>
            <a:off x="5159212" y="3961883"/>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38" name="Rectangle: Rounded Corners 21">
            <a:extLst>
              <a:ext uri="{FF2B5EF4-FFF2-40B4-BE49-F238E27FC236}">
                <a16:creationId xmlns:a16="http://schemas.microsoft.com/office/drawing/2014/main" id="{969036CC-F379-E34B-2F9F-39B3F1303F75}"/>
              </a:ext>
            </a:extLst>
          </p:cNvPr>
          <p:cNvSpPr/>
          <p:nvPr>
            <p:custDataLst>
              <p:tags r:id="rId9"/>
            </p:custDataLst>
          </p:nvPr>
        </p:nvSpPr>
        <p:spPr>
          <a:xfrm>
            <a:off x="5975090" y="4079860"/>
            <a:ext cx="2750082" cy="567314"/>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DID NOT MENTION ANY DIMENSIONS – highest: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1 to 4 employees (27%)</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&gt;60 % male employees (25%)</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No environmental commitments (33%)</a:t>
            </a:r>
          </a:p>
        </p:txBody>
      </p:sp>
    </p:spTree>
    <p:extLst>
      <p:ext uri="{BB962C8B-B14F-4D97-AF65-F5344CB8AC3E}">
        <p14:creationId xmlns:p14="http://schemas.microsoft.com/office/powerpoint/2010/main" val="400105217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36">
            <a:extLst>
              <a:ext uri="{FF2B5EF4-FFF2-40B4-BE49-F238E27FC236}">
                <a16:creationId xmlns:a16="http://schemas.microsoft.com/office/drawing/2014/main" id="{A6F13AE8-3E90-4485-BC89-88FCE5699B82}"/>
              </a:ext>
            </a:extLst>
          </p:cNvPr>
          <p:cNvGraphicFramePr>
            <a:graphicFrameLocks noChangeAspect="1"/>
          </p:cNvGraphicFramePr>
          <p:nvPr>
            <p:custDataLst>
              <p:tags r:id="rId1"/>
            </p:custDataLst>
            <p:extLst>
              <p:ext uri="{D42A27DB-BD31-4B8C-83A1-F6EECF244321}">
                <p14:modId xmlns:p14="http://schemas.microsoft.com/office/powerpoint/2010/main" val="3849972736"/>
              </p:ext>
            </p:extLst>
          </p:nvPr>
        </p:nvGraphicFramePr>
        <p:xfrm>
          <a:off x="1273458" y="1830193"/>
          <a:ext cx="3203310" cy="2419715"/>
        </p:xfrm>
        <a:graphic>
          <a:graphicData uri="http://schemas.openxmlformats.org/drawingml/2006/chart">
            <c:chart xmlns:c="http://schemas.openxmlformats.org/drawingml/2006/chart" xmlns:r="http://schemas.openxmlformats.org/officeDocument/2006/relationships" r:id="rId17"/>
          </a:graphicData>
        </a:graphic>
      </p:graphicFrame>
      <p:sp>
        <p:nvSpPr>
          <p:cNvPr id="2" name="Espace réservé du numéro de diapositive 1"/>
          <p:cNvSpPr>
            <a:spLocks noGrp="1"/>
          </p:cNvSpPr>
          <p:nvPr>
            <p:ph type="sldNum" sz="quarter" idx="10"/>
            <p:custDataLst>
              <p:tags r:id="rId2"/>
            </p:custDataLst>
          </p:nvPr>
        </p:nvSpPr>
        <p:spPr/>
        <p:txBody>
          <a:bodyPr/>
          <a:lstStyle/>
          <a:p>
            <a:fld id="{C297CA5E-FF06-48ED-82CF-4AAA99EE0D5C}" type="slidenum">
              <a:rPr lang="fr-CA" smtClean="0"/>
              <a:pPr/>
              <a:t>58</a:t>
            </a:fld>
            <a:endParaRPr lang="fr-CA" dirty="0"/>
          </a:p>
        </p:txBody>
      </p:sp>
      <p:sp>
        <p:nvSpPr>
          <p:cNvPr id="7" name="Rectangle 3"/>
          <p:cNvSpPr>
            <a:spLocks noChangeArrowheads="1"/>
          </p:cNvSpPr>
          <p:nvPr>
            <p:custDataLst>
              <p:tags r:id="rId3"/>
            </p:custDataLst>
          </p:nvPr>
        </p:nvSpPr>
        <p:spPr bwMode="auto">
          <a:xfrm>
            <a:off x="208547" y="98118"/>
            <a:ext cx="8803874"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000" dirty="0">
                <a:solidFill>
                  <a:srgbClr val="222223"/>
                </a:solidFill>
                <a:latin typeface="Trebuchet MS" panose="020B0603020202020204" pitchFamily="34" charset="0"/>
                <a:ea typeface="Cambria" panose="02040503050406030204" pitchFamily="18" charset="0"/>
                <a:cs typeface="Calibri" panose="020F0502020204030204" pitchFamily="34" charset="0"/>
              </a:rPr>
              <a:t>Environmental footprint reduction commitments</a:t>
            </a:r>
          </a:p>
        </p:txBody>
      </p:sp>
      <p:sp>
        <p:nvSpPr>
          <p:cNvPr id="14" name="TextBox 1">
            <a:extLst>
              <a:ext uri="{FF2B5EF4-FFF2-40B4-BE49-F238E27FC236}">
                <a16:creationId xmlns:a16="http://schemas.microsoft.com/office/drawing/2014/main" id="{5FDCE59D-ECB6-4674-9EEE-439F46F3D54B}"/>
              </a:ext>
            </a:extLst>
          </p:cNvPr>
          <p:cNvSpPr txBox="1"/>
          <p:nvPr>
            <p:custDataLst>
              <p:tags r:id="rId4"/>
            </p:custDataLst>
          </p:nvPr>
        </p:nvSpPr>
        <p:spPr>
          <a:xfrm>
            <a:off x="369758" y="520784"/>
            <a:ext cx="8454202" cy="1141338"/>
          </a:xfrm>
          <a:prstGeom prst="rect">
            <a:avLst/>
          </a:prstGeom>
        </p:spPr>
        <p:txBody>
          <a:bodyPr vert="horz" wrap="square" lIns="91440" tIns="0" rIns="91440" bIns="0" rtlCol="0">
            <a:spAutoFit/>
          </a:bodyPr>
          <a:lstStyle/>
          <a:p>
            <a:pPr marL="4763" algn="just">
              <a:lnSpc>
                <a:spcPts val="1200"/>
              </a:lnSpc>
              <a:spcAft>
                <a:spcPts val="500"/>
              </a:spcAft>
            </a:pPr>
            <a:r>
              <a:rPr lang="en-CA" sz="1100" b="0" dirty="0">
                <a:latin typeface="Calibri" panose="020F0502020204030204" pitchFamily="34" charset="0"/>
                <a:cs typeface="Calibri" panose="020F0502020204030204" pitchFamily="34" charset="0"/>
              </a:rPr>
              <a:t>In the past three years, close to two-thirds of respondents (64%) have made commitments to reduce their environmental footprint. However, only 6% have committed to quantifiable targets, which is much lower than the remaining 58% that have not. These commitments are more prevalent in the primary sector, the accommodation, restaurant and tourism sector, the public and para-public sector and in business with at least 15 employees. The lowest figure is in the retail sector. </a:t>
            </a:r>
          </a:p>
          <a:p>
            <a:pPr marL="4763" algn="just">
              <a:lnSpc>
                <a:spcPts val="1200"/>
              </a:lnSpc>
              <a:spcAft>
                <a:spcPts val="500"/>
              </a:spcAft>
            </a:pPr>
            <a:r>
              <a:rPr lang="en-CA" sz="1100" b="0" dirty="0">
                <a:latin typeface="Calibri" panose="020F0502020204030204" pitchFamily="34" charset="0"/>
                <a:cs typeface="Calibri" panose="020F0502020204030204" pitchFamily="34" charset="0"/>
              </a:rPr>
              <a:t>Slightly more than one-third (36%) of companies that have not made any environmental commitments intend to do so in the next two years. And they are especially found in the same segments as those which have already made commitments (public and para-public sectors, companies with at least 15 employees that are aware of Law 25. </a:t>
            </a:r>
          </a:p>
        </p:txBody>
      </p:sp>
      <p:sp>
        <p:nvSpPr>
          <p:cNvPr id="13" name="TextBox 1">
            <a:extLst>
              <a:ext uri="{FF2B5EF4-FFF2-40B4-BE49-F238E27FC236}">
                <a16:creationId xmlns:a16="http://schemas.microsoft.com/office/drawing/2014/main" id="{FD1B4624-7A2E-4564-B746-6B6575362604}"/>
              </a:ext>
            </a:extLst>
          </p:cNvPr>
          <p:cNvSpPr txBox="1"/>
          <p:nvPr>
            <p:custDataLst>
              <p:tags r:id="rId5"/>
            </p:custDataLst>
          </p:nvPr>
        </p:nvSpPr>
        <p:spPr>
          <a:xfrm>
            <a:off x="110172" y="1860663"/>
            <a:ext cx="1843349" cy="600164"/>
          </a:xfrm>
          <a:prstGeom prst="rect">
            <a:avLst/>
          </a:prstGeom>
        </p:spPr>
        <p:txBody>
          <a:bodyPr vert="horz" wrap="square" lIns="0" tIns="0" rIns="0" bIns="0" rtlCol="0">
            <a:spAutoFit/>
          </a:bodyPr>
          <a:lstStyle/>
          <a:p>
            <a:pPr marL="4763" algn="ctr"/>
            <a:r>
              <a:rPr lang="en-CA" sz="1300" b="0" dirty="0">
                <a:solidFill>
                  <a:srgbClr val="F46C31"/>
                </a:solidFill>
                <a:latin typeface="+mj-lt"/>
              </a:rPr>
              <a:t>Have made commitments to reduce their environmental footprint</a:t>
            </a:r>
          </a:p>
        </p:txBody>
      </p:sp>
      <p:graphicFrame>
        <p:nvGraphicFramePr>
          <p:cNvPr id="9" name="Chart 36">
            <a:extLst>
              <a:ext uri="{FF2B5EF4-FFF2-40B4-BE49-F238E27FC236}">
                <a16:creationId xmlns:a16="http://schemas.microsoft.com/office/drawing/2014/main" id="{EE812368-B72A-EDD4-415E-954B4EA31546}"/>
              </a:ext>
            </a:extLst>
          </p:cNvPr>
          <p:cNvGraphicFramePr>
            <a:graphicFrameLocks noChangeAspect="1"/>
          </p:cNvGraphicFramePr>
          <p:nvPr>
            <p:custDataLst>
              <p:tags r:id="rId6"/>
            </p:custDataLst>
            <p:extLst>
              <p:ext uri="{D42A27DB-BD31-4B8C-83A1-F6EECF244321}">
                <p14:modId xmlns:p14="http://schemas.microsoft.com/office/powerpoint/2010/main" val="3802309460"/>
              </p:ext>
            </p:extLst>
          </p:nvPr>
        </p:nvGraphicFramePr>
        <p:xfrm>
          <a:off x="5825314" y="1922766"/>
          <a:ext cx="2709882" cy="2046990"/>
        </p:xfrm>
        <a:graphic>
          <a:graphicData uri="http://schemas.openxmlformats.org/drawingml/2006/chart">
            <c:chart xmlns:c="http://schemas.openxmlformats.org/drawingml/2006/chart" xmlns:r="http://schemas.openxmlformats.org/officeDocument/2006/relationships" r:id="rId18"/>
          </a:graphicData>
        </a:graphic>
      </p:graphicFrame>
      <p:sp>
        <p:nvSpPr>
          <p:cNvPr id="5" name="ZoneTexte 4">
            <a:extLst>
              <a:ext uri="{FF2B5EF4-FFF2-40B4-BE49-F238E27FC236}">
                <a16:creationId xmlns:a16="http://schemas.microsoft.com/office/drawing/2014/main" id="{3E8BEA95-0F6A-8CF5-98B2-79D7F958F2D4}"/>
              </a:ext>
            </a:extLst>
          </p:cNvPr>
          <p:cNvSpPr txBox="1"/>
          <p:nvPr>
            <p:custDataLst>
              <p:tags r:id="rId7"/>
            </p:custDataLst>
          </p:nvPr>
        </p:nvSpPr>
        <p:spPr>
          <a:xfrm>
            <a:off x="352824" y="4587902"/>
            <a:ext cx="826624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Q24. In the past three years, has your business made any environmental footprint reduction commitments? Base: All respondents (n = 233).</a:t>
            </a:r>
          </a:p>
          <a:p>
            <a:r>
              <a:rPr lang="en-CA" sz="800" b="0" dirty="0">
                <a:solidFill>
                  <a:schemeClr val="bg1">
                    <a:lumMod val="50000"/>
                  </a:schemeClr>
                </a:solidFill>
                <a:latin typeface="Calibri" panose="020F0502020204030204" pitchFamily="34" charset="0"/>
                <a:cs typeface="Calibri" panose="020F0502020204030204" pitchFamily="34" charset="0"/>
              </a:rPr>
              <a:t>Q25. In the next two years, does your business intend to commit to reducing its environmental footprint?  </a:t>
            </a:r>
            <a:br>
              <a:rPr lang="en-CA" sz="800" b="0" dirty="0">
                <a:solidFill>
                  <a:schemeClr val="bg1">
                    <a:lumMod val="50000"/>
                  </a:schemeClr>
                </a:solidFill>
                <a:latin typeface="Calibri" panose="020F0502020204030204" pitchFamily="34" charset="0"/>
                <a:cs typeface="Calibri" panose="020F0502020204030204" pitchFamily="34" charset="0"/>
              </a:rPr>
            </a:br>
            <a:r>
              <a:rPr lang="en-CA" sz="800" b="0" dirty="0">
                <a:solidFill>
                  <a:schemeClr val="bg1">
                    <a:lumMod val="50000"/>
                  </a:schemeClr>
                </a:solidFill>
                <a:latin typeface="Calibri" panose="020F0502020204030204" pitchFamily="34" charset="0"/>
                <a:cs typeface="Calibri" panose="020F0502020204030204" pitchFamily="34" charset="0"/>
              </a:rPr>
              <a:t>Base: Respondents not answering yes to Q24 (n = 84).</a:t>
            </a:r>
          </a:p>
        </p:txBody>
      </p:sp>
      <p:sp>
        <p:nvSpPr>
          <p:cNvPr id="6" name="ZoneTexte 5">
            <a:extLst>
              <a:ext uri="{FF2B5EF4-FFF2-40B4-BE49-F238E27FC236}">
                <a16:creationId xmlns:a16="http://schemas.microsoft.com/office/drawing/2014/main" id="{E72263C2-1A57-B2DF-C9E1-8461B5324579}"/>
              </a:ext>
            </a:extLst>
          </p:cNvPr>
          <p:cNvSpPr txBox="1"/>
          <p:nvPr>
            <p:custDataLst>
              <p:tags r:id="rId8"/>
            </p:custDataLst>
          </p:nvPr>
        </p:nvSpPr>
        <p:spPr>
          <a:xfrm>
            <a:off x="4259472" y="3233308"/>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2" name="ZoneTexte 11">
            <a:extLst>
              <a:ext uri="{FF2B5EF4-FFF2-40B4-BE49-F238E27FC236}">
                <a16:creationId xmlns:a16="http://schemas.microsoft.com/office/drawing/2014/main" id="{FEAEB54D-743D-A86E-4438-2E04BABBD7CC}"/>
              </a:ext>
            </a:extLst>
          </p:cNvPr>
          <p:cNvSpPr txBox="1"/>
          <p:nvPr>
            <p:custDataLst>
              <p:tags r:id="rId9"/>
            </p:custDataLst>
          </p:nvPr>
        </p:nvSpPr>
        <p:spPr>
          <a:xfrm>
            <a:off x="543766" y="3494918"/>
            <a:ext cx="1025642" cy="523220"/>
          </a:xfrm>
          <a:prstGeom prst="rect">
            <a:avLst/>
          </a:prstGeom>
          <a:noFill/>
        </p:spPr>
        <p:txBody>
          <a:bodyPr wrap="square" rtlCol="0">
            <a:spAutoFit/>
          </a:bodyPr>
          <a:lstStyle/>
          <a:p>
            <a:pPr algn="ctr"/>
            <a:r>
              <a:rPr lang="fr-CA" sz="2800" dirty="0">
                <a:solidFill>
                  <a:srgbClr val="FF0000"/>
                </a:solidFill>
                <a:latin typeface="+mn-lt"/>
              </a:rPr>
              <a:t>– </a:t>
            </a:r>
          </a:p>
        </p:txBody>
      </p:sp>
      <p:sp>
        <p:nvSpPr>
          <p:cNvPr id="15" name="Rectangle: Rounded Corners 21">
            <a:extLst>
              <a:ext uri="{FF2B5EF4-FFF2-40B4-BE49-F238E27FC236}">
                <a16:creationId xmlns:a16="http://schemas.microsoft.com/office/drawing/2014/main" id="{9425E44B-C847-EC65-F386-CDACF3AC2C44}"/>
              </a:ext>
            </a:extLst>
          </p:cNvPr>
          <p:cNvSpPr/>
          <p:nvPr>
            <p:custDataLst>
              <p:tags r:id="rId10"/>
            </p:custDataLst>
          </p:nvPr>
        </p:nvSpPr>
        <p:spPr>
          <a:xfrm>
            <a:off x="3618447" y="3652890"/>
            <a:ext cx="2307692" cy="822051"/>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TOTAL ANSWERING YES - highest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Primary sector (78%)</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Accommodation, restaurants and tourism (75%)</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Public and para-public sectors (75%)</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15 employees and over (77%)</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Non-business owner (74%)</a:t>
            </a:r>
          </a:p>
        </p:txBody>
      </p:sp>
      <p:sp>
        <p:nvSpPr>
          <p:cNvPr id="17" name="Rectangle: Rounded Corners 21">
            <a:extLst>
              <a:ext uri="{FF2B5EF4-FFF2-40B4-BE49-F238E27FC236}">
                <a16:creationId xmlns:a16="http://schemas.microsoft.com/office/drawing/2014/main" id="{5AAB4FBF-7CA7-8678-C901-4A92EFC635F4}"/>
              </a:ext>
            </a:extLst>
          </p:cNvPr>
          <p:cNvSpPr/>
          <p:nvPr>
            <p:custDataLst>
              <p:tags r:id="rId11"/>
            </p:custDataLst>
          </p:nvPr>
        </p:nvSpPr>
        <p:spPr>
          <a:xfrm>
            <a:off x="146651" y="3876721"/>
            <a:ext cx="1819872" cy="479412"/>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TOTAL ANSWERING YES - lowest: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Retailing (52%)</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Business owner (58%)</a:t>
            </a:r>
          </a:p>
        </p:txBody>
      </p:sp>
      <p:cxnSp>
        <p:nvCxnSpPr>
          <p:cNvPr id="19" name="Connecteur droit 18">
            <a:extLst>
              <a:ext uri="{FF2B5EF4-FFF2-40B4-BE49-F238E27FC236}">
                <a16:creationId xmlns:a16="http://schemas.microsoft.com/office/drawing/2014/main" id="{DE63A2DB-2939-C973-396A-FB642FFE9DB2}"/>
              </a:ext>
            </a:extLst>
          </p:cNvPr>
          <p:cNvCxnSpPr>
            <a:cxnSpLocks/>
          </p:cNvCxnSpPr>
          <p:nvPr/>
        </p:nvCxnSpPr>
        <p:spPr>
          <a:xfrm flipH="1">
            <a:off x="2897320" y="2015067"/>
            <a:ext cx="285904" cy="116758"/>
          </a:xfrm>
          <a:prstGeom prst="line">
            <a:avLst/>
          </a:prstGeom>
          <a:ln w="19050">
            <a:solidFill>
              <a:srgbClr val="F46C31"/>
            </a:solidFill>
          </a:ln>
        </p:spPr>
        <p:style>
          <a:lnRef idx="1">
            <a:schemeClr val="accent1"/>
          </a:lnRef>
          <a:fillRef idx="0">
            <a:schemeClr val="accent1"/>
          </a:fillRef>
          <a:effectRef idx="0">
            <a:schemeClr val="accent1"/>
          </a:effectRef>
          <a:fontRef idx="minor">
            <a:schemeClr val="tx1"/>
          </a:fontRef>
        </p:style>
      </p:cxnSp>
      <p:sp>
        <p:nvSpPr>
          <p:cNvPr id="22" name="TextBox 1">
            <a:extLst>
              <a:ext uri="{FF2B5EF4-FFF2-40B4-BE49-F238E27FC236}">
                <a16:creationId xmlns:a16="http://schemas.microsoft.com/office/drawing/2014/main" id="{C25E5FF6-DFB7-784C-308B-9A12F7DAB06F}"/>
              </a:ext>
            </a:extLst>
          </p:cNvPr>
          <p:cNvSpPr txBox="1"/>
          <p:nvPr>
            <p:custDataLst>
              <p:tags r:id="rId12"/>
            </p:custDataLst>
          </p:nvPr>
        </p:nvSpPr>
        <p:spPr>
          <a:xfrm>
            <a:off x="3720812" y="2719089"/>
            <a:ext cx="770635" cy="338554"/>
          </a:xfrm>
          <a:prstGeom prst="rect">
            <a:avLst/>
          </a:prstGeom>
        </p:spPr>
        <p:txBody>
          <a:bodyPr vert="horz" wrap="square" lIns="0" tIns="0" rIns="0" bIns="0" rtlCol="0">
            <a:spAutoFit/>
          </a:bodyPr>
          <a:lstStyle/>
          <a:p>
            <a:pPr marL="4763" algn="ctr"/>
            <a:r>
              <a:rPr lang="fr-CA" sz="1100" dirty="0">
                <a:solidFill>
                  <a:srgbClr val="F46C31"/>
                </a:solidFill>
                <a:latin typeface="+mj-lt"/>
              </a:rPr>
              <a:t>TOTAL YES 64%</a:t>
            </a:r>
            <a:endParaRPr lang="fr-CA" sz="1100" i="1" dirty="0">
              <a:solidFill>
                <a:srgbClr val="F46C31"/>
              </a:solidFill>
              <a:latin typeface="+mj-lt"/>
            </a:endParaRPr>
          </a:p>
        </p:txBody>
      </p:sp>
      <p:sp>
        <p:nvSpPr>
          <p:cNvPr id="25" name="TextBox 1">
            <a:extLst>
              <a:ext uri="{FF2B5EF4-FFF2-40B4-BE49-F238E27FC236}">
                <a16:creationId xmlns:a16="http://schemas.microsoft.com/office/drawing/2014/main" id="{DA5CA1A8-0A92-A9E2-C89E-D72DDA5EDEC8}"/>
              </a:ext>
            </a:extLst>
          </p:cNvPr>
          <p:cNvSpPr txBox="1"/>
          <p:nvPr>
            <p:custDataLst>
              <p:tags r:id="rId13"/>
            </p:custDataLst>
          </p:nvPr>
        </p:nvSpPr>
        <p:spPr>
          <a:xfrm>
            <a:off x="4824078" y="2024189"/>
            <a:ext cx="2002471" cy="400110"/>
          </a:xfrm>
          <a:prstGeom prst="rect">
            <a:avLst/>
          </a:prstGeom>
        </p:spPr>
        <p:txBody>
          <a:bodyPr vert="horz" wrap="square" lIns="0" tIns="0" rIns="0" bIns="0" rtlCol="0">
            <a:spAutoFit/>
          </a:bodyPr>
          <a:lstStyle/>
          <a:p>
            <a:pPr marL="4763" algn="ctr"/>
            <a:r>
              <a:rPr lang="en-CA" sz="1300" b="0" dirty="0">
                <a:solidFill>
                  <a:srgbClr val="002F5F"/>
                </a:solidFill>
                <a:latin typeface="+mj-lt"/>
              </a:rPr>
              <a:t>If no or DNK, intention to make this commitment</a:t>
            </a:r>
            <a:endParaRPr lang="en-CA" sz="1300" b="0" i="1" dirty="0">
              <a:solidFill>
                <a:srgbClr val="002F5F"/>
              </a:solidFill>
              <a:latin typeface="+mj-lt"/>
            </a:endParaRPr>
          </a:p>
        </p:txBody>
      </p:sp>
      <p:sp>
        <p:nvSpPr>
          <p:cNvPr id="26" name="ZoneTexte 25">
            <a:extLst>
              <a:ext uri="{FF2B5EF4-FFF2-40B4-BE49-F238E27FC236}">
                <a16:creationId xmlns:a16="http://schemas.microsoft.com/office/drawing/2014/main" id="{64A691F5-4CB4-A1D7-721B-AA2ADCC82531}"/>
              </a:ext>
            </a:extLst>
          </p:cNvPr>
          <p:cNvSpPr txBox="1"/>
          <p:nvPr>
            <p:custDataLst>
              <p:tags r:id="rId14"/>
            </p:custDataLst>
          </p:nvPr>
        </p:nvSpPr>
        <p:spPr>
          <a:xfrm>
            <a:off x="7544853" y="3495650"/>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27" name="Rectangle: Rounded Corners 21">
            <a:extLst>
              <a:ext uri="{FF2B5EF4-FFF2-40B4-BE49-F238E27FC236}">
                <a16:creationId xmlns:a16="http://schemas.microsoft.com/office/drawing/2014/main" id="{D4CD8437-7B21-8B89-73CF-0FE10BA09642}"/>
              </a:ext>
            </a:extLst>
          </p:cNvPr>
          <p:cNvSpPr/>
          <p:nvPr>
            <p:custDataLst>
              <p:tags r:id="rId15"/>
            </p:custDataLst>
          </p:nvPr>
        </p:nvSpPr>
        <p:spPr>
          <a:xfrm>
            <a:off x="7079949" y="3929489"/>
            <a:ext cx="1843349" cy="461665"/>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YES - highest: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Public and para-public sectors (63%)</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15 employees and over (56%)</a:t>
            </a:r>
          </a:p>
        </p:txBody>
      </p:sp>
    </p:spTree>
    <p:extLst>
      <p:ext uri="{BB962C8B-B14F-4D97-AF65-F5344CB8AC3E}">
        <p14:creationId xmlns:p14="http://schemas.microsoft.com/office/powerpoint/2010/main" val="50117796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36">
            <a:extLst>
              <a:ext uri="{FF2B5EF4-FFF2-40B4-BE49-F238E27FC236}">
                <a16:creationId xmlns:a16="http://schemas.microsoft.com/office/drawing/2014/main" id="{A6F13AE8-3E90-4485-BC89-88FCE5699B82}"/>
              </a:ext>
            </a:extLst>
          </p:cNvPr>
          <p:cNvGraphicFramePr>
            <a:graphicFrameLocks noChangeAspect="1"/>
          </p:cNvGraphicFramePr>
          <p:nvPr>
            <p:custDataLst>
              <p:tags r:id="rId1"/>
            </p:custDataLst>
            <p:extLst>
              <p:ext uri="{D42A27DB-BD31-4B8C-83A1-F6EECF244321}">
                <p14:modId xmlns:p14="http://schemas.microsoft.com/office/powerpoint/2010/main" val="2177264689"/>
              </p:ext>
            </p:extLst>
          </p:nvPr>
        </p:nvGraphicFramePr>
        <p:xfrm>
          <a:off x="1444888" y="1791167"/>
          <a:ext cx="3338778" cy="2522045"/>
        </p:xfrm>
        <a:graphic>
          <a:graphicData uri="http://schemas.openxmlformats.org/drawingml/2006/chart">
            <c:chart xmlns:c="http://schemas.openxmlformats.org/drawingml/2006/chart" xmlns:r="http://schemas.openxmlformats.org/officeDocument/2006/relationships" r:id="rId12"/>
          </a:graphicData>
        </a:graphic>
      </p:graphicFrame>
      <p:sp>
        <p:nvSpPr>
          <p:cNvPr id="2" name="Espace réservé du numéro de diapositive 1"/>
          <p:cNvSpPr>
            <a:spLocks noGrp="1"/>
          </p:cNvSpPr>
          <p:nvPr>
            <p:ph type="sldNum" sz="quarter" idx="10"/>
            <p:custDataLst>
              <p:tags r:id="rId2"/>
            </p:custDataLst>
          </p:nvPr>
        </p:nvSpPr>
        <p:spPr/>
        <p:txBody>
          <a:bodyPr/>
          <a:lstStyle/>
          <a:p>
            <a:fld id="{C297CA5E-FF06-48ED-82CF-4AAA99EE0D5C}" type="slidenum">
              <a:rPr lang="fr-CA" smtClean="0"/>
              <a:pPr/>
              <a:t>59</a:t>
            </a:fld>
            <a:endParaRPr lang="fr-CA" dirty="0"/>
          </a:p>
        </p:txBody>
      </p:sp>
      <p:sp>
        <p:nvSpPr>
          <p:cNvPr id="7" name="Rectangle 3"/>
          <p:cNvSpPr>
            <a:spLocks noChangeArrowheads="1"/>
          </p:cNvSpPr>
          <p:nvPr>
            <p:custDataLst>
              <p:tags r:id="rId3"/>
            </p:custDataLst>
          </p:nvPr>
        </p:nvSpPr>
        <p:spPr bwMode="auto">
          <a:xfrm>
            <a:off x="352775" y="166698"/>
            <a:ext cx="8715862"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100" dirty="0">
                <a:solidFill>
                  <a:srgbClr val="222223"/>
                </a:solidFill>
                <a:latin typeface="Trebuchet MS" panose="020B0603020202020204" pitchFamily="34" charset="0"/>
                <a:ea typeface="Cambria" panose="02040503050406030204" pitchFamily="18" charset="0"/>
                <a:cs typeface="Calibri" panose="020F0502020204030204" pitchFamily="34" charset="0"/>
              </a:rPr>
              <a:t>Customer expectations regarding environmental footprint reduction</a:t>
            </a:r>
          </a:p>
        </p:txBody>
      </p:sp>
      <p:sp>
        <p:nvSpPr>
          <p:cNvPr id="14" name="TextBox 1">
            <a:extLst>
              <a:ext uri="{FF2B5EF4-FFF2-40B4-BE49-F238E27FC236}">
                <a16:creationId xmlns:a16="http://schemas.microsoft.com/office/drawing/2014/main" id="{5FDCE59D-ECB6-4674-9EEE-439F46F3D54B}"/>
              </a:ext>
            </a:extLst>
          </p:cNvPr>
          <p:cNvSpPr txBox="1"/>
          <p:nvPr>
            <p:custDataLst>
              <p:tags r:id="rId4"/>
            </p:custDataLst>
          </p:nvPr>
        </p:nvSpPr>
        <p:spPr>
          <a:xfrm>
            <a:off x="369758" y="688424"/>
            <a:ext cx="8361855" cy="897682"/>
          </a:xfrm>
          <a:prstGeom prst="rect">
            <a:avLst/>
          </a:prstGeom>
        </p:spPr>
        <p:txBody>
          <a:bodyPr vert="horz" wrap="square" lIns="91440" tIns="0" rIns="91440" bIns="0" rtlCol="0">
            <a:spAutoFit/>
          </a:bodyPr>
          <a:lstStyle/>
          <a:p>
            <a:pPr marL="4763" algn="just">
              <a:lnSpc>
                <a:spcPts val="1300"/>
              </a:lnSpc>
              <a:spcAft>
                <a:spcPts val="500"/>
              </a:spcAft>
            </a:pPr>
            <a:r>
              <a:rPr lang="en-CA" sz="1100" b="0" dirty="0">
                <a:latin typeface="Calibri" panose="020F0502020204030204" pitchFamily="34" charset="0"/>
                <a:cs typeface="Calibri" panose="020F0502020204030204" pitchFamily="34" charset="0"/>
              </a:rPr>
              <a:t>Just over one-quarter of respondents indicated that their customers are demanding that they take action to reduce their environmental footprint.</a:t>
            </a:r>
          </a:p>
          <a:p>
            <a:pPr marL="4763" algn="just">
              <a:lnSpc>
                <a:spcPts val="1300"/>
              </a:lnSpc>
              <a:spcAft>
                <a:spcPts val="500"/>
              </a:spcAft>
            </a:pPr>
            <a:r>
              <a:rPr lang="en-CA" sz="1100" b="0" dirty="0">
                <a:latin typeface="Calibri" panose="020F0502020204030204" pitchFamily="34" charset="0"/>
                <a:cs typeface="Calibri" panose="020F0502020204030204" pitchFamily="34" charset="0"/>
              </a:rPr>
              <a:t>This is most often noted in the primary sector, the accommodation, restaurant and tourism sector and in businesses that made commitments to reduce their environmental footprint. Companies in the secondary sector and in other services in the tertiary sector ranked below average on this dimension.  </a:t>
            </a:r>
          </a:p>
        </p:txBody>
      </p:sp>
      <p:sp>
        <p:nvSpPr>
          <p:cNvPr id="13" name="TextBox 1">
            <a:extLst>
              <a:ext uri="{FF2B5EF4-FFF2-40B4-BE49-F238E27FC236}">
                <a16:creationId xmlns:a16="http://schemas.microsoft.com/office/drawing/2014/main" id="{FD1B4624-7A2E-4564-B746-6B6575362604}"/>
              </a:ext>
            </a:extLst>
          </p:cNvPr>
          <p:cNvSpPr txBox="1"/>
          <p:nvPr>
            <p:custDataLst>
              <p:tags r:id="rId5"/>
            </p:custDataLst>
          </p:nvPr>
        </p:nvSpPr>
        <p:spPr>
          <a:xfrm>
            <a:off x="352775" y="2229865"/>
            <a:ext cx="1520899" cy="1000274"/>
          </a:xfrm>
          <a:prstGeom prst="rect">
            <a:avLst/>
          </a:prstGeom>
        </p:spPr>
        <p:txBody>
          <a:bodyPr vert="horz" wrap="square" lIns="0" tIns="0" rIns="0" bIns="0" rtlCol="0">
            <a:spAutoFit/>
          </a:bodyPr>
          <a:lstStyle/>
          <a:p>
            <a:pPr marL="4763" algn="ctr"/>
            <a:r>
              <a:rPr lang="en-CA" sz="1300" b="0" dirty="0">
                <a:solidFill>
                  <a:srgbClr val="F46C31"/>
                </a:solidFill>
                <a:latin typeface="+mj-lt"/>
              </a:rPr>
              <a:t>Customer demands for commitments to reduce a company’s environmental footprint</a:t>
            </a:r>
          </a:p>
        </p:txBody>
      </p:sp>
      <p:sp>
        <p:nvSpPr>
          <p:cNvPr id="5" name="ZoneTexte 4">
            <a:extLst>
              <a:ext uri="{FF2B5EF4-FFF2-40B4-BE49-F238E27FC236}">
                <a16:creationId xmlns:a16="http://schemas.microsoft.com/office/drawing/2014/main" id="{3E8BEA95-0F6A-8CF5-98B2-79D7F958F2D4}"/>
              </a:ext>
            </a:extLst>
          </p:cNvPr>
          <p:cNvSpPr txBox="1"/>
          <p:nvPr>
            <p:custDataLst>
              <p:tags r:id="rId6"/>
            </p:custDataLst>
          </p:nvPr>
        </p:nvSpPr>
        <p:spPr>
          <a:xfrm>
            <a:off x="369758" y="4649394"/>
            <a:ext cx="7647382"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Q26. Do your customers demand that your company make a commitment to reduce its environmental footprint?   </a:t>
            </a:r>
            <a:br>
              <a:rPr lang="en-CA" sz="800" b="0" dirty="0">
                <a:solidFill>
                  <a:schemeClr val="bg1">
                    <a:lumMod val="50000"/>
                  </a:schemeClr>
                </a:solidFill>
                <a:latin typeface="Calibri" panose="020F0502020204030204" pitchFamily="34" charset="0"/>
                <a:cs typeface="Calibri" panose="020F0502020204030204" pitchFamily="34" charset="0"/>
              </a:rPr>
            </a:br>
            <a:r>
              <a:rPr lang="en-CA" sz="800" b="0" dirty="0">
                <a:solidFill>
                  <a:schemeClr val="bg1">
                    <a:lumMod val="50000"/>
                  </a:schemeClr>
                </a:solidFill>
                <a:latin typeface="Calibri" panose="020F0502020204030204" pitchFamily="34" charset="0"/>
                <a:cs typeface="Calibri" panose="020F0502020204030204" pitchFamily="34" charset="0"/>
              </a:rPr>
              <a:t>Base: All respondents (n = 233).</a:t>
            </a:r>
          </a:p>
        </p:txBody>
      </p:sp>
      <p:sp>
        <p:nvSpPr>
          <p:cNvPr id="3" name="ZoneTexte 2">
            <a:extLst>
              <a:ext uri="{FF2B5EF4-FFF2-40B4-BE49-F238E27FC236}">
                <a16:creationId xmlns:a16="http://schemas.microsoft.com/office/drawing/2014/main" id="{5616DAD7-BFFD-B5AB-AE1C-794D6EB18F03}"/>
              </a:ext>
            </a:extLst>
          </p:cNvPr>
          <p:cNvSpPr txBox="1"/>
          <p:nvPr>
            <p:custDataLst>
              <p:tags r:id="rId7"/>
            </p:custDataLst>
          </p:nvPr>
        </p:nvSpPr>
        <p:spPr>
          <a:xfrm>
            <a:off x="4767166" y="2553850"/>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4" name="ZoneTexte 3">
            <a:extLst>
              <a:ext uri="{FF2B5EF4-FFF2-40B4-BE49-F238E27FC236}">
                <a16:creationId xmlns:a16="http://schemas.microsoft.com/office/drawing/2014/main" id="{32BF8841-05A0-228E-0F00-C24E9076C5DF}"/>
              </a:ext>
            </a:extLst>
          </p:cNvPr>
          <p:cNvSpPr txBox="1"/>
          <p:nvPr>
            <p:custDataLst>
              <p:tags r:id="rId8"/>
            </p:custDataLst>
          </p:nvPr>
        </p:nvSpPr>
        <p:spPr>
          <a:xfrm>
            <a:off x="4755823" y="3353991"/>
            <a:ext cx="1025642" cy="523220"/>
          </a:xfrm>
          <a:prstGeom prst="rect">
            <a:avLst/>
          </a:prstGeom>
          <a:noFill/>
        </p:spPr>
        <p:txBody>
          <a:bodyPr wrap="square" rtlCol="0">
            <a:spAutoFit/>
          </a:bodyPr>
          <a:lstStyle/>
          <a:p>
            <a:pPr algn="ctr"/>
            <a:r>
              <a:rPr lang="fr-CA" sz="2800" dirty="0">
                <a:solidFill>
                  <a:srgbClr val="FF0000"/>
                </a:solidFill>
                <a:latin typeface="+mn-lt"/>
              </a:rPr>
              <a:t>– </a:t>
            </a:r>
          </a:p>
        </p:txBody>
      </p:sp>
      <p:sp>
        <p:nvSpPr>
          <p:cNvPr id="6" name="Rectangle: Rounded Corners 21">
            <a:extLst>
              <a:ext uri="{FF2B5EF4-FFF2-40B4-BE49-F238E27FC236}">
                <a16:creationId xmlns:a16="http://schemas.microsoft.com/office/drawing/2014/main" id="{126A9EEE-07EF-6B88-013F-003A6C501EA5}"/>
              </a:ext>
            </a:extLst>
          </p:cNvPr>
          <p:cNvSpPr/>
          <p:nvPr>
            <p:custDataLst>
              <p:tags r:id="rId9"/>
            </p:custDataLst>
          </p:nvPr>
        </p:nvSpPr>
        <p:spPr>
          <a:xfrm>
            <a:off x="5496645" y="2519981"/>
            <a:ext cx="2307692" cy="656531"/>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YES – highest: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Primary sector (44%)</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Accommodation, restaurants and tourism (54%)</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Environmental commitments (36%)</a:t>
            </a:r>
          </a:p>
        </p:txBody>
      </p:sp>
      <p:sp>
        <p:nvSpPr>
          <p:cNvPr id="8" name="Rectangle: Rounded Corners 21">
            <a:extLst>
              <a:ext uri="{FF2B5EF4-FFF2-40B4-BE49-F238E27FC236}">
                <a16:creationId xmlns:a16="http://schemas.microsoft.com/office/drawing/2014/main" id="{912B7BDC-E1B6-6D9B-15DA-EB9992B83B6C}"/>
              </a:ext>
            </a:extLst>
          </p:cNvPr>
          <p:cNvSpPr/>
          <p:nvPr>
            <p:custDataLst>
              <p:tags r:id="rId10"/>
            </p:custDataLst>
          </p:nvPr>
        </p:nvSpPr>
        <p:spPr>
          <a:xfrm>
            <a:off x="5488178" y="3352217"/>
            <a:ext cx="2307692" cy="601198"/>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YES – lowest: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Secondary sector (20%)</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Tertiary sector, other (17%)</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No environmental commitments (9%)</a:t>
            </a:r>
          </a:p>
        </p:txBody>
      </p:sp>
    </p:spTree>
    <p:extLst>
      <p:ext uri="{BB962C8B-B14F-4D97-AF65-F5344CB8AC3E}">
        <p14:creationId xmlns:p14="http://schemas.microsoft.com/office/powerpoint/2010/main" val="137979485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6</a:t>
            </a:fld>
            <a:endParaRPr lang="fr-CA" dirty="0"/>
          </a:p>
        </p:txBody>
      </p:sp>
      <p:sp>
        <p:nvSpPr>
          <p:cNvPr id="8" name="Rectangle 3">
            <a:extLst>
              <a:ext uri="{FF2B5EF4-FFF2-40B4-BE49-F238E27FC236}">
                <a16:creationId xmlns:a16="http://schemas.microsoft.com/office/drawing/2014/main" id="{2D0D13ED-C181-4C80-92D3-A6CA5AD662F5}"/>
              </a:ext>
            </a:extLst>
          </p:cNvPr>
          <p:cNvSpPr>
            <a:spLocks noChangeArrowheads="1"/>
          </p:cNvSpPr>
          <p:nvPr>
            <p:custDataLst>
              <p:tags r:id="rId2"/>
            </p:custDataLst>
          </p:nvPr>
        </p:nvSpPr>
        <p:spPr bwMode="auto">
          <a:xfrm>
            <a:off x="319087" y="151572"/>
            <a:ext cx="8572500" cy="327422"/>
          </a:xfrm>
          <a:prstGeom prst="rect">
            <a:avLst/>
          </a:prstGeom>
          <a:noFill/>
          <a:ln w="9525" algn="ctr">
            <a:noFill/>
            <a:miter lim="800000"/>
            <a:headEnd/>
            <a:tailEnd/>
          </a:ln>
        </p:spPr>
        <p:txBody>
          <a:bodyPr lIns="68556" tIns="34278" rIns="68556" bIns="34278" anchor="ctr"/>
          <a:lstStyle/>
          <a:p>
            <a:pPr marL="514350" indent="-514350" defTabSz="725091">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Highlights (3/5) </a:t>
            </a:r>
          </a:p>
        </p:txBody>
      </p:sp>
      <p:sp>
        <p:nvSpPr>
          <p:cNvPr id="3" name="TextBox 4">
            <a:extLst>
              <a:ext uri="{FF2B5EF4-FFF2-40B4-BE49-F238E27FC236}">
                <a16:creationId xmlns:a16="http://schemas.microsoft.com/office/drawing/2014/main" id="{E7EDD027-D267-288E-2662-B69BA138E0A0}"/>
              </a:ext>
            </a:extLst>
          </p:cNvPr>
          <p:cNvSpPr txBox="1"/>
          <p:nvPr>
            <p:custDataLst>
              <p:tags r:id="rId3"/>
            </p:custDataLst>
          </p:nvPr>
        </p:nvSpPr>
        <p:spPr>
          <a:xfrm>
            <a:off x="540690" y="671583"/>
            <a:ext cx="7987732" cy="3064942"/>
          </a:xfrm>
          <a:prstGeom prst="rect">
            <a:avLst/>
          </a:prstGeom>
        </p:spPr>
        <p:txBody>
          <a:bodyPr vert="horz" wrap="square" lIns="0" tIns="0" rIns="0" bIns="0" rtlCol="0">
            <a:spAutoFit/>
          </a:bodyPr>
          <a:lstStyle/>
          <a:p>
            <a:pPr algn="just">
              <a:spcBef>
                <a:spcPts val="600"/>
              </a:spcBef>
              <a:buClr>
                <a:schemeClr val="accent2"/>
              </a:buClr>
            </a:pPr>
            <a:r>
              <a:rPr lang="en-CA" sz="1100" dirty="0">
                <a:solidFill>
                  <a:srgbClr val="F46C31"/>
                </a:solidFill>
                <a:latin typeface="+mn-lt"/>
              </a:rPr>
              <a:t>R</a:t>
            </a:r>
            <a:r>
              <a:rPr lang="en-CA" sz="1100" b="1" kern="1200" dirty="0">
                <a:solidFill>
                  <a:srgbClr val="F46C31"/>
                </a:solidFill>
                <a:latin typeface="+mn-lt"/>
                <a:ea typeface="+mn-ea"/>
                <a:cs typeface="+mn-cs"/>
              </a:rPr>
              <a:t>ecruiting</a:t>
            </a:r>
            <a:endParaRPr lang="en-CA" sz="1100" dirty="0">
              <a:solidFill>
                <a:srgbClr val="F46C31"/>
              </a:solidFill>
              <a:latin typeface="+mn-lt"/>
            </a:endParaRPr>
          </a:p>
          <a:p>
            <a:pPr marL="231775" indent="-231775" defTabSz="966788">
              <a:spcBef>
                <a:spcPts val="600"/>
              </a:spcBef>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In a context of labour shortages, the main actions that respondents have taken or would be willing to take include hiring </a:t>
            </a:r>
            <a:r>
              <a:rPr lang="en-CA" sz="1100" dirty="0">
                <a:solidFill>
                  <a:srgbClr val="222223"/>
                </a:solidFill>
                <a:latin typeface="Calibri" panose="020F0502020204030204" pitchFamily="34" charset="0"/>
                <a:cs typeface="Calibri" panose="020F0502020204030204" pitchFamily="34" charset="0"/>
              </a:rPr>
              <a:t>people from </a:t>
            </a:r>
            <a:r>
              <a:rPr lang="en-CA" sz="1100" kern="1200" dirty="0">
                <a:solidFill>
                  <a:srgbClr val="222223"/>
                </a:solidFill>
                <a:latin typeface="Calibri" panose="020F0502020204030204" pitchFamily="34" charset="0"/>
                <a:ea typeface="+mn-ea"/>
                <a:cs typeface="Calibri" panose="020F0502020204030204" pitchFamily="34" charset="0"/>
              </a:rPr>
              <a:t>Indigenous communities </a:t>
            </a:r>
            <a:r>
              <a:rPr lang="en-CA" sz="1100" b="0" dirty="0">
                <a:solidFill>
                  <a:srgbClr val="222223"/>
                </a:solidFill>
                <a:latin typeface="Calibri" panose="020F0502020204030204" pitchFamily="34" charset="0"/>
                <a:cs typeface="Calibri" panose="020F0502020204030204" pitchFamily="34" charset="0"/>
              </a:rPr>
              <a:t>(72%), </a:t>
            </a:r>
            <a:r>
              <a:rPr lang="en-CA" sz="1100" dirty="0">
                <a:solidFill>
                  <a:srgbClr val="222223"/>
                </a:solidFill>
                <a:latin typeface="Calibri" panose="020F0502020204030204" pitchFamily="34" charset="0"/>
                <a:cs typeface="Calibri" panose="020F0502020204030204" pitchFamily="34" charset="0"/>
              </a:rPr>
              <a:t>retirees </a:t>
            </a:r>
            <a:r>
              <a:rPr lang="en-CA" sz="1100" b="0" dirty="0">
                <a:solidFill>
                  <a:srgbClr val="222223"/>
                </a:solidFill>
                <a:latin typeface="Calibri" panose="020F0502020204030204" pitchFamily="34" charset="0"/>
                <a:cs typeface="Calibri" panose="020F0502020204030204" pitchFamily="34" charset="0"/>
              </a:rPr>
              <a:t>(71%), </a:t>
            </a:r>
            <a:r>
              <a:rPr lang="en-CA" sz="1100" kern="1200" dirty="0">
                <a:solidFill>
                  <a:srgbClr val="222223"/>
                </a:solidFill>
                <a:latin typeface="Calibri" panose="020F0502020204030204" pitchFamily="34" charset="0"/>
                <a:ea typeface="+mn-ea"/>
                <a:cs typeface="Calibri" panose="020F0502020204030204" pitchFamily="34" charset="0"/>
              </a:rPr>
              <a:t>immigrants or members of cultural communities</a:t>
            </a:r>
            <a:r>
              <a:rPr lang="en-CA" sz="1100" dirty="0">
                <a:solidFill>
                  <a:srgbClr val="222223"/>
                </a:solidFill>
                <a:latin typeface="Calibri" panose="020F0502020204030204" pitchFamily="34" charset="0"/>
                <a:cs typeface="Calibri" panose="020F0502020204030204" pitchFamily="34" charset="0"/>
              </a:rPr>
              <a:t> </a:t>
            </a:r>
            <a:r>
              <a:rPr lang="en-CA" sz="1100" b="0" dirty="0">
                <a:solidFill>
                  <a:srgbClr val="222223"/>
                </a:solidFill>
                <a:latin typeface="Calibri" panose="020F0502020204030204" pitchFamily="34" charset="0"/>
                <a:cs typeface="Calibri" panose="020F0502020204030204" pitchFamily="34" charset="0"/>
              </a:rPr>
              <a:t>(67%) and those</a:t>
            </a:r>
            <a:r>
              <a:rPr lang="en-CA" sz="1100" b="0" kern="1200" dirty="0">
                <a:solidFill>
                  <a:srgbClr val="222223"/>
                </a:solidFill>
                <a:latin typeface="Calibri" panose="020F0502020204030204" pitchFamily="34" charset="0"/>
                <a:ea typeface="+mn-ea"/>
                <a:cs typeface="Calibri" panose="020F0502020204030204" pitchFamily="34" charset="0"/>
              </a:rPr>
              <a:t> </a:t>
            </a:r>
            <a:r>
              <a:rPr lang="en-CA" sz="1100" dirty="0">
                <a:solidFill>
                  <a:srgbClr val="222223"/>
                </a:solidFill>
                <a:latin typeface="Calibri" panose="020F0502020204030204" pitchFamily="34" charset="0"/>
                <a:cs typeface="Calibri" panose="020F0502020204030204" pitchFamily="34" charset="0"/>
              </a:rPr>
              <a:t>less qualified than the employers would like</a:t>
            </a:r>
            <a:r>
              <a:rPr lang="en-CA" sz="1100" kern="1200" dirty="0">
                <a:solidFill>
                  <a:srgbClr val="222223"/>
                </a:solidFill>
                <a:latin typeface="Calibri" panose="020F0502020204030204" pitchFamily="34" charset="0"/>
                <a:ea typeface="+mn-ea"/>
                <a:cs typeface="Calibri" panose="020F0502020204030204" pitchFamily="34" charset="0"/>
              </a:rPr>
              <a:t> </a:t>
            </a:r>
            <a:r>
              <a:rPr lang="en-CA" sz="1100" b="0" kern="1200" dirty="0">
                <a:solidFill>
                  <a:srgbClr val="222223"/>
                </a:solidFill>
                <a:latin typeface="Calibri" panose="020F0502020204030204" pitchFamily="34" charset="0"/>
                <a:ea typeface="+mn-ea"/>
                <a:cs typeface="Calibri" panose="020F0502020204030204" pitchFamily="34" charset="0"/>
              </a:rPr>
              <a:t>(57%)</a:t>
            </a:r>
            <a:r>
              <a:rPr lang="en-CA" sz="1100" b="0" dirty="0">
                <a:latin typeface="+mn-lt"/>
                <a:cs typeface="Calibri" panose="020F0502020204030204" pitchFamily="34" charset="0"/>
              </a:rPr>
              <a:t>.</a:t>
            </a:r>
          </a:p>
          <a:p>
            <a:pPr marL="231775" indent="-231775" algn="just" defTabSz="966788">
              <a:spcBef>
                <a:spcPts val="600"/>
              </a:spcBef>
              <a:buClr>
                <a:srgbClr val="F46C31"/>
              </a:buClr>
              <a:buFont typeface="Wingdings 3" panose="05040102010807070707" pitchFamily="18" charset="2"/>
              <a:buChar char=""/>
            </a:pPr>
            <a:r>
              <a:rPr lang="en-CA" sz="1100" b="0" dirty="0">
                <a:latin typeface="+mn-lt"/>
                <a:cs typeface="Calibri" panose="020F0502020204030204" pitchFamily="34" charset="0"/>
              </a:rPr>
              <a:t>Conversely, the least mentioned groups were workers with a criminal record (30%) or with mental health issues (25%).</a:t>
            </a:r>
          </a:p>
          <a:p>
            <a:pPr algn="just" defTabSz="966788">
              <a:spcBef>
                <a:spcPts val="1200"/>
              </a:spcBef>
              <a:buClr>
                <a:srgbClr val="F46C31"/>
              </a:buClr>
            </a:pPr>
            <a:r>
              <a:rPr lang="en-CA" sz="1100" dirty="0">
                <a:solidFill>
                  <a:srgbClr val="F46C31"/>
                </a:solidFill>
                <a:latin typeface="+mn-lt"/>
              </a:rPr>
              <a:t>Training</a:t>
            </a:r>
          </a:p>
          <a:p>
            <a:pPr marL="231775" indent="-231775" algn="just" defTabSz="966788">
              <a:spcBef>
                <a:spcPts val="600"/>
              </a:spcBef>
              <a:buClr>
                <a:srgbClr val="F46C31"/>
              </a:buClr>
              <a:buFont typeface="Wingdings 3" panose="05040102010807070707" pitchFamily="18" charset="2"/>
              <a:buChar char=""/>
            </a:pPr>
            <a:r>
              <a:rPr lang="en-CA" sz="1100" b="0" dirty="0">
                <a:solidFill>
                  <a:srgbClr val="222223"/>
                </a:solidFill>
                <a:latin typeface="+mn-lt"/>
                <a:cs typeface="Calibri" panose="020F0502020204030204" pitchFamily="34" charset="0"/>
              </a:rPr>
              <a:t>According to the companies surveyed, the training approach most preferred is </a:t>
            </a:r>
            <a:r>
              <a:rPr lang="en-CA" sz="1100" dirty="0">
                <a:solidFill>
                  <a:srgbClr val="222223"/>
                </a:solidFill>
                <a:latin typeface="+mn-lt"/>
                <a:cs typeface="Calibri" panose="020F0502020204030204" pitchFamily="34" charset="0"/>
              </a:rPr>
              <a:t>on-the-job learning</a:t>
            </a:r>
            <a:r>
              <a:rPr lang="en-CA" sz="1100" b="0" dirty="0">
                <a:solidFill>
                  <a:srgbClr val="222223"/>
                </a:solidFill>
                <a:latin typeface="+mn-lt"/>
                <a:cs typeface="Calibri" panose="020F0502020204030204" pitchFamily="34" charset="0"/>
              </a:rPr>
              <a:t> (80%).  Other approaches (recognition of acquired competencies, in-class training, online training, work-study were found suitable by about half of the respondents.</a:t>
            </a:r>
          </a:p>
          <a:p>
            <a:pPr marL="231775" indent="-231775" algn="just" defTabSz="966788">
              <a:spcBef>
                <a:spcPts val="600"/>
              </a:spcBef>
              <a:buClr>
                <a:srgbClr val="F46C31"/>
              </a:buClr>
              <a:buFont typeface="Wingdings 3" panose="05040102010807070707" pitchFamily="18" charset="2"/>
              <a:buChar char=""/>
            </a:pPr>
            <a:r>
              <a:rPr lang="en-CA" sz="1100" b="0" dirty="0">
                <a:solidFill>
                  <a:srgbClr val="222223"/>
                </a:solidFill>
                <a:latin typeface="+mn-lt"/>
                <a:cs typeface="Calibri" panose="020F0502020204030204" pitchFamily="34" charset="0"/>
              </a:rPr>
              <a:t>There is a wide range of </a:t>
            </a:r>
            <a:r>
              <a:rPr lang="en-CA" sz="1100" dirty="0">
                <a:solidFill>
                  <a:srgbClr val="222223"/>
                </a:solidFill>
                <a:latin typeface="+mn-lt"/>
                <a:cs typeface="Calibri" panose="020F0502020204030204" pitchFamily="34" charset="0"/>
              </a:rPr>
              <a:t>training requirements, </a:t>
            </a:r>
            <a:r>
              <a:rPr lang="en-CA" sz="1100" b="0" dirty="0">
                <a:solidFill>
                  <a:srgbClr val="222223"/>
                </a:solidFill>
                <a:latin typeface="+mn-lt"/>
                <a:cs typeface="Calibri" panose="020F0502020204030204" pitchFamily="34" charset="0"/>
              </a:rPr>
              <a:t>but the top five most often cited are in: </a:t>
            </a:r>
          </a:p>
          <a:p>
            <a:pPr marL="444500" lvl="1" indent="-179388" algn="just" defTabSz="966788">
              <a:spcBef>
                <a:spcPts val="100"/>
              </a:spcBef>
              <a:buClr>
                <a:srgbClr val="F46C31"/>
              </a:buClr>
              <a:buFont typeface="Arial" panose="020B0604020202020204" pitchFamily="34" charset="0"/>
              <a:buChar char="•"/>
            </a:pPr>
            <a:r>
              <a:rPr lang="en-CA" sz="1100" b="0" dirty="0">
                <a:solidFill>
                  <a:srgbClr val="222223"/>
                </a:solidFill>
                <a:latin typeface="+mn-lt"/>
              </a:rPr>
              <a:t>Occupational health and safety (56%);</a:t>
            </a:r>
          </a:p>
          <a:p>
            <a:pPr marL="444500" lvl="1" indent="-179388" algn="just" defTabSz="966788">
              <a:spcBef>
                <a:spcPts val="100"/>
              </a:spcBef>
              <a:buClr>
                <a:srgbClr val="F46C31"/>
              </a:buClr>
              <a:buFont typeface="Arial" panose="020B0604020202020204" pitchFamily="34" charset="0"/>
              <a:buChar char="•"/>
            </a:pPr>
            <a:r>
              <a:rPr lang="en-CA" sz="1100" b="0" dirty="0">
                <a:solidFill>
                  <a:srgbClr val="222223"/>
                </a:solidFill>
                <a:latin typeface="+mn-lt"/>
                <a:cs typeface="Calibri" panose="020F0502020204030204" pitchFamily="34" charset="0"/>
              </a:rPr>
              <a:t>Office automation, secretarial services and accounting (43%);</a:t>
            </a:r>
            <a:endParaRPr lang="en-CA" sz="1100" b="0" dirty="0">
              <a:solidFill>
                <a:srgbClr val="222223"/>
              </a:solidFill>
              <a:latin typeface="+mn-lt"/>
            </a:endParaRPr>
          </a:p>
          <a:p>
            <a:pPr marL="444500" lvl="1" indent="-179388" algn="just" defTabSz="966788">
              <a:spcBef>
                <a:spcPts val="100"/>
              </a:spcBef>
              <a:buClr>
                <a:srgbClr val="F46C31"/>
              </a:buClr>
              <a:buFont typeface="Arial" panose="020B0604020202020204" pitchFamily="34" charset="0"/>
              <a:buChar char="•"/>
            </a:pPr>
            <a:r>
              <a:rPr lang="en-CA" sz="1100" b="0" dirty="0">
                <a:solidFill>
                  <a:srgbClr val="222223"/>
                </a:solidFill>
                <a:latin typeface="+mn-lt"/>
                <a:cs typeface="Calibri" panose="020F0502020204030204" pitchFamily="34" charset="0"/>
              </a:rPr>
              <a:t>Management: administration, human resources management, communication, marketing, etc</a:t>
            </a:r>
            <a:r>
              <a:rPr lang="en-CA" sz="1100" b="0" dirty="0">
                <a:solidFill>
                  <a:srgbClr val="222223"/>
                </a:solidFill>
                <a:latin typeface="+mn-lt"/>
              </a:rPr>
              <a:t>. (42%);</a:t>
            </a:r>
          </a:p>
          <a:p>
            <a:pPr marL="444500" lvl="1" indent="-179388" algn="just" defTabSz="966788">
              <a:spcBef>
                <a:spcPts val="100"/>
              </a:spcBef>
              <a:buClr>
                <a:srgbClr val="F46C31"/>
              </a:buClr>
              <a:buFont typeface="Arial" panose="020B0604020202020204" pitchFamily="34" charset="0"/>
              <a:buChar char="•"/>
            </a:pPr>
            <a:r>
              <a:rPr lang="en-CA" sz="1100" b="0" dirty="0">
                <a:solidFill>
                  <a:srgbClr val="222223"/>
                </a:solidFill>
                <a:latin typeface="+mn-lt"/>
              </a:rPr>
              <a:t>Technology and computers (32%);</a:t>
            </a:r>
          </a:p>
          <a:p>
            <a:pPr marL="444500" lvl="1" indent="-179388" algn="just" defTabSz="966788">
              <a:spcBef>
                <a:spcPts val="100"/>
              </a:spcBef>
              <a:buClr>
                <a:srgbClr val="F46C31"/>
              </a:buClr>
              <a:buFont typeface="Arial" panose="020B0604020202020204" pitchFamily="34" charset="0"/>
              <a:buChar char="•"/>
            </a:pPr>
            <a:r>
              <a:rPr lang="en-CA" sz="1100" b="0" dirty="0">
                <a:solidFill>
                  <a:srgbClr val="222223"/>
                </a:solidFill>
                <a:latin typeface="+mn-lt"/>
              </a:rPr>
              <a:t>Technical training in industrial trades (agri-food, manufacturing, construction sectors, storage,</a:t>
            </a:r>
            <a:r>
              <a:rPr lang="en-CA" sz="1100" b="0" dirty="0">
                <a:solidFill>
                  <a:srgbClr val="222223"/>
                </a:solidFill>
                <a:latin typeface="+mn-lt"/>
                <a:cs typeface="Calibri" panose="020F0502020204030204" pitchFamily="34" charset="0"/>
              </a:rPr>
              <a:t> transport, etc.</a:t>
            </a:r>
            <a:r>
              <a:rPr lang="en-CA" sz="1100" b="0" dirty="0">
                <a:solidFill>
                  <a:srgbClr val="222223"/>
                </a:solidFill>
                <a:latin typeface="+mn-lt"/>
              </a:rPr>
              <a:t>). (28%).</a:t>
            </a:r>
          </a:p>
        </p:txBody>
      </p:sp>
    </p:spTree>
    <p:extLst>
      <p:ext uri="{BB962C8B-B14F-4D97-AF65-F5344CB8AC3E}">
        <p14:creationId xmlns:p14="http://schemas.microsoft.com/office/powerpoint/2010/main" val="74460658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60</a:t>
            </a:fld>
            <a:endParaRPr lang="fr-CA" dirty="0"/>
          </a:p>
        </p:txBody>
      </p:sp>
      <p:graphicFrame>
        <p:nvGraphicFramePr>
          <p:cNvPr id="5" name="Graphique 4">
            <a:extLst>
              <a:ext uri="{FF2B5EF4-FFF2-40B4-BE49-F238E27FC236}">
                <a16:creationId xmlns:a16="http://schemas.microsoft.com/office/drawing/2014/main" id="{43285239-1AD5-48B4-B9A5-DDC3C77A7EC8}"/>
              </a:ext>
            </a:extLst>
          </p:cNvPr>
          <p:cNvGraphicFramePr/>
          <p:nvPr>
            <p:custDataLst>
              <p:tags r:id="rId2"/>
            </p:custDataLst>
            <p:extLst>
              <p:ext uri="{D42A27DB-BD31-4B8C-83A1-F6EECF244321}">
                <p14:modId xmlns:p14="http://schemas.microsoft.com/office/powerpoint/2010/main" val="1681156679"/>
              </p:ext>
            </p:extLst>
          </p:nvPr>
        </p:nvGraphicFramePr>
        <p:xfrm>
          <a:off x="388446" y="647776"/>
          <a:ext cx="6627366" cy="3731720"/>
        </p:xfrm>
        <a:graphic>
          <a:graphicData uri="http://schemas.openxmlformats.org/drawingml/2006/chart">
            <c:chart xmlns:c="http://schemas.openxmlformats.org/drawingml/2006/chart" xmlns:r="http://schemas.openxmlformats.org/officeDocument/2006/relationships" r:id="rId15"/>
          </a:graphicData>
        </a:graphic>
      </p:graphicFrame>
      <p:sp>
        <p:nvSpPr>
          <p:cNvPr id="8" name="ZoneTexte 7">
            <a:extLst>
              <a:ext uri="{FF2B5EF4-FFF2-40B4-BE49-F238E27FC236}">
                <a16:creationId xmlns:a16="http://schemas.microsoft.com/office/drawing/2014/main" id="{AFEDC2EC-177D-433C-9CD6-FA023B151AAB}"/>
              </a:ext>
            </a:extLst>
          </p:cNvPr>
          <p:cNvSpPr txBox="1"/>
          <p:nvPr>
            <p:custDataLst>
              <p:tags r:id="rId3"/>
            </p:custDataLst>
          </p:nvPr>
        </p:nvSpPr>
        <p:spPr>
          <a:xfrm>
            <a:off x="1780466" y="3973040"/>
            <a:ext cx="1113502" cy="374461"/>
          </a:xfrm>
          <a:prstGeom prst="rect">
            <a:avLst/>
          </a:prstGeom>
          <a:noFill/>
        </p:spPr>
        <p:txBody>
          <a:bodyPr wrap="square" rtlCol="0">
            <a:spAutoFit/>
          </a:bodyPr>
          <a:lstStyle/>
          <a:p>
            <a:pPr algn="ctr">
              <a:lnSpc>
                <a:spcPts val="1100"/>
              </a:lnSpc>
            </a:pPr>
            <a:r>
              <a:rPr lang="fr-CA" sz="950" dirty="0">
                <a:latin typeface="+mn-lt"/>
              </a:rPr>
              <a:t>Not at all important</a:t>
            </a:r>
            <a:endParaRPr lang="fr-CA" sz="950" i="1" dirty="0">
              <a:latin typeface="+mn-lt"/>
            </a:endParaRPr>
          </a:p>
        </p:txBody>
      </p:sp>
      <p:sp>
        <p:nvSpPr>
          <p:cNvPr id="9" name="ZoneTexte 8">
            <a:extLst>
              <a:ext uri="{FF2B5EF4-FFF2-40B4-BE49-F238E27FC236}">
                <a16:creationId xmlns:a16="http://schemas.microsoft.com/office/drawing/2014/main" id="{5D5EF246-25B6-4EE4-B92A-2EAF1B7F6CF1}"/>
              </a:ext>
            </a:extLst>
          </p:cNvPr>
          <p:cNvSpPr txBox="1"/>
          <p:nvPr>
            <p:custDataLst>
              <p:tags r:id="rId4"/>
            </p:custDataLst>
          </p:nvPr>
        </p:nvSpPr>
        <p:spPr>
          <a:xfrm>
            <a:off x="5734537" y="3973040"/>
            <a:ext cx="932984" cy="384721"/>
          </a:xfrm>
          <a:prstGeom prst="rect">
            <a:avLst/>
          </a:prstGeom>
          <a:noFill/>
        </p:spPr>
        <p:txBody>
          <a:bodyPr wrap="square" rtlCol="0">
            <a:spAutoFit/>
          </a:bodyPr>
          <a:lstStyle/>
          <a:p>
            <a:pPr algn="ctr"/>
            <a:r>
              <a:rPr lang="fr-CA" sz="950" b="1" dirty="0">
                <a:latin typeface="+mn-lt"/>
              </a:rPr>
              <a:t>Extremely important</a:t>
            </a:r>
            <a:endParaRPr lang="fr-CA" sz="950" i="1" dirty="0">
              <a:latin typeface="+mn-lt"/>
            </a:endParaRPr>
          </a:p>
        </p:txBody>
      </p:sp>
      <p:sp>
        <p:nvSpPr>
          <p:cNvPr id="10" name="ZoneTexte 9">
            <a:extLst>
              <a:ext uri="{FF2B5EF4-FFF2-40B4-BE49-F238E27FC236}">
                <a16:creationId xmlns:a16="http://schemas.microsoft.com/office/drawing/2014/main" id="{798947D8-F970-4708-B5DD-4439EA59E213}"/>
              </a:ext>
            </a:extLst>
          </p:cNvPr>
          <p:cNvSpPr txBox="1"/>
          <p:nvPr>
            <p:custDataLst>
              <p:tags r:id="rId5"/>
            </p:custDataLst>
          </p:nvPr>
        </p:nvSpPr>
        <p:spPr>
          <a:xfrm>
            <a:off x="7086101" y="558595"/>
            <a:ext cx="771124" cy="384721"/>
          </a:xfrm>
          <a:prstGeom prst="rect">
            <a:avLst/>
          </a:prstGeom>
          <a:noFill/>
        </p:spPr>
        <p:txBody>
          <a:bodyPr wrap="square" rtlCol="0">
            <a:spAutoFit/>
          </a:bodyPr>
          <a:lstStyle/>
          <a:p>
            <a:pPr algn="ctr"/>
            <a:r>
              <a:rPr lang="fr-CA" sz="950" b="1" dirty="0">
                <a:latin typeface="+mn-lt"/>
              </a:rPr>
              <a:t>Average out of 10</a:t>
            </a:r>
            <a:endParaRPr lang="fr-CA" sz="950" i="1" dirty="0">
              <a:latin typeface="+mn-lt"/>
            </a:endParaRPr>
          </a:p>
        </p:txBody>
      </p:sp>
      <p:sp>
        <p:nvSpPr>
          <p:cNvPr id="11" name="ZoneTexte 10">
            <a:extLst>
              <a:ext uri="{FF2B5EF4-FFF2-40B4-BE49-F238E27FC236}">
                <a16:creationId xmlns:a16="http://schemas.microsoft.com/office/drawing/2014/main" id="{82FD21B2-5EE9-40E6-87A0-1465BDA71A57}"/>
              </a:ext>
            </a:extLst>
          </p:cNvPr>
          <p:cNvSpPr txBox="1"/>
          <p:nvPr>
            <p:custDataLst>
              <p:tags r:id="rId6"/>
            </p:custDataLst>
          </p:nvPr>
        </p:nvSpPr>
        <p:spPr>
          <a:xfrm>
            <a:off x="7196318" y="818931"/>
            <a:ext cx="472385" cy="2941062"/>
          </a:xfrm>
          <a:prstGeom prst="rect">
            <a:avLst/>
          </a:prstGeom>
          <a:noFill/>
        </p:spPr>
        <p:txBody>
          <a:bodyPr wrap="square" rtlCol="0">
            <a:spAutoFit/>
          </a:bodyPr>
          <a:lstStyle/>
          <a:p>
            <a:pPr algn="ctr">
              <a:lnSpc>
                <a:spcPts val="2600"/>
              </a:lnSpc>
              <a:spcAft>
                <a:spcPts val="2400"/>
              </a:spcAft>
            </a:pPr>
            <a:r>
              <a:rPr lang="fr-CA" sz="1000" dirty="0">
                <a:latin typeface="+mn-lt"/>
              </a:rPr>
              <a:t>8.2</a:t>
            </a:r>
          </a:p>
          <a:p>
            <a:pPr algn="ctr">
              <a:lnSpc>
                <a:spcPts val="2600"/>
              </a:lnSpc>
              <a:spcAft>
                <a:spcPts val="2400"/>
              </a:spcAft>
            </a:pPr>
            <a:r>
              <a:rPr lang="fr-CA" sz="1000" dirty="0">
                <a:latin typeface="+mn-lt"/>
              </a:rPr>
              <a:t>7.6</a:t>
            </a:r>
          </a:p>
          <a:p>
            <a:pPr algn="ctr">
              <a:lnSpc>
                <a:spcPts val="2600"/>
              </a:lnSpc>
              <a:spcAft>
                <a:spcPts val="2400"/>
              </a:spcAft>
            </a:pPr>
            <a:r>
              <a:rPr lang="fr-CA" sz="1000" dirty="0">
                <a:latin typeface="+mn-lt"/>
              </a:rPr>
              <a:t>7.5</a:t>
            </a:r>
          </a:p>
          <a:p>
            <a:pPr algn="ctr">
              <a:lnSpc>
                <a:spcPts val="2600"/>
              </a:lnSpc>
              <a:spcAft>
                <a:spcPts val="2400"/>
              </a:spcAft>
            </a:pPr>
            <a:r>
              <a:rPr lang="fr-CA" sz="1000" dirty="0">
                <a:latin typeface="+mn-lt"/>
              </a:rPr>
              <a:t>6.6</a:t>
            </a:r>
          </a:p>
          <a:p>
            <a:pPr algn="ctr">
              <a:lnSpc>
                <a:spcPts val="2600"/>
              </a:lnSpc>
              <a:spcAft>
                <a:spcPts val="2400"/>
              </a:spcAft>
            </a:pPr>
            <a:r>
              <a:rPr lang="fr-CA" sz="1000" dirty="0">
                <a:latin typeface="+mn-lt"/>
              </a:rPr>
              <a:t>6.2</a:t>
            </a:r>
          </a:p>
        </p:txBody>
      </p:sp>
      <p:sp>
        <p:nvSpPr>
          <p:cNvPr id="27" name="ZoneTexte 26">
            <a:extLst>
              <a:ext uri="{FF2B5EF4-FFF2-40B4-BE49-F238E27FC236}">
                <a16:creationId xmlns:a16="http://schemas.microsoft.com/office/drawing/2014/main" id="{5FFF0FA8-8760-4ABB-B1CB-53BAB7F5FA18}"/>
              </a:ext>
            </a:extLst>
          </p:cNvPr>
          <p:cNvSpPr txBox="1"/>
          <p:nvPr>
            <p:custDataLst>
              <p:tags r:id="rId7"/>
            </p:custDataLst>
          </p:nvPr>
        </p:nvSpPr>
        <p:spPr>
          <a:xfrm>
            <a:off x="6461959" y="1208528"/>
            <a:ext cx="647452" cy="234872"/>
          </a:xfrm>
          <a:prstGeom prst="rect">
            <a:avLst/>
          </a:prstGeom>
          <a:noFill/>
        </p:spPr>
        <p:txBody>
          <a:bodyPr wrap="square" rtlCol="0">
            <a:spAutoFit/>
          </a:bodyPr>
          <a:lstStyle/>
          <a:p>
            <a:pPr algn="ctr">
              <a:lnSpc>
                <a:spcPts val="1200"/>
              </a:lnSpc>
            </a:pPr>
            <a:r>
              <a:rPr lang="fr-CA" sz="800" b="0" i="1" dirty="0">
                <a:solidFill>
                  <a:srgbClr val="7F7F7F"/>
                </a:solidFill>
                <a:latin typeface="+mn-lt"/>
              </a:rPr>
              <a:t>DNK: 2%</a:t>
            </a:r>
          </a:p>
        </p:txBody>
      </p:sp>
      <p:sp>
        <p:nvSpPr>
          <p:cNvPr id="28" name="ZoneTexte 27">
            <a:extLst>
              <a:ext uri="{FF2B5EF4-FFF2-40B4-BE49-F238E27FC236}">
                <a16:creationId xmlns:a16="http://schemas.microsoft.com/office/drawing/2014/main" id="{1AD00A59-AA0A-4163-BB19-33B60CDDB869}"/>
              </a:ext>
            </a:extLst>
          </p:cNvPr>
          <p:cNvSpPr txBox="1"/>
          <p:nvPr>
            <p:custDataLst>
              <p:tags r:id="rId8"/>
            </p:custDataLst>
          </p:nvPr>
        </p:nvSpPr>
        <p:spPr>
          <a:xfrm>
            <a:off x="6468918" y="1834161"/>
            <a:ext cx="647452" cy="234872"/>
          </a:xfrm>
          <a:prstGeom prst="rect">
            <a:avLst/>
          </a:prstGeom>
          <a:noFill/>
        </p:spPr>
        <p:txBody>
          <a:bodyPr wrap="square" rtlCol="0">
            <a:spAutoFit/>
          </a:bodyPr>
          <a:lstStyle/>
          <a:p>
            <a:pPr algn="ctr">
              <a:lnSpc>
                <a:spcPts val="1200"/>
              </a:lnSpc>
            </a:pPr>
            <a:r>
              <a:rPr lang="fr-CA" sz="800" b="0" i="1" dirty="0">
                <a:solidFill>
                  <a:srgbClr val="7F7F7F"/>
                </a:solidFill>
                <a:latin typeface="+mn-lt"/>
              </a:rPr>
              <a:t>DNK: 3%</a:t>
            </a:r>
          </a:p>
        </p:txBody>
      </p:sp>
      <p:sp>
        <p:nvSpPr>
          <p:cNvPr id="31" name="Rectangle 3">
            <a:extLst>
              <a:ext uri="{FF2B5EF4-FFF2-40B4-BE49-F238E27FC236}">
                <a16:creationId xmlns:a16="http://schemas.microsoft.com/office/drawing/2014/main" id="{993C5790-F96F-425D-A3C3-FF255C9C71A2}"/>
              </a:ext>
            </a:extLst>
          </p:cNvPr>
          <p:cNvSpPr>
            <a:spLocks noChangeArrowheads="1"/>
          </p:cNvSpPr>
          <p:nvPr>
            <p:custDataLst>
              <p:tags r:id="rId9"/>
            </p:custDataLst>
          </p:nvPr>
        </p:nvSpPr>
        <p:spPr bwMode="auto">
          <a:xfrm>
            <a:off x="206792" y="110490"/>
            <a:ext cx="8805629"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FR" sz="2100" dirty="0">
                <a:solidFill>
                  <a:srgbClr val="222223"/>
                </a:solidFill>
                <a:latin typeface="Trebuchet MS" panose="020B0603020202020204" pitchFamily="34" charset="0"/>
                <a:ea typeface="Cambria" panose="02040503050406030204" pitchFamily="18" charset="0"/>
                <a:cs typeface="Calibri" panose="020F0502020204030204" pitchFamily="34" charset="0"/>
              </a:rPr>
              <a:t>Importance </a:t>
            </a:r>
            <a:r>
              <a:rPr lang="en-CA" sz="2100" dirty="0">
                <a:solidFill>
                  <a:srgbClr val="222223"/>
                </a:solidFill>
                <a:latin typeface="Trebuchet MS" panose="020B0603020202020204" pitchFamily="34" charset="0"/>
                <a:ea typeface="Cambria" panose="02040503050406030204" pitchFamily="18" charset="0"/>
                <a:cs typeface="Calibri" panose="020F0502020204030204" pitchFamily="34" charset="0"/>
              </a:rPr>
              <a:t>of environmental footprint reduction</a:t>
            </a:r>
            <a:r>
              <a:rPr lang="fr-FR" sz="2100" dirty="0">
                <a:solidFill>
                  <a:srgbClr val="222223"/>
                </a:solidFill>
                <a:latin typeface="Trebuchet MS" panose="020B0603020202020204" pitchFamily="34" charset="0"/>
                <a:ea typeface="Cambria" panose="02040503050406030204" pitchFamily="18" charset="0"/>
                <a:cs typeface="Calibri" panose="020F0502020204030204" pitchFamily="34" charset="0"/>
              </a:rPr>
              <a:t>(1/2) </a:t>
            </a:r>
            <a:endParaRPr lang="fr-CA" sz="2100" dirty="0">
              <a:solidFill>
                <a:srgbClr val="222223"/>
              </a:solidFill>
              <a:latin typeface="Trebuchet MS" panose="020B0603020202020204" pitchFamily="34" charset="0"/>
              <a:ea typeface="Cambria" panose="02040503050406030204" pitchFamily="18" charset="0"/>
              <a:cs typeface="Calibri" panose="020F0502020204030204" pitchFamily="34" charset="0"/>
            </a:endParaRPr>
          </a:p>
        </p:txBody>
      </p:sp>
      <p:sp>
        <p:nvSpPr>
          <p:cNvPr id="33" name="ZoneTexte 6">
            <a:extLst>
              <a:ext uri="{FF2B5EF4-FFF2-40B4-BE49-F238E27FC236}">
                <a16:creationId xmlns:a16="http://schemas.microsoft.com/office/drawing/2014/main" id="{F2D198C8-843C-47EA-8599-AE812F329DC8}"/>
              </a:ext>
            </a:extLst>
          </p:cNvPr>
          <p:cNvSpPr txBox="1"/>
          <p:nvPr>
            <p:custDataLst>
              <p:tags r:id="rId10"/>
            </p:custDataLst>
          </p:nvPr>
        </p:nvSpPr>
        <p:spPr>
          <a:xfrm>
            <a:off x="388446" y="4626406"/>
            <a:ext cx="7671821"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Q27. How important are the following aspects to your company from the standpoint of reducing your environmental footprint? Please answer on a scale from 1 to 10, with 1 being </a:t>
            </a:r>
            <a:r>
              <a:rPr lang="en-CA" sz="800" b="0" i="1" dirty="0">
                <a:solidFill>
                  <a:schemeClr val="bg1">
                    <a:lumMod val="50000"/>
                  </a:schemeClr>
                </a:solidFill>
                <a:latin typeface="Calibri" panose="020F0502020204030204" pitchFamily="34" charset="0"/>
                <a:cs typeface="Calibri" panose="020F0502020204030204" pitchFamily="34" charset="0"/>
              </a:rPr>
              <a:t>not at all important </a:t>
            </a:r>
            <a:r>
              <a:rPr lang="en-CA" sz="800" b="0" dirty="0">
                <a:solidFill>
                  <a:schemeClr val="bg1">
                    <a:lumMod val="50000"/>
                  </a:schemeClr>
                </a:solidFill>
                <a:latin typeface="Calibri" panose="020F0502020204030204" pitchFamily="34" charset="0"/>
                <a:cs typeface="Calibri" panose="020F0502020204030204" pitchFamily="34" charset="0"/>
              </a:rPr>
              <a:t>and 10 </a:t>
            </a:r>
            <a:r>
              <a:rPr lang="en-CA" sz="800" b="0" i="1" dirty="0">
                <a:solidFill>
                  <a:schemeClr val="bg1">
                    <a:lumMod val="50000"/>
                  </a:schemeClr>
                </a:solidFill>
                <a:latin typeface="Calibri" panose="020F0502020204030204" pitchFamily="34" charset="0"/>
                <a:cs typeface="Calibri" panose="020F0502020204030204" pitchFamily="34" charset="0"/>
              </a:rPr>
              <a:t>extremely important</a:t>
            </a:r>
            <a:r>
              <a:rPr lang="en-CA" sz="800" b="0" dirty="0">
                <a:solidFill>
                  <a:schemeClr val="bg1">
                    <a:lumMod val="50000"/>
                  </a:schemeClr>
                </a:solidFill>
                <a:latin typeface="Calibri" panose="020F0502020204030204" pitchFamily="34" charset="0"/>
                <a:cs typeface="Calibri" panose="020F0502020204030204" pitchFamily="34" charset="0"/>
              </a:rPr>
              <a:t>.  Base: All respondents (n = 233).</a:t>
            </a:r>
          </a:p>
        </p:txBody>
      </p:sp>
      <p:sp>
        <p:nvSpPr>
          <p:cNvPr id="24" name="ZoneTexte 23">
            <a:extLst>
              <a:ext uri="{FF2B5EF4-FFF2-40B4-BE49-F238E27FC236}">
                <a16:creationId xmlns:a16="http://schemas.microsoft.com/office/drawing/2014/main" id="{DD3A557C-549E-4A29-A36F-D840D85646E5}"/>
              </a:ext>
            </a:extLst>
          </p:cNvPr>
          <p:cNvSpPr txBox="1"/>
          <p:nvPr>
            <p:custDataLst>
              <p:tags r:id="rId11"/>
            </p:custDataLst>
          </p:nvPr>
        </p:nvSpPr>
        <p:spPr>
          <a:xfrm>
            <a:off x="6470633" y="2467687"/>
            <a:ext cx="647452" cy="234872"/>
          </a:xfrm>
          <a:prstGeom prst="rect">
            <a:avLst/>
          </a:prstGeom>
          <a:noFill/>
        </p:spPr>
        <p:txBody>
          <a:bodyPr wrap="square" rtlCol="0">
            <a:spAutoFit/>
          </a:bodyPr>
          <a:lstStyle/>
          <a:p>
            <a:pPr algn="ctr">
              <a:lnSpc>
                <a:spcPts val="1200"/>
              </a:lnSpc>
            </a:pPr>
            <a:r>
              <a:rPr lang="fr-CA" sz="800" b="0" i="1" dirty="0">
                <a:solidFill>
                  <a:srgbClr val="7F7F7F"/>
                </a:solidFill>
                <a:latin typeface="+mn-lt"/>
              </a:rPr>
              <a:t>DNK: 6%</a:t>
            </a:r>
          </a:p>
        </p:txBody>
      </p:sp>
      <p:sp>
        <p:nvSpPr>
          <p:cNvPr id="25" name="ZoneTexte 24">
            <a:extLst>
              <a:ext uri="{FF2B5EF4-FFF2-40B4-BE49-F238E27FC236}">
                <a16:creationId xmlns:a16="http://schemas.microsoft.com/office/drawing/2014/main" id="{16AD61D5-2236-45DB-9F8E-1F82E5413D2A}"/>
              </a:ext>
            </a:extLst>
          </p:cNvPr>
          <p:cNvSpPr txBox="1"/>
          <p:nvPr>
            <p:custDataLst>
              <p:tags r:id="rId12"/>
            </p:custDataLst>
          </p:nvPr>
        </p:nvSpPr>
        <p:spPr>
          <a:xfrm>
            <a:off x="6463665" y="3101347"/>
            <a:ext cx="647452" cy="234872"/>
          </a:xfrm>
          <a:prstGeom prst="rect">
            <a:avLst/>
          </a:prstGeom>
          <a:noFill/>
        </p:spPr>
        <p:txBody>
          <a:bodyPr wrap="square" rtlCol="0">
            <a:spAutoFit/>
          </a:bodyPr>
          <a:lstStyle/>
          <a:p>
            <a:pPr algn="ctr">
              <a:lnSpc>
                <a:spcPts val="1200"/>
              </a:lnSpc>
            </a:pPr>
            <a:r>
              <a:rPr lang="fr-CA" sz="800" b="0" i="1" dirty="0">
                <a:solidFill>
                  <a:srgbClr val="7F7F7F"/>
                </a:solidFill>
                <a:latin typeface="+mn-lt"/>
              </a:rPr>
              <a:t>DNK: 3%</a:t>
            </a:r>
          </a:p>
        </p:txBody>
      </p:sp>
      <p:sp>
        <p:nvSpPr>
          <p:cNvPr id="30" name="ZoneTexte 29">
            <a:extLst>
              <a:ext uri="{FF2B5EF4-FFF2-40B4-BE49-F238E27FC236}">
                <a16:creationId xmlns:a16="http://schemas.microsoft.com/office/drawing/2014/main" id="{DFC0D692-8ADC-417C-897D-12674C827B7F}"/>
              </a:ext>
            </a:extLst>
          </p:cNvPr>
          <p:cNvSpPr txBox="1"/>
          <p:nvPr>
            <p:custDataLst>
              <p:tags r:id="rId13"/>
            </p:custDataLst>
          </p:nvPr>
        </p:nvSpPr>
        <p:spPr>
          <a:xfrm>
            <a:off x="6463666" y="3726986"/>
            <a:ext cx="647452" cy="234872"/>
          </a:xfrm>
          <a:prstGeom prst="rect">
            <a:avLst/>
          </a:prstGeom>
          <a:noFill/>
        </p:spPr>
        <p:txBody>
          <a:bodyPr wrap="square" rtlCol="0">
            <a:spAutoFit/>
          </a:bodyPr>
          <a:lstStyle/>
          <a:p>
            <a:pPr algn="ctr">
              <a:lnSpc>
                <a:spcPts val="1200"/>
              </a:lnSpc>
            </a:pPr>
            <a:r>
              <a:rPr lang="fr-CA" sz="800" b="0" i="1" dirty="0">
                <a:solidFill>
                  <a:srgbClr val="7F7F7F"/>
                </a:solidFill>
                <a:latin typeface="+mn-lt"/>
              </a:rPr>
              <a:t>DNK: 8%</a:t>
            </a:r>
          </a:p>
        </p:txBody>
      </p:sp>
    </p:spTree>
    <p:extLst>
      <p:ext uri="{BB962C8B-B14F-4D97-AF65-F5344CB8AC3E}">
        <p14:creationId xmlns:p14="http://schemas.microsoft.com/office/powerpoint/2010/main" val="30453309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3">
            <a:extLst>
              <a:ext uri="{FF2B5EF4-FFF2-40B4-BE49-F238E27FC236}">
                <a16:creationId xmlns:a16="http://schemas.microsoft.com/office/drawing/2014/main" id="{256B2BFD-7494-1AC9-5EF4-499DA0C7951D}"/>
              </a:ext>
            </a:extLst>
          </p:cNvPr>
          <p:cNvGraphicFramePr>
            <a:graphicFrameLocks noGrp="1"/>
          </p:cNvGraphicFramePr>
          <p:nvPr>
            <p:custDataLst>
              <p:tags r:id="rId1"/>
            </p:custDataLst>
            <p:extLst>
              <p:ext uri="{D42A27DB-BD31-4B8C-83A1-F6EECF244321}">
                <p14:modId xmlns:p14="http://schemas.microsoft.com/office/powerpoint/2010/main" val="998703577"/>
              </p:ext>
            </p:extLst>
          </p:nvPr>
        </p:nvGraphicFramePr>
        <p:xfrm>
          <a:off x="332888" y="2241576"/>
          <a:ext cx="4559152" cy="2005793"/>
        </p:xfrm>
        <a:graphic>
          <a:graphicData uri="http://schemas.openxmlformats.org/drawingml/2006/table">
            <a:tbl>
              <a:tblPr firstRow="1" bandRow="1">
                <a:tableStyleId>{073A0DAA-6AF3-43AB-8588-CEC1D06C72B9}</a:tableStyleId>
              </a:tblPr>
              <a:tblGrid>
                <a:gridCol w="1953112">
                  <a:extLst>
                    <a:ext uri="{9D8B030D-6E8A-4147-A177-3AD203B41FA5}">
                      <a16:colId xmlns:a16="http://schemas.microsoft.com/office/drawing/2014/main" val="20000"/>
                    </a:ext>
                  </a:extLst>
                </a:gridCol>
                <a:gridCol w="2606040">
                  <a:extLst>
                    <a:ext uri="{9D8B030D-6E8A-4147-A177-3AD203B41FA5}">
                      <a16:colId xmlns:a16="http://schemas.microsoft.com/office/drawing/2014/main" val="20001"/>
                    </a:ext>
                  </a:extLst>
                </a:gridCol>
              </a:tblGrid>
              <a:tr h="185126">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1000" b="1" i="0" baseline="0" noProof="0" dirty="0">
                          <a:solidFill>
                            <a:schemeClr val="tx1"/>
                          </a:solidFill>
                          <a:latin typeface="Calibri" panose="020F0502020204030204" pitchFamily="34" charset="0"/>
                          <a:cs typeface="Calibri" panose="020F0502020204030204" pitchFamily="34" charset="0"/>
                        </a:rPr>
                        <a:t>Importance of some aspects of environmental footprint reduction</a:t>
                      </a:r>
                      <a:endParaRPr lang="en-CA" sz="1000" b="0" i="0" noProof="0" dirty="0">
                        <a:solidFill>
                          <a:schemeClr val="tx1"/>
                        </a:solidFill>
                        <a:latin typeface="Calibri" panose="020F0502020204030204" pitchFamily="34" charset="0"/>
                        <a:cs typeface="Calibri" panose="020F0502020204030204" pitchFamily="34" charset="0"/>
                      </a:endParaRPr>
                    </a:p>
                  </a:txBody>
                  <a:tcPr marL="60113" marR="60113"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342900" algn="l"/>
                        </a:tabLst>
                        <a:defRPr/>
                      </a:pPr>
                      <a:r>
                        <a:rPr lang="en-CA" sz="1000" i="0" kern="1200" noProof="0" dirty="0">
                          <a:solidFill>
                            <a:schemeClr val="tx1"/>
                          </a:solidFill>
                          <a:latin typeface="Calibri" panose="020F0502020204030204" pitchFamily="34" charset="0"/>
                          <a:ea typeface="+mn-ea"/>
                          <a:cs typeface="Calibri" panose="020F0502020204030204" pitchFamily="34" charset="0"/>
                        </a:rPr>
                        <a:t>   Very important (ratings of 9 and 10)</a:t>
                      </a:r>
                      <a:br>
                        <a:rPr lang="en-CA" sz="1000" i="0" kern="1200" noProof="0" dirty="0">
                          <a:solidFill>
                            <a:schemeClr val="tx1"/>
                          </a:solidFill>
                          <a:latin typeface="Calibri" panose="020F0502020204030204" pitchFamily="34" charset="0"/>
                          <a:ea typeface="+mn-ea"/>
                          <a:cs typeface="Calibri" panose="020F0502020204030204" pitchFamily="34" charset="0"/>
                        </a:rPr>
                      </a:br>
                      <a:r>
                        <a:rPr lang="en-CA" sz="1000" i="0" kern="1200" noProof="0" dirty="0">
                          <a:solidFill>
                            <a:schemeClr val="tx1"/>
                          </a:solidFill>
                          <a:latin typeface="Calibri" panose="020F0502020204030204" pitchFamily="34" charset="0"/>
                          <a:ea typeface="+mn-ea"/>
                          <a:cs typeface="Calibri" panose="020F0502020204030204" pitchFamily="34" charset="0"/>
                        </a:rPr>
                        <a:t>   Statistically significant variances</a:t>
                      </a:r>
                      <a:endParaRPr lang="en-CA" sz="1000" b="1" i="0" kern="1200" baseline="0" noProof="0" dirty="0">
                        <a:solidFill>
                          <a:schemeClr val="tx1"/>
                        </a:solidFill>
                        <a:latin typeface="Calibri" panose="020F0502020204030204" pitchFamily="34" charset="0"/>
                        <a:ea typeface="+mn-ea"/>
                        <a:cs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B99C"/>
                    </a:solidFill>
                  </a:tcPr>
                </a:tc>
                <a:extLst>
                  <a:ext uri="{0D108BD9-81ED-4DB2-BD59-A6C34878D82A}">
                    <a16:rowId xmlns:a16="http://schemas.microsoft.com/office/drawing/2014/main" val="1693773068"/>
                  </a:ext>
                </a:extLst>
              </a:tr>
              <a:tr h="76901">
                <a:tc>
                  <a:txBody>
                    <a:bodyPr/>
                    <a:lstStyle/>
                    <a:p>
                      <a:pPr marL="88900" marR="0" indent="0" algn="l" defTabSz="914400" rtl="0" eaLnBrk="1" fontAlgn="b"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Waste management (recycling and composting)</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Primary sector (72%)</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Accommodation, restaurants and tourism (64%)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159465">
                <a:tc>
                  <a:txBody>
                    <a:bodyPr/>
                    <a:lstStyle/>
                    <a:p>
                      <a:pPr marL="88900" marR="0" indent="0" algn="l" defTabSz="914400" rtl="0" eaLnBrk="1" fontAlgn="b"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Energy efficiency (heating, air conditioning, insulation, lighting)</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Secondary sector (47%)</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Accommodation, restaurants and tourism (54%)</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Environmental commitments (45%)</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929070950"/>
                  </a:ext>
                </a:extLst>
              </a:tr>
              <a:tr h="189945">
                <a:tc>
                  <a:txBody>
                    <a:bodyPr/>
                    <a:lstStyle/>
                    <a:p>
                      <a:pPr marL="88900" marR="0" indent="0" algn="l" defTabSz="914400" rtl="0" eaLnBrk="1" fontAlgn="b"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Water management (consumption reduction, wastewater management)</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Primary sector (53%)</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Accommodation, restaurants and tourism (61%)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189945">
                <a:tc>
                  <a:txBody>
                    <a:bodyPr/>
                    <a:lstStyle/>
                    <a:p>
                      <a:pPr marL="88900" marR="0" indent="0" algn="l" defTabSz="914400" rtl="0" eaLnBrk="1" fontAlgn="b"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Paperless office or zero paper</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Public and para-public sectors (34%)</a:t>
                      </a:r>
                    </a:p>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15 employees and over (33%)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06549192"/>
                  </a:ext>
                </a:extLst>
              </a:tr>
              <a:tr h="189945">
                <a:tc>
                  <a:txBody>
                    <a:bodyPr/>
                    <a:lstStyle/>
                    <a:p>
                      <a:pPr marL="88900" marR="0" indent="0" algn="l" defTabSz="914400" rtl="0" eaLnBrk="1" fontAlgn="b" latinLnBrk="0" hangingPunct="1">
                        <a:lnSpc>
                          <a:spcPct val="100000"/>
                        </a:lnSpc>
                        <a:spcBef>
                          <a:spcPts val="0"/>
                        </a:spcBef>
                        <a:spcAft>
                          <a:spcPts val="0"/>
                        </a:spcAft>
                        <a:tabLst>
                          <a:tab pos="342900" algn="l"/>
                        </a:tabLst>
                      </a:pPr>
                      <a:r>
                        <a:rPr lang="en-CA" sz="900" b="0" kern="1200" noProof="0" dirty="0">
                          <a:solidFill>
                            <a:srgbClr val="222223"/>
                          </a:solidFill>
                          <a:latin typeface="Calibri" panose="020F0502020204030204" pitchFamily="34" charset="0"/>
                          <a:ea typeface="+mn-ea"/>
                          <a:cs typeface="Calibri" panose="020F0502020204030204" pitchFamily="34" charset="0"/>
                        </a:rPr>
                        <a:t>Transportation (more energy efficient, hybrid or electric vehicles, circuit optimization, etc.)</a:t>
                      </a:r>
                    </a:p>
                  </a:txBody>
                  <a:tcPr marL="7448" marR="7448" marT="7448"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76213" indent="-85725" algn="l" defTabSz="914400" rtl="0" eaLnBrk="1" fontAlgn="auto" latinLnBrk="0" hangingPunct="1">
                        <a:spcBef>
                          <a:spcPts val="0"/>
                        </a:spcBef>
                        <a:spcAft>
                          <a:spcPts val="0"/>
                        </a:spcAft>
                        <a:buFontTx/>
                        <a:buChar char="-"/>
                        <a:defRPr/>
                      </a:pPr>
                      <a:r>
                        <a:rPr lang="en-CA" sz="900" b="0" kern="0" noProof="0" dirty="0">
                          <a:solidFill>
                            <a:srgbClr val="605C5C"/>
                          </a:solidFill>
                          <a:latin typeface="+mn-lt"/>
                          <a:ea typeface="+mn-ea"/>
                          <a:cs typeface="+mn-cs"/>
                        </a:rPr>
                        <a:t>&gt;60 % male employees (39%)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1003484"/>
                  </a:ext>
                </a:extLst>
              </a:tr>
            </a:tbl>
          </a:graphicData>
        </a:graphic>
      </p:graphicFrame>
      <p:sp>
        <p:nvSpPr>
          <p:cNvPr id="2" name="Espace réservé du numéro de diapositive 1"/>
          <p:cNvSpPr>
            <a:spLocks noGrp="1"/>
          </p:cNvSpPr>
          <p:nvPr>
            <p:ph type="sldNum" sz="quarter" idx="10"/>
            <p:custDataLst>
              <p:tags r:id="rId2"/>
            </p:custDataLst>
          </p:nvPr>
        </p:nvSpPr>
        <p:spPr/>
        <p:txBody>
          <a:bodyPr/>
          <a:lstStyle/>
          <a:p>
            <a:fld id="{C297CA5E-FF06-48ED-82CF-4AAA99EE0D5C}" type="slidenum">
              <a:rPr lang="fr-CA" smtClean="0"/>
              <a:pPr/>
              <a:t>61</a:t>
            </a:fld>
            <a:endParaRPr lang="fr-CA" dirty="0"/>
          </a:p>
        </p:txBody>
      </p:sp>
      <p:sp>
        <p:nvSpPr>
          <p:cNvPr id="13" name="TextBox 1">
            <a:extLst>
              <a:ext uri="{FF2B5EF4-FFF2-40B4-BE49-F238E27FC236}">
                <a16:creationId xmlns:a16="http://schemas.microsoft.com/office/drawing/2014/main" id="{02C03E85-E72B-6100-6017-ACACFC456012}"/>
              </a:ext>
            </a:extLst>
          </p:cNvPr>
          <p:cNvSpPr txBox="1"/>
          <p:nvPr>
            <p:custDataLst>
              <p:tags r:id="rId3"/>
            </p:custDataLst>
          </p:nvPr>
        </p:nvSpPr>
        <p:spPr>
          <a:xfrm>
            <a:off x="326706" y="503214"/>
            <a:ext cx="8482014" cy="1461939"/>
          </a:xfrm>
          <a:prstGeom prst="rect">
            <a:avLst/>
          </a:prstGeom>
        </p:spPr>
        <p:txBody>
          <a:bodyPr vert="horz" wrap="square" lIns="91440" tIns="0" rIns="91440" bIns="0" rtlCol="0">
            <a:spAutoFit/>
          </a:bodyPr>
          <a:lstStyle/>
          <a:p>
            <a:pPr algn="just">
              <a:lnSpc>
                <a:spcPts val="1200"/>
              </a:lnSpc>
              <a:spcBef>
                <a:spcPts val="0"/>
              </a:spcBef>
              <a:spcAft>
                <a:spcPts val="300"/>
              </a:spcAft>
            </a:pPr>
            <a:r>
              <a:rPr lang="en-CA" sz="1100" b="0" dirty="0">
                <a:latin typeface="Calibri" panose="020F0502020204030204" pitchFamily="34" charset="0"/>
                <a:cs typeface="Calibri" panose="020F0502020204030204" pitchFamily="34" charset="0"/>
              </a:rPr>
              <a:t>On the issue of environmental footprint reduction, respondents were asked to assess the importance of five aspects on a scale of 1 (not at all important) to 10 (extremely important). The aspect deemed to be the most important was waste management (recycling and composting) with a rating of 8.2 out of 10, 52% answered </a:t>
            </a:r>
            <a:r>
              <a:rPr lang="en-CA" sz="1100" b="0" i="1" dirty="0">
                <a:latin typeface="Calibri" panose="020F0502020204030204" pitchFamily="34" charset="0"/>
                <a:cs typeface="Calibri" panose="020F0502020204030204" pitchFamily="34" charset="0"/>
              </a:rPr>
              <a:t>very important </a:t>
            </a:r>
            <a:r>
              <a:rPr lang="en-CA" sz="1100" b="0" dirty="0">
                <a:latin typeface="Calibri" panose="020F0502020204030204" pitchFamily="34" charset="0"/>
                <a:cs typeface="Calibri" panose="020F0502020204030204" pitchFamily="34" charset="0"/>
              </a:rPr>
              <a:t>(ratings 9 and 10) and 82% somewhat or very important (ratings 7 to 10).</a:t>
            </a:r>
            <a:endParaRPr lang="en-CA" sz="1100" b="0" kern="1200" dirty="0">
              <a:solidFill>
                <a:srgbClr val="222223"/>
              </a:solidFill>
              <a:latin typeface="Calibri" panose="020F0502020204030204" pitchFamily="34" charset="0"/>
              <a:ea typeface="+mn-ea"/>
              <a:cs typeface="Calibri" panose="020F0502020204030204" pitchFamily="34" charset="0"/>
            </a:endParaRPr>
          </a:p>
          <a:p>
            <a:pPr algn="just">
              <a:lnSpc>
                <a:spcPts val="1200"/>
              </a:lnSpc>
              <a:spcBef>
                <a:spcPts val="0"/>
              </a:spcBef>
              <a:spcAft>
                <a:spcPts val="300"/>
              </a:spcAft>
            </a:pPr>
            <a:r>
              <a:rPr lang="en-CA" sz="1100" b="0" kern="1200" dirty="0">
                <a:solidFill>
                  <a:srgbClr val="222223"/>
                </a:solidFill>
                <a:latin typeface="Calibri" panose="020F0502020204030204" pitchFamily="34" charset="0"/>
                <a:ea typeface="+mn-ea"/>
                <a:cs typeface="Calibri" panose="020F0502020204030204" pitchFamily="34" charset="0"/>
              </a:rPr>
              <a:t>This was followed by two aspects deemed rather important, which finished in a virtual tie: energy efficiency (heating, air conditioning, insulation, lighting): average of 7.6, 40% with ratings of 9 and 10 and 73% with 7 to 10; and water management (consumption reduction, wastewater management): average of 7.5 – 41% with ratings of 9 and 10 and 69% with 7 to 10.</a:t>
            </a:r>
          </a:p>
          <a:p>
            <a:pPr algn="just">
              <a:lnSpc>
                <a:spcPts val="1200"/>
              </a:lnSpc>
              <a:spcBef>
                <a:spcPts val="0"/>
              </a:spcBef>
              <a:spcAft>
                <a:spcPts val="300"/>
              </a:spcAft>
            </a:pPr>
            <a:r>
              <a:rPr lang="en-CA" sz="1100" b="0" dirty="0">
                <a:solidFill>
                  <a:srgbClr val="222223"/>
                </a:solidFill>
                <a:latin typeface="Calibri" panose="020F0502020204030204" pitchFamily="34" charset="0"/>
                <a:cs typeface="Calibri" panose="020F0502020204030204" pitchFamily="34" charset="0"/>
              </a:rPr>
              <a:t>Two aspects were deemed of average importance: paperless office or zero paper: average of 6.6, 24% with ratings of 9 and 10 and 59% with 7 to 10 and transportation (more energy efficient, hybrid or electric vehicles, circuit optimization, etc.) average of 295 with ratings of 9 and 10 and 50% with 7 and 10.</a:t>
            </a:r>
            <a:endParaRPr lang="en-CA" sz="1100" b="0" dirty="0">
              <a:latin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id="{2DFB5F78-F391-216F-CE6B-D5A5895487A4}"/>
              </a:ext>
            </a:extLst>
          </p:cNvPr>
          <p:cNvSpPr txBox="1"/>
          <p:nvPr>
            <p:custDataLst>
              <p:tags r:id="rId4"/>
            </p:custDataLst>
          </p:nvPr>
        </p:nvSpPr>
        <p:spPr>
          <a:xfrm>
            <a:off x="3954357" y="2199396"/>
            <a:ext cx="908899"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7" name="ZoneTexte 6">
            <a:extLst>
              <a:ext uri="{FF2B5EF4-FFF2-40B4-BE49-F238E27FC236}">
                <a16:creationId xmlns:a16="http://schemas.microsoft.com/office/drawing/2014/main" id="{C0483A88-0924-3770-D1B6-6331D7D4C7D2}"/>
              </a:ext>
            </a:extLst>
          </p:cNvPr>
          <p:cNvSpPr txBox="1"/>
          <p:nvPr>
            <p:custDataLst>
              <p:tags r:id="rId5"/>
            </p:custDataLst>
          </p:nvPr>
        </p:nvSpPr>
        <p:spPr>
          <a:xfrm>
            <a:off x="388446" y="4679746"/>
            <a:ext cx="7671821"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Q27. How important are the following aspects to your company from the standpoint of reducing your environmental footprint? Please answer on a scale from 1 to 10, with 1 being </a:t>
            </a:r>
            <a:r>
              <a:rPr lang="en-CA" sz="800" b="0" i="1" dirty="0">
                <a:solidFill>
                  <a:schemeClr val="bg1">
                    <a:lumMod val="50000"/>
                  </a:schemeClr>
                </a:solidFill>
                <a:latin typeface="Calibri" panose="020F0502020204030204" pitchFamily="34" charset="0"/>
                <a:cs typeface="Calibri" panose="020F0502020204030204" pitchFamily="34" charset="0"/>
              </a:rPr>
              <a:t>not at all important </a:t>
            </a:r>
            <a:r>
              <a:rPr lang="en-CA" sz="800" b="0" dirty="0">
                <a:solidFill>
                  <a:schemeClr val="bg1">
                    <a:lumMod val="50000"/>
                  </a:schemeClr>
                </a:solidFill>
                <a:latin typeface="Calibri" panose="020F0502020204030204" pitchFamily="34" charset="0"/>
                <a:cs typeface="Calibri" panose="020F0502020204030204" pitchFamily="34" charset="0"/>
              </a:rPr>
              <a:t>and 10 </a:t>
            </a:r>
            <a:r>
              <a:rPr lang="en-CA" sz="800" b="0" i="1" dirty="0">
                <a:solidFill>
                  <a:schemeClr val="bg1">
                    <a:lumMod val="50000"/>
                  </a:schemeClr>
                </a:solidFill>
                <a:latin typeface="Calibri" panose="020F0502020204030204" pitchFamily="34" charset="0"/>
                <a:cs typeface="Calibri" panose="020F0502020204030204" pitchFamily="34" charset="0"/>
              </a:rPr>
              <a:t>extremely important</a:t>
            </a:r>
            <a:r>
              <a:rPr lang="en-CA" sz="800" b="0" dirty="0">
                <a:solidFill>
                  <a:schemeClr val="bg1">
                    <a:lumMod val="50000"/>
                  </a:schemeClr>
                </a:solidFill>
                <a:latin typeface="Calibri" panose="020F0502020204030204" pitchFamily="34" charset="0"/>
                <a:cs typeface="Calibri" panose="020F0502020204030204" pitchFamily="34" charset="0"/>
              </a:rPr>
              <a:t>.  Base: All respondents (n = 233).</a:t>
            </a:r>
          </a:p>
        </p:txBody>
      </p:sp>
      <p:sp>
        <p:nvSpPr>
          <p:cNvPr id="10" name="Rectangle 3">
            <a:extLst>
              <a:ext uri="{FF2B5EF4-FFF2-40B4-BE49-F238E27FC236}">
                <a16:creationId xmlns:a16="http://schemas.microsoft.com/office/drawing/2014/main" id="{A65AC15A-A776-B270-4609-EC9810C05D98}"/>
              </a:ext>
            </a:extLst>
          </p:cNvPr>
          <p:cNvSpPr>
            <a:spLocks noChangeArrowheads="1"/>
          </p:cNvSpPr>
          <p:nvPr>
            <p:custDataLst>
              <p:tags r:id="rId6"/>
            </p:custDataLst>
          </p:nvPr>
        </p:nvSpPr>
        <p:spPr bwMode="auto">
          <a:xfrm>
            <a:off x="206792" y="110490"/>
            <a:ext cx="8805629"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FR" sz="2100" dirty="0">
                <a:solidFill>
                  <a:srgbClr val="222223"/>
                </a:solidFill>
                <a:latin typeface="Trebuchet MS" panose="020B0603020202020204" pitchFamily="34" charset="0"/>
                <a:ea typeface="Cambria" panose="02040503050406030204" pitchFamily="18" charset="0"/>
                <a:cs typeface="Calibri" panose="020F0502020204030204" pitchFamily="34" charset="0"/>
              </a:rPr>
              <a:t>Importance </a:t>
            </a:r>
            <a:r>
              <a:rPr lang="en-CA" sz="2100" dirty="0">
                <a:solidFill>
                  <a:srgbClr val="222223"/>
                </a:solidFill>
                <a:latin typeface="Trebuchet MS" panose="020B0603020202020204" pitchFamily="34" charset="0"/>
                <a:ea typeface="Cambria" panose="02040503050406030204" pitchFamily="18" charset="0"/>
                <a:cs typeface="Calibri" panose="020F0502020204030204" pitchFamily="34" charset="0"/>
              </a:rPr>
              <a:t>of environmental footprint reduction </a:t>
            </a:r>
            <a:r>
              <a:rPr lang="fr-FR" sz="2100" dirty="0">
                <a:solidFill>
                  <a:srgbClr val="222223"/>
                </a:solidFill>
                <a:latin typeface="Trebuchet MS" panose="020B0603020202020204" pitchFamily="34" charset="0"/>
                <a:ea typeface="Cambria" panose="02040503050406030204" pitchFamily="18" charset="0"/>
                <a:cs typeface="Calibri" panose="020F0502020204030204" pitchFamily="34" charset="0"/>
              </a:rPr>
              <a:t>(2/2) </a:t>
            </a:r>
            <a:endParaRPr lang="fr-CA" sz="2100" dirty="0">
              <a:solidFill>
                <a:srgbClr val="222223"/>
              </a:solidFill>
              <a:latin typeface="Trebuchet MS" panose="020B0603020202020204" pitchFamily="34" charset="0"/>
              <a:ea typeface="Cambria" panose="02040503050406030204" pitchFamily="18" charset="0"/>
              <a:cs typeface="Calibri" panose="020F0502020204030204" pitchFamily="34" charset="0"/>
            </a:endParaRPr>
          </a:p>
        </p:txBody>
      </p:sp>
      <p:sp>
        <p:nvSpPr>
          <p:cNvPr id="8" name="TextBox 1">
            <a:extLst>
              <a:ext uri="{FF2B5EF4-FFF2-40B4-BE49-F238E27FC236}">
                <a16:creationId xmlns:a16="http://schemas.microsoft.com/office/drawing/2014/main" id="{F43BAF58-71E7-6461-523D-798D1C274334}"/>
              </a:ext>
            </a:extLst>
          </p:cNvPr>
          <p:cNvSpPr txBox="1"/>
          <p:nvPr>
            <p:custDataLst>
              <p:tags r:id="rId7"/>
            </p:custDataLst>
          </p:nvPr>
        </p:nvSpPr>
        <p:spPr>
          <a:xfrm>
            <a:off x="5052187" y="2238010"/>
            <a:ext cx="3756533" cy="1397819"/>
          </a:xfrm>
          <a:prstGeom prst="rect">
            <a:avLst/>
          </a:prstGeom>
        </p:spPr>
        <p:txBody>
          <a:bodyPr vert="horz" wrap="square" lIns="91440" tIns="0" rIns="91440" bIns="0" rtlCol="0">
            <a:spAutoFit/>
          </a:bodyPr>
          <a:lstStyle/>
          <a:p>
            <a:pPr marL="4763" algn="just">
              <a:lnSpc>
                <a:spcPts val="1200"/>
              </a:lnSpc>
              <a:spcAft>
                <a:spcPts val="300"/>
              </a:spcAft>
            </a:pPr>
            <a:r>
              <a:rPr lang="en-CA" sz="1100" b="0" dirty="0">
                <a:latin typeface="Calibri" panose="020F0502020204030204" pitchFamily="34" charset="0"/>
                <a:cs typeface="Calibri" panose="020F0502020204030204" pitchFamily="34" charset="0"/>
              </a:rPr>
              <a:t>The significant variances show that some sectors believe some aspects are more important than the average:</a:t>
            </a: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The a</a:t>
            </a:r>
            <a:r>
              <a:rPr lang="en-CA" sz="1100" b="0" dirty="0">
                <a:latin typeface="Calibri" panose="020F0502020204030204" pitchFamily="34" charset="0"/>
                <a:cs typeface="Calibri" panose="020F0502020204030204" pitchFamily="34" charset="0"/>
              </a:rPr>
              <a:t>ccommodation, restaurant and tourism sector: waste management, energy efficiency and water management.</a:t>
            </a:r>
            <a:endParaRPr lang="en-CA" sz="1100" b="0" dirty="0">
              <a:solidFill>
                <a:srgbClr val="222223"/>
              </a:solidFill>
              <a:latin typeface="Calibri" panose="020F0502020204030204" pitchFamily="34" charset="0"/>
              <a:cs typeface="Calibri" panose="020F0502020204030204" pitchFamily="34" charset="0"/>
            </a:endParaRP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The primary sector: </a:t>
            </a:r>
            <a:r>
              <a:rPr lang="en-CA" sz="1100" b="0" dirty="0">
                <a:latin typeface="Calibri" panose="020F0502020204030204" pitchFamily="34" charset="0"/>
                <a:cs typeface="Calibri" panose="020F0502020204030204" pitchFamily="34" charset="0"/>
              </a:rPr>
              <a:t>waste management and water management.</a:t>
            </a:r>
            <a:endParaRPr lang="en-CA" sz="1100" b="0" dirty="0">
              <a:solidFill>
                <a:srgbClr val="222223"/>
              </a:solidFill>
              <a:latin typeface="Calibri" panose="020F0502020204030204" pitchFamily="34" charset="0"/>
              <a:cs typeface="Calibri" panose="020F0502020204030204" pitchFamily="34" charset="0"/>
            </a:endParaRP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The secondary sector: </a:t>
            </a:r>
            <a:r>
              <a:rPr lang="en-CA" sz="1100" b="0" kern="1200" dirty="0">
                <a:solidFill>
                  <a:srgbClr val="222223"/>
                </a:solidFill>
                <a:latin typeface="Calibri" panose="020F0502020204030204" pitchFamily="34" charset="0"/>
                <a:ea typeface="+mn-ea"/>
                <a:cs typeface="Calibri" panose="020F0502020204030204" pitchFamily="34" charset="0"/>
              </a:rPr>
              <a:t>energy efficiency.</a:t>
            </a:r>
          </a:p>
          <a:p>
            <a:pPr marL="231775" indent="-231775" algn="just" defTabSz="966788">
              <a:lnSpc>
                <a:spcPts val="1200"/>
              </a:lnSpc>
              <a:spcBef>
                <a:spcPts val="100"/>
              </a:spcBef>
              <a:spcAft>
                <a:spcPts val="200"/>
              </a:spcAft>
              <a:buClr>
                <a:srgbClr val="F46C31"/>
              </a:buClr>
              <a:buFont typeface="Wingdings 3" panose="05040102010807070707" pitchFamily="18" charset="2"/>
              <a:buChar char=""/>
            </a:pPr>
            <a:r>
              <a:rPr lang="en-CA" sz="1100" b="0" dirty="0">
                <a:solidFill>
                  <a:srgbClr val="222223"/>
                </a:solidFill>
                <a:latin typeface="Calibri" panose="020F0502020204030204" pitchFamily="34" charset="0"/>
                <a:cs typeface="Calibri" panose="020F0502020204030204" pitchFamily="34" charset="0"/>
              </a:rPr>
              <a:t>The public and para-public sectors: paperless office. </a:t>
            </a:r>
          </a:p>
        </p:txBody>
      </p:sp>
    </p:spTree>
    <p:extLst>
      <p:ext uri="{BB962C8B-B14F-4D97-AF65-F5344CB8AC3E}">
        <p14:creationId xmlns:p14="http://schemas.microsoft.com/office/powerpoint/2010/main" val="176184509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62</a:t>
            </a:fld>
            <a:endParaRPr lang="fr-CA" dirty="0"/>
          </a:p>
        </p:txBody>
      </p:sp>
      <p:sp>
        <p:nvSpPr>
          <p:cNvPr id="10" name="ZoneTexte 9">
            <a:extLst>
              <a:ext uri="{FF2B5EF4-FFF2-40B4-BE49-F238E27FC236}">
                <a16:creationId xmlns:a16="http://schemas.microsoft.com/office/drawing/2014/main" id="{185C8E04-F92E-A3B5-C64E-F04D1521DA9B}"/>
              </a:ext>
            </a:extLst>
          </p:cNvPr>
          <p:cNvSpPr txBox="1"/>
          <p:nvPr>
            <p:custDataLst>
              <p:tags r:id="rId2"/>
            </p:custDataLst>
          </p:nvPr>
        </p:nvSpPr>
        <p:spPr>
          <a:xfrm>
            <a:off x="352775" y="4748502"/>
            <a:ext cx="7647382"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Q28. In the next three years, which of the five aspects mentioned are the two action priorities your company will take to reduce its environmental footprint? </a:t>
            </a:r>
            <a:r>
              <a:rPr lang="en-CA" sz="800" b="0" i="1" dirty="0">
                <a:solidFill>
                  <a:schemeClr val="bg1">
                    <a:lumMod val="50000"/>
                  </a:schemeClr>
                </a:solidFill>
                <a:latin typeface="Calibri" panose="020F0502020204030204" pitchFamily="34" charset="0"/>
                <a:cs typeface="Calibri" panose="020F0502020204030204" pitchFamily="34" charset="0"/>
              </a:rPr>
              <a:t>Maximum of 2 choices</a:t>
            </a:r>
            <a:r>
              <a:rPr lang="en-CA" sz="800" b="0" dirty="0">
                <a:solidFill>
                  <a:schemeClr val="bg1">
                    <a:lumMod val="50000"/>
                  </a:schemeClr>
                </a:solidFill>
                <a:latin typeface="Calibri" panose="020F0502020204030204" pitchFamily="34" charset="0"/>
                <a:cs typeface="Calibri" panose="020F0502020204030204" pitchFamily="34" charset="0"/>
              </a:rPr>
              <a:t>.   Base: All respondents (n = 233).</a:t>
            </a:r>
          </a:p>
        </p:txBody>
      </p:sp>
      <p:graphicFrame>
        <p:nvGraphicFramePr>
          <p:cNvPr id="7" name="Graphique 6">
            <a:extLst>
              <a:ext uri="{FF2B5EF4-FFF2-40B4-BE49-F238E27FC236}">
                <a16:creationId xmlns:a16="http://schemas.microsoft.com/office/drawing/2014/main" id="{63CFE628-B752-44CF-FA37-974E511AAEEA}"/>
              </a:ext>
            </a:extLst>
          </p:cNvPr>
          <p:cNvGraphicFramePr/>
          <p:nvPr>
            <p:custDataLst>
              <p:tags r:id="rId3"/>
            </p:custDataLst>
            <p:extLst>
              <p:ext uri="{D42A27DB-BD31-4B8C-83A1-F6EECF244321}">
                <p14:modId xmlns:p14="http://schemas.microsoft.com/office/powerpoint/2010/main" val="2316014468"/>
              </p:ext>
            </p:extLst>
          </p:nvPr>
        </p:nvGraphicFramePr>
        <p:xfrm>
          <a:off x="352775" y="1984536"/>
          <a:ext cx="4845325" cy="2707792"/>
        </p:xfrm>
        <a:graphic>
          <a:graphicData uri="http://schemas.openxmlformats.org/drawingml/2006/chart">
            <c:chart xmlns:c="http://schemas.openxmlformats.org/drawingml/2006/chart" xmlns:r="http://schemas.openxmlformats.org/officeDocument/2006/relationships" r:id="rId13"/>
          </a:graphicData>
        </a:graphic>
      </p:graphicFrame>
      <p:cxnSp>
        <p:nvCxnSpPr>
          <p:cNvPr id="9" name="Connecteur droit 8">
            <a:extLst>
              <a:ext uri="{FF2B5EF4-FFF2-40B4-BE49-F238E27FC236}">
                <a16:creationId xmlns:a16="http://schemas.microsoft.com/office/drawing/2014/main" id="{CE2981A8-1403-642C-ED9D-2276374B1940}"/>
              </a:ext>
            </a:extLst>
          </p:cNvPr>
          <p:cNvCxnSpPr>
            <a:cxnSpLocks/>
            <a:endCxn id="15" idx="1"/>
          </p:cNvCxnSpPr>
          <p:nvPr/>
        </p:nvCxnSpPr>
        <p:spPr>
          <a:xfrm>
            <a:off x="5198100" y="2262350"/>
            <a:ext cx="1079297" cy="234439"/>
          </a:xfrm>
          <a:prstGeom prst="line">
            <a:avLst/>
          </a:prstGeom>
          <a:ln w="12700">
            <a:solidFill>
              <a:srgbClr val="F46C31"/>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608B0DDB-4EBA-D5FE-7B00-636D87D58CCA}"/>
              </a:ext>
            </a:extLst>
          </p:cNvPr>
          <p:cNvSpPr txBox="1"/>
          <p:nvPr>
            <p:custDataLst>
              <p:tags r:id="rId4"/>
            </p:custDataLst>
          </p:nvPr>
        </p:nvSpPr>
        <p:spPr>
          <a:xfrm>
            <a:off x="6910824" y="1742593"/>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6" name="Rectangle 3">
            <a:extLst>
              <a:ext uri="{FF2B5EF4-FFF2-40B4-BE49-F238E27FC236}">
                <a16:creationId xmlns:a16="http://schemas.microsoft.com/office/drawing/2014/main" id="{FFC4AF95-F6F3-73B1-1496-1FD161E93AC7}"/>
              </a:ext>
            </a:extLst>
          </p:cNvPr>
          <p:cNvSpPr>
            <a:spLocks noChangeArrowheads="1"/>
          </p:cNvSpPr>
          <p:nvPr>
            <p:custDataLst>
              <p:tags r:id="rId5"/>
            </p:custDataLst>
          </p:nvPr>
        </p:nvSpPr>
        <p:spPr bwMode="auto">
          <a:xfrm>
            <a:off x="206792" y="110490"/>
            <a:ext cx="8805629"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Environmental footprint reduction priorities</a:t>
            </a:r>
            <a:endPar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endParaRPr>
          </a:p>
        </p:txBody>
      </p:sp>
      <p:sp>
        <p:nvSpPr>
          <p:cNvPr id="3" name="TextBox 1">
            <a:extLst>
              <a:ext uri="{FF2B5EF4-FFF2-40B4-BE49-F238E27FC236}">
                <a16:creationId xmlns:a16="http://schemas.microsoft.com/office/drawing/2014/main" id="{B55E7337-9D4D-99E3-D958-D49867ABB8B5}"/>
              </a:ext>
            </a:extLst>
          </p:cNvPr>
          <p:cNvSpPr txBox="1"/>
          <p:nvPr>
            <p:custDataLst>
              <p:tags r:id="rId6"/>
            </p:custDataLst>
          </p:nvPr>
        </p:nvSpPr>
        <p:spPr>
          <a:xfrm>
            <a:off x="310245" y="547785"/>
            <a:ext cx="8435170" cy="1154162"/>
          </a:xfrm>
          <a:prstGeom prst="rect">
            <a:avLst/>
          </a:prstGeom>
        </p:spPr>
        <p:txBody>
          <a:bodyPr vert="horz" wrap="square" lIns="91440" tIns="0" rIns="91440" bIns="0" rtlCol="0">
            <a:spAutoFit/>
          </a:bodyPr>
          <a:lstStyle/>
          <a:p>
            <a:pPr algn="just">
              <a:lnSpc>
                <a:spcPts val="1200"/>
              </a:lnSpc>
              <a:spcBef>
                <a:spcPts val="0"/>
              </a:spcBef>
              <a:spcAft>
                <a:spcPts val="300"/>
              </a:spcAft>
            </a:pPr>
            <a:r>
              <a:rPr lang="en-CA" sz="1100" b="0" dirty="0">
                <a:latin typeface="Calibri" panose="020F0502020204030204" pitchFamily="34" charset="0"/>
                <a:cs typeface="Calibri" panose="020F0502020204030204" pitchFamily="34" charset="0"/>
              </a:rPr>
              <a:t>When respondents are asked which of the five aspects mentioned are their two action priorities to reduce their environmental footprint in the next three years, waste management tops the list at 57%, with higher percentages posted in the accommodation, restaurant and tourism sector, the public and para-public sectors and in companies with at least 15 employees.</a:t>
            </a:r>
          </a:p>
          <a:p>
            <a:pPr algn="just">
              <a:lnSpc>
                <a:spcPts val="1200"/>
              </a:lnSpc>
              <a:spcBef>
                <a:spcPts val="0"/>
              </a:spcBef>
              <a:spcAft>
                <a:spcPts val="300"/>
              </a:spcAft>
            </a:pPr>
            <a:r>
              <a:rPr lang="en-CA" sz="1100" b="0" dirty="0">
                <a:latin typeface="Calibri" panose="020F0502020204030204" pitchFamily="34" charset="0"/>
                <a:cs typeface="Calibri" panose="020F0502020204030204" pitchFamily="34" charset="0"/>
              </a:rPr>
              <a:t>Another two issues were mentioned fairly often by respondents: energy efficiency (42%, more in the primary sector and in the accommodation, restaurant and tourism sector) and the paperless office (37%, more in the public and para-public sectors).</a:t>
            </a:r>
          </a:p>
          <a:p>
            <a:pPr algn="just">
              <a:lnSpc>
                <a:spcPts val="1200"/>
              </a:lnSpc>
              <a:spcBef>
                <a:spcPts val="0"/>
              </a:spcBef>
              <a:spcAft>
                <a:spcPts val="300"/>
              </a:spcAft>
            </a:pPr>
            <a:r>
              <a:rPr lang="en-CA" sz="1100" b="0" dirty="0">
                <a:latin typeface="Calibri" panose="020F0502020204030204" pitchFamily="34" charset="0"/>
                <a:cs typeface="Calibri" panose="020F0502020204030204" pitchFamily="34" charset="0"/>
              </a:rPr>
              <a:t>The other two aspects were mentioned by only 20% of respondents in each case: water management (more in the primary sector and in the accommodation, restaurant and tourism sector) and transportation.</a:t>
            </a:r>
            <a:endParaRPr lang="fr-FR" sz="1100" b="0" dirty="0">
              <a:latin typeface="Calibri" panose="020F0502020204030204" pitchFamily="34" charset="0"/>
              <a:cs typeface="Calibri" panose="020F0502020204030204" pitchFamily="34" charset="0"/>
            </a:endParaRPr>
          </a:p>
        </p:txBody>
      </p:sp>
      <p:sp>
        <p:nvSpPr>
          <p:cNvPr id="4" name="Rectangle: Rounded Corners 21">
            <a:extLst>
              <a:ext uri="{FF2B5EF4-FFF2-40B4-BE49-F238E27FC236}">
                <a16:creationId xmlns:a16="http://schemas.microsoft.com/office/drawing/2014/main" id="{CFAA4D3B-95AC-8B0A-DDA8-C4466A682AE7}"/>
              </a:ext>
            </a:extLst>
          </p:cNvPr>
          <p:cNvSpPr/>
          <p:nvPr>
            <p:custDataLst>
              <p:tags r:id="rId7"/>
            </p:custDataLst>
          </p:nvPr>
        </p:nvSpPr>
        <p:spPr>
          <a:xfrm>
            <a:off x="3454329" y="4353408"/>
            <a:ext cx="1681318" cy="220136"/>
          </a:xfrm>
          <a:prstGeom prst="roundRect">
            <a:avLst/>
          </a:prstGeom>
          <a:solidFill>
            <a:sysClr val="window" lastClr="FFFFFF">
              <a:lumMod val="85000"/>
            </a:sysClr>
          </a:solidFill>
          <a:ln w="25400" cap="flat" cmpd="sng" algn="ctr">
            <a:noFill/>
            <a:prstDash val="solid"/>
          </a:ln>
          <a:effectLst/>
        </p:spPr>
        <p:txBody>
          <a:bodyPr rtlCol="0" anchor="ctr"/>
          <a:lstStyle/>
          <a:p>
            <a:pPr marL="85725" indent="-85725" fontAlgn="auto">
              <a:spcBef>
                <a:spcPts val="0"/>
              </a:spcBef>
              <a:spcAft>
                <a:spcPts val="0"/>
              </a:spcAft>
              <a:buFontTx/>
              <a:buChar char="-"/>
              <a:defRPr/>
            </a:pPr>
            <a:r>
              <a:rPr lang="en-CA" sz="800" b="0" kern="0" dirty="0">
                <a:solidFill>
                  <a:schemeClr val="bg2">
                    <a:lumMod val="50000"/>
                  </a:schemeClr>
                </a:solidFill>
                <a:latin typeface="+mn-lt"/>
              </a:rPr>
              <a:t>&gt;60 % male employees (26%)</a:t>
            </a:r>
          </a:p>
        </p:txBody>
      </p:sp>
      <p:sp>
        <p:nvSpPr>
          <p:cNvPr id="6" name="Rectangle: Rounded Corners 21">
            <a:extLst>
              <a:ext uri="{FF2B5EF4-FFF2-40B4-BE49-F238E27FC236}">
                <a16:creationId xmlns:a16="http://schemas.microsoft.com/office/drawing/2014/main" id="{EAE837A5-ACA3-0F3D-B4FA-954047C5E4A4}"/>
              </a:ext>
            </a:extLst>
          </p:cNvPr>
          <p:cNvSpPr/>
          <p:nvPr>
            <p:custDataLst>
              <p:tags r:id="rId8"/>
            </p:custDataLst>
          </p:nvPr>
        </p:nvSpPr>
        <p:spPr>
          <a:xfrm>
            <a:off x="5697414" y="4101614"/>
            <a:ext cx="2290795" cy="296972"/>
          </a:xfrm>
          <a:prstGeom prst="roundRect">
            <a:avLst/>
          </a:prstGeom>
          <a:solidFill>
            <a:sysClr val="window" lastClr="FFFFFF">
              <a:lumMod val="85000"/>
            </a:sysClr>
          </a:solidFill>
          <a:ln w="25400" cap="flat" cmpd="sng" algn="ctr">
            <a:noFill/>
            <a:prstDash val="solid"/>
          </a:ln>
          <a:effectLst/>
        </p:spPr>
        <p:txBody>
          <a:bodyPr rtlCol="0" anchor="ctr"/>
          <a:lstStyle/>
          <a:p>
            <a:pPr marL="85725" indent="-85725" fontAlgn="auto">
              <a:spcBef>
                <a:spcPts val="0"/>
              </a:spcBef>
              <a:spcAft>
                <a:spcPts val="0"/>
              </a:spcAft>
              <a:buFontTx/>
              <a:buChar char="-"/>
              <a:defRPr/>
            </a:pPr>
            <a:r>
              <a:rPr lang="en-CA" sz="800" b="0" kern="0" dirty="0">
                <a:solidFill>
                  <a:schemeClr val="bg2">
                    <a:lumMod val="50000"/>
                  </a:schemeClr>
                </a:solidFill>
                <a:latin typeface="+mn-lt"/>
              </a:rPr>
              <a:t>Primary sector (28%)</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Accommodation, restaurants and tourism (32%)</a:t>
            </a:r>
          </a:p>
        </p:txBody>
      </p:sp>
      <p:sp>
        <p:nvSpPr>
          <p:cNvPr id="11" name="Rectangle: Rounded Corners 21">
            <a:extLst>
              <a:ext uri="{FF2B5EF4-FFF2-40B4-BE49-F238E27FC236}">
                <a16:creationId xmlns:a16="http://schemas.microsoft.com/office/drawing/2014/main" id="{FE96F393-41CE-F940-7344-8A25C45B64F8}"/>
              </a:ext>
            </a:extLst>
          </p:cNvPr>
          <p:cNvSpPr/>
          <p:nvPr>
            <p:custDataLst>
              <p:tags r:id="rId9"/>
            </p:custDataLst>
          </p:nvPr>
        </p:nvSpPr>
        <p:spPr>
          <a:xfrm>
            <a:off x="5707973" y="3569705"/>
            <a:ext cx="2292184" cy="400215"/>
          </a:xfrm>
          <a:prstGeom prst="roundRect">
            <a:avLst/>
          </a:prstGeom>
          <a:solidFill>
            <a:sysClr val="window" lastClr="FFFFFF">
              <a:lumMod val="85000"/>
            </a:sysClr>
          </a:solidFill>
          <a:ln w="25400" cap="flat" cmpd="sng" algn="ctr">
            <a:noFill/>
            <a:prstDash val="solid"/>
          </a:ln>
          <a:effectLst/>
        </p:spPr>
        <p:txBody>
          <a:bodyPr rtlCol="0" anchor="ctr"/>
          <a:lstStyle/>
          <a:p>
            <a:pPr marL="85725" indent="-85725" fontAlgn="auto">
              <a:spcBef>
                <a:spcPts val="0"/>
              </a:spcBef>
              <a:spcAft>
                <a:spcPts val="0"/>
              </a:spcAft>
              <a:buFontTx/>
              <a:buChar char="-"/>
              <a:defRPr/>
            </a:pPr>
            <a:r>
              <a:rPr lang="en-CA" sz="800" b="0" kern="0" dirty="0">
                <a:solidFill>
                  <a:schemeClr val="bg2">
                    <a:lumMod val="50000"/>
                  </a:schemeClr>
                </a:solidFill>
                <a:latin typeface="+mn-lt"/>
              </a:rPr>
              <a:t>Public and para-public sectors (53%)</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&gt;60 % female employees (54%)</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60 %+ highly or semi-skilled employees (50%) </a:t>
            </a:r>
          </a:p>
        </p:txBody>
      </p:sp>
      <p:sp>
        <p:nvSpPr>
          <p:cNvPr id="14" name="Rectangle: Rounded Corners 21">
            <a:extLst>
              <a:ext uri="{FF2B5EF4-FFF2-40B4-BE49-F238E27FC236}">
                <a16:creationId xmlns:a16="http://schemas.microsoft.com/office/drawing/2014/main" id="{9EDC439E-F2D3-27EE-E6B7-041CB471AAC2}"/>
              </a:ext>
            </a:extLst>
          </p:cNvPr>
          <p:cNvSpPr/>
          <p:nvPr>
            <p:custDataLst>
              <p:tags r:id="rId10"/>
            </p:custDataLst>
          </p:nvPr>
        </p:nvSpPr>
        <p:spPr>
          <a:xfrm>
            <a:off x="5980782" y="2926126"/>
            <a:ext cx="2292184" cy="519638"/>
          </a:xfrm>
          <a:prstGeom prst="roundRect">
            <a:avLst/>
          </a:prstGeom>
          <a:solidFill>
            <a:sysClr val="window" lastClr="FFFFFF">
              <a:lumMod val="85000"/>
            </a:sysClr>
          </a:solidFill>
          <a:ln w="25400" cap="flat" cmpd="sng" algn="ctr">
            <a:noFill/>
            <a:prstDash val="solid"/>
          </a:ln>
          <a:effectLst/>
        </p:spPr>
        <p:txBody>
          <a:bodyPr rtlCol="0" anchor="ctr"/>
          <a:lstStyle/>
          <a:p>
            <a:pPr marL="85725" indent="-85725" fontAlgn="auto">
              <a:spcBef>
                <a:spcPts val="0"/>
              </a:spcBef>
              <a:spcAft>
                <a:spcPts val="0"/>
              </a:spcAft>
              <a:buFontTx/>
              <a:buChar char="-"/>
              <a:defRPr/>
            </a:pPr>
            <a:r>
              <a:rPr lang="en-CA" sz="800" b="0" kern="0" dirty="0">
                <a:solidFill>
                  <a:schemeClr val="bg2">
                    <a:lumMod val="50000"/>
                  </a:schemeClr>
                </a:solidFill>
                <a:latin typeface="+mn-lt"/>
              </a:rPr>
              <a:t>Primary sector (50%)</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Accommodation, restaurants and tourism (50%)</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&gt;60 % male employees (50%)</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Business owner (47%)</a:t>
            </a:r>
          </a:p>
        </p:txBody>
      </p:sp>
      <p:sp>
        <p:nvSpPr>
          <p:cNvPr id="15" name="Rectangle: Rounded Corners 21">
            <a:extLst>
              <a:ext uri="{FF2B5EF4-FFF2-40B4-BE49-F238E27FC236}">
                <a16:creationId xmlns:a16="http://schemas.microsoft.com/office/drawing/2014/main" id="{3B7CBBC2-C54C-1F10-C03F-9F4F5C3A4449}"/>
              </a:ext>
            </a:extLst>
          </p:cNvPr>
          <p:cNvSpPr/>
          <p:nvPr>
            <p:custDataLst>
              <p:tags r:id="rId11"/>
            </p:custDataLst>
          </p:nvPr>
        </p:nvSpPr>
        <p:spPr>
          <a:xfrm>
            <a:off x="6277397" y="2158428"/>
            <a:ext cx="2292496" cy="676722"/>
          </a:xfrm>
          <a:prstGeom prst="roundRect">
            <a:avLst/>
          </a:prstGeom>
          <a:solidFill>
            <a:sysClr val="window" lastClr="FFFFFF">
              <a:lumMod val="85000"/>
            </a:sysClr>
          </a:solidFill>
          <a:ln w="25400" cap="flat" cmpd="sng" algn="ctr">
            <a:noFill/>
            <a:prstDash val="solid"/>
          </a:ln>
          <a:effectLst/>
        </p:spPr>
        <p:txBody>
          <a:bodyPr rtlCol="0" anchor="ctr"/>
          <a:lstStyle/>
          <a:p>
            <a:pPr marL="85725" indent="-85725" fontAlgn="auto">
              <a:spcBef>
                <a:spcPts val="0"/>
              </a:spcBef>
              <a:spcAft>
                <a:spcPts val="0"/>
              </a:spcAft>
              <a:buFontTx/>
              <a:buChar char="-"/>
              <a:defRPr/>
            </a:pPr>
            <a:r>
              <a:rPr lang="en-CA" sz="800" b="0" kern="0" dirty="0">
                <a:solidFill>
                  <a:schemeClr val="bg2">
                    <a:lumMod val="50000"/>
                  </a:schemeClr>
                </a:solidFill>
                <a:latin typeface="+mn-lt"/>
              </a:rPr>
              <a:t>Accommodation, restaurants and tourism (68%)</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Public and para-public sectors (81%)</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15 employees and over (67%)</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Non-business owner (66%)</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Environmental commitments (63%)</a:t>
            </a:r>
          </a:p>
        </p:txBody>
      </p:sp>
      <p:cxnSp>
        <p:nvCxnSpPr>
          <p:cNvPr id="17" name="Connecteur droit 16">
            <a:extLst>
              <a:ext uri="{FF2B5EF4-FFF2-40B4-BE49-F238E27FC236}">
                <a16:creationId xmlns:a16="http://schemas.microsoft.com/office/drawing/2014/main" id="{9391FB23-EE2C-F50D-A620-DDCB5F9CEBCC}"/>
              </a:ext>
            </a:extLst>
          </p:cNvPr>
          <p:cNvCxnSpPr>
            <a:cxnSpLocks/>
            <a:endCxn id="14" idx="1"/>
          </p:cNvCxnSpPr>
          <p:nvPr/>
        </p:nvCxnSpPr>
        <p:spPr>
          <a:xfrm>
            <a:off x="4720492" y="2696308"/>
            <a:ext cx="1260290" cy="489637"/>
          </a:xfrm>
          <a:prstGeom prst="line">
            <a:avLst/>
          </a:prstGeom>
          <a:ln w="12700">
            <a:solidFill>
              <a:srgbClr val="F46C3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ABC2387C-7868-BAA8-5B3A-FF8DA4FE0381}"/>
              </a:ext>
            </a:extLst>
          </p:cNvPr>
          <p:cNvCxnSpPr>
            <a:cxnSpLocks/>
            <a:endCxn id="11" idx="1"/>
          </p:cNvCxnSpPr>
          <p:nvPr/>
        </p:nvCxnSpPr>
        <p:spPr>
          <a:xfrm>
            <a:off x="4447683" y="3208561"/>
            <a:ext cx="1260290" cy="561252"/>
          </a:xfrm>
          <a:prstGeom prst="line">
            <a:avLst/>
          </a:prstGeom>
          <a:ln w="12700">
            <a:solidFill>
              <a:srgbClr val="F46C3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6854DBEA-A6D7-9CFD-B4F9-2BF171127B07}"/>
              </a:ext>
            </a:extLst>
          </p:cNvPr>
          <p:cNvCxnSpPr>
            <a:cxnSpLocks/>
            <a:endCxn id="6" idx="1"/>
          </p:cNvCxnSpPr>
          <p:nvPr/>
        </p:nvCxnSpPr>
        <p:spPr>
          <a:xfrm>
            <a:off x="3886200" y="3577458"/>
            <a:ext cx="1811214" cy="672642"/>
          </a:xfrm>
          <a:prstGeom prst="line">
            <a:avLst/>
          </a:prstGeom>
          <a:ln w="12700">
            <a:solidFill>
              <a:srgbClr val="F46C3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FC95C355-3C57-D403-BB80-E08B82CE20C1}"/>
              </a:ext>
            </a:extLst>
          </p:cNvPr>
          <p:cNvCxnSpPr>
            <a:cxnSpLocks/>
          </p:cNvCxnSpPr>
          <p:nvPr/>
        </p:nvCxnSpPr>
        <p:spPr>
          <a:xfrm>
            <a:off x="3886200" y="4032188"/>
            <a:ext cx="463917" cy="208657"/>
          </a:xfrm>
          <a:prstGeom prst="line">
            <a:avLst/>
          </a:prstGeom>
          <a:ln w="12700">
            <a:solidFill>
              <a:srgbClr val="F46C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97196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63</a:t>
            </a:fld>
            <a:endParaRPr lang="fr-CA" dirty="0"/>
          </a:p>
        </p:txBody>
      </p:sp>
      <p:sp>
        <p:nvSpPr>
          <p:cNvPr id="7" name="Forme libre 11">
            <a:extLst>
              <a:ext uri="{FF2B5EF4-FFF2-40B4-BE49-F238E27FC236}">
                <a16:creationId xmlns:a16="http://schemas.microsoft.com/office/drawing/2014/main" id="{64A83957-C6F8-AACF-2A40-20BA12FA3176}"/>
              </a:ext>
            </a:extLst>
          </p:cNvPr>
          <p:cNvSpPr/>
          <p:nvPr>
            <p:custDataLst>
              <p:tags r:id="rId2"/>
            </p:custDataLst>
          </p:nvPr>
        </p:nvSpPr>
        <p:spPr>
          <a:xfrm>
            <a:off x="222635" y="-52387"/>
            <a:ext cx="4636444" cy="5146880"/>
          </a:xfrm>
          <a:custGeom>
            <a:avLst/>
            <a:gdLst>
              <a:gd name="connsiteX0" fmla="*/ 0 w 4636444"/>
              <a:gd name="connsiteY0" fmla="*/ 0 h 5146880"/>
              <a:gd name="connsiteX1" fmla="*/ 3657723 w 4636444"/>
              <a:gd name="connsiteY1" fmla="*/ 0 h 5146880"/>
              <a:gd name="connsiteX2" fmla="*/ 3696279 w 4636444"/>
              <a:gd name="connsiteY2" fmla="*/ 35770 h 5146880"/>
              <a:gd name="connsiteX3" fmla="*/ 4636444 w 4636444"/>
              <a:gd name="connsiteY3" fmla="*/ 2352676 h 5146880"/>
              <a:gd name="connsiteX4" fmla="*/ 3221219 w 4636444"/>
              <a:gd name="connsiteY4" fmla="*/ 5069684 h 5146880"/>
              <a:gd name="connsiteX5" fmla="*/ 3096736 w 4636444"/>
              <a:gd name="connsiteY5" fmla="*/ 5146880 h 5146880"/>
              <a:gd name="connsiteX6" fmla="*/ 0 w 4636444"/>
              <a:gd name="connsiteY6" fmla="*/ 5146880 h 51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444" h="5146880">
                <a:moveTo>
                  <a:pt x="0" y="0"/>
                </a:moveTo>
                <a:lnTo>
                  <a:pt x="3657723" y="0"/>
                </a:lnTo>
                <a:lnTo>
                  <a:pt x="3696279" y="35770"/>
                </a:lnTo>
                <a:cubicBezTo>
                  <a:pt x="4277161" y="628718"/>
                  <a:pt x="4636444" y="1447868"/>
                  <a:pt x="4636444" y="2352676"/>
                </a:cubicBezTo>
                <a:cubicBezTo>
                  <a:pt x="4636444" y="3483686"/>
                  <a:pt x="4075064" y="4480856"/>
                  <a:pt x="3221219" y="5069684"/>
                </a:cubicBezTo>
                <a:lnTo>
                  <a:pt x="3096736" y="5146880"/>
                </a:lnTo>
                <a:lnTo>
                  <a:pt x="0" y="5146880"/>
                </a:lnTo>
                <a:close/>
              </a:path>
            </a:pathLst>
          </a:custGeom>
          <a:solidFill>
            <a:srgbClr val="F46C31"/>
          </a:solidFill>
          <a:ln>
            <a:noFill/>
          </a:ln>
          <a:effectLst>
            <a:outerShdw blurRad="63500" dist="50800" dir="36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4488">
              <a:lnSpc>
                <a:spcPts val="4000"/>
              </a:lnSpc>
              <a:defRPr/>
            </a:pPr>
            <a:r>
              <a:rPr lang="en-CA" sz="3200" dirty="0">
                <a:solidFill>
                  <a:prstClr val="white"/>
                </a:solidFill>
                <a:latin typeface="Trebuchet MS" panose="020B0603020202020204" pitchFamily="34" charset="0"/>
              </a:rPr>
              <a:t>9. Company management succession</a:t>
            </a:r>
          </a:p>
        </p:txBody>
      </p:sp>
    </p:spTree>
    <p:extLst>
      <p:ext uri="{BB962C8B-B14F-4D97-AF65-F5344CB8AC3E}">
        <p14:creationId xmlns:p14="http://schemas.microsoft.com/office/powerpoint/2010/main" val="361100092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36">
            <a:extLst>
              <a:ext uri="{FF2B5EF4-FFF2-40B4-BE49-F238E27FC236}">
                <a16:creationId xmlns:a16="http://schemas.microsoft.com/office/drawing/2014/main" id="{A6F13AE8-3E90-4485-BC89-88FCE5699B82}"/>
              </a:ext>
            </a:extLst>
          </p:cNvPr>
          <p:cNvGraphicFramePr>
            <a:graphicFrameLocks noChangeAspect="1"/>
          </p:cNvGraphicFramePr>
          <p:nvPr>
            <p:custDataLst>
              <p:tags r:id="rId1"/>
            </p:custDataLst>
            <p:extLst>
              <p:ext uri="{D42A27DB-BD31-4B8C-83A1-F6EECF244321}">
                <p14:modId xmlns:p14="http://schemas.microsoft.com/office/powerpoint/2010/main" val="620993241"/>
              </p:ext>
            </p:extLst>
          </p:nvPr>
        </p:nvGraphicFramePr>
        <p:xfrm>
          <a:off x="240937" y="584158"/>
          <a:ext cx="2345947" cy="2255295"/>
        </p:xfrm>
        <a:graphic>
          <a:graphicData uri="http://schemas.openxmlformats.org/drawingml/2006/chart">
            <c:chart xmlns:c="http://schemas.openxmlformats.org/drawingml/2006/chart" xmlns:r="http://schemas.openxmlformats.org/officeDocument/2006/relationships" r:id="rId16"/>
          </a:graphicData>
        </a:graphic>
      </p:graphicFrame>
      <p:sp>
        <p:nvSpPr>
          <p:cNvPr id="2" name="Espace réservé du numéro de diapositive 1"/>
          <p:cNvSpPr>
            <a:spLocks noGrp="1"/>
          </p:cNvSpPr>
          <p:nvPr>
            <p:ph type="sldNum" sz="quarter" idx="10"/>
            <p:custDataLst>
              <p:tags r:id="rId2"/>
            </p:custDataLst>
          </p:nvPr>
        </p:nvSpPr>
        <p:spPr/>
        <p:txBody>
          <a:bodyPr/>
          <a:lstStyle/>
          <a:p>
            <a:fld id="{C297CA5E-FF06-48ED-82CF-4AAA99EE0D5C}" type="slidenum">
              <a:rPr lang="fr-CA" smtClean="0"/>
              <a:pPr/>
              <a:t>64</a:t>
            </a:fld>
            <a:endParaRPr lang="fr-CA" dirty="0"/>
          </a:p>
        </p:txBody>
      </p:sp>
      <p:sp>
        <p:nvSpPr>
          <p:cNvPr id="13" name="TextBox 1">
            <a:extLst>
              <a:ext uri="{FF2B5EF4-FFF2-40B4-BE49-F238E27FC236}">
                <a16:creationId xmlns:a16="http://schemas.microsoft.com/office/drawing/2014/main" id="{FD1B4624-7A2E-4564-B746-6B6575362604}"/>
              </a:ext>
            </a:extLst>
          </p:cNvPr>
          <p:cNvSpPr txBox="1"/>
          <p:nvPr>
            <p:custDataLst>
              <p:tags r:id="rId3"/>
            </p:custDataLst>
          </p:nvPr>
        </p:nvSpPr>
        <p:spPr>
          <a:xfrm>
            <a:off x="201463" y="830642"/>
            <a:ext cx="868196" cy="184666"/>
          </a:xfrm>
          <a:prstGeom prst="rect">
            <a:avLst/>
          </a:prstGeom>
        </p:spPr>
        <p:txBody>
          <a:bodyPr vert="horz" wrap="square" lIns="0" tIns="0" rIns="0" bIns="0" rtlCol="0">
            <a:spAutoFit/>
          </a:bodyPr>
          <a:lstStyle/>
          <a:p>
            <a:pPr marL="4763"/>
            <a:r>
              <a:rPr lang="fr-CA" sz="1200" dirty="0">
                <a:solidFill>
                  <a:srgbClr val="F46C31"/>
                </a:solidFill>
                <a:latin typeface="+mj-lt"/>
              </a:rPr>
              <a:t>Gender</a:t>
            </a:r>
          </a:p>
        </p:txBody>
      </p:sp>
      <p:sp>
        <p:nvSpPr>
          <p:cNvPr id="9" name="Rectangle 3">
            <a:extLst>
              <a:ext uri="{FF2B5EF4-FFF2-40B4-BE49-F238E27FC236}">
                <a16:creationId xmlns:a16="http://schemas.microsoft.com/office/drawing/2014/main" id="{E45FB5EA-C268-DDE5-D78C-6B752FB1C83B}"/>
              </a:ext>
            </a:extLst>
          </p:cNvPr>
          <p:cNvSpPr>
            <a:spLocks noChangeArrowheads="1"/>
          </p:cNvSpPr>
          <p:nvPr>
            <p:custDataLst>
              <p:tags r:id="rId4"/>
            </p:custDataLst>
          </p:nvPr>
        </p:nvSpPr>
        <p:spPr bwMode="auto">
          <a:xfrm>
            <a:off x="311530" y="118047"/>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Profiles of owners of the businesses responding to the survey</a:t>
            </a:r>
          </a:p>
        </p:txBody>
      </p:sp>
      <p:sp>
        <p:nvSpPr>
          <p:cNvPr id="10" name="ZoneTexte 6">
            <a:extLst>
              <a:ext uri="{FF2B5EF4-FFF2-40B4-BE49-F238E27FC236}">
                <a16:creationId xmlns:a16="http://schemas.microsoft.com/office/drawing/2014/main" id="{DD5988EB-9D65-0D9D-2745-CD3BF91FD98E}"/>
              </a:ext>
            </a:extLst>
          </p:cNvPr>
          <p:cNvSpPr txBox="1"/>
          <p:nvPr>
            <p:custDataLst>
              <p:tags r:id="rId5"/>
            </p:custDataLst>
          </p:nvPr>
        </p:nvSpPr>
        <p:spPr>
          <a:xfrm>
            <a:off x="311530" y="4640194"/>
            <a:ext cx="7733586"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The following are a few questions on your profile as the business owner. Q29: You are:/Q30 You have: /Q31. What is the last level of education successfully completed?</a:t>
            </a:r>
          </a:p>
          <a:p>
            <a:r>
              <a:rPr lang="en-CA" sz="800" b="0" dirty="0">
                <a:solidFill>
                  <a:schemeClr val="bg1">
                    <a:lumMod val="50000"/>
                  </a:schemeClr>
                </a:solidFill>
                <a:latin typeface="Calibri" panose="020F0502020204030204" pitchFamily="34" charset="0"/>
                <a:cs typeface="Calibri" panose="020F0502020204030204" pitchFamily="34" charset="0"/>
              </a:rPr>
              <a:t>Base Q29 to Q32: Respondents who own the business (n = 147).</a:t>
            </a:r>
          </a:p>
        </p:txBody>
      </p:sp>
      <p:sp>
        <p:nvSpPr>
          <p:cNvPr id="17" name="TextBox 1">
            <a:extLst>
              <a:ext uri="{FF2B5EF4-FFF2-40B4-BE49-F238E27FC236}">
                <a16:creationId xmlns:a16="http://schemas.microsoft.com/office/drawing/2014/main" id="{18958781-960D-AD11-6CA3-85CA35213C0B}"/>
              </a:ext>
            </a:extLst>
          </p:cNvPr>
          <p:cNvSpPr txBox="1"/>
          <p:nvPr>
            <p:custDataLst>
              <p:tags r:id="rId6"/>
            </p:custDataLst>
          </p:nvPr>
        </p:nvSpPr>
        <p:spPr>
          <a:xfrm>
            <a:off x="5192493" y="660614"/>
            <a:ext cx="3750044" cy="1308050"/>
          </a:xfrm>
          <a:prstGeom prst="rect">
            <a:avLst/>
          </a:prstGeom>
        </p:spPr>
        <p:txBody>
          <a:bodyPr vert="horz" wrap="square" lIns="91440" tIns="0" rIns="91440" bIns="0" rtlCol="0">
            <a:spAutoFit/>
          </a:bodyPr>
          <a:lstStyle/>
          <a:p>
            <a:pPr algn="just">
              <a:lnSpc>
                <a:spcPts val="1200"/>
              </a:lnSpc>
              <a:spcBef>
                <a:spcPts val="0"/>
              </a:spcBef>
              <a:spcAft>
                <a:spcPts val="600"/>
              </a:spcAft>
            </a:pPr>
            <a:r>
              <a:rPr lang="en-CA" sz="1100" b="0" dirty="0">
                <a:latin typeface="Calibri" panose="020F0502020204030204" pitchFamily="34" charset="0"/>
                <a:cs typeface="Calibri" panose="020F0502020204030204" pitchFamily="34" charset="0"/>
              </a:rPr>
              <a:t>Two-thirds of the owners of business that responded are men.</a:t>
            </a:r>
          </a:p>
          <a:p>
            <a:pPr algn="just">
              <a:lnSpc>
                <a:spcPts val="1200"/>
              </a:lnSpc>
              <a:spcBef>
                <a:spcPts val="0"/>
              </a:spcBef>
              <a:spcAft>
                <a:spcPts val="600"/>
              </a:spcAft>
            </a:pPr>
            <a:r>
              <a:rPr lang="en-CA" sz="1100" b="0" dirty="0">
                <a:latin typeface="Calibri" panose="020F0502020204030204" pitchFamily="34" charset="0"/>
                <a:cs typeface="Calibri" panose="020F0502020204030204" pitchFamily="34" charset="0"/>
              </a:rPr>
              <a:t>They are relatively older (52 years old on average) and 48% are 55 and over. Only 28% are under 45.</a:t>
            </a:r>
          </a:p>
          <a:p>
            <a:pPr algn="just">
              <a:lnSpc>
                <a:spcPts val="1200"/>
              </a:lnSpc>
              <a:spcBef>
                <a:spcPts val="0"/>
              </a:spcBef>
              <a:spcAft>
                <a:spcPts val="600"/>
              </a:spcAft>
            </a:pPr>
            <a:r>
              <a:rPr lang="en-CA" sz="1100" b="0" dirty="0">
                <a:latin typeface="Calibri" panose="020F0502020204030204" pitchFamily="34" charset="0"/>
                <a:cs typeface="Calibri" panose="020F0502020204030204" pitchFamily="34" charset="0"/>
              </a:rPr>
              <a:t>Half have high school or less, and 29% have a university education.</a:t>
            </a:r>
          </a:p>
          <a:p>
            <a:pPr algn="just">
              <a:lnSpc>
                <a:spcPts val="1200"/>
              </a:lnSpc>
              <a:spcBef>
                <a:spcPts val="0"/>
              </a:spcBef>
              <a:spcAft>
                <a:spcPts val="600"/>
              </a:spcAft>
            </a:pPr>
            <a:r>
              <a:rPr lang="en-CA" sz="1100" b="0" dirty="0">
                <a:latin typeface="Calibri" panose="020F0502020204030204" pitchFamily="34" charset="0"/>
                <a:cs typeface="Calibri" panose="020F0502020204030204" pitchFamily="34" charset="0"/>
              </a:rPr>
              <a:t>On average, they have owned their business for 16 years, and 44% at least 20 years.</a:t>
            </a:r>
          </a:p>
        </p:txBody>
      </p:sp>
      <p:graphicFrame>
        <p:nvGraphicFramePr>
          <p:cNvPr id="7" name="Chart 36">
            <a:extLst>
              <a:ext uri="{FF2B5EF4-FFF2-40B4-BE49-F238E27FC236}">
                <a16:creationId xmlns:a16="http://schemas.microsoft.com/office/drawing/2014/main" id="{E90F6403-A555-F69D-C277-89C2B5D3834A}"/>
              </a:ext>
            </a:extLst>
          </p:cNvPr>
          <p:cNvGraphicFramePr>
            <a:graphicFrameLocks noChangeAspect="1"/>
          </p:cNvGraphicFramePr>
          <p:nvPr>
            <p:custDataLst>
              <p:tags r:id="rId7"/>
            </p:custDataLst>
            <p:extLst>
              <p:ext uri="{D42A27DB-BD31-4B8C-83A1-F6EECF244321}">
                <p14:modId xmlns:p14="http://schemas.microsoft.com/office/powerpoint/2010/main" val="2239266794"/>
              </p:ext>
            </p:extLst>
          </p:nvPr>
        </p:nvGraphicFramePr>
        <p:xfrm>
          <a:off x="2709716" y="584158"/>
          <a:ext cx="2345947" cy="2255295"/>
        </p:xfrm>
        <a:graphic>
          <a:graphicData uri="http://schemas.openxmlformats.org/drawingml/2006/chart">
            <c:chart xmlns:c="http://schemas.openxmlformats.org/drawingml/2006/chart" xmlns:r="http://schemas.openxmlformats.org/officeDocument/2006/relationships" r:id="rId17"/>
          </a:graphicData>
        </a:graphic>
      </p:graphicFrame>
      <p:sp>
        <p:nvSpPr>
          <p:cNvPr id="11" name="TextBox 1">
            <a:extLst>
              <a:ext uri="{FF2B5EF4-FFF2-40B4-BE49-F238E27FC236}">
                <a16:creationId xmlns:a16="http://schemas.microsoft.com/office/drawing/2014/main" id="{57409C1C-E9F4-B377-AC75-0883461F1F7E}"/>
              </a:ext>
            </a:extLst>
          </p:cNvPr>
          <p:cNvSpPr txBox="1"/>
          <p:nvPr>
            <p:custDataLst>
              <p:tags r:id="rId8"/>
            </p:custDataLst>
          </p:nvPr>
        </p:nvSpPr>
        <p:spPr>
          <a:xfrm>
            <a:off x="2709716" y="830642"/>
            <a:ext cx="868196" cy="184666"/>
          </a:xfrm>
          <a:prstGeom prst="rect">
            <a:avLst/>
          </a:prstGeom>
        </p:spPr>
        <p:txBody>
          <a:bodyPr vert="horz" wrap="square" lIns="0" tIns="0" rIns="0" bIns="0" rtlCol="0">
            <a:spAutoFit/>
          </a:bodyPr>
          <a:lstStyle/>
          <a:p>
            <a:pPr marL="4763"/>
            <a:r>
              <a:rPr lang="fr-CA" sz="1200" dirty="0">
                <a:solidFill>
                  <a:srgbClr val="F46C31"/>
                </a:solidFill>
                <a:latin typeface="+mj-lt"/>
              </a:rPr>
              <a:t>Age </a:t>
            </a:r>
          </a:p>
        </p:txBody>
      </p:sp>
      <p:sp>
        <p:nvSpPr>
          <p:cNvPr id="12" name="TextBox 1">
            <a:extLst>
              <a:ext uri="{FF2B5EF4-FFF2-40B4-BE49-F238E27FC236}">
                <a16:creationId xmlns:a16="http://schemas.microsoft.com/office/drawing/2014/main" id="{058E6FBA-5886-F52C-BCE9-97FB71808DC9}"/>
              </a:ext>
            </a:extLst>
          </p:cNvPr>
          <p:cNvSpPr txBox="1"/>
          <p:nvPr>
            <p:custDataLst>
              <p:tags r:id="rId9"/>
            </p:custDataLst>
          </p:nvPr>
        </p:nvSpPr>
        <p:spPr>
          <a:xfrm>
            <a:off x="1069659" y="3006872"/>
            <a:ext cx="868196" cy="184666"/>
          </a:xfrm>
          <a:prstGeom prst="rect">
            <a:avLst/>
          </a:prstGeom>
        </p:spPr>
        <p:txBody>
          <a:bodyPr vert="horz" wrap="square" lIns="0" tIns="0" rIns="0" bIns="0" rtlCol="0">
            <a:spAutoFit/>
          </a:bodyPr>
          <a:lstStyle/>
          <a:p>
            <a:pPr marL="4763"/>
            <a:r>
              <a:rPr lang="fr-CA" sz="1200" dirty="0">
                <a:solidFill>
                  <a:srgbClr val="F46C31"/>
                </a:solidFill>
                <a:latin typeface="+mj-lt"/>
              </a:rPr>
              <a:t>Education</a:t>
            </a:r>
          </a:p>
        </p:txBody>
      </p:sp>
      <p:sp>
        <p:nvSpPr>
          <p:cNvPr id="14" name="TextBox 1">
            <a:extLst>
              <a:ext uri="{FF2B5EF4-FFF2-40B4-BE49-F238E27FC236}">
                <a16:creationId xmlns:a16="http://schemas.microsoft.com/office/drawing/2014/main" id="{7020D83A-89D3-5B92-B153-57AEA07066D6}"/>
              </a:ext>
            </a:extLst>
          </p:cNvPr>
          <p:cNvSpPr txBox="1"/>
          <p:nvPr>
            <p:custDataLst>
              <p:tags r:id="rId10"/>
            </p:custDataLst>
          </p:nvPr>
        </p:nvSpPr>
        <p:spPr>
          <a:xfrm>
            <a:off x="4076246" y="3086242"/>
            <a:ext cx="1450064" cy="369332"/>
          </a:xfrm>
          <a:prstGeom prst="rect">
            <a:avLst/>
          </a:prstGeom>
        </p:spPr>
        <p:txBody>
          <a:bodyPr vert="horz" wrap="square" lIns="0" tIns="0" rIns="0" bIns="0" rtlCol="0">
            <a:spAutoFit/>
          </a:bodyPr>
          <a:lstStyle/>
          <a:p>
            <a:pPr marL="4763"/>
            <a:r>
              <a:rPr lang="en-CA" sz="1200" dirty="0">
                <a:solidFill>
                  <a:srgbClr val="F46C31"/>
                </a:solidFill>
                <a:latin typeface="+mj-lt"/>
              </a:rPr>
              <a:t>Number of years as owner</a:t>
            </a:r>
          </a:p>
        </p:txBody>
      </p:sp>
      <p:graphicFrame>
        <p:nvGraphicFramePr>
          <p:cNvPr id="18" name="Chart 36">
            <a:extLst>
              <a:ext uri="{FF2B5EF4-FFF2-40B4-BE49-F238E27FC236}">
                <a16:creationId xmlns:a16="http://schemas.microsoft.com/office/drawing/2014/main" id="{03A2A0D6-111D-5BA0-A843-2DEAB909D67D}"/>
              </a:ext>
            </a:extLst>
          </p:cNvPr>
          <p:cNvGraphicFramePr>
            <a:graphicFrameLocks noChangeAspect="1"/>
          </p:cNvGraphicFramePr>
          <p:nvPr>
            <p:custDataLst>
              <p:tags r:id="rId11"/>
            </p:custDataLst>
            <p:extLst>
              <p:ext uri="{D42A27DB-BD31-4B8C-83A1-F6EECF244321}">
                <p14:modId xmlns:p14="http://schemas.microsoft.com/office/powerpoint/2010/main" val="565300608"/>
              </p:ext>
            </p:extLst>
          </p:nvPr>
        </p:nvGraphicFramePr>
        <p:xfrm>
          <a:off x="1712081" y="2527055"/>
          <a:ext cx="2345947" cy="2255295"/>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19" name="Chart 36">
            <a:extLst>
              <a:ext uri="{FF2B5EF4-FFF2-40B4-BE49-F238E27FC236}">
                <a16:creationId xmlns:a16="http://schemas.microsoft.com/office/drawing/2014/main" id="{2D00BE75-8358-8EA1-767A-9523130DEF7B}"/>
              </a:ext>
            </a:extLst>
          </p:cNvPr>
          <p:cNvGraphicFramePr>
            <a:graphicFrameLocks noChangeAspect="1"/>
          </p:cNvGraphicFramePr>
          <p:nvPr>
            <p:custDataLst>
              <p:tags r:id="rId12"/>
            </p:custDataLst>
            <p:extLst>
              <p:ext uri="{D42A27DB-BD31-4B8C-83A1-F6EECF244321}">
                <p14:modId xmlns:p14="http://schemas.microsoft.com/office/powerpoint/2010/main" val="985062651"/>
              </p:ext>
            </p:extLst>
          </p:nvPr>
        </p:nvGraphicFramePr>
        <p:xfrm>
          <a:off x="5156465" y="2447571"/>
          <a:ext cx="2345947" cy="2255295"/>
        </p:xfrm>
        <a:graphic>
          <a:graphicData uri="http://schemas.openxmlformats.org/drawingml/2006/chart">
            <c:chart xmlns:c="http://schemas.openxmlformats.org/drawingml/2006/chart" xmlns:r="http://schemas.openxmlformats.org/officeDocument/2006/relationships" r:id="rId19"/>
          </a:graphicData>
        </a:graphic>
      </p:graphicFrame>
      <p:sp>
        <p:nvSpPr>
          <p:cNvPr id="3" name="TextBox 1">
            <a:extLst>
              <a:ext uri="{FF2B5EF4-FFF2-40B4-BE49-F238E27FC236}">
                <a16:creationId xmlns:a16="http://schemas.microsoft.com/office/drawing/2014/main" id="{D899C1C5-2244-89BF-BD2D-D6103B3E5916}"/>
              </a:ext>
            </a:extLst>
          </p:cNvPr>
          <p:cNvSpPr txBox="1"/>
          <p:nvPr>
            <p:custDataLst>
              <p:tags r:id="rId13"/>
            </p:custDataLst>
          </p:nvPr>
        </p:nvSpPr>
        <p:spPr>
          <a:xfrm>
            <a:off x="4780375" y="2246210"/>
            <a:ext cx="1272923" cy="307777"/>
          </a:xfrm>
          <a:prstGeom prst="rect">
            <a:avLst/>
          </a:prstGeom>
        </p:spPr>
        <p:txBody>
          <a:bodyPr vert="horz" wrap="square" lIns="0" tIns="0" rIns="0" bIns="0" rtlCol="0">
            <a:spAutoFit/>
          </a:bodyPr>
          <a:lstStyle/>
          <a:p>
            <a:pPr marL="4763"/>
            <a:r>
              <a:rPr lang="en-CA" sz="1000" dirty="0">
                <a:latin typeface="+mj-lt"/>
              </a:rPr>
              <a:t>Average age: 52 </a:t>
            </a:r>
          </a:p>
          <a:p>
            <a:pPr marL="4763"/>
            <a:r>
              <a:rPr lang="en-CA" sz="1000" dirty="0">
                <a:latin typeface="+mj-lt"/>
              </a:rPr>
              <a:t>Median age: 50  </a:t>
            </a:r>
          </a:p>
        </p:txBody>
      </p:sp>
      <p:sp>
        <p:nvSpPr>
          <p:cNvPr id="4" name="TextBox 1">
            <a:extLst>
              <a:ext uri="{FF2B5EF4-FFF2-40B4-BE49-F238E27FC236}">
                <a16:creationId xmlns:a16="http://schemas.microsoft.com/office/drawing/2014/main" id="{DDA42940-B196-AC41-CE3C-924D41554079}"/>
              </a:ext>
            </a:extLst>
          </p:cNvPr>
          <p:cNvSpPr txBox="1"/>
          <p:nvPr>
            <p:custDataLst>
              <p:tags r:id="rId14"/>
            </p:custDataLst>
          </p:nvPr>
        </p:nvSpPr>
        <p:spPr>
          <a:xfrm>
            <a:off x="7332134" y="3928989"/>
            <a:ext cx="1443202" cy="307777"/>
          </a:xfrm>
          <a:prstGeom prst="rect">
            <a:avLst/>
          </a:prstGeom>
        </p:spPr>
        <p:txBody>
          <a:bodyPr vert="horz" wrap="square" lIns="0" tIns="0" rIns="0" bIns="0" rtlCol="0">
            <a:spAutoFit/>
          </a:bodyPr>
          <a:lstStyle/>
          <a:p>
            <a:pPr marL="4763"/>
            <a:r>
              <a:rPr lang="en-CA" sz="1000" dirty="0">
                <a:latin typeface="+mj-lt"/>
              </a:rPr>
              <a:t>Average: 16 years</a:t>
            </a:r>
          </a:p>
          <a:p>
            <a:pPr marL="4763"/>
            <a:r>
              <a:rPr lang="en-CA" sz="1000" dirty="0">
                <a:latin typeface="+mj-lt"/>
              </a:rPr>
              <a:t>Median: 17 years</a:t>
            </a:r>
          </a:p>
        </p:txBody>
      </p:sp>
    </p:spTree>
    <p:extLst>
      <p:ext uri="{BB962C8B-B14F-4D97-AF65-F5344CB8AC3E}">
        <p14:creationId xmlns:p14="http://schemas.microsoft.com/office/powerpoint/2010/main" val="381268497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36">
            <a:extLst>
              <a:ext uri="{FF2B5EF4-FFF2-40B4-BE49-F238E27FC236}">
                <a16:creationId xmlns:a16="http://schemas.microsoft.com/office/drawing/2014/main" id="{A6F13AE8-3E90-4485-BC89-88FCE5699B82}"/>
              </a:ext>
            </a:extLst>
          </p:cNvPr>
          <p:cNvGraphicFramePr>
            <a:graphicFrameLocks noChangeAspect="1"/>
          </p:cNvGraphicFramePr>
          <p:nvPr>
            <p:custDataLst>
              <p:tags r:id="rId1"/>
            </p:custDataLst>
            <p:extLst>
              <p:ext uri="{D42A27DB-BD31-4B8C-83A1-F6EECF244321}">
                <p14:modId xmlns:p14="http://schemas.microsoft.com/office/powerpoint/2010/main" val="2537423911"/>
              </p:ext>
            </p:extLst>
          </p:nvPr>
        </p:nvGraphicFramePr>
        <p:xfrm>
          <a:off x="1423978" y="1638200"/>
          <a:ext cx="3366848" cy="2543249"/>
        </p:xfrm>
        <a:graphic>
          <a:graphicData uri="http://schemas.openxmlformats.org/drawingml/2006/chart">
            <c:chart xmlns:c="http://schemas.openxmlformats.org/drawingml/2006/chart" xmlns:r="http://schemas.openxmlformats.org/officeDocument/2006/relationships" r:id="rId13"/>
          </a:graphicData>
        </a:graphic>
      </p:graphicFrame>
      <p:sp>
        <p:nvSpPr>
          <p:cNvPr id="2" name="Espace réservé du numéro de diapositive 1"/>
          <p:cNvSpPr>
            <a:spLocks noGrp="1"/>
          </p:cNvSpPr>
          <p:nvPr>
            <p:ph type="sldNum" sz="quarter" idx="10"/>
            <p:custDataLst>
              <p:tags r:id="rId2"/>
            </p:custDataLst>
          </p:nvPr>
        </p:nvSpPr>
        <p:spPr/>
        <p:txBody>
          <a:bodyPr/>
          <a:lstStyle/>
          <a:p>
            <a:fld id="{C297CA5E-FF06-48ED-82CF-4AAA99EE0D5C}" type="slidenum">
              <a:rPr lang="fr-CA" smtClean="0"/>
              <a:pPr/>
              <a:t>65</a:t>
            </a:fld>
            <a:endParaRPr lang="fr-CA" dirty="0"/>
          </a:p>
        </p:txBody>
      </p:sp>
      <p:sp>
        <p:nvSpPr>
          <p:cNvPr id="7" name="Rectangle 3"/>
          <p:cNvSpPr>
            <a:spLocks noChangeArrowheads="1"/>
          </p:cNvSpPr>
          <p:nvPr>
            <p:custDataLst>
              <p:tags r:id="rId3"/>
            </p:custDataLst>
          </p:nvPr>
        </p:nvSpPr>
        <p:spPr bwMode="auto">
          <a:xfrm>
            <a:off x="352775" y="166698"/>
            <a:ext cx="8193314"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en-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Intention to step down as owner</a:t>
            </a:r>
          </a:p>
        </p:txBody>
      </p:sp>
      <p:sp>
        <p:nvSpPr>
          <p:cNvPr id="14" name="TextBox 1">
            <a:extLst>
              <a:ext uri="{FF2B5EF4-FFF2-40B4-BE49-F238E27FC236}">
                <a16:creationId xmlns:a16="http://schemas.microsoft.com/office/drawing/2014/main" id="{5FDCE59D-ECB6-4674-9EEE-439F46F3D54B}"/>
              </a:ext>
            </a:extLst>
          </p:cNvPr>
          <p:cNvSpPr txBox="1"/>
          <p:nvPr>
            <p:custDataLst>
              <p:tags r:id="rId4"/>
            </p:custDataLst>
          </p:nvPr>
        </p:nvSpPr>
        <p:spPr>
          <a:xfrm>
            <a:off x="369758" y="730808"/>
            <a:ext cx="8361855" cy="730969"/>
          </a:xfrm>
          <a:prstGeom prst="rect">
            <a:avLst/>
          </a:prstGeom>
        </p:spPr>
        <p:txBody>
          <a:bodyPr vert="horz" wrap="square" lIns="91440" tIns="0" rIns="91440" bIns="0" rtlCol="0">
            <a:spAutoFit/>
          </a:bodyPr>
          <a:lstStyle/>
          <a:p>
            <a:pPr marL="4763" algn="just">
              <a:lnSpc>
                <a:spcPts val="1300"/>
              </a:lnSpc>
              <a:spcAft>
                <a:spcPts val="500"/>
              </a:spcAft>
            </a:pPr>
            <a:r>
              <a:rPr lang="en-CA" sz="1100" b="0" dirty="0">
                <a:latin typeface="Calibri" panose="020F0502020204030204" pitchFamily="34" charset="0"/>
                <a:cs typeface="Calibri" panose="020F0502020204030204" pitchFamily="34" charset="0"/>
              </a:rPr>
              <a:t>Slightly more than one-third of the business owners who responded (35%) plan to step down as owner within the next five years. This is 6 points higher than the corresponding figure in the 2018 survey.</a:t>
            </a:r>
          </a:p>
          <a:p>
            <a:pPr marL="4763" algn="just">
              <a:lnSpc>
                <a:spcPts val="1300"/>
              </a:lnSpc>
              <a:spcAft>
                <a:spcPts val="500"/>
              </a:spcAft>
            </a:pPr>
            <a:r>
              <a:rPr lang="en-CA" sz="1100" b="0" dirty="0">
                <a:latin typeface="Calibri" panose="020F0502020204030204" pitchFamily="34" charset="0"/>
                <a:cs typeface="Calibri" panose="020F0502020204030204" pitchFamily="34" charset="0"/>
              </a:rPr>
              <a:t>It is totally logical for this proportion to be higher in the 55 and over segment and among those who have been owners for 20+ years. It is lower in the under 45 category and among those who have been owners for fewer than 10 years. </a:t>
            </a:r>
          </a:p>
        </p:txBody>
      </p:sp>
      <p:sp>
        <p:nvSpPr>
          <p:cNvPr id="13" name="TextBox 1">
            <a:extLst>
              <a:ext uri="{FF2B5EF4-FFF2-40B4-BE49-F238E27FC236}">
                <a16:creationId xmlns:a16="http://schemas.microsoft.com/office/drawing/2014/main" id="{FD1B4624-7A2E-4564-B746-6B6575362604}"/>
              </a:ext>
            </a:extLst>
          </p:cNvPr>
          <p:cNvSpPr txBox="1"/>
          <p:nvPr>
            <p:custDataLst>
              <p:tags r:id="rId5"/>
            </p:custDataLst>
          </p:nvPr>
        </p:nvSpPr>
        <p:spPr>
          <a:xfrm>
            <a:off x="396572" y="2123543"/>
            <a:ext cx="1520899" cy="400110"/>
          </a:xfrm>
          <a:prstGeom prst="rect">
            <a:avLst/>
          </a:prstGeom>
        </p:spPr>
        <p:txBody>
          <a:bodyPr vert="horz" wrap="square" lIns="0" tIns="0" rIns="0" bIns="0" rtlCol="0">
            <a:spAutoFit/>
          </a:bodyPr>
          <a:lstStyle/>
          <a:p>
            <a:pPr marL="4763" algn="ctr"/>
            <a:r>
              <a:rPr lang="en-CA" sz="1300" b="0" dirty="0">
                <a:solidFill>
                  <a:srgbClr val="F46C31"/>
                </a:solidFill>
                <a:latin typeface="+mj-lt"/>
              </a:rPr>
              <a:t>Plans to leave within the next 5 years</a:t>
            </a:r>
          </a:p>
        </p:txBody>
      </p:sp>
      <p:sp>
        <p:nvSpPr>
          <p:cNvPr id="5" name="ZoneTexte 4">
            <a:extLst>
              <a:ext uri="{FF2B5EF4-FFF2-40B4-BE49-F238E27FC236}">
                <a16:creationId xmlns:a16="http://schemas.microsoft.com/office/drawing/2014/main" id="{3E8BEA95-0F6A-8CF5-98B2-79D7F958F2D4}"/>
              </a:ext>
            </a:extLst>
          </p:cNvPr>
          <p:cNvSpPr txBox="1"/>
          <p:nvPr>
            <p:custDataLst>
              <p:tags r:id="rId6"/>
            </p:custDataLst>
          </p:nvPr>
        </p:nvSpPr>
        <p:spPr>
          <a:xfrm>
            <a:off x="396572" y="4638248"/>
            <a:ext cx="7647382"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US" sz="800" b="0" dirty="0">
                <a:solidFill>
                  <a:schemeClr val="bg1">
                    <a:lumMod val="50000"/>
                  </a:schemeClr>
                </a:solidFill>
                <a:latin typeface="Calibri" panose="020F0502020204030204" pitchFamily="34" charset="0"/>
                <a:cs typeface="Calibri" panose="020F0502020204030204" pitchFamily="34" charset="0"/>
              </a:rPr>
              <a:t>Q33. Do you plan on stepping down as owner within the next five years?   </a:t>
            </a:r>
            <a:br>
              <a:rPr lang="en-US" sz="800" b="0" dirty="0">
                <a:solidFill>
                  <a:schemeClr val="bg1">
                    <a:lumMod val="50000"/>
                  </a:schemeClr>
                </a:solidFill>
                <a:latin typeface="Calibri" panose="020F0502020204030204" pitchFamily="34" charset="0"/>
                <a:cs typeface="Calibri" panose="020F0502020204030204" pitchFamily="34" charset="0"/>
              </a:rPr>
            </a:br>
            <a:r>
              <a:rPr lang="en-US" sz="800" b="0" dirty="0">
                <a:solidFill>
                  <a:schemeClr val="bg1">
                    <a:lumMod val="50000"/>
                  </a:schemeClr>
                </a:solidFill>
                <a:latin typeface="Calibri" panose="020F0502020204030204" pitchFamily="34" charset="0"/>
                <a:cs typeface="Calibri" panose="020F0502020204030204" pitchFamily="34" charset="0"/>
              </a:rPr>
              <a:t>Base: Respondents who own the company (n = 147).</a:t>
            </a:r>
          </a:p>
        </p:txBody>
      </p:sp>
      <p:sp>
        <p:nvSpPr>
          <p:cNvPr id="10" name="TextBox 1">
            <a:extLst>
              <a:ext uri="{FF2B5EF4-FFF2-40B4-BE49-F238E27FC236}">
                <a16:creationId xmlns:a16="http://schemas.microsoft.com/office/drawing/2014/main" id="{FC140B52-EC65-9774-8011-6508C94B33E5}"/>
              </a:ext>
            </a:extLst>
          </p:cNvPr>
          <p:cNvSpPr txBox="1"/>
          <p:nvPr>
            <p:custDataLst>
              <p:tags r:id="rId7"/>
            </p:custDataLst>
          </p:nvPr>
        </p:nvSpPr>
        <p:spPr>
          <a:xfrm>
            <a:off x="4164032" y="2611683"/>
            <a:ext cx="1272923" cy="138499"/>
          </a:xfrm>
          <a:prstGeom prst="rect">
            <a:avLst/>
          </a:prstGeom>
        </p:spPr>
        <p:txBody>
          <a:bodyPr vert="horz" wrap="square" lIns="0" tIns="0" rIns="0" bIns="0" rtlCol="0">
            <a:spAutoFit/>
          </a:bodyPr>
          <a:lstStyle/>
          <a:p>
            <a:pPr marL="4763"/>
            <a:r>
              <a:rPr lang="fr-CA" sz="900" dirty="0">
                <a:latin typeface="+mj-lt"/>
              </a:rPr>
              <a:t>(29% in 2018)</a:t>
            </a:r>
          </a:p>
        </p:txBody>
      </p:sp>
      <p:sp>
        <p:nvSpPr>
          <p:cNvPr id="11" name="ZoneTexte 10">
            <a:extLst>
              <a:ext uri="{FF2B5EF4-FFF2-40B4-BE49-F238E27FC236}">
                <a16:creationId xmlns:a16="http://schemas.microsoft.com/office/drawing/2014/main" id="{104F941A-5E20-8411-1CB9-2B8F1AD2BA73}"/>
              </a:ext>
            </a:extLst>
          </p:cNvPr>
          <p:cNvSpPr txBox="1"/>
          <p:nvPr>
            <p:custDataLst>
              <p:tags r:id="rId8"/>
            </p:custDataLst>
          </p:nvPr>
        </p:nvSpPr>
        <p:spPr>
          <a:xfrm>
            <a:off x="4979969" y="2449315"/>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2" name="ZoneTexte 11">
            <a:extLst>
              <a:ext uri="{FF2B5EF4-FFF2-40B4-BE49-F238E27FC236}">
                <a16:creationId xmlns:a16="http://schemas.microsoft.com/office/drawing/2014/main" id="{5DEE17FE-2BA6-B9C1-8DCE-86BAE3888EDC}"/>
              </a:ext>
            </a:extLst>
          </p:cNvPr>
          <p:cNvSpPr txBox="1"/>
          <p:nvPr>
            <p:custDataLst>
              <p:tags r:id="rId9"/>
            </p:custDataLst>
          </p:nvPr>
        </p:nvSpPr>
        <p:spPr>
          <a:xfrm>
            <a:off x="4968626" y="3334126"/>
            <a:ext cx="1025642" cy="523220"/>
          </a:xfrm>
          <a:prstGeom prst="rect">
            <a:avLst/>
          </a:prstGeom>
          <a:noFill/>
        </p:spPr>
        <p:txBody>
          <a:bodyPr wrap="square" rtlCol="0">
            <a:spAutoFit/>
          </a:bodyPr>
          <a:lstStyle/>
          <a:p>
            <a:pPr algn="ctr"/>
            <a:r>
              <a:rPr lang="fr-CA" sz="2800" dirty="0">
                <a:solidFill>
                  <a:srgbClr val="FF0000"/>
                </a:solidFill>
                <a:latin typeface="+mn-lt"/>
              </a:rPr>
              <a:t>– </a:t>
            </a:r>
          </a:p>
        </p:txBody>
      </p:sp>
      <p:sp>
        <p:nvSpPr>
          <p:cNvPr id="15" name="Rectangle: Rounded Corners 21">
            <a:extLst>
              <a:ext uri="{FF2B5EF4-FFF2-40B4-BE49-F238E27FC236}">
                <a16:creationId xmlns:a16="http://schemas.microsoft.com/office/drawing/2014/main" id="{2215582D-57BD-F3AE-6F0B-C3EC63DD6E38}"/>
              </a:ext>
            </a:extLst>
          </p:cNvPr>
          <p:cNvSpPr/>
          <p:nvPr>
            <p:custDataLst>
              <p:tags r:id="rId10"/>
            </p:custDataLst>
          </p:nvPr>
        </p:nvSpPr>
        <p:spPr>
          <a:xfrm>
            <a:off x="5709448" y="2415446"/>
            <a:ext cx="2105285" cy="656531"/>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YES – highest: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55-64 (48%)</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65 years and over (67%)</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20+ years as owner (51%)</a:t>
            </a:r>
          </a:p>
        </p:txBody>
      </p:sp>
      <p:sp>
        <p:nvSpPr>
          <p:cNvPr id="17" name="Rectangle: Rounded Corners 21">
            <a:extLst>
              <a:ext uri="{FF2B5EF4-FFF2-40B4-BE49-F238E27FC236}">
                <a16:creationId xmlns:a16="http://schemas.microsoft.com/office/drawing/2014/main" id="{98337D5C-C569-6E9E-3553-5D2F4595A2D1}"/>
              </a:ext>
            </a:extLst>
          </p:cNvPr>
          <p:cNvSpPr/>
          <p:nvPr>
            <p:custDataLst>
              <p:tags r:id="rId11"/>
            </p:custDataLst>
          </p:nvPr>
        </p:nvSpPr>
        <p:spPr>
          <a:xfrm>
            <a:off x="5700981" y="3247682"/>
            <a:ext cx="2113752" cy="736214"/>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YES – lowest: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Less than 45 (10%)</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High school or less (26%)</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Fewer than 5 years as owner (8%)</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5 to 9 years as owner (18%)</a:t>
            </a:r>
          </a:p>
        </p:txBody>
      </p:sp>
      <p:sp>
        <p:nvSpPr>
          <p:cNvPr id="18" name="ZoneTexte 22">
            <a:extLst>
              <a:ext uri="{FF2B5EF4-FFF2-40B4-BE49-F238E27FC236}">
                <a16:creationId xmlns:a16="http://schemas.microsoft.com/office/drawing/2014/main" id="{BBDD676D-2FB9-0FF7-4109-02402EA3A1C3}"/>
              </a:ext>
            </a:extLst>
          </p:cNvPr>
          <p:cNvSpPr txBox="1"/>
          <p:nvPr/>
        </p:nvSpPr>
        <p:spPr>
          <a:xfrm>
            <a:off x="3992984" y="2374112"/>
            <a:ext cx="400930" cy="297181"/>
          </a:xfrm>
          <a:prstGeom prst="rect">
            <a:avLst/>
          </a:prstGeom>
          <a:noFill/>
        </p:spPr>
        <p:txBody>
          <a:bodyPr wrap="square" rtlCol="0">
            <a:noAutofit/>
          </a:bodyPr>
          <a:lstStyle>
            <a:defPPr>
              <a:defRPr lang="fr-CA"/>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r>
              <a:rPr lang="fr-CA" sz="1200" dirty="0">
                <a:solidFill>
                  <a:srgbClr val="00B050"/>
                </a:solidFill>
                <a:latin typeface="+mn-lt"/>
                <a:sym typeface="Wingdings 3" panose="05040102010807070707" pitchFamily="18" charset="2"/>
              </a:rPr>
              <a:t></a:t>
            </a:r>
            <a:endParaRPr lang="fr-CA" sz="1200" dirty="0">
              <a:solidFill>
                <a:srgbClr val="00B050"/>
              </a:solidFill>
              <a:latin typeface="+mn-lt"/>
            </a:endParaRPr>
          </a:p>
        </p:txBody>
      </p:sp>
    </p:spTree>
    <p:extLst>
      <p:ext uri="{BB962C8B-B14F-4D97-AF65-F5344CB8AC3E}">
        <p14:creationId xmlns:p14="http://schemas.microsoft.com/office/powerpoint/2010/main" val="69559446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66</a:t>
            </a:fld>
            <a:endParaRPr lang="fr-CA" dirty="0"/>
          </a:p>
        </p:txBody>
      </p:sp>
      <p:graphicFrame>
        <p:nvGraphicFramePr>
          <p:cNvPr id="5" name="Graphique 4">
            <a:extLst>
              <a:ext uri="{FF2B5EF4-FFF2-40B4-BE49-F238E27FC236}">
                <a16:creationId xmlns:a16="http://schemas.microsoft.com/office/drawing/2014/main" id="{1B6D2F19-D83B-4AC0-8437-7C0BB5BCBD2B}"/>
              </a:ext>
            </a:extLst>
          </p:cNvPr>
          <p:cNvGraphicFramePr/>
          <p:nvPr>
            <p:custDataLst>
              <p:tags r:id="rId2"/>
            </p:custDataLst>
            <p:extLst>
              <p:ext uri="{D42A27DB-BD31-4B8C-83A1-F6EECF244321}">
                <p14:modId xmlns:p14="http://schemas.microsoft.com/office/powerpoint/2010/main" val="2005767047"/>
              </p:ext>
            </p:extLst>
          </p:nvPr>
        </p:nvGraphicFramePr>
        <p:xfrm>
          <a:off x="452939" y="1928036"/>
          <a:ext cx="5061115" cy="2509080"/>
        </p:xfrm>
        <a:graphic>
          <a:graphicData uri="http://schemas.openxmlformats.org/drawingml/2006/chart">
            <c:chart xmlns:c="http://schemas.openxmlformats.org/drawingml/2006/chart" xmlns:r="http://schemas.openxmlformats.org/officeDocument/2006/relationships" r:id="rId13"/>
          </a:graphicData>
        </a:graphic>
      </p:graphicFrame>
      <p:sp>
        <p:nvSpPr>
          <p:cNvPr id="19" name="Rectangle 3">
            <a:extLst>
              <a:ext uri="{FF2B5EF4-FFF2-40B4-BE49-F238E27FC236}">
                <a16:creationId xmlns:a16="http://schemas.microsoft.com/office/drawing/2014/main" id="{4C076680-00E7-48DA-9998-33D72A51B194}"/>
              </a:ext>
            </a:extLst>
          </p:cNvPr>
          <p:cNvSpPr>
            <a:spLocks noChangeArrowheads="1"/>
          </p:cNvSpPr>
          <p:nvPr>
            <p:custDataLst>
              <p:tags r:id="rId3"/>
            </p:custDataLst>
          </p:nvPr>
        </p:nvSpPr>
        <p:spPr bwMode="auto">
          <a:xfrm>
            <a:off x="311530" y="118047"/>
            <a:ext cx="8572500" cy="327422"/>
          </a:xfrm>
          <a:prstGeom prst="rect">
            <a:avLst/>
          </a:prstGeom>
          <a:noFill/>
          <a:ln w="9525" algn="ctr">
            <a:noFill/>
            <a:miter lim="800000"/>
            <a:headEnd/>
            <a:tailEnd/>
          </a:ln>
        </p:spPr>
        <p:txBody>
          <a:bodyPr lIns="68556" tIns="34278" rIns="68556" bIns="34278" anchor="ctr"/>
          <a:lstStyle/>
          <a:p>
            <a:pPr marL="514350" indent="-514350" defTabSz="725091">
              <a:lnSpc>
                <a:spcPct val="90000"/>
              </a:lnSpc>
              <a:spcBef>
                <a:spcPts val="750"/>
              </a:spcBef>
              <a:spcAft>
                <a:spcPts val="750"/>
              </a:spcAft>
            </a:pPr>
            <a:r>
              <a:rPr lang="fr-FR"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Succession planning</a:t>
            </a:r>
            <a:endPar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endParaRPr>
          </a:p>
        </p:txBody>
      </p:sp>
      <p:sp>
        <p:nvSpPr>
          <p:cNvPr id="10" name="ZoneTexte 9">
            <a:extLst>
              <a:ext uri="{FF2B5EF4-FFF2-40B4-BE49-F238E27FC236}">
                <a16:creationId xmlns:a16="http://schemas.microsoft.com/office/drawing/2014/main" id="{C2A61663-5027-3EB7-9E75-B393C48A7052}"/>
              </a:ext>
            </a:extLst>
          </p:cNvPr>
          <p:cNvSpPr txBox="1"/>
          <p:nvPr>
            <p:custDataLst>
              <p:tags r:id="rId4"/>
            </p:custDataLst>
          </p:nvPr>
        </p:nvSpPr>
        <p:spPr>
          <a:xfrm>
            <a:off x="5970561" y="2909200"/>
            <a:ext cx="1025642" cy="523220"/>
          </a:xfrm>
          <a:prstGeom prst="rect">
            <a:avLst/>
          </a:prstGeom>
          <a:noFill/>
        </p:spPr>
        <p:txBody>
          <a:bodyPr wrap="square" rtlCol="0">
            <a:spAutoFit/>
          </a:bodyPr>
          <a:lstStyle/>
          <a:p>
            <a:pPr algn="ctr"/>
            <a:r>
              <a:rPr lang="fr-CA" sz="2800" dirty="0">
                <a:solidFill>
                  <a:srgbClr val="00B050"/>
                </a:solidFill>
                <a:latin typeface="+mn-lt"/>
              </a:rPr>
              <a:t>+</a:t>
            </a:r>
          </a:p>
        </p:txBody>
      </p:sp>
      <p:sp>
        <p:nvSpPr>
          <p:cNvPr id="15" name="ZoneTexte 6">
            <a:extLst>
              <a:ext uri="{FF2B5EF4-FFF2-40B4-BE49-F238E27FC236}">
                <a16:creationId xmlns:a16="http://schemas.microsoft.com/office/drawing/2014/main" id="{A98707B2-A0E0-9F60-48FE-50CBFBE4F391}"/>
              </a:ext>
            </a:extLst>
          </p:cNvPr>
          <p:cNvSpPr txBox="1"/>
          <p:nvPr>
            <p:custDataLst>
              <p:tags r:id="rId5"/>
            </p:custDataLst>
          </p:nvPr>
        </p:nvSpPr>
        <p:spPr>
          <a:xfrm>
            <a:off x="452939" y="4654167"/>
            <a:ext cx="7671821" cy="338554"/>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chemeClr val="bg1">
                    <a:lumMod val="50000"/>
                  </a:schemeClr>
                </a:solidFill>
                <a:latin typeface="Calibri" panose="020F0502020204030204" pitchFamily="34" charset="0"/>
                <a:cs typeface="Calibri" panose="020F0502020204030204" pitchFamily="34" charset="0"/>
              </a:rPr>
              <a:t>Q34. What stage are you at in the succession planning process?</a:t>
            </a:r>
          </a:p>
          <a:p>
            <a:r>
              <a:rPr lang="en-CA" sz="800" b="0" dirty="0">
                <a:solidFill>
                  <a:schemeClr val="bg1">
                    <a:lumMod val="50000"/>
                  </a:schemeClr>
                </a:solidFill>
                <a:latin typeface="Calibri" panose="020F0502020204030204" pitchFamily="34" charset="0"/>
                <a:cs typeface="Calibri" panose="020F0502020204030204" pitchFamily="34" charset="0"/>
              </a:rPr>
              <a:t>Base: Business owners planning to leave within the next five years (n = 52).</a:t>
            </a:r>
          </a:p>
        </p:txBody>
      </p:sp>
      <p:sp>
        <p:nvSpPr>
          <p:cNvPr id="22" name="TextBox 1">
            <a:extLst>
              <a:ext uri="{FF2B5EF4-FFF2-40B4-BE49-F238E27FC236}">
                <a16:creationId xmlns:a16="http://schemas.microsoft.com/office/drawing/2014/main" id="{FA444AC7-DA06-8008-97C9-9ACB19ACAD4E}"/>
              </a:ext>
            </a:extLst>
          </p:cNvPr>
          <p:cNvSpPr txBox="1"/>
          <p:nvPr>
            <p:custDataLst>
              <p:tags r:id="rId6"/>
            </p:custDataLst>
          </p:nvPr>
        </p:nvSpPr>
        <p:spPr>
          <a:xfrm>
            <a:off x="347793" y="604780"/>
            <a:ext cx="8361855" cy="1077218"/>
          </a:xfrm>
          <a:prstGeom prst="rect">
            <a:avLst/>
          </a:prstGeom>
        </p:spPr>
        <p:txBody>
          <a:bodyPr vert="horz" wrap="square" lIns="91440" tIns="0" rIns="91440" bIns="0" rtlCol="0">
            <a:spAutoFit/>
          </a:bodyPr>
          <a:lstStyle/>
          <a:p>
            <a:pPr algn="just">
              <a:lnSpc>
                <a:spcPts val="1300"/>
              </a:lnSpc>
              <a:spcBef>
                <a:spcPts val="0"/>
              </a:spcBef>
              <a:spcAft>
                <a:spcPts val="600"/>
              </a:spcAft>
            </a:pPr>
            <a:r>
              <a:rPr lang="en-CA" sz="1100" b="0" dirty="0">
                <a:latin typeface="Calibri" panose="020F0502020204030204" pitchFamily="34" charset="0"/>
                <a:cs typeface="Calibri" panose="020F0502020204030204" pitchFamily="34" charset="0"/>
              </a:rPr>
              <a:t>The succession planning of those business owners planning to leave in the next five years has not gotten too far for the most part. Almost half (49%) have not begun the process or have done very little along these lines. 12% have not thought about it, and 37% have began to reflect on it, nothing more.</a:t>
            </a:r>
          </a:p>
          <a:p>
            <a:pPr algn="just">
              <a:lnSpc>
                <a:spcPts val="1300"/>
              </a:lnSpc>
              <a:spcBef>
                <a:spcPts val="0"/>
              </a:spcBef>
              <a:spcAft>
                <a:spcPts val="600"/>
              </a:spcAft>
            </a:pPr>
            <a:r>
              <a:rPr lang="en-CA" sz="1100" b="0" dirty="0">
                <a:latin typeface="Calibri" panose="020F0502020204030204" pitchFamily="34" charset="0"/>
                <a:cs typeface="Calibri" panose="020F0502020204030204" pitchFamily="34" charset="0"/>
              </a:rPr>
              <a:t>On the other end of the scale, one in three respondents (33%) say the process is well along or has been completed. 8% are well into the process of lining up a successor, and 25% have already found that person. The process is much further along for male respondents and those whose company is in the primary sector.</a:t>
            </a:r>
          </a:p>
        </p:txBody>
      </p:sp>
      <p:sp>
        <p:nvSpPr>
          <p:cNvPr id="8" name="ZoneTexte 7">
            <a:extLst>
              <a:ext uri="{FF2B5EF4-FFF2-40B4-BE49-F238E27FC236}">
                <a16:creationId xmlns:a16="http://schemas.microsoft.com/office/drawing/2014/main" id="{819ABB5C-4E1B-C311-BB33-85A996DC06D0}"/>
              </a:ext>
            </a:extLst>
          </p:cNvPr>
          <p:cNvSpPr txBox="1"/>
          <p:nvPr>
            <p:custDataLst>
              <p:tags r:id="rId7"/>
            </p:custDataLst>
          </p:nvPr>
        </p:nvSpPr>
        <p:spPr>
          <a:xfrm>
            <a:off x="5027256" y="4314939"/>
            <a:ext cx="3518833"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r>
              <a:rPr lang="en-CA" sz="800" b="0" dirty="0">
                <a:solidFill>
                  <a:srgbClr val="222223"/>
                </a:solidFill>
                <a:latin typeface="Calibri" panose="020F0502020204030204" pitchFamily="34" charset="0"/>
                <a:ea typeface="+mn-ea"/>
                <a:cs typeface="Calibri" panose="020F0502020204030204" pitchFamily="34" charset="0"/>
              </a:rPr>
              <a:t>Note. The data here cannot be compared with the survey findings of 2018. Back then, the question had been put to all owners, but this year, only those planning to leave within the next five years were asked this question</a:t>
            </a:r>
            <a:r>
              <a:rPr lang="fr-CA" sz="800" b="0" dirty="0">
                <a:solidFill>
                  <a:srgbClr val="222223"/>
                </a:solidFill>
                <a:latin typeface="Calibri" panose="020F0502020204030204" pitchFamily="34" charset="0"/>
                <a:ea typeface="+mn-ea"/>
                <a:cs typeface="Calibri" panose="020F0502020204030204" pitchFamily="34" charset="0"/>
              </a:rPr>
              <a:t>. </a:t>
            </a:r>
          </a:p>
        </p:txBody>
      </p:sp>
      <p:sp>
        <p:nvSpPr>
          <p:cNvPr id="17" name="ZoneTexte 16">
            <a:extLst>
              <a:ext uri="{FF2B5EF4-FFF2-40B4-BE49-F238E27FC236}">
                <a16:creationId xmlns:a16="http://schemas.microsoft.com/office/drawing/2014/main" id="{5CB245DC-DB52-EB43-B6F1-7AE94BB21D24}"/>
              </a:ext>
            </a:extLst>
          </p:cNvPr>
          <p:cNvSpPr txBox="1">
            <a:spLocks noChangeArrowheads="1"/>
          </p:cNvSpPr>
          <p:nvPr/>
        </p:nvSpPr>
        <p:spPr bwMode="auto">
          <a:xfrm>
            <a:off x="5317581" y="3892995"/>
            <a:ext cx="585563" cy="224164"/>
          </a:xfrm>
          <a:prstGeom prst="rect">
            <a:avLst/>
          </a:prstGeom>
          <a:noFill/>
          <a:ln w="19050">
            <a:noFill/>
            <a:prstDash val="sysDot"/>
            <a:miter lim="800000"/>
            <a:headEnd/>
            <a:tailEnd/>
          </a:ln>
        </p:spPr>
        <p:txBody>
          <a:bodyPr wrap="square">
            <a:spAutoFit/>
          </a:bodyPr>
          <a:lstStyle/>
          <a:p>
            <a:pPr>
              <a:lnSpc>
                <a:spcPct val="120000"/>
              </a:lnSpc>
            </a:pPr>
            <a:r>
              <a:rPr lang="fr-CA" sz="800" dirty="0">
                <a:latin typeface="Tahoma" panose="020B0604030504040204" pitchFamily="34" charset="0"/>
                <a:ea typeface="Tahoma" panose="020B0604030504040204" pitchFamily="34" charset="0"/>
                <a:cs typeface="Tahoma" panose="020B0604030504040204" pitchFamily="34" charset="0"/>
              </a:rPr>
              <a:t>33%</a:t>
            </a:r>
            <a:endParaRPr lang="fr-CA" sz="800" b="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8" name="Accolade fermante 17">
            <a:extLst>
              <a:ext uri="{FF2B5EF4-FFF2-40B4-BE49-F238E27FC236}">
                <a16:creationId xmlns:a16="http://schemas.microsoft.com/office/drawing/2014/main" id="{D20C08D9-1789-FD88-F7D7-CE62447B0E64}"/>
              </a:ext>
            </a:extLst>
          </p:cNvPr>
          <p:cNvSpPr/>
          <p:nvPr/>
        </p:nvSpPr>
        <p:spPr bwMode="auto">
          <a:xfrm>
            <a:off x="4805331" y="3590010"/>
            <a:ext cx="221925" cy="689255"/>
          </a:xfrm>
          <a:prstGeom prst="rightBrace">
            <a:avLst>
              <a:gd name="adj1" fmla="val 23756"/>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1800" b="1" i="0" u="none" strike="noStrike" cap="none" normalizeH="0" baseline="0" dirty="0">
              <a:ln>
                <a:noFill/>
              </a:ln>
              <a:solidFill>
                <a:schemeClr val="tx1"/>
              </a:solidFill>
              <a:effectLst/>
              <a:latin typeface="Arial" pitchFamily="34" charset="0"/>
            </a:endParaRPr>
          </a:p>
        </p:txBody>
      </p:sp>
      <p:sp>
        <p:nvSpPr>
          <p:cNvPr id="20" name="Rectangle: Rounded Corners 21">
            <a:extLst>
              <a:ext uri="{FF2B5EF4-FFF2-40B4-BE49-F238E27FC236}">
                <a16:creationId xmlns:a16="http://schemas.microsoft.com/office/drawing/2014/main" id="{A4BE8B6E-BB8D-6FB9-0EB8-425D443F3443}"/>
              </a:ext>
            </a:extLst>
          </p:cNvPr>
          <p:cNvSpPr/>
          <p:nvPr>
            <p:custDataLst>
              <p:tags r:id="rId8"/>
            </p:custDataLst>
          </p:nvPr>
        </p:nvSpPr>
        <p:spPr>
          <a:xfrm>
            <a:off x="6726731" y="2918885"/>
            <a:ext cx="2105285" cy="565732"/>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PROCESS ADVANCED OR COMPLETED – highest: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Primary sector (83%)</a:t>
            </a:r>
          </a:p>
          <a:p>
            <a:pPr marL="85725" indent="-85725" fontAlgn="auto">
              <a:spcBef>
                <a:spcPts val="0"/>
              </a:spcBef>
              <a:spcAft>
                <a:spcPts val="0"/>
              </a:spcAft>
              <a:buFontTx/>
              <a:buChar char="-"/>
              <a:defRPr/>
            </a:pPr>
            <a:r>
              <a:rPr lang="en-CA" sz="800" b="0" kern="0" dirty="0">
                <a:solidFill>
                  <a:schemeClr val="bg2">
                    <a:lumMod val="50000"/>
                  </a:schemeClr>
                </a:solidFill>
                <a:latin typeface="+mn-lt"/>
              </a:rPr>
              <a:t>Men (42%)</a:t>
            </a:r>
          </a:p>
        </p:txBody>
      </p:sp>
      <p:sp>
        <p:nvSpPr>
          <p:cNvPr id="21" name="Rectangle: Rounded Corners 21">
            <a:extLst>
              <a:ext uri="{FF2B5EF4-FFF2-40B4-BE49-F238E27FC236}">
                <a16:creationId xmlns:a16="http://schemas.microsoft.com/office/drawing/2014/main" id="{BE7F09CA-3EF6-0C32-EA7E-3EA2C5F4AAE8}"/>
              </a:ext>
            </a:extLst>
          </p:cNvPr>
          <p:cNvSpPr/>
          <p:nvPr>
            <p:custDataLst>
              <p:tags r:id="rId9"/>
            </p:custDataLst>
          </p:nvPr>
        </p:nvSpPr>
        <p:spPr>
          <a:xfrm>
            <a:off x="6726731" y="3581394"/>
            <a:ext cx="2113752" cy="517428"/>
          </a:xfrm>
          <a:prstGeom prst="roundRect">
            <a:avLst/>
          </a:prstGeom>
          <a:solidFill>
            <a:sysClr val="window" lastClr="FFFFFF">
              <a:lumMod val="8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CA" sz="900" kern="0" dirty="0">
                <a:solidFill>
                  <a:schemeClr val="bg2">
                    <a:lumMod val="50000"/>
                  </a:schemeClr>
                </a:solidFill>
                <a:latin typeface="+mn-lt"/>
              </a:rPr>
              <a:t>PROCESS ADVANCED OR COMPLETED – lowest:</a:t>
            </a:r>
            <a:endParaRPr kumimoji="0" lang="en-CA" sz="900" b="0" i="0" u="none" strike="noStrike" kern="0" cap="none" spc="0" normalizeH="0" noProof="0" dirty="0">
              <a:ln>
                <a:noFill/>
              </a:ln>
              <a:solidFill>
                <a:schemeClr val="bg2">
                  <a:lumMod val="50000"/>
                </a:schemeClr>
              </a:solidFill>
              <a:effectLst/>
              <a:uLnTx/>
              <a:uFillTx/>
              <a:latin typeface="+mn-lt"/>
            </a:endParaRPr>
          </a:p>
          <a:p>
            <a:pPr marL="85725" indent="-85725" fontAlgn="auto">
              <a:spcBef>
                <a:spcPts val="0"/>
              </a:spcBef>
              <a:spcAft>
                <a:spcPts val="0"/>
              </a:spcAft>
              <a:buFontTx/>
              <a:buChar char="-"/>
              <a:defRPr/>
            </a:pPr>
            <a:r>
              <a:rPr lang="en-CA" sz="800" b="0" kern="0" dirty="0">
                <a:solidFill>
                  <a:schemeClr val="bg2">
                    <a:lumMod val="50000"/>
                  </a:schemeClr>
                </a:solidFill>
                <a:latin typeface="+mn-lt"/>
              </a:rPr>
              <a:t>Women (19%)</a:t>
            </a:r>
          </a:p>
        </p:txBody>
      </p:sp>
      <p:sp>
        <p:nvSpPr>
          <p:cNvPr id="23" name="ZoneTexte 22">
            <a:extLst>
              <a:ext uri="{FF2B5EF4-FFF2-40B4-BE49-F238E27FC236}">
                <a16:creationId xmlns:a16="http://schemas.microsoft.com/office/drawing/2014/main" id="{0746B7B3-76BD-A320-1E63-1A7978CD0DD7}"/>
              </a:ext>
            </a:extLst>
          </p:cNvPr>
          <p:cNvSpPr txBox="1"/>
          <p:nvPr>
            <p:custDataLst>
              <p:tags r:id="rId10"/>
            </p:custDataLst>
          </p:nvPr>
        </p:nvSpPr>
        <p:spPr>
          <a:xfrm>
            <a:off x="4909015" y="3461503"/>
            <a:ext cx="1234609" cy="507831"/>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1pPr>
            <a:lvl2pPr marL="4572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2pPr>
            <a:lvl3pPr marL="9144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3pPr>
            <a:lvl4pPr marL="13716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4pPr>
            <a:lvl5pPr marL="1828800" algn="l" defTabSz="457200" rtl="0" eaLnBrk="0" fontAlgn="base" hangingPunct="0">
              <a:spcBef>
                <a:spcPct val="0"/>
              </a:spcBef>
              <a:spcAft>
                <a:spcPct val="0"/>
              </a:spcAft>
              <a:defRPr sz="2400" kern="1200">
                <a:solidFill>
                  <a:schemeClr val="tx1"/>
                </a:solidFill>
                <a:latin typeface="Arial" charset="0"/>
                <a:ea typeface="Geneva" charset="0"/>
                <a:cs typeface="Geneva" charset="0"/>
              </a:defRPr>
            </a:lvl5pPr>
            <a:lvl6pPr marL="2286000" algn="l" defTabSz="914400" rtl="0" eaLnBrk="1" latinLnBrk="0" hangingPunct="1">
              <a:defRPr sz="2400" kern="1200">
                <a:solidFill>
                  <a:schemeClr val="tx1"/>
                </a:solidFill>
                <a:latin typeface="Arial" charset="0"/>
                <a:ea typeface="Geneva" charset="0"/>
                <a:cs typeface="Geneva" charset="0"/>
              </a:defRPr>
            </a:lvl6pPr>
            <a:lvl7pPr marL="2743200" algn="l" defTabSz="914400" rtl="0" eaLnBrk="1" latinLnBrk="0" hangingPunct="1">
              <a:defRPr sz="2400" kern="1200">
                <a:solidFill>
                  <a:schemeClr val="tx1"/>
                </a:solidFill>
                <a:latin typeface="Arial" charset="0"/>
                <a:ea typeface="Geneva" charset="0"/>
                <a:cs typeface="Geneva" charset="0"/>
              </a:defRPr>
            </a:lvl7pPr>
            <a:lvl8pPr marL="3200400" algn="l" defTabSz="914400" rtl="0" eaLnBrk="1" latinLnBrk="0" hangingPunct="1">
              <a:defRPr sz="2400" kern="1200">
                <a:solidFill>
                  <a:schemeClr val="tx1"/>
                </a:solidFill>
                <a:latin typeface="Arial" charset="0"/>
                <a:ea typeface="Geneva" charset="0"/>
                <a:cs typeface="Geneva" charset="0"/>
              </a:defRPr>
            </a:lvl8pPr>
            <a:lvl9pPr marL="3657600" algn="l" defTabSz="914400" rtl="0" eaLnBrk="1" latinLnBrk="0" hangingPunct="1">
              <a:defRPr sz="2400" kern="1200">
                <a:solidFill>
                  <a:schemeClr val="tx1"/>
                </a:solidFill>
                <a:latin typeface="Arial" charset="0"/>
                <a:ea typeface="Geneva" charset="0"/>
                <a:cs typeface="Geneva" charset="0"/>
              </a:defRPr>
            </a:lvl9pPr>
          </a:lstStyle>
          <a:p>
            <a:pPr algn="ctr"/>
            <a:r>
              <a:rPr lang="en-CA" sz="900" dirty="0">
                <a:solidFill>
                  <a:srgbClr val="222223"/>
                </a:solidFill>
                <a:latin typeface="Calibri" panose="020F0502020204030204" pitchFamily="34" charset="0"/>
                <a:ea typeface="+mn-ea"/>
                <a:cs typeface="Calibri" panose="020F0502020204030204" pitchFamily="34" charset="0"/>
              </a:rPr>
              <a:t>Process is advanced or has been completed</a:t>
            </a:r>
          </a:p>
        </p:txBody>
      </p:sp>
      <p:sp>
        <p:nvSpPr>
          <p:cNvPr id="24" name="ZoneTexte 23">
            <a:extLst>
              <a:ext uri="{FF2B5EF4-FFF2-40B4-BE49-F238E27FC236}">
                <a16:creationId xmlns:a16="http://schemas.microsoft.com/office/drawing/2014/main" id="{0AD76928-BDBA-721D-BF8E-D0831C7C7205}"/>
              </a:ext>
            </a:extLst>
          </p:cNvPr>
          <p:cNvSpPr txBox="1"/>
          <p:nvPr>
            <p:custDataLst>
              <p:tags r:id="rId11"/>
            </p:custDataLst>
          </p:nvPr>
        </p:nvSpPr>
        <p:spPr>
          <a:xfrm>
            <a:off x="5967693" y="3558170"/>
            <a:ext cx="1025642" cy="523220"/>
          </a:xfrm>
          <a:prstGeom prst="rect">
            <a:avLst/>
          </a:prstGeom>
          <a:noFill/>
        </p:spPr>
        <p:txBody>
          <a:bodyPr wrap="square" rtlCol="0">
            <a:spAutoFit/>
          </a:bodyPr>
          <a:lstStyle/>
          <a:p>
            <a:pPr algn="ctr"/>
            <a:r>
              <a:rPr lang="fr-CA" sz="2800" dirty="0">
                <a:solidFill>
                  <a:srgbClr val="FF0000"/>
                </a:solidFill>
                <a:latin typeface="+mn-lt"/>
              </a:rPr>
              <a:t>– </a:t>
            </a:r>
          </a:p>
        </p:txBody>
      </p:sp>
    </p:spTree>
    <p:extLst>
      <p:ext uri="{BB962C8B-B14F-4D97-AF65-F5344CB8AC3E}">
        <p14:creationId xmlns:p14="http://schemas.microsoft.com/office/powerpoint/2010/main" val="26062410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67</a:t>
            </a:fld>
            <a:endParaRPr lang="fr-CA" dirty="0"/>
          </a:p>
        </p:txBody>
      </p:sp>
      <p:sp>
        <p:nvSpPr>
          <p:cNvPr id="6" name="Forme libre 19">
            <a:extLst>
              <a:ext uri="{FF2B5EF4-FFF2-40B4-BE49-F238E27FC236}">
                <a16:creationId xmlns:a16="http://schemas.microsoft.com/office/drawing/2014/main" id="{D1E38398-8CD5-4387-8294-93287D9DC97D}"/>
              </a:ext>
            </a:extLst>
          </p:cNvPr>
          <p:cNvSpPr/>
          <p:nvPr>
            <p:custDataLst>
              <p:tags r:id="rId2"/>
            </p:custDataLst>
          </p:nvPr>
        </p:nvSpPr>
        <p:spPr bwMode="auto">
          <a:xfrm flipH="1">
            <a:off x="0" y="1854938"/>
            <a:ext cx="8607288" cy="1444487"/>
          </a:xfrm>
          <a:custGeom>
            <a:avLst/>
            <a:gdLst>
              <a:gd name="connsiteX0" fmla="*/ 939002 w 8256104"/>
              <a:gd name="connsiteY0" fmla="*/ 0 h 1878004"/>
              <a:gd name="connsiteX1" fmla="*/ 8256104 w 8256104"/>
              <a:gd name="connsiteY1" fmla="*/ 0 h 1878004"/>
              <a:gd name="connsiteX2" fmla="*/ 8256104 w 8256104"/>
              <a:gd name="connsiteY2" fmla="*/ 1878004 h 1878004"/>
              <a:gd name="connsiteX3" fmla="*/ 939002 w 8256104"/>
              <a:gd name="connsiteY3" fmla="*/ 1878004 h 1878004"/>
              <a:gd name="connsiteX4" fmla="*/ 0 w 8256104"/>
              <a:gd name="connsiteY4" fmla="*/ 939002 h 1878004"/>
              <a:gd name="connsiteX5" fmla="*/ 939002 w 8256104"/>
              <a:gd name="connsiteY5" fmla="*/ 0 h 18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6104" h="1878004">
                <a:moveTo>
                  <a:pt x="939002" y="0"/>
                </a:moveTo>
                <a:lnTo>
                  <a:pt x="8256104" y="0"/>
                </a:lnTo>
                <a:lnTo>
                  <a:pt x="8256104" y="1878004"/>
                </a:lnTo>
                <a:lnTo>
                  <a:pt x="939002" y="1878004"/>
                </a:lnTo>
                <a:cubicBezTo>
                  <a:pt x="420406" y="1878004"/>
                  <a:pt x="0" y="1457598"/>
                  <a:pt x="0" y="939002"/>
                </a:cubicBezTo>
                <a:cubicBezTo>
                  <a:pt x="0" y="420406"/>
                  <a:pt x="420406" y="0"/>
                  <a:pt x="939002" y="0"/>
                </a:cubicBezTo>
                <a:close/>
              </a:path>
            </a:pathLst>
          </a:custGeom>
          <a:solidFill>
            <a:srgbClr val="F46C31"/>
          </a:solidFill>
          <a:ln w="9525" cap="flat" cmpd="sng" algn="ctr">
            <a:noFill/>
            <a:prstDash val="solid"/>
            <a:round/>
            <a:headEnd type="none" w="med" len="med"/>
            <a:tailEnd type="none" w="med" len="med"/>
          </a:ln>
          <a:effectLst>
            <a:outerShdw blurRad="63500" dist="25400" dir="4800000" algn="tr" rotWithShape="0">
              <a:prstClr val="black">
                <a:alpha val="30000"/>
              </a:prstClr>
            </a:outerShdw>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1800" b="1" i="0" u="none" strike="noStrike" cap="none" normalizeH="0" baseline="0" dirty="0">
              <a:ln>
                <a:noFill/>
              </a:ln>
              <a:solidFill>
                <a:schemeClr val="bg1"/>
              </a:solidFill>
              <a:effectLst/>
              <a:latin typeface="Arial" pitchFamily="34" charset="0"/>
            </a:endParaRPr>
          </a:p>
        </p:txBody>
      </p:sp>
      <p:sp>
        <p:nvSpPr>
          <p:cNvPr id="8" name="Titre 1">
            <a:extLst>
              <a:ext uri="{FF2B5EF4-FFF2-40B4-BE49-F238E27FC236}">
                <a16:creationId xmlns:a16="http://schemas.microsoft.com/office/drawing/2014/main" id="{6174184D-2D66-419C-96D6-0F13B2174605}"/>
              </a:ext>
            </a:extLst>
          </p:cNvPr>
          <p:cNvSpPr txBox="1">
            <a:spLocks/>
          </p:cNvSpPr>
          <p:nvPr>
            <p:custDataLst>
              <p:tags r:id="rId3"/>
            </p:custDataLst>
          </p:nvPr>
        </p:nvSpPr>
        <p:spPr>
          <a:xfrm>
            <a:off x="699053" y="1862728"/>
            <a:ext cx="6302879" cy="1444487"/>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fr-CA" sz="3200" dirty="0">
                <a:solidFill>
                  <a:schemeClr val="bg1"/>
                </a:solidFill>
                <a:latin typeface="Trebuchet MS" panose="020B0603020202020204" pitchFamily="34" charset="0"/>
              </a:rPr>
              <a:t>Appendix: Questionnaire</a:t>
            </a:r>
          </a:p>
        </p:txBody>
      </p:sp>
    </p:spTree>
    <p:extLst>
      <p:ext uri="{BB962C8B-B14F-4D97-AF65-F5344CB8AC3E}">
        <p14:creationId xmlns:p14="http://schemas.microsoft.com/office/powerpoint/2010/main" val="194445978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68</a:t>
            </a:fld>
            <a:endParaRPr lang="fr-CA" dirty="0"/>
          </a:p>
        </p:txBody>
      </p:sp>
      <p:sp>
        <p:nvSpPr>
          <p:cNvPr id="3" name="Espace réservé du contenu 2"/>
          <p:cNvSpPr>
            <a:spLocks noGrp="1"/>
          </p:cNvSpPr>
          <p:nvPr>
            <p:ph idx="11"/>
            <p:custDataLst>
              <p:tags r:id="rId2"/>
            </p:custDataLst>
          </p:nvPr>
        </p:nvSpPr>
        <p:spPr>
          <a:xfrm>
            <a:off x="300415" y="96196"/>
            <a:ext cx="8606762" cy="436778"/>
          </a:xfrm>
        </p:spPr>
        <p:txBody>
          <a:bodyPr anchor="ctr"/>
          <a:lstStyle/>
          <a:p>
            <a:pPr defTabSz="725091" fontAlgn="base">
              <a:spcBef>
                <a:spcPts val="750"/>
              </a:spcBef>
              <a:spcAft>
                <a:spcPts val="750"/>
              </a:spcAft>
            </a:pPr>
            <a:r>
              <a:rPr lang="fr-CA" sz="2400" dirty="0">
                <a:solidFill>
                  <a:srgbClr val="222223"/>
                </a:solidFill>
                <a:ea typeface="Cambria" panose="02040503050406030204" pitchFamily="18" charset="0"/>
              </a:rPr>
              <a:t>Questionnaire (1/6)</a:t>
            </a:r>
            <a:endParaRPr lang="fr-CA" sz="2400" dirty="0">
              <a:solidFill>
                <a:srgbClr val="222223"/>
              </a:solidFill>
              <a:latin typeface="Trebuchet MS" panose="020B0603020202020204" pitchFamily="34" charset="0"/>
              <a:ea typeface="Cambria" panose="02040503050406030204" pitchFamily="18" charset="0"/>
            </a:endParaRPr>
          </a:p>
        </p:txBody>
      </p:sp>
      <p:pic>
        <p:nvPicPr>
          <p:cNvPr id="5" name="Image 4">
            <a:extLst>
              <a:ext uri="{FF2B5EF4-FFF2-40B4-BE49-F238E27FC236}">
                <a16:creationId xmlns:a16="http://schemas.microsoft.com/office/drawing/2014/main" id="{467B615A-C661-38B7-212F-B930E9F1C259}"/>
              </a:ext>
            </a:extLst>
          </p:cNvPr>
          <p:cNvPicPr>
            <a:picLocks noChangeAspect="1"/>
          </p:cNvPicPr>
          <p:nvPr/>
        </p:nvPicPr>
        <p:blipFill>
          <a:blip r:embed="rId4"/>
          <a:stretch>
            <a:fillRect/>
          </a:stretch>
        </p:blipFill>
        <p:spPr>
          <a:xfrm>
            <a:off x="513018" y="704979"/>
            <a:ext cx="6732000" cy="4319349"/>
          </a:xfrm>
          <a:prstGeom prst="rect">
            <a:avLst/>
          </a:prstGeom>
          <a:ln>
            <a:solidFill>
              <a:schemeClr val="bg1">
                <a:lumMod val="75000"/>
              </a:schemeClr>
            </a:solidFill>
          </a:ln>
        </p:spPr>
      </p:pic>
    </p:spTree>
    <p:extLst>
      <p:ext uri="{BB962C8B-B14F-4D97-AF65-F5344CB8AC3E}">
        <p14:creationId xmlns:p14="http://schemas.microsoft.com/office/powerpoint/2010/main" val="20353882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69</a:t>
            </a:fld>
            <a:endParaRPr lang="fr-CA" dirty="0"/>
          </a:p>
        </p:txBody>
      </p:sp>
      <p:sp>
        <p:nvSpPr>
          <p:cNvPr id="3" name="Espace réservé du contenu 2"/>
          <p:cNvSpPr>
            <a:spLocks noGrp="1"/>
          </p:cNvSpPr>
          <p:nvPr>
            <p:ph idx="11"/>
            <p:custDataLst>
              <p:tags r:id="rId2"/>
            </p:custDataLst>
          </p:nvPr>
        </p:nvSpPr>
        <p:spPr>
          <a:xfrm>
            <a:off x="300415" y="96196"/>
            <a:ext cx="8606762" cy="436778"/>
          </a:xfrm>
        </p:spPr>
        <p:txBody>
          <a:bodyPr anchor="ctr"/>
          <a:lstStyle/>
          <a:p>
            <a:pPr defTabSz="725091" fontAlgn="base">
              <a:spcBef>
                <a:spcPts val="750"/>
              </a:spcBef>
              <a:spcAft>
                <a:spcPts val="750"/>
              </a:spcAft>
            </a:pPr>
            <a:r>
              <a:rPr lang="fr-CA" sz="2400" dirty="0">
                <a:solidFill>
                  <a:srgbClr val="222223"/>
                </a:solidFill>
                <a:ea typeface="Cambria" panose="02040503050406030204" pitchFamily="18" charset="0"/>
              </a:rPr>
              <a:t>Questionnaire (2/6)</a:t>
            </a:r>
            <a:endParaRPr lang="fr-CA" sz="2400" dirty="0">
              <a:solidFill>
                <a:srgbClr val="222223"/>
              </a:solidFill>
              <a:latin typeface="Trebuchet MS" panose="020B0603020202020204" pitchFamily="34" charset="0"/>
              <a:ea typeface="Cambria" panose="02040503050406030204" pitchFamily="18" charset="0"/>
            </a:endParaRPr>
          </a:p>
        </p:txBody>
      </p:sp>
      <p:pic>
        <p:nvPicPr>
          <p:cNvPr id="5" name="Image 4">
            <a:extLst>
              <a:ext uri="{FF2B5EF4-FFF2-40B4-BE49-F238E27FC236}">
                <a16:creationId xmlns:a16="http://schemas.microsoft.com/office/drawing/2014/main" id="{7A2DC12D-8BAC-534C-F687-450F0DDC39CF}"/>
              </a:ext>
            </a:extLst>
          </p:cNvPr>
          <p:cNvPicPr>
            <a:picLocks noChangeAspect="1"/>
          </p:cNvPicPr>
          <p:nvPr/>
        </p:nvPicPr>
        <p:blipFill>
          <a:blip r:embed="rId4"/>
          <a:stretch>
            <a:fillRect/>
          </a:stretch>
        </p:blipFill>
        <p:spPr>
          <a:xfrm>
            <a:off x="508128" y="704978"/>
            <a:ext cx="6732000" cy="4305675"/>
          </a:xfrm>
          <a:prstGeom prst="rect">
            <a:avLst/>
          </a:prstGeom>
          <a:ln>
            <a:solidFill>
              <a:schemeClr val="bg1">
                <a:lumMod val="75000"/>
              </a:schemeClr>
            </a:solidFill>
          </a:ln>
        </p:spPr>
      </p:pic>
    </p:spTree>
    <p:extLst>
      <p:ext uri="{BB962C8B-B14F-4D97-AF65-F5344CB8AC3E}">
        <p14:creationId xmlns:p14="http://schemas.microsoft.com/office/powerpoint/2010/main" val="2119007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7</a:t>
            </a:fld>
            <a:endParaRPr lang="fr-CA" dirty="0"/>
          </a:p>
        </p:txBody>
      </p:sp>
      <p:sp>
        <p:nvSpPr>
          <p:cNvPr id="8" name="Rectangle 3">
            <a:extLst>
              <a:ext uri="{FF2B5EF4-FFF2-40B4-BE49-F238E27FC236}">
                <a16:creationId xmlns:a16="http://schemas.microsoft.com/office/drawing/2014/main" id="{2D0D13ED-C181-4C80-92D3-A6CA5AD662F5}"/>
              </a:ext>
            </a:extLst>
          </p:cNvPr>
          <p:cNvSpPr>
            <a:spLocks noChangeArrowheads="1"/>
          </p:cNvSpPr>
          <p:nvPr>
            <p:custDataLst>
              <p:tags r:id="rId2"/>
            </p:custDataLst>
          </p:nvPr>
        </p:nvSpPr>
        <p:spPr bwMode="auto">
          <a:xfrm>
            <a:off x="319087" y="151572"/>
            <a:ext cx="8572500" cy="327422"/>
          </a:xfrm>
          <a:prstGeom prst="rect">
            <a:avLst/>
          </a:prstGeom>
          <a:noFill/>
          <a:ln w="9525" algn="ctr">
            <a:noFill/>
            <a:miter lim="800000"/>
            <a:headEnd/>
            <a:tailEnd/>
          </a:ln>
        </p:spPr>
        <p:txBody>
          <a:bodyPr lIns="68556" tIns="34278" rIns="68556" bIns="34278" anchor="ctr"/>
          <a:lstStyle/>
          <a:p>
            <a:pPr marL="514350" indent="-514350" defTabSz="725091">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Highlights (4/5) </a:t>
            </a:r>
          </a:p>
        </p:txBody>
      </p:sp>
      <p:sp>
        <p:nvSpPr>
          <p:cNvPr id="3" name="TextBox 4">
            <a:extLst>
              <a:ext uri="{FF2B5EF4-FFF2-40B4-BE49-F238E27FC236}">
                <a16:creationId xmlns:a16="http://schemas.microsoft.com/office/drawing/2014/main" id="{E7EDD027-D267-288E-2662-B69BA138E0A0}"/>
              </a:ext>
            </a:extLst>
          </p:cNvPr>
          <p:cNvSpPr txBox="1"/>
          <p:nvPr>
            <p:custDataLst>
              <p:tags r:id="rId3"/>
            </p:custDataLst>
          </p:nvPr>
        </p:nvSpPr>
        <p:spPr>
          <a:xfrm>
            <a:off x="540690" y="671583"/>
            <a:ext cx="7987732" cy="3754874"/>
          </a:xfrm>
          <a:prstGeom prst="rect">
            <a:avLst/>
          </a:prstGeom>
        </p:spPr>
        <p:txBody>
          <a:bodyPr vert="horz" wrap="square" lIns="0" tIns="0" rIns="0" bIns="0" rtlCol="0">
            <a:spAutoFit/>
          </a:bodyPr>
          <a:lstStyle/>
          <a:p>
            <a:pPr algn="just" defTabSz="966788">
              <a:spcBef>
                <a:spcPts val="1200"/>
              </a:spcBef>
              <a:buClr>
                <a:srgbClr val="F46C31"/>
              </a:buClr>
            </a:pPr>
            <a:r>
              <a:rPr lang="en-CA" sz="1100" dirty="0">
                <a:solidFill>
                  <a:srgbClr val="F46C31"/>
                </a:solidFill>
                <a:latin typeface="+mn-lt"/>
              </a:rPr>
              <a:t>Issues and challenges</a:t>
            </a:r>
          </a:p>
          <a:p>
            <a:pPr marL="231775" indent="-231775" algn="just" defTabSz="966788">
              <a:spcBef>
                <a:spcPts val="600"/>
              </a:spcBef>
              <a:buClr>
                <a:srgbClr val="F46C31"/>
              </a:buClr>
              <a:buFont typeface="Wingdings 3" panose="05040102010807070707" pitchFamily="18" charset="2"/>
              <a:buChar char=""/>
            </a:pPr>
            <a:r>
              <a:rPr lang="en-CA" sz="1100" b="0" dirty="0">
                <a:solidFill>
                  <a:srgbClr val="222223"/>
                </a:solidFill>
                <a:latin typeface="+mn-lt"/>
              </a:rPr>
              <a:t>In the next few years, the most important issues or challenges confronting the companies surveyed are: </a:t>
            </a:r>
          </a:p>
          <a:p>
            <a:pPr marL="688975" lvl="1" indent="-231775" algn="just" defTabSz="966788">
              <a:spcBef>
                <a:spcPts val="0"/>
              </a:spcBef>
              <a:buClr>
                <a:srgbClr val="F46C31"/>
              </a:buClr>
              <a:buFont typeface="Arial" panose="020B0604020202020204" pitchFamily="34" charset="0"/>
              <a:buChar char="•"/>
            </a:pPr>
            <a:r>
              <a:rPr lang="en-CA" sz="1100" b="0" dirty="0">
                <a:solidFill>
                  <a:srgbClr val="222223"/>
                </a:solidFill>
                <a:latin typeface="+mn-lt"/>
              </a:rPr>
              <a:t>employee </a:t>
            </a:r>
            <a:r>
              <a:rPr lang="en-CA" sz="1100" dirty="0">
                <a:solidFill>
                  <a:srgbClr val="222223"/>
                </a:solidFill>
                <a:latin typeface="+mn-lt"/>
              </a:rPr>
              <a:t>recruiting</a:t>
            </a:r>
            <a:r>
              <a:rPr lang="en-CA" sz="1100" b="0" dirty="0">
                <a:solidFill>
                  <a:srgbClr val="222223"/>
                </a:solidFill>
                <a:latin typeface="+mn-lt"/>
              </a:rPr>
              <a:t> (86 %) and </a:t>
            </a:r>
            <a:r>
              <a:rPr lang="en-CA" sz="1100" dirty="0">
                <a:solidFill>
                  <a:srgbClr val="222223"/>
                </a:solidFill>
                <a:latin typeface="+mn-lt"/>
              </a:rPr>
              <a:t>retention</a:t>
            </a:r>
            <a:r>
              <a:rPr lang="en-CA" sz="1100" b="0" dirty="0">
                <a:solidFill>
                  <a:srgbClr val="222223"/>
                </a:solidFill>
                <a:latin typeface="+mn-lt"/>
              </a:rPr>
              <a:t> (84%);</a:t>
            </a:r>
          </a:p>
          <a:p>
            <a:pPr marL="688975" lvl="1" indent="-231775" algn="just" defTabSz="966788">
              <a:spcBef>
                <a:spcPts val="0"/>
              </a:spcBef>
              <a:buClr>
                <a:srgbClr val="F46C31"/>
              </a:buClr>
              <a:buFont typeface="Arial" panose="020B0604020202020204" pitchFamily="34" charset="0"/>
              <a:buChar char="•"/>
            </a:pPr>
            <a:r>
              <a:rPr lang="en-CA" sz="1100" dirty="0">
                <a:solidFill>
                  <a:srgbClr val="222223"/>
                </a:solidFill>
                <a:latin typeface="Calibri" panose="020F0502020204030204" pitchFamily="34" charset="0"/>
                <a:cs typeface="Calibri" panose="020F0502020204030204" pitchFamily="34" charset="0"/>
              </a:rPr>
              <a:t>Improving the image and attractiveness of</a:t>
            </a:r>
            <a:r>
              <a:rPr lang="en-CA" sz="1100" b="0" dirty="0">
                <a:solidFill>
                  <a:srgbClr val="222223"/>
                </a:solidFill>
                <a:latin typeface="Calibri" panose="020F0502020204030204" pitchFamily="34" charset="0"/>
                <a:cs typeface="Calibri" panose="020F0502020204030204" pitchFamily="34" charset="0"/>
              </a:rPr>
              <a:t> the company and </a:t>
            </a:r>
            <a:r>
              <a:rPr lang="en-CA" sz="1100" dirty="0">
                <a:solidFill>
                  <a:srgbClr val="222223"/>
                </a:solidFill>
                <a:latin typeface="Calibri" panose="020F0502020204030204" pitchFamily="34" charset="0"/>
                <a:cs typeface="Calibri" panose="020F0502020204030204" pitchFamily="34" charset="0"/>
              </a:rPr>
              <a:t>employee competency development  </a:t>
            </a:r>
            <a:r>
              <a:rPr lang="en-CA" sz="1100" b="0" dirty="0">
                <a:solidFill>
                  <a:srgbClr val="222223"/>
                </a:solidFill>
                <a:latin typeface="Calibri" panose="020F0502020204030204" pitchFamily="34" charset="0"/>
                <a:cs typeface="Calibri" panose="020F0502020204030204" pitchFamily="34" charset="0"/>
              </a:rPr>
              <a:t>(82% each</a:t>
            </a:r>
            <a:r>
              <a:rPr lang="en-CA" sz="1100" b="0" dirty="0">
                <a:solidFill>
                  <a:srgbClr val="222223"/>
                </a:solidFill>
                <a:latin typeface="+mn-lt"/>
              </a:rPr>
              <a:t>);</a:t>
            </a:r>
          </a:p>
          <a:p>
            <a:pPr marL="688975" lvl="1" indent="-231775" algn="just" defTabSz="966788">
              <a:spcBef>
                <a:spcPts val="0"/>
              </a:spcBef>
              <a:buClr>
                <a:srgbClr val="F46C31"/>
              </a:buClr>
              <a:buFont typeface="Arial" panose="020B0604020202020204" pitchFamily="34" charset="0"/>
              <a:buChar char="•"/>
            </a:pPr>
            <a:r>
              <a:rPr lang="en-CA" sz="1100" dirty="0">
                <a:solidFill>
                  <a:srgbClr val="222223"/>
                </a:solidFill>
                <a:latin typeface="Calibri" panose="020F0502020204030204" pitchFamily="34" charset="0"/>
                <a:cs typeface="Calibri" panose="020F0502020204030204" pitchFamily="34" charset="0"/>
              </a:rPr>
              <a:t>Reducing the environmental footprint </a:t>
            </a:r>
            <a:r>
              <a:rPr lang="en-CA" sz="1100" b="0" dirty="0">
                <a:solidFill>
                  <a:srgbClr val="222223"/>
                </a:solidFill>
                <a:latin typeface="Calibri" panose="020F0502020204030204" pitchFamily="34" charset="0"/>
                <a:cs typeface="Calibri" panose="020F0502020204030204" pitchFamily="34" charset="0"/>
              </a:rPr>
              <a:t>(71%);</a:t>
            </a:r>
          </a:p>
          <a:p>
            <a:pPr marL="688975" lvl="1" indent="-231775" algn="just" defTabSz="966788">
              <a:spcBef>
                <a:spcPts val="0"/>
              </a:spcBef>
              <a:buClr>
                <a:srgbClr val="F46C31"/>
              </a:buClr>
              <a:buFont typeface="Arial" panose="020B0604020202020204" pitchFamily="34" charset="0"/>
              <a:buChar char="•"/>
            </a:pPr>
            <a:r>
              <a:rPr lang="en-CA" sz="1100" dirty="0">
                <a:solidFill>
                  <a:srgbClr val="222223"/>
                </a:solidFill>
                <a:latin typeface="Calibri" panose="020F0502020204030204" pitchFamily="34" charset="0"/>
                <a:cs typeface="Calibri" panose="020F0502020204030204" pitchFamily="34" charset="0"/>
              </a:rPr>
              <a:t>Cybersecurity</a:t>
            </a:r>
            <a:r>
              <a:rPr lang="en-CA" sz="1100" b="0" dirty="0">
                <a:solidFill>
                  <a:srgbClr val="222223"/>
                </a:solidFill>
                <a:latin typeface="Calibri" panose="020F0502020204030204" pitchFamily="34" charset="0"/>
                <a:cs typeface="Calibri" panose="020F0502020204030204" pitchFamily="34" charset="0"/>
              </a:rPr>
              <a:t> (64%);</a:t>
            </a:r>
          </a:p>
          <a:p>
            <a:pPr marL="688975" lvl="1" indent="-231775" algn="just" defTabSz="966788">
              <a:spcBef>
                <a:spcPts val="0"/>
              </a:spcBef>
              <a:buClr>
                <a:srgbClr val="F46C31"/>
              </a:buClr>
              <a:buFont typeface="Arial" panose="020B0604020202020204" pitchFamily="34" charset="0"/>
              <a:buChar char="•"/>
            </a:pPr>
            <a:r>
              <a:rPr lang="en-CA" sz="1100" dirty="0">
                <a:solidFill>
                  <a:srgbClr val="222223"/>
                </a:solidFill>
                <a:latin typeface="Calibri" panose="020F0502020204030204" pitchFamily="34" charset="0"/>
                <a:cs typeface="Calibri" panose="020F0502020204030204" pitchFamily="34" charset="0"/>
              </a:rPr>
              <a:t>Supplier requirements </a:t>
            </a:r>
            <a:r>
              <a:rPr lang="en-CA" sz="1100" b="0" dirty="0">
                <a:solidFill>
                  <a:srgbClr val="222223"/>
                </a:solidFill>
                <a:latin typeface="Calibri" panose="020F0502020204030204" pitchFamily="34" charset="0"/>
                <a:cs typeface="Calibri" panose="020F0502020204030204" pitchFamily="34" charset="0"/>
              </a:rPr>
              <a:t>and the implementation of digital t</a:t>
            </a:r>
            <a:r>
              <a:rPr lang="en-CA" sz="1100" dirty="0">
                <a:solidFill>
                  <a:srgbClr val="222223"/>
                </a:solidFill>
                <a:latin typeface="Calibri" panose="020F0502020204030204" pitchFamily="34" charset="0"/>
                <a:cs typeface="Calibri" panose="020F0502020204030204" pitchFamily="34" charset="0"/>
              </a:rPr>
              <a:t>echnologies </a:t>
            </a:r>
            <a:r>
              <a:rPr lang="en-CA" sz="1100" b="0" dirty="0">
                <a:solidFill>
                  <a:srgbClr val="222223"/>
                </a:solidFill>
                <a:latin typeface="Calibri" panose="020F0502020204030204" pitchFamily="34" charset="0"/>
                <a:cs typeface="Calibri" panose="020F0502020204030204" pitchFamily="34" charset="0"/>
              </a:rPr>
              <a:t>(57% each);</a:t>
            </a:r>
          </a:p>
          <a:p>
            <a:pPr marL="688975" lvl="1" indent="-231775" algn="just" defTabSz="966788">
              <a:spcBef>
                <a:spcPts val="0"/>
              </a:spcBef>
              <a:buClr>
                <a:srgbClr val="F46C31"/>
              </a:buClr>
              <a:buFont typeface="Arial" panose="020B0604020202020204" pitchFamily="34" charset="0"/>
              <a:buChar char="•"/>
            </a:pPr>
            <a:r>
              <a:rPr lang="en-CA" sz="1100" dirty="0">
                <a:solidFill>
                  <a:srgbClr val="222223"/>
                </a:solidFill>
                <a:latin typeface="Calibri" panose="020F0502020204030204" pitchFamily="34" charset="0"/>
                <a:cs typeface="Calibri" panose="020F0502020204030204" pitchFamily="34" charset="0"/>
              </a:rPr>
              <a:t>Innovation </a:t>
            </a:r>
            <a:r>
              <a:rPr lang="en-CA" sz="1100" b="0" dirty="0">
                <a:solidFill>
                  <a:srgbClr val="222223"/>
                </a:solidFill>
                <a:latin typeface="Calibri" panose="020F0502020204030204" pitchFamily="34" charset="0"/>
                <a:cs typeface="Calibri" panose="020F0502020204030204" pitchFamily="34" charset="0"/>
              </a:rPr>
              <a:t>(products, processes, services, marketing) (55%) and </a:t>
            </a:r>
            <a:r>
              <a:rPr lang="en-CA" sz="1100" dirty="0">
                <a:solidFill>
                  <a:srgbClr val="222223"/>
                </a:solidFill>
                <a:latin typeface="Calibri" panose="020F0502020204030204" pitchFamily="34" charset="0"/>
                <a:cs typeface="Calibri" panose="020F0502020204030204" pitchFamily="34" charset="0"/>
              </a:rPr>
              <a:t>changing behaviours </a:t>
            </a:r>
            <a:r>
              <a:rPr lang="en-CA" sz="1100" b="0" dirty="0">
                <a:solidFill>
                  <a:srgbClr val="222223"/>
                </a:solidFill>
                <a:latin typeface="Calibri" panose="020F0502020204030204" pitchFamily="34" charset="0"/>
                <a:cs typeface="Calibri" panose="020F0502020204030204" pitchFamily="34" charset="0"/>
              </a:rPr>
              <a:t>of workers (55% each).</a:t>
            </a:r>
            <a:endParaRPr lang="en-CA" sz="1100" b="0" dirty="0">
              <a:solidFill>
                <a:srgbClr val="222223"/>
              </a:solidFill>
              <a:latin typeface="+mn-lt"/>
            </a:endParaRPr>
          </a:p>
          <a:p>
            <a:pPr marL="231775" indent="-231775" algn="just" defTabSz="966788">
              <a:spcBef>
                <a:spcPts val="600"/>
              </a:spcBef>
              <a:buClr>
                <a:srgbClr val="F46C31"/>
              </a:buClr>
              <a:buFont typeface="Wingdings 3" panose="05040102010807070707" pitchFamily="18" charset="2"/>
              <a:buChar char=""/>
            </a:pPr>
            <a:r>
              <a:rPr lang="en-CA" sz="1100" b="0" dirty="0">
                <a:solidFill>
                  <a:srgbClr val="222223"/>
                </a:solidFill>
                <a:latin typeface="+mn-lt"/>
                <a:cs typeface="Calibri" panose="020F0502020204030204" pitchFamily="34" charset="0"/>
              </a:rPr>
              <a:t>To meet these challenges, respondents mentioned several types of needs for assistance or consulting support, mainly an employee training or development plan </a:t>
            </a:r>
            <a:r>
              <a:rPr lang="en-CA" sz="1100" b="0" kern="1200" dirty="0">
                <a:solidFill>
                  <a:schemeClr val="tx1"/>
                </a:solidFill>
                <a:latin typeface="Calibri" panose="020F0502020204030204" pitchFamily="34" charset="0"/>
                <a:ea typeface="+mn-ea"/>
                <a:cs typeface="Calibri" panose="020F0502020204030204" pitchFamily="34" charset="0"/>
              </a:rPr>
              <a:t>(54%), </a:t>
            </a:r>
            <a:r>
              <a:rPr lang="en-CA" sz="1100" b="0" dirty="0">
                <a:solidFill>
                  <a:srgbClr val="222223"/>
                </a:solidFill>
                <a:latin typeface="Calibri" panose="020F0502020204030204" pitchFamily="34" charset="0"/>
                <a:cs typeface="Calibri" panose="020F0502020204030204" pitchFamily="34" charset="0"/>
              </a:rPr>
              <a:t>assistance with promoting the company’s image </a:t>
            </a:r>
            <a:r>
              <a:rPr lang="en-CA" sz="1100" b="0" dirty="0">
                <a:latin typeface="Calibri" panose="020F0502020204030204" pitchFamily="34" charset="0"/>
                <a:cs typeface="Calibri" panose="020F0502020204030204" pitchFamily="34" charset="0"/>
              </a:rPr>
              <a:t>(employer marketing)</a:t>
            </a:r>
            <a:r>
              <a:rPr lang="en-CA" sz="1100" b="0" dirty="0">
                <a:solidFill>
                  <a:srgbClr val="222223"/>
                </a:solidFill>
                <a:latin typeface="Calibri" panose="020F0502020204030204" pitchFamily="34" charset="0"/>
                <a:cs typeface="Calibri" panose="020F0502020204030204" pitchFamily="34" charset="0"/>
              </a:rPr>
              <a:t> (46%), information on the latest human resources management trends (43%), </a:t>
            </a:r>
            <a:r>
              <a:rPr lang="en-CA" sz="1100" b="0" dirty="0">
                <a:latin typeface="Calibri" panose="020F0502020204030204" pitchFamily="34" charset="0"/>
                <a:cs typeface="Calibri" panose="020F0502020204030204" pitchFamily="34" charset="0"/>
              </a:rPr>
              <a:t>exchanges or networking with other companies to find out the action they have taken </a:t>
            </a:r>
            <a:r>
              <a:rPr lang="en-CA" sz="1100" b="0" dirty="0">
                <a:solidFill>
                  <a:srgbClr val="222223"/>
                </a:solidFill>
                <a:latin typeface="Calibri" panose="020F0502020204030204" pitchFamily="34" charset="0"/>
                <a:cs typeface="Calibri" panose="020F0502020204030204" pitchFamily="34" charset="0"/>
              </a:rPr>
              <a:t>(42%) and assistance with innovation (40%).</a:t>
            </a:r>
            <a:r>
              <a:rPr lang="en-CA" sz="1100" b="0" kern="1200" dirty="0">
                <a:solidFill>
                  <a:schemeClr val="tx1"/>
                </a:solidFill>
                <a:latin typeface="Calibri" panose="020F0502020204030204" pitchFamily="34" charset="0"/>
                <a:ea typeface="+mn-ea"/>
                <a:cs typeface="Calibri" panose="020F0502020204030204" pitchFamily="34" charset="0"/>
              </a:rPr>
              <a:t> </a:t>
            </a:r>
            <a:endParaRPr lang="en-CA" sz="1100" b="0" dirty="0">
              <a:solidFill>
                <a:srgbClr val="222223"/>
              </a:solidFill>
              <a:latin typeface="+mn-lt"/>
              <a:cs typeface="Calibri" panose="020F0502020204030204" pitchFamily="34" charset="0"/>
            </a:endParaRPr>
          </a:p>
          <a:p>
            <a:pPr algn="just">
              <a:spcBef>
                <a:spcPts val="1200"/>
              </a:spcBef>
              <a:buClr>
                <a:schemeClr val="accent2"/>
              </a:buClr>
            </a:pPr>
            <a:r>
              <a:rPr lang="en-CA" sz="1100" b="1" kern="1200" dirty="0">
                <a:solidFill>
                  <a:srgbClr val="F46C31"/>
                </a:solidFill>
                <a:latin typeface="+mn-lt"/>
                <a:ea typeface="+mn-ea"/>
                <a:cs typeface="+mn-cs"/>
              </a:rPr>
              <a:t>Cybersecurity</a:t>
            </a:r>
            <a:endParaRPr lang="en-CA" sz="1100" dirty="0">
              <a:solidFill>
                <a:srgbClr val="F46C31"/>
              </a:solidFill>
              <a:latin typeface="+mn-lt"/>
            </a:endParaRPr>
          </a:p>
          <a:p>
            <a:pPr marL="231775" indent="-231775" algn="just" defTabSz="966788">
              <a:spcBef>
                <a:spcPts val="600"/>
              </a:spcBef>
              <a:buClr>
                <a:srgbClr val="F46C31"/>
              </a:buClr>
              <a:buFont typeface="Wingdings 3" panose="05040102010807070707" pitchFamily="18" charset="2"/>
              <a:buChar char=""/>
            </a:pPr>
            <a:r>
              <a:rPr lang="en-CA" sz="1100" dirty="0">
                <a:latin typeface="Calibri" panose="020F0502020204030204" pitchFamily="34" charset="0"/>
                <a:cs typeface="Calibri" panose="020F0502020204030204" pitchFamily="34" charset="0"/>
              </a:rPr>
              <a:t>31%</a:t>
            </a:r>
            <a:r>
              <a:rPr lang="en-CA" sz="1100" b="0" dirty="0">
                <a:latin typeface="Calibri" panose="020F0502020204030204" pitchFamily="34" charset="0"/>
                <a:cs typeface="Calibri" panose="020F0502020204030204" pitchFamily="34" charset="0"/>
              </a:rPr>
              <a:t> of respondents are aware of </a:t>
            </a:r>
            <a:r>
              <a:rPr lang="en-CA" sz="1100" dirty="0">
                <a:latin typeface="Calibri" panose="020F0502020204030204" pitchFamily="34" charset="0"/>
                <a:cs typeface="Calibri" panose="020F0502020204030204" pitchFamily="34" charset="0"/>
              </a:rPr>
              <a:t>Quebec’s Law 25 to come into force </a:t>
            </a:r>
            <a:r>
              <a:rPr lang="en-CA" sz="1100" b="0" dirty="0">
                <a:latin typeface="Calibri" panose="020F0502020204030204" pitchFamily="34" charset="0"/>
                <a:cs typeface="Calibri" panose="020F0502020204030204" pitchFamily="34" charset="0"/>
              </a:rPr>
              <a:t>in September 2023 </a:t>
            </a:r>
            <a:r>
              <a:rPr lang="en-CA" sz="1100" b="0" i="0" dirty="0">
                <a:solidFill>
                  <a:srgbClr val="4D5156"/>
                </a:solidFill>
                <a:effectLst/>
                <a:latin typeface="+mj-lt"/>
              </a:rPr>
              <a:t>to modernize legislative provisions as regards the protection of personal information</a:t>
            </a:r>
            <a:endParaRPr lang="en-CA" sz="1100" b="0" dirty="0">
              <a:latin typeface="+mj-lt"/>
              <a:cs typeface="Calibri" panose="020F0502020204030204" pitchFamily="34" charset="0"/>
            </a:endParaRPr>
          </a:p>
          <a:p>
            <a:pPr marL="231775" indent="-231775" algn="just" defTabSz="966788">
              <a:spcBef>
                <a:spcPts val="600"/>
              </a:spcBef>
              <a:buClr>
                <a:srgbClr val="F46C31"/>
              </a:buClr>
              <a:buFont typeface="Wingdings 3" panose="05040102010807070707" pitchFamily="18" charset="2"/>
              <a:buChar char=""/>
            </a:pPr>
            <a:r>
              <a:rPr lang="en-CA" sz="1100" dirty="0">
                <a:latin typeface="+mn-lt"/>
                <a:cs typeface="Calibri" panose="020F0502020204030204" pitchFamily="34" charset="0"/>
              </a:rPr>
              <a:t>53%</a:t>
            </a:r>
            <a:r>
              <a:rPr lang="en-CA" sz="1100" b="0" dirty="0">
                <a:latin typeface="+mn-lt"/>
                <a:cs typeface="Calibri" panose="020F0502020204030204" pitchFamily="34" charset="0"/>
              </a:rPr>
              <a:t> believe that </a:t>
            </a:r>
            <a:r>
              <a:rPr lang="en-CA" sz="1100" dirty="0">
                <a:latin typeface="Calibri" panose="020F0502020204030204" pitchFamily="34" charset="0"/>
                <a:cs typeface="Calibri" panose="020F0502020204030204" pitchFamily="34" charset="0"/>
              </a:rPr>
              <a:t>the risk of their falling victim to computer security incidents is </a:t>
            </a:r>
            <a:r>
              <a:rPr lang="en-CA" sz="1100" i="1" dirty="0">
                <a:latin typeface="Calibri" panose="020F0502020204030204" pitchFamily="34" charset="0"/>
                <a:cs typeface="Calibri" panose="020F0502020204030204" pitchFamily="34" charset="0"/>
              </a:rPr>
              <a:t>very important or rather important </a:t>
            </a:r>
            <a:r>
              <a:rPr lang="en-CA" sz="1100" b="0" dirty="0">
                <a:latin typeface="Calibri" panose="020F0502020204030204" pitchFamily="34" charset="0"/>
                <a:cs typeface="Calibri" panose="020F0502020204030204" pitchFamily="34" charset="0"/>
              </a:rPr>
              <a:t>(intrusions, hacking, ransom, etc.)</a:t>
            </a:r>
            <a:r>
              <a:rPr lang="en-CA" sz="1100" b="0" dirty="0">
                <a:latin typeface="+mn-lt"/>
                <a:cs typeface="Calibri" panose="020F0502020204030204" pitchFamily="34" charset="0"/>
              </a:rPr>
              <a:t>. However,  only 9% were the target of computer security incidents in the past three years. </a:t>
            </a:r>
          </a:p>
          <a:p>
            <a:pPr marL="231775" indent="-231775" algn="just" defTabSz="966788">
              <a:spcBef>
                <a:spcPts val="600"/>
              </a:spcBef>
              <a:buClr>
                <a:srgbClr val="F46C31"/>
              </a:buClr>
              <a:buFont typeface="Wingdings 3" panose="05040102010807070707" pitchFamily="18" charset="2"/>
              <a:buChar char=""/>
            </a:pPr>
            <a:r>
              <a:rPr lang="en-CA" sz="1100" dirty="0">
                <a:latin typeface="Calibri" panose="020F0502020204030204" pitchFamily="34" charset="0"/>
                <a:cs typeface="Calibri" panose="020F0502020204030204" pitchFamily="34" charset="0"/>
              </a:rPr>
              <a:t>Half of the companies implemented measures to strengthen the security of their information and management systems </a:t>
            </a:r>
            <a:r>
              <a:rPr lang="en-CA" sz="1100" b="0" dirty="0">
                <a:latin typeface="Calibri" panose="020F0502020204030204" pitchFamily="34" charset="0"/>
                <a:cs typeface="Calibri" panose="020F0502020204030204" pitchFamily="34" charset="0"/>
              </a:rPr>
              <a:t>in the past three years. Two-thirds of them are planning on further strengthening these measures in the coming year. </a:t>
            </a:r>
            <a:endParaRPr lang="en-CA" sz="1100" b="0" dirty="0">
              <a:latin typeface="+mn-lt"/>
              <a:cs typeface="Calibri" panose="020F0502020204030204" pitchFamily="34" charset="0"/>
            </a:endParaRPr>
          </a:p>
        </p:txBody>
      </p:sp>
    </p:spTree>
    <p:extLst>
      <p:ext uri="{BB962C8B-B14F-4D97-AF65-F5344CB8AC3E}">
        <p14:creationId xmlns:p14="http://schemas.microsoft.com/office/powerpoint/2010/main" val="376840976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70</a:t>
            </a:fld>
            <a:endParaRPr lang="fr-CA" dirty="0"/>
          </a:p>
        </p:txBody>
      </p:sp>
      <p:sp>
        <p:nvSpPr>
          <p:cNvPr id="3" name="Espace réservé du contenu 2"/>
          <p:cNvSpPr>
            <a:spLocks noGrp="1"/>
          </p:cNvSpPr>
          <p:nvPr>
            <p:ph idx="11"/>
            <p:custDataLst>
              <p:tags r:id="rId2"/>
            </p:custDataLst>
          </p:nvPr>
        </p:nvSpPr>
        <p:spPr>
          <a:xfrm>
            <a:off x="300415" y="96196"/>
            <a:ext cx="8606762" cy="436778"/>
          </a:xfrm>
        </p:spPr>
        <p:txBody>
          <a:bodyPr anchor="ctr"/>
          <a:lstStyle/>
          <a:p>
            <a:pPr defTabSz="725091" fontAlgn="base">
              <a:spcBef>
                <a:spcPts val="750"/>
              </a:spcBef>
              <a:spcAft>
                <a:spcPts val="750"/>
              </a:spcAft>
            </a:pPr>
            <a:r>
              <a:rPr lang="fr-CA" sz="2400" dirty="0">
                <a:solidFill>
                  <a:srgbClr val="222223"/>
                </a:solidFill>
                <a:ea typeface="Cambria" panose="02040503050406030204" pitchFamily="18" charset="0"/>
              </a:rPr>
              <a:t>Questionnaire (3/6)</a:t>
            </a:r>
            <a:endParaRPr lang="fr-CA" sz="2400" dirty="0">
              <a:solidFill>
                <a:srgbClr val="222223"/>
              </a:solidFill>
              <a:latin typeface="Trebuchet MS" panose="020B0603020202020204" pitchFamily="34" charset="0"/>
              <a:ea typeface="Cambria" panose="02040503050406030204" pitchFamily="18" charset="0"/>
            </a:endParaRPr>
          </a:p>
        </p:txBody>
      </p:sp>
      <p:pic>
        <p:nvPicPr>
          <p:cNvPr id="5" name="Image 4">
            <a:extLst>
              <a:ext uri="{FF2B5EF4-FFF2-40B4-BE49-F238E27FC236}">
                <a16:creationId xmlns:a16="http://schemas.microsoft.com/office/drawing/2014/main" id="{D8EA2FC3-EBE1-7C7B-1597-11E4467D8DDC}"/>
              </a:ext>
            </a:extLst>
          </p:cNvPr>
          <p:cNvPicPr>
            <a:picLocks noChangeAspect="1"/>
          </p:cNvPicPr>
          <p:nvPr/>
        </p:nvPicPr>
        <p:blipFill>
          <a:blip r:embed="rId4"/>
          <a:stretch>
            <a:fillRect/>
          </a:stretch>
        </p:blipFill>
        <p:spPr>
          <a:xfrm>
            <a:off x="508542" y="709868"/>
            <a:ext cx="6732000" cy="4291650"/>
          </a:xfrm>
          <a:prstGeom prst="rect">
            <a:avLst/>
          </a:prstGeom>
          <a:ln>
            <a:solidFill>
              <a:schemeClr val="bg1">
                <a:lumMod val="75000"/>
              </a:schemeClr>
            </a:solidFill>
          </a:ln>
        </p:spPr>
      </p:pic>
    </p:spTree>
    <p:extLst>
      <p:ext uri="{BB962C8B-B14F-4D97-AF65-F5344CB8AC3E}">
        <p14:creationId xmlns:p14="http://schemas.microsoft.com/office/powerpoint/2010/main" val="5549099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71</a:t>
            </a:fld>
            <a:endParaRPr lang="fr-CA" dirty="0"/>
          </a:p>
        </p:txBody>
      </p:sp>
      <p:sp>
        <p:nvSpPr>
          <p:cNvPr id="3" name="Espace réservé du contenu 2"/>
          <p:cNvSpPr>
            <a:spLocks noGrp="1"/>
          </p:cNvSpPr>
          <p:nvPr>
            <p:ph idx="11"/>
            <p:custDataLst>
              <p:tags r:id="rId2"/>
            </p:custDataLst>
          </p:nvPr>
        </p:nvSpPr>
        <p:spPr>
          <a:xfrm>
            <a:off x="300415" y="96196"/>
            <a:ext cx="8606762" cy="436778"/>
          </a:xfrm>
        </p:spPr>
        <p:txBody>
          <a:bodyPr anchor="ctr"/>
          <a:lstStyle/>
          <a:p>
            <a:pPr defTabSz="725091" fontAlgn="base">
              <a:spcBef>
                <a:spcPts val="750"/>
              </a:spcBef>
              <a:spcAft>
                <a:spcPts val="750"/>
              </a:spcAft>
            </a:pPr>
            <a:r>
              <a:rPr lang="fr-CA" sz="2400" dirty="0">
                <a:solidFill>
                  <a:srgbClr val="222223"/>
                </a:solidFill>
                <a:ea typeface="Cambria" panose="02040503050406030204" pitchFamily="18" charset="0"/>
              </a:rPr>
              <a:t>Questionnaire (4/6)</a:t>
            </a:r>
            <a:endParaRPr lang="fr-CA" sz="2400" dirty="0">
              <a:solidFill>
                <a:srgbClr val="222223"/>
              </a:solidFill>
              <a:latin typeface="Trebuchet MS" panose="020B0603020202020204" pitchFamily="34" charset="0"/>
              <a:ea typeface="Cambria" panose="02040503050406030204" pitchFamily="18" charset="0"/>
            </a:endParaRPr>
          </a:p>
        </p:txBody>
      </p:sp>
      <p:pic>
        <p:nvPicPr>
          <p:cNvPr id="5" name="Image 4">
            <a:extLst>
              <a:ext uri="{FF2B5EF4-FFF2-40B4-BE49-F238E27FC236}">
                <a16:creationId xmlns:a16="http://schemas.microsoft.com/office/drawing/2014/main" id="{C4849EC2-234C-DCDD-5E68-A63E33D8E87A}"/>
              </a:ext>
            </a:extLst>
          </p:cNvPr>
          <p:cNvPicPr>
            <a:picLocks noChangeAspect="1"/>
          </p:cNvPicPr>
          <p:nvPr/>
        </p:nvPicPr>
        <p:blipFill>
          <a:blip r:embed="rId4"/>
          <a:stretch>
            <a:fillRect/>
          </a:stretch>
        </p:blipFill>
        <p:spPr>
          <a:xfrm>
            <a:off x="513018" y="709868"/>
            <a:ext cx="6732000" cy="4301000"/>
          </a:xfrm>
          <a:prstGeom prst="rect">
            <a:avLst/>
          </a:prstGeom>
          <a:ln>
            <a:solidFill>
              <a:schemeClr val="bg1">
                <a:lumMod val="75000"/>
              </a:schemeClr>
            </a:solidFill>
          </a:ln>
        </p:spPr>
      </p:pic>
    </p:spTree>
    <p:extLst>
      <p:ext uri="{BB962C8B-B14F-4D97-AF65-F5344CB8AC3E}">
        <p14:creationId xmlns:p14="http://schemas.microsoft.com/office/powerpoint/2010/main" val="12711271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72</a:t>
            </a:fld>
            <a:endParaRPr lang="fr-CA" dirty="0"/>
          </a:p>
        </p:txBody>
      </p:sp>
      <p:sp>
        <p:nvSpPr>
          <p:cNvPr id="3" name="Espace réservé du contenu 2"/>
          <p:cNvSpPr>
            <a:spLocks noGrp="1"/>
          </p:cNvSpPr>
          <p:nvPr>
            <p:ph idx="11"/>
            <p:custDataLst>
              <p:tags r:id="rId2"/>
            </p:custDataLst>
          </p:nvPr>
        </p:nvSpPr>
        <p:spPr>
          <a:xfrm>
            <a:off x="300415" y="96196"/>
            <a:ext cx="8606762" cy="436778"/>
          </a:xfrm>
        </p:spPr>
        <p:txBody>
          <a:bodyPr anchor="ctr"/>
          <a:lstStyle/>
          <a:p>
            <a:pPr defTabSz="725091" fontAlgn="base">
              <a:spcBef>
                <a:spcPts val="750"/>
              </a:spcBef>
              <a:spcAft>
                <a:spcPts val="750"/>
              </a:spcAft>
            </a:pPr>
            <a:r>
              <a:rPr lang="fr-CA" sz="2400" dirty="0">
                <a:solidFill>
                  <a:srgbClr val="222223"/>
                </a:solidFill>
                <a:ea typeface="Cambria" panose="02040503050406030204" pitchFamily="18" charset="0"/>
              </a:rPr>
              <a:t>Questionnaire (5/6)</a:t>
            </a:r>
            <a:endParaRPr lang="fr-CA" sz="2400" dirty="0">
              <a:solidFill>
                <a:srgbClr val="222223"/>
              </a:solidFill>
              <a:latin typeface="Trebuchet MS" panose="020B0603020202020204" pitchFamily="34" charset="0"/>
              <a:ea typeface="Cambria" panose="02040503050406030204" pitchFamily="18" charset="0"/>
            </a:endParaRPr>
          </a:p>
        </p:txBody>
      </p:sp>
      <p:pic>
        <p:nvPicPr>
          <p:cNvPr id="5" name="Image 4">
            <a:extLst>
              <a:ext uri="{FF2B5EF4-FFF2-40B4-BE49-F238E27FC236}">
                <a16:creationId xmlns:a16="http://schemas.microsoft.com/office/drawing/2014/main" id="{7B241A5B-E871-D119-DCF9-EDB604097506}"/>
              </a:ext>
            </a:extLst>
          </p:cNvPr>
          <p:cNvPicPr>
            <a:picLocks noChangeAspect="1"/>
          </p:cNvPicPr>
          <p:nvPr/>
        </p:nvPicPr>
        <p:blipFill>
          <a:blip r:embed="rId4"/>
          <a:stretch>
            <a:fillRect/>
          </a:stretch>
        </p:blipFill>
        <p:spPr>
          <a:xfrm>
            <a:off x="508128" y="704978"/>
            <a:ext cx="6734177" cy="4302000"/>
          </a:xfrm>
          <a:prstGeom prst="rect">
            <a:avLst/>
          </a:prstGeom>
          <a:ln>
            <a:solidFill>
              <a:schemeClr val="bg1">
                <a:lumMod val="75000"/>
              </a:schemeClr>
            </a:solidFill>
          </a:ln>
        </p:spPr>
      </p:pic>
    </p:spTree>
    <p:extLst>
      <p:ext uri="{BB962C8B-B14F-4D97-AF65-F5344CB8AC3E}">
        <p14:creationId xmlns:p14="http://schemas.microsoft.com/office/powerpoint/2010/main" val="12877774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73</a:t>
            </a:fld>
            <a:endParaRPr lang="fr-CA" dirty="0"/>
          </a:p>
        </p:txBody>
      </p:sp>
      <p:sp>
        <p:nvSpPr>
          <p:cNvPr id="3" name="Espace réservé du contenu 2"/>
          <p:cNvSpPr>
            <a:spLocks noGrp="1"/>
          </p:cNvSpPr>
          <p:nvPr>
            <p:ph idx="11"/>
            <p:custDataLst>
              <p:tags r:id="rId2"/>
            </p:custDataLst>
          </p:nvPr>
        </p:nvSpPr>
        <p:spPr>
          <a:xfrm>
            <a:off x="300415" y="96196"/>
            <a:ext cx="8606762" cy="436778"/>
          </a:xfrm>
        </p:spPr>
        <p:txBody>
          <a:bodyPr anchor="ctr"/>
          <a:lstStyle/>
          <a:p>
            <a:pPr defTabSz="725091" fontAlgn="base">
              <a:spcBef>
                <a:spcPts val="750"/>
              </a:spcBef>
              <a:spcAft>
                <a:spcPts val="750"/>
              </a:spcAft>
            </a:pPr>
            <a:r>
              <a:rPr lang="fr-CA" sz="2400" dirty="0">
                <a:solidFill>
                  <a:srgbClr val="222223"/>
                </a:solidFill>
                <a:ea typeface="Cambria" panose="02040503050406030204" pitchFamily="18" charset="0"/>
              </a:rPr>
              <a:t>Questionnaire (6/6)</a:t>
            </a:r>
            <a:endParaRPr lang="fr-CA" sz="2400" dirty="0">
              <a:solidFill>
                <a:srgbClr val="222223"/>
              </a:solidFill>
              <a:latin typeface="Trebuchet MS" panose="020B0603020202020204" pitchFamily="34" charset="0"/>
              <a:ea typeface="Cambria" panose="02040503050406030204" pitchFamily="18" charset="0"/>
            </a:endParaRPr>
          </a:p>
        </p:txBody>
      </p:sp>
      <p:pic>
        <p:nvPicPr>
          <p:cNvPr id="5" name="Image 4">
            <a:extLst>
              <a:ext uri="{FF2B5EF4-FFF2-40B4-BE49-F238E27FC236}">
                <a16:creationId xmlns:a16="http://schemas.microsoft.com/office/drawing/2014/main" id="{741E6DC5-1942-6C7E-12BE-32FC5A768BCE}"/>
              </a:ext>
            </a:extLst>
          </p:cNvPr>
          <p:cNvPicPr>
            <a:picLocks noChangeAspect="1"/>
          </p:cNvPicPr>
          <p:nvPr/>
        </p:nvPicPr>
        <p:blipFill>
          <a:blip r:embed="rId4"/>
          <a:stretch>
            <a:fillRect/>
          </a:stretch>
        </p:blipFill>
        <p:spPr>
          <a:xfrm>
            <a:off x="508128" y="704978"/>
            <a:ext cx="3302404" cy="4302000"/>
          </a:xfrm>
          <a:prstGeom prst="rect">
            <a:avLst/>
          </a:prstGeom>
          <a:ln>
            <a:solidFill>
              <a:schemeClr val="bg1">
                <a:lumMod val="75000"/>
              </a:schemeClr>
            </a:solidFill>
          </a:ln>
        </p:spPr>
      </p:pic>
    </p:spTree>
    <p:extLst>
      <p:ext uri="{BB962C8B-B14F-4D97-AF65-F5344CB8AC3E}">
        <p14:creationId xmlns:p14="http://schemas.microsoft.com/office/powerpoint/2010/main" val="3700237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custDataLst>
              <p:tags r:id="rId1"/>
            </p:custDataLst>
          </p:nvPr>
        </p:nvSpPr>
        <p:spPr/>
        <p:txBody>
          <a:bodyPr/>
          <a:lstStyle/>
          <a:p>
            <a:fld id="{C297CA5E-FF06-48ED-82CF-4AAA99EE0D5C}" type="slidenum">
              <a:rPr lang="fr-CA" smtClean="0"/>
              <a:pPr/>
              <a:t>8</a:t>
            </a:fld>
            <a:endParaRPr lang="fr-CA" dirty="0"/>
          </a:p>
        </p:txBody>
      </p:sp>
      <p:sp>
        <p:nvSpPr>
          <p:cNvPr id="8" name="Rectangle 3">
            <a:extLst>
              <a:ext uri="{FF2B5EF4-FFF2-40B4-BE49-F238E27FC236}">
                <a16:creationId xmlns:a16="http://schemas.microsoft.com/office/drawing/2014/main" id="{2D0D13ED-C181-4C80-92D3-A6CA5AD662F5}"/>
              </a:ext>
            </a:extLst>
          </p:cNvPr>
          <p:cNvSpPr>
            <a:spLocks noChangeArrowheads="1"/>
          </p:cNvSpPr>
          <p:nvPr>
            <p:custDataLst>
              <p:tags r:id="rId2"/>
            </p:custDataLst>
          </p:nvPr>
        </p:nvSpPr>
        <p:spPr bwMode="auto">
          <a:xfrm>
            <a:off x="319087" y="151572"/>
            <a:ext cx="8572500" cy="327422"/>
          </a:xfrm>
          <a:prstGeom prst="rect">
            <a:avLst/>
          </a:prstGeom>
          <a:noFill/>
          <a:ln w="9525" algn="ctr">
            <a:noFill/>
            <a:miter lim="800000"/>
            <a:headEnd/>
            <a:tailEnd/>
          </a:ln>
        </p:spPr>
        <p:txBody>
          <a:bodyPr lIns="68556" tIns="34278" rIns="68556" bIns="34278" anchor="ctr"/>
          <a:lstStyle/>
          <a:p>
            <a:pPr marL="514350" indent="-514350" defTabSz="725091">
              <a:spcBef>
                <a:spcPts val="750"/>
              </a:spcBef>
              <a:spcAft>
                <a:spcPts val="750"/>
              </a:spcAft>
            </a:pPr>
            <a:r>
              <a:rPr lang="fr-CA" sz="2200" dirty="0">
                <a:solidFill>
                  <a:srgbClr val="222223"/>
                </a:solidFill>
                <a:latin typeface="Trebuchet MS" panose="020B0603020202020204" pitchFamily="34" charset="0"/>
                <a:ea typeface="Cambria" panose="02040503050406030204" pitchFamily="18" charset="0"/>
                <a:cs typeface="Calibri" panose="020F0502020204030204" pitchFamily="34" charset="0"/>
              </a:rPr>
              <a:t>Highlights (5/5) </a:t>
            </a:r>
          </a:p>
        </p:txBody>
      </p:sp>
      <p:sp>
        <p:nvSpPr>
          <p:cNvPr id="3" name="TextBox 4">
            <a:extLst>
              <a:ext uri="{FF2B5EF4-FFF2-40B4-BE49-F238E27FC236}">
                <a16:creationId xmlns:a16="http://schemas.microsoft.com/office/drawing/2014/main" id="{062FCBE3-2A5B-9B09-9B38-F7770CDEAC85}"/>
              </a:ext>
            </a:extLst>
          </p:cNvPr>
          <p:cNvSpPr txBox="1"/>
          <p:nvPr>
            <p:custDataLst>
              <p:tags r:id="rId3"/>
            </p:custDataLst>
          </p:nvPr>
        </p:nvSpPr>
        <p:spPr>
          <a:xfrm>
            <a:off x="540690" y="671583"/>
            <a:ext cx="7987732" cy="2816156"/>
          </a:xfrm>
          <a:prstGeom prst="rect">
            <a:avLst/>
          </a:prstGeom>
        </p:spPr>
        <p:txBody>
          <a:bodyPr vert="horz" wrap="square" lIns="0" tIns="0" rIns="0" bIns="0" rtlCol="0">
            <a:spAutoFit/>
          </a:bodyPr>
          <a:lstStyle/>
          <a:p>
            <a:pPr algn="just" defTabSz="966788">
              <a:spcBef>
                <a:spcPts val="1200"/>
              </a:spcBef>
              <a:buClr>
                <a:srgbClr val="F46C31"/>
              </a:buClr>
            </a:pPr>
            <a:r>
              <a:rPr lang="en-CA" sz="1100" dirty="0">
                <a:solidFill>
                  <a:srgbClr val="F46C31"/>
                </a:solidFill>
                <a:latin typeface="+mn-lt"/>
              </a:rPr>
              <a:t>Sustainable development and environmental management</a:t>
            </a:r>
          </a:p>
          <a:p>
            <a:pPr marL="231775" indent="-231775" algn="just" defTabSz="966788">
              <a:spcBef>
                <a:spcPts val="600"/>
              </a:spcBef>
              <a:buClr>
                <a:srgbClr val="F46C31"/>
              </a:buClr>
              <a:buFont typeface="Wingdings 3" panose="05040102010807070707" pitchFamily="18" charset="2"/>
              <a:buChar char=""/>
            </a:pPr>
            <a:r>
              <a:rPr lang="en-CA" sz="1100" b="0" dirty="0">
                <a:latin typeface="Calibri" panose="020F0502020204030204" pitchFamily="34" charset="0"/>
                <a:cs typeface="Calibri" panose="020F0502020204030204" pitchFamily="34" charset="0"/>
              </a:rPr>
              <a:t>Overall, </a:t>
            </a:r>
            <a:r>
              <a:rPr lang="en-CA" sz="1100" dirty="0">
                <a:latin typeface="Calibri" panose="020F0502020204030204" pitchFamily="34" charset="0"/>
                <a:cs typeface="Calibri" panose="020F0502020204030204" pitchFamily="34" charset="0"/>
              </a:rPr>
              <a:t>the respondents had a good understanding </a:t>
            </a:r>
            <a:r>
              <a:rPr lang="en-CA" sz="1100" b="0" dirty="0">
                <a:latin typeface="Calibri" panose="020F0502020204030204" pitchFamily="34" charset="0"/>
                <a:cs typeface="Calibri" panose="020F0502020204030204" pitchFamily="34" charset="0"/>
              </a:rPr>
              <a:t>of the sustainable development concept. Three-quarters believe that the economic, social or environmental dimensions are included in this concept, while two-thirds believe that the three are included. </a:t>
            </a:r>
            <a:endParaRPr lang="en-CA" sz="1100" b="0" dirty="0">
              <a:highlight>
                <a:srgbClr val="FFFF00"/>
              </a:highlight>
              <a:latin typeface="+mn-lt"/>
              <a:cs typeface="Calibri" panose="020F0502020204030204" pitchFamily="34" charset="0"/>
            </a:endParaRPr>
          </a:p>
          <a:p>
            <a:pPr marL="231775" indent="-231775" algn="just" defTabSz="966788">
              <a:spcBef>
                <a:spcPts val="600"/>
              </a:spcBef>
              <a:buClr>
                <a:srgbClr val="F46C31"/>
              </a:buClr>
              <a:buFont typeface="Wingdings 3" panose="05040102010807070707" pitchFamily="18" charset="2"/>
              <a:buChar char=""/>
            </a:pPr>
            <a:r>
              <a:rPr lang="en-CA" sz="1100" b="0" dirty="0">
                <a:latin typeface="Calibri" panose="020F0502020204030204" pitchFamily="34" charset="0"/>
                <a:cs typeface="Calibri" panose="020F0502020204030204" pitchFamily="34" charset="0"/>
              </a:rPr>
              <a:t>Slightly less than two-thirds of the companies (64%) have made commitments to reduce their environmental footprint, but </a:t>
            </a:r>
            <a:r>
              <a:rPr lang="en-CA" sz="1100" dirty="0">
                <a:latin typeface="Calibri" panose="020F0502020204030204" pitchFamily="34" charset="0"/>
                <a:cs typeface="Calibri" panose="020F0502020204030204" pitchFamily="34" charset="0"/>
              </a:rPr>
              <a:t>these commitments only have quantifiable targets in 6% of the cases</a:t>
            </a:r>
            <a:r>
              <a:rPr lang="en-CA" sz="1100" b="0" dirty="0">
                <a:latin typeface="Calibri" panose="020F0502020204030204" pitchFamily="34" charset="0"/>
                <a:cs typeface="Calibri" panose="020F0502020204030204" pitchFamily="34" charset="0"/>
              </a:rPr>
              <a:t>. Of those that have not made any commitments, one-third intend to do so in the next two years. </a:t>
            </a:r>
          </a:p>
          <a:p>
            <a:pPr marL="231775" indent="-231775" algn="just" defTabSz="966788">
              <a:spcBef>
                <a:spcPts val="600"/>
              </a:spcBef>
              <a:buClr>
                <a:srgbClr val="F46C31"/>
              </a:buClr>
              <a:buFont typeface="Wingdings 3" panose="05040102010807070707" pitchFamily="18" charset="2"/>
              <a:buChar char=""/>
            </a:pPr>
            <a:r>
              <a:rPr lang="en-CA" sz="1100" b="0" dirty="0">
                <a:latin typeface="Calibri" panose="020F0502020204030204" pitchFamily="34" charset="0"/>
                <a:cs typeface="Calibri" panose="020F0502020204030204" pitchFamily="34" charset="0"/>
              </a:rPr>
              <a:t>Customers of only 27% of the respondents have demanded that the latter make a commitment to reduce their environmental footprint.</a:t>
            </a:r>
          </a:p>
          <a:p>
            <a:pPr marL="231775" indent="-231775" algn="just" defTabSz="966788">
              <a:spcBef>
                <a:spcPts val="600"/>
              </a:spcBef>
              <a:buClr>
                <a:srgbClr val="F46C31"/>
              </a:buClr>
              <a:buFont typeface="Wingdings 3" panose="05040102010807070707" pitchFamily="18" charset="2"/>
              <a:buChar char=""/>
            </a:pPr>
            <a:r>
              <a:rPr lang="en-CA" sz="1100" b="0" dirty="0">
                <a:latin typeface="Calibri" panose="020F0502020204030204" pitchFamily="34" charset="0"/>
                <a:cs typeface="Calibri" panose="020F0502020204030204" pitchFamily="34" charset="0"/>
              </a:rPr>
              <a:t>To reduce their environmental footprint, the aspects deemed most important by respondents are </a:t>
            </a:r>
            <a:r>
              <a:rPr lang="en-CA" sz="1100" dirty="0">
                <a:latin typeface="Calibri" panose="020F0502020204030204" pitchFamily="34" charset="0"/>
                <a:cs typeface="Calibri" panose="020F0502020204030204" pitchFamily="34" charset="0"/>
              </a:rPr>
              <a:t>waste management</a:t>
            </a:r>
            <a:r>
              <a:rPr lang="en-CA" sz="1100" b="0" dirty="0">
                <a:latin typeface="Calibri" panose="020F0502020204030204" pitchFamily="34" charset="0"/>
                <a:cs typeface="Calibri" panose="020F0502020204030204" pitchFamily="34" charset="0"/>
              </a:rPr>
              <a:t> (average of 8.2/10), </a:t>
            </a:r>
            <a:r>
              <a:rPr lang="en-CA" sz="1100" dirty="0">
                <a:latin typeface="Calibri" panose="020F0502020204030204" pitchFamily="34" charset="0"/>
                <a:cs typeface="Calibri" panose="020F0502020204030204" pitchFamily="34" charset="0"/>
              </a:rPr>
              <a:t>energy efficiency </a:t>
            </a:r>
            <a:r>
              <a:rPr lang="en-CA" sz="1100" b="0" dirty="0">
                <a:latin typeface="Calibri" panose="020F0502020204030204" pitchFamily="34" charset="0"/>
                <a:cs typeface="Calibri" panose="020F0502020204030204" pitchFamily="34" charset="0"/>
              </a:rPr>
              <a:t>(7.6/10) and </a:t>
            </a:r>
            <a:r>
              <a:rPr lang="en-CA" sz="1100" dirty="0">
                <a:latin typeface="Calibri" panose="020F0502020204030204" pitchFamily="34" charset="0"/>
                <a:cs typeface="Calibri" panose="020F0502020204030204" pitchFamily="34" charset="0"/>
              </a:rPr>
              <a:t>water management </a:t>
            </a:r>
            <a:r>
              <a:rPr lang="en-CA" sz="1100" b="0" dirty="0">
                <a:latin typeface="Calibri" panose="020F0502020204030204" pitchFamily="34" charset="0"/>
                <a:cs typeface="Calibri" panose="020F0502020204030204" pitchFamily="34" charset="0"/>
              </a:rPr>
              <a:t>(7.5/10).</a:t>
            </a:r>
            <a:endParaRPr lang="en-CA" sz="1100" b="0" dirty="0">
              <a:latin typeface="+mn-lt"/>
              <a:cs typeface="Calibri" panose="020F0502020204030204" pitchFamily="34" charset="0"/>
            </a:endParaRPr>
          </a:p>
          <a:p>
            <a:pPr algn="just" defTabSz="966788">
              <a:spcBef>
                <a:spcPts val="1200"/>
              </a:spcBef>
              <a:buClr>
                <a:srgbClr val="F46C31"/>
              </a:buClr>
            </a:pPr>
            <a:r>
              <a:rPr lang="en-CA" sz="1100" dirty="0">
                <a:solidFill>
                  <a:srgbClr val="F46C31"/>
                </a:solidFill>
                <a:latin typeface="+mn-lt"/>
              </a:rPr>
              <a:t>Company management succession</a:t>
            </a:r>
          </a:p>
          <a:p>
            <a:pPr marL="231775" indent="-231775" algn="just" defTabSz="966788">
              <a:spcBef>
                <a:spcPts val="600"/>
              </a:spcBef>
              <a:buClr>
                <a:srgbClr val="F46C31"/>
              </a:buClr>
              <a:buFont typeface="Wingdings 3" panose="05040102010807070707" pitchFamily="18" charset="2"/>
              <a:buChar char=""/>
            </a:pPr>
            <a:r>
              <a:rPr lang="en-CA" sz="1100" b="0" dirty="0">
                <a:latin typeface="Calibri" panose="020F0502020204030204" pitchFamily="34" charset="0"/>
                <a:cs typeface="Calibri" panose="020F0502020204030204" pitchFamily="34" charset="0"/>
              </a:rPr>
              <a:t>Slightly more than one-third of respondents (35%) </a:t>
            </a:r>
            <a:r>
              <a:rPr lang="en-CA" sz="1100" dirty="0">
                <a:latin typeface="Calibri" panose="020F0502020204030204" pitchFamily="34" charset="0"/>
                <a:cs typeface="Calibri" panose="020F0502020204030204" pitchFamily="34" charset="0"/>
              </a:rPr>
              <a:t>plan on giving up their ownership of the company in the next five years.</a:t>
            </a:r>
            <a:endParaRPr lang="en-CA" sz="1100" dirty="0">
              <a:solidFill>
                <a:srgbClr val="222223"/>
              </a:solidFill>
              <a:latin typeface="+mn-lt"/>
              <a:cs typeface="Calibri" panose="020F0502020204030204" pitchFamily="34" charset="0"/>
            </a:endParaRPr>
          </a:p>
          <a:p>
            <a:pPr marL="231775" indent="-231775" algn="just" defTabSz="966788">
              <a:spcBef>
                <a:spcPts val="600"/>
              </a:spcBef>
              <a:buClr>
                <a:srgbClr val="F46C31"/>
              </a:buClr>
              <a:buFont typeface="Wingdings 3" panose="05040102010807070707" pitchFamily="18" charset="2"/>
              <a:buChar char=""/>
            </a:pPr>
            <a:r>
              <a:rPr lang="en-CA" sz="1100" b="0" dirty="0">
                <a:latin typeface="Calibri" panose="020F0502020204030204" pitchFamily="34" charset="0"/>
                <a:cs typeface="Calibri" panose="020F0502020204030204" pitchFamily="34" charset="0"/>
              </a:rPr>
              <a:t>Of those planning to leave, </a:t>
            </a:r>
            <a:r>
              <a:rPr lang="en-CA" sz="1100" dirty="0">
                <a:latin typeface="Calibri" panose="020F0502020204030204" pitchFamily="34" charset="0"/>
                <a:cs typeface="Calibri" panose="020F0502020204030204" pitchFamily="34" charset="0"/>
              </a:rPr>
              <a:t>the planning process is not too far along</a:t>
            </a:r>
            <a:r>
              <a:rPr lang="en-CA" sz="1100" b="0" dirty="0">
                <a:latin typeface="Calibri" panose="020F0502020204030204" pitchFamily="34" charset="0"/>
                <a:cs typeface="Calibri" panose="020F0502020204030204" pitchFamily="34" charset="0"/>
              </a:rPr>
              <a:t>: 49% have begun thinking about it and 25% have lined up a successor.</a:t>
            </a:r>
            <a:endParaRPr lang="en-CA" sz="1100" b="0" dirty="0">
              <a:solidFill>
                <a:srgbClr val="222223"/>
              </a:solidFill>
              <a:latin typeface="+mn-lt"/>
              <a:cs typeface="Calibri" panose="020F0502020204030204" pitchFamily="34" charset="0"/>
            </a:endParaRPr>
          </a:p>
        </p:txBody>
      </p:sp>
    </p:spTree>
    <p:extLst>
      <p:ext uri="{BB962C8B-B14F-4D97-AF65-F5344CB8AC3E}">
        <p14:creationId xmlns:p14="http://schemas.microsoft.com/office/powerpoint/2010/main" val="415062658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B0DD142-2473-403E-AB61-7C150BFB1025}"/>
              </a:ext>
            </a:extLst>
          </p:cNvPr>
          <p:cNvPicPr>
            <a:picLocks noChangeAspect="1"/>
          </p:cNvPicPr>
          <p:nvPr>
            <p:custDataLst>
              <p:tags r:id="rId1"/>
            </p:custDataLst>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300000"/>
                    </a14:imgEffect>
                  </a14:imgLayer>
                </a14:imgProps>
              </a:ext>
            </a:extLst>
          </a:blip>
          <a:srcRect l="18219" r="32597"/>
          <a:stretch/>
        </p:blipFill>
        <p:spPr>
          <a:xfrm>
            <a:off x="2060575" y="0"/>
            <a:ext cx="7083425" cy="5143500"/>
          </a:xfrm>
          <a:prstGeom prst="rect">
            <a:avLst/>
          </a:prstGeom>
        </p:spPr>
      </p:pic>
      <p:sp>
        <p:nvSpPr>
          <p:cNvPr id="2" name="Forme libre 11">
            <a:extLst>
              <a:ext uri="{FF2B5EF4-FFF2-40B4-BE49-F238E27FC236}">
                <a16:creationId xmlns:a16="http://schemas.microsoft.com/office/drawing/2014/main" id="{64023C61-49A1-ACB7-7453-043F27473D2A}"/>
              </a:ext>
            </a:extLst>
          </p:cNvPr>
          <p:cNvSpPr/>
          <p:nvPr>
            <p:custDataLst>
              <p:tags r:id="rId2"/>
            </p:custDataLst>
          </p:nvPr>
        </p:nvSpPr>
        <p:spPr>
          <a:xfrm>
            <a:off x="-1203" y="0"/>
            <a:ext cx="4636444" cy="5146880"/>
          </a:xfrm>
          <a:custGeom>
            <a:avLst/>
            <a:gdLst>
              <a:gd name="connsiteX0" fmla="*/ 0 w 4636444"/>
              <a:gd name="connsiteY0" fmla="*/ 0 h 5146880"/>
              <a:gd name="connsiteX1" fmla="*/ 3657723 w 4636444"/>
              <a:gd name="connsiteY1" fmla="*/ 0 h 5146880"/>
              <a:gd name="connsiteX2" fmla="*/ 3696279 w 4636444"/>
              <a:gd name="connsiteY2" fmla="*/ 35770 h 5146880"/>
              <a:gd name="connsiteX3" fmla="*/ 4636444 w 4636444"/>
              <a:gd name="connsiteY3" fmla="*/ 2352676 h 5146880"/>
              <a:gd name="connsiteX4" fmla="*/ 3221219 w 4636444"/>
              <a:gd name="connsiteY4" fmla="*/ 5069684 h 5146880"/>
              <a:gd name="connsiteX5" fmla="*/ 3096736 w 4636444"/>
              <a:gd name="connsiteY5" fmla="*/ 5146880 h 5146880"/>
              <a:gd name="connsiteX6" fmla="*/ 0 w 4636444"/>
              <a:gd name="connsiteY6" fmla="*/ 5146880 h 51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444" h="5146880">
                <a:moveTo>
                  <a:pt x="0" y="0"/>
                </a:moveTo>
                <a:lnTo>
                  <a:pt x="3657723" y="0"/>
                </a:lnTo>
                <a:lnTo>
                  <a:pt x="3696279" y="35770"/>
                </a:lnTo>
                <a:cubicBezTo>
                  <a:pt x="4277161" y="628718"/>
                  <a:pt x="4636444" y="1447868"/>
                  <a:pt x="4636444" y="2352676"/>
                </a:cubicBezTo>
                <a:cubicBezTo>
                  <a:pt x="4636444" y="3483686"/>
                  <a:pt x="4075064" y="4480856"/>
                  <a:pt x="3221219" y="5069684"/>
                </a:cubicBezTo>
                <a:lnTo>
                  <a:pt x="3096736" y="5146880"/>
                </a:lnTo>
                <a:lnTo>
                  <a:pt x="0" y="5146880"/>
                </a:lnTo>
                <a:close/>
              </a:path>
            </a:pathLst>
          </a:custGeom>
          <a:solidFill>
            <a:srgbClr val="F46C31"/>
          </a:solidFill>
          <a:ln>
            <a:noFill/>
          </a:ln>
          <a:effectLst>
            <a:outerShdw blurRad="63500" dist="50800" dir="36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4488">
              <a:lnSpc>
                <a:spcPts val="4000"/>
              </a:lnSpc>
              <a:defRPr/>
            </a:pPr>
            <a:r>
              <a:rPr lang="en-CA" sz="3200" dirty="0">
                <a:solidFill>
                  <a:schemeClr val="bg1"/>
                </a:solidFill>
                <a:latin typeface="Trebuchet MS" panose="020B0603020202020204" pitchFamily="34" charset="0"/>
                <a:ea typeface="Cambria" panose="02040503050406030204" pitchFamily="18" charset="0"/>
                <a:cs typeface="Calibri" panose="020F0502020204030204" pitchFamily="34" charset="0"/>
              </a:rPr>
              <a:t>Objectives and methodology</a:t>
            </a:r>
            <a:endParaRPr lang="en-CA" sz="32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83926561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5"/>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7"/>
</p:tagLst>
</file>

<file path=ppt/tags/tag106.xml><?xml version="1.0" encoding="utf-8"?>
<p:tagLst xmlns:a="http://schemas.openxmlformats.org/drawingml/2006/main" xmlns:r="http://schemas.openxmlformats.org/officeDocument/2006/relationships" xmlns:p="http://schemas.openxmlformats.org/presentationml/2006/main">
  <p:tag name="NUM" val="9"/>
</p:tagLst>
</file>

<file path=ppt/tags/tag107.xml><?xml version="1.0" encoding="utf-8"?>
<p:tagLst xmlns:a="http://schemas.openxmlformats.org/drawingml/2006/main" xmlns:r="http://schemas.openxmlformats.org/officeDocument/2006/relationships" xmlns:p="http://schemas.openxmlformats.org/presentationml/2006/main">
  <p:tag name="NUM" val="10"/>
</p:tagLst>
</file>

<file path=ppt/tags/tag108.xml><?xml version="1.0" encoding="utf-8"?>
<p:tagLst xmlns:a="http://schemas.openxmlformats.org/drawingml/2006/main" xmlns:r="http://schemas.openxmlformats.org/officeDocument/2006/relationships" xmlns:p="http://schemas.openxmlformats.org/presentationml/2006/main">
  <p:tag name="NUM" val="12"/>
</p:tagLst>
</file>

<file path=ppt/tags/tag109.xml><?xml version="1.0" encoding="utf-8"?>
<p:tagLst xmlns:a="http://schemas.openxmlformats.org/drawingml/2006/main" xmlns:r="http://schemas.openxmlformats.org/officeDocument/2006/relationships" xmlns:p="http://schemas.openxmlformats.org/presentationml/2006/main">
  <p:tag name="NUM" val="13"/>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17"/>
</p:tagLst>
</file>

<file path=ppt/tags/tag111.xml><?xml version="1.0" encoding="utf-8"?>
<p:tagLst xmlns:a="http://schemas.openxmlformats.org/drawingml/2006/main" xmlns:r="http://schemas.openxmlformats.org/officeDocument/2006/relationships" xmlns:p="http://schemas.openxmlformats.org/presentationml/2006/main">
  <p:tag name="NUM" val="19"/>
</p:tagLst>
</file>

<file path=ppt/tags/tag112.xml><?xml version="1.0" encoding="utf-8"?>
<p:tagLst xmlns:a="http://schemas.openxmlformats.org/drawingml/2006/main" xmlns:r="http://schemas.openxmlformats.org/officeDocument/2006/relationships" xmlns:p="http://schemas.openxmlformats.org/presentationml/2006/main">
  <p:tag name="NUM" val="20"/>
</p:tagLst>
</file>

<file path=ppt/tags/tag113.xml><?xml version="1.0" encoding="utf-8"?>
<p:tagLst xmlns:a="http://schemas.openxmlformats.org/drawingml/2006/main" xmlns:r="http://schemas.openxmlformats.org/officeDocument/2006/relationships" xmlns:p="http://schemas.openxmlformats.org/presentationml/2006/main">
  <p:tag name="NUM" val="23"/>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5"/>
</p:tagLst>
</file>

<file path=ppt/tags/tag116.xml><?xml version="1.0" encoding="utf-8"?>
<p:tagLst xmlns:a="http://schemas.openxmlformats.org/drawingml/2006/main" xmlns:r="http://schemas.openxmlformats.org/officeDocument/2006/relationships" xmlns:p="http://schemas.openxmlformats.org/presentationml/2006/main">
  <p:tag name="NUM" val="9"/>
</p:tagLst>
</file>

<file path=ppt/tags/tag117.xml><?xml version="1.0" encoding="utf-8"?>
<p:tagLst xmlns:a="http://schemas.openxmlformats.org/drawingml/2006/main" xmlns:r="http://schemas.openxmlformats.org/officeDocument/2006/relationships" xmlns:p="http://schemas.openxmlformats.org/presentationml/2006/main">
  <p:tag name="NUM" val="20"/>
</p:tagLst>
</file>

<file path=ppt/tags/tag118.xml><?xml version="1.0" encoding="utf-8"?>
<p:tagLst xmlns:a="http://schemas.openxmlformats.org/drawingml/2006/main" xmlns:r="http://schemas.openxmlformats.org/officeDocument/2006/relationships" xmlns:p="http://schemas.openxmlformats.org/presentationml/2006/main">
  <p:tag name="NUM" val="22"/>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4"/>
</p:tagLst>
</file>

<file path=ppt/tags/tag123.xml><?xml version="1.0" encoding="utf-8"?>
<p:tagLst xmlns:a="http://schemas.openxmlformats.org/drawingml/2006/main" xmlns:r="http://schemas.openxmlformats.org/officeDocument/2006/relationships" xmlns:p="http://schemas.openxmlformats.org/presentationml/2006/main">
  <p:tag name="NUM" val="5"/>
</p:tagLst>
</file>

<file path=ppt/tags/tag124.xml><?xml version="1.0" encoding="utf-8"?>
<p:tagLst xmlns:a="http://schemas.openxmlformats.org/drawingml/2006/main" xmlns:r="http://schemas.openxmlformats.org/officeDocument/2006/relationships" xmlns:p="http://schemas.openxmlformats.org/presentationml/2006/main">
  <p:tag name="NUM" val="6"/>
</p:tagLst>
</file>

<file path=ppt/tags/tag125.xml><?xml version="1.0" encoding="utf-8"?>
<p:tagLst xmlns:a="http://schemas.openxmlformats.org/drawingml/2006/main" xmlns:r="http://schemas.openxmlformats.org/officeDocument/2006/relationships" xmlns:p="http://schemas.openxmlformats.org/presentationml/2006/main">
  <p:tag name="NUM" val="7"/>
</p:tagLst>
</file>

<file path=ppt/tags/tag126.xml><?xml version="1.0" encoding="utf-8"?>
<p:tagLst xmlns:a="http://schemas.openxmlformats.org/drawingml/2006/main" xmlns:r="http://schemas.openxmlformats.org/officeDocument/2006/relationships" xmlns:p="http://schemas.openxmlformats.org/presentationml/2006/main">
  <p:tag name="NUM" val="8"/>
</p:tagLst>
</file>

<file path=ppt/tags/tag127.xml><?xml version="1.0" encoding="utf-8"?>
<p:tagLst xmlns:a="http://schemas.openxmlformats.org/drawingml/2006/main" xmlns:r="http://schemas.openxmlformats.org/officeDocument/2006/relationships" xmlns:p="http://schemas.openxmlformats.org/presentationml/2006/main">
  <p:tag name="NUM" val="9"/>
</p:tagLst>
</file>

<file path=ppt/tags/tag128.xml><?xml version="1.0" encoding="utf-8"?>
<p:tagLst xmlns:a="http://schemas.openxmlformats.org/drawingml/2006/main" xmlns:r="http://schemas.openxmlformats.org/officeDocument/2006/relationships" xmlns:p="http://schemas.openxmlformats.org/presentationml/2006/main">
  <p:tag name="NUM" val="4"/>
</p:tagLst>
</file>

<file path=ppt/tags/tag129.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3"/>
</p:tagLst>
</file>

<file path=ppt/tags/tag132.xml><?xml version="1.0" encoding="utf-8"?>
<p:tagLst xmlns:a="http://schemas.openxmlformats.org/drawingml/2006/main" xmlns:r="http://schemas.openxmlformats.org/officeDocument/2006/relationships" xmlns:p="http://schemas.openxmlformats.org/presentationml/2006/main">
  <p:tag name="NUM" val="5"/>
</p:tagLst>
</file>

<file path=ppt/tags/tag133.xml><?xml version="1.0" encoding="utf-8"?>
<p:tagLst xmlns:a="http://schemas.openxmlformats.org/drawingml/2006/main" xmlns:r="http://schemas.openxmlformats.org/officeDocument/2006/relationships" xmlns:p="http://schemas.openxmlformats.org/presentationml/2006/main">
  <p:tag name="NUM" val="6"/>
</p:tagLst>
</file>

<file path=ppt/tags/tag134.xml><?xml version="1.0" encoding="utf-8"?>
<p:tagLst xmlns:a="http://schemas.openxmlformats.org/drawingml/2006/main" xmlns:r="http://schemas.openxmlformats.org/officeDocument/2006/relationships" xmlns:p="http://schemas.openxmlformats.org/presentationml/2006/main">
  <p:tag name="NUM" val="7"/>
</p:tagLst>
</file>

<file path=ppt/tags/tag135.xml><?xml version="1.0" encoding="utf-8"?>
<p:tagLst xmlns:a="http://schemas.openxmlformats.org/drawingml/2006/main" xmlns:r="http://schemas.openxmlformats.org/officeDocument/2006/relationships" xmlns:p="http://schemas.openxmlformats.org/presentationml/2006/main">
  <p:tag name="NUM" val="17"/>
</p:tagLst>
</file>

<file path=ppt/tags/tag136.xml><?xml version="1.0" encoding="utf-8"?>
<p:tagLst xmlns:a="http://schemas.openxmlformats.org/drawingml/2006/main" xmlns:r="http://schemas.openxmlformats.org/officeDocument/2006/relationships" xmlns:p="http://schemas.openxmlformats.org/presentationml/2006/main">
  <p:tag name="NUM" val="17"/>
</p:tagLst>
</file>

<file path=ppt/tags/tag137.xml><?xml version="1.0" encoding="utf-8"?>
<p:tagLst xmlns:a="http://schemas.openxmlformats.org/drawingml/2006/main" xmlns:r="http://schemas.openxmlformats.org/officeDocument/2006/relationships" xmlns:p="http://schemas.openxmlformats.org/presentationml/2006/main">
  <p:tag name="NUM" val="20"/>
</p:tagLst>
</file>

<file path=ppt/tags/tag138.xml><?xml version="1.0" encoding="utf-8"?>
<p:tagLst xmlns:a="http://schemas.openxmlformats.org/drawingml/2006/main" xmlns:r="http://schemas.openxmlformats.org/officeDocument/2006/relationships" xmlns:p="http://schemas.openxmlformats.org/presentationml/2006/main">
  <p:tag name="NUM" val="20"/>
</p:tagLst>
</file>

<file path=ppt/tags/tag139.xml><?xml version="1.0" encoding="utf-8"?>
<p:tagLst xmlns:a="http://schemas.openxmlformats.org/drawingml/2006/main" xmlns:r="http://schemas.openxmlformats.org/officeDocument/2006/relationships" xmlns:p="http://schemas.openxmlformats.org/presentationml/2006/main">
  <p:tag name="NUM" val="20"/>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5"/>
</p:tagLst>
</file>

<file path=ppt/tags/tag142.xml><?xml version="1.0" encoding="utf-8"?>
<p:tagLst xmlns:a="http://schemas.openxmlformats.org/drawingml/2006/main" xmlns:r="http://schemas.openxmlformats.org/officeDocument/2006/relationships" xmlns:p="http://schemas.openxmlformats.org/presentationml/2006/main">
  <p:tag name="NUM" val="17"/>
</p:tagLst>
</file>

<file path=ppt/tags/tag143.xml><?xml version="1.0" encoding="utf-8"?>
<p:tagLst xmlns:a="http://schemas.openxmlformats.org/drawingml/2006/main" xmlns:r="http://schemas.openxmlformats.org/officeDocument/2006/relationships" xmlns:p="http://schemas.openxmlformats.org/presentationml/2006/main">
  <p:tag name="NUM" val="22"/>
</p:tagLst>
</file>

<file path=ppt/tags/tag144.xml><?xml version="1.0" encoding="utf-8"?>
<p:tagLst xmlns:a="http://schemas.openxmlformats.org/drawingml/2006/main" xmlns:r="http://schemas.openxmlformats.org/officeDocument/2006/relationships" xmlns:p="http://schemas.openxmlformats.org/presentationml/2006/main">
  <p:tag name="NUM" val="1"/>
</p:tagLst>
</file>

<file path=ppt/tags/tag145.xml><?xml version="1.0" encoding="utf-8"?>
<p:tagLst xmlns:a="http://schemas.openxmlformats.org/drawingml/2006/main" xmlns:r="http://schemas.openxmlformats.org/officeDocument/2006/relationships" xmlns:p="http://schemas.openxmlformats.org/presentationml/2006/main">
  <p:tag name="NUM" val="2"/>
</p:tagLst>
</file>

<file path=ppt/tags/tag146.xml><?xml version="1.0" encoding="utf-8"?>
<p:tagLst xmlns:a="http://schemas.openxmlformats.org/drawingml/2006/main" xmlns:r="http://schemas.openxmlformats.org/officeDocument/2006/relationships" xmlns:p="http://schemas.openxmlformats.org/presentationml/2006/main">
  <p:tag name="NUM" val="3"/>
</p:tagLst>
</file>

<file path=ppt/tags/tag147.xml><?xml version="1.0" encoding="utf-8"?>
<p:tagLst xmlns:a="http://schemas.openxmlformats.org/drawingml/2006/main" xmlns:r="http://schemas.openxmlformats.org/officeDocument/2006/relationships" xmlns:p="http://schemas.openxmlformats.org/presentationml/2006/main">
  <p:tag name="NUM" val="4"/>
</p:tagLst>
</file>

<file path=ppt/tags/tag148.xml><?xml version="1.0" encoding="utf-8"?>
<p:tagLst xmlns:a="http://schemas.openxmlformats.org/drawingml/2006/main" xmlns:r="http://schemas.openxmlformats.org/officeDocument/2006/relationships" xmlns:p="http://schemas.openxmlformats.org/presentationml/2006/main">
  <p:tag name="NUM" val="5"/>
</p:tagLst>
</file>

<file path=ppt/tags/tag149.xml><?xml version="1.0" encoding="utf-8"?>
<p:tagLst xmlns:a="http://schemas.openxmlformats.org/drawingml/2006/main" xmlns:r="http://schemas.openxmlformats.org/officeDocument/2006/relationships" xmlns:p="http://schemas.openxmlformats.org/presentationml/2006/main">
  <p:tag name="NUM" val="6"/>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50.xml><?xml version="1.0" encoding="utf-8"?>
<p:tagLst xmlns:a="http://schemas.openxmlformats.org/drawingml/2006/main" xmlns:r="http://schemas.openxmlformats.org/officeDocument/2006/relationships" xmlns:p="http://schemas.openxmlformats.org/presentationml/2006/main">
  <p:tag name="NUM" val="7"/>
</p:tagLst>
</file>

<file path=ppt/tags/tag151.xml><?xml version="1.0" encoding="utf-8"?>
<p:tagLst xmlns:a="http://schemas.openxmlformats.org/drawingml/2006/main" xmlns:r="http://schemas.openxmlformats.org/officeDocument/2006/relationships" xmlns:p="http://schemas.openxmlformats.org/presentationml/2006/main">
  <p:tag name="NUM" val="8"/>
</p:tagLst>
</file>

<file path=ppt/tags/tag152.xml><?xml version="1.0" encoding="utf-8"?>
<p:tagLst xmlns:a="http://schemas.openxmlformats.org/drawingml/2006/main" xmlns:r="http://schemas.openxmlformats.org/officeDocument/2006/relationships" xmlns:p="http://schemas.openxmlformats.org/presentationml/2006/main">
  <p:tag name="NUM" val="9"/>
</p:tagLst>
</file>

<file path=ppt/tags/tag153.xml><?xml version="1.0" encoding="utf-8"?>
<p:tagLst xmlns:a="http://schemas.openxmlformats.org/drawingml/2006/main" xmlns:r="http://schemas.openxmlformats.org/officeDocument/2006/relationships" xmlns:p="http://schemas.openxmlformats.org/presentationml/2006/main">
  <p:tag name="NUM" val="4"/>
</p:tagLst>
</file>

<file path=ppt/tags/tag154.xml><?xml version="1.0" encoding="utf-8"?>
<p:tagLst xmlns:a="http://schemas.openxmlformats.org/drawingml/2006/main" xmlns:r="http://schemas.openxmlformats.org/officeDocument/2006/relationships" xmlns:p="http://schemas.openxmlformats.org/presentationml/2006/main">
  <p:tag name="NUM" val="5"/>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5"/>
</p:tagLst>
</file>

<file path=ppt/tags/tag157.xml><?xml version="1.0" encoding="utf-8"?>
<p:tagLst xmlns:a="http://schemas.openxmlformats.org/drawingml/2006/main" xmlns:r="http://schemas.openxmlformats.org/officeDocument/2006/relationships" xmlns:p="http://schemas.openxmlformats.org/presentationml/2006/main">
  <p:tag name="NUM" val="6"/>
</p:tagLst>
</file>

<file path=ppt/tags/tag158.xml><?xml version="1.0" encoding="utf-8"?>
<p:tagLst xmlns:a="http://schemas.openxmlformats.org/drawingml/2006/main" xmlns:r="http://schemas.openxmlformats.org/officeDocument/2006/relationships" xmlns:p="http://schemas.openxmlformats.org/presentationml/2006/main">
  <p:tag name="NUM" val="7"/>
</p:tagLst>
</file>

<file path=ppt/tags/tag159.xml><?xml version="1.0" encoding="utf-8"?>
<p:tagLst xmlns:a="http://schemas.openxmlformats.org/drawingml/2006/main" xmlns:r="http://schemas.openxmlformats.org/officeDocument/2006/relationships" xmlns:p="http://schemas.openxmlformats.org/presentationml/2006/main">
  <p:tag name="NUM" val="17"/>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17"/>
</p:tagLst>
</file>

<file path=ppt/tags/tag161.xml><?xml version="1.0" encoding="utf-8"?>
<p:tagLst xmlns:a="http://schemas.openxmlformats.org/drawingml/2006/main" xmlns:r="http://schemas.openxmlformats.org/officeDocument/2006/relationships" xmlns:p="http://schemas.openxmlformats.org/presentationml/2006/main">
  <p:tag name="NUM" val="20"/>
</p:tagLst>
</file>

<file path=ppt/tags/tag162.xml><?xml version="1.0" encoding="utf-8"?>
<p:tagLst xmlns:a="http://schemas.openxmlformats.org/drawingml/2006/main" xmlns:r="http://schemas.openxmlformats.org/officeDocument/2006/relationships" xmlns:p="http://schemas.openxmlformats.org/presentationml/2006/main">
  <p:tag name="NUM" val="20"/>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17"/>
</p:tagLst>
</file>

<file path=ppt/tags/tag165.xml><?xml version="1.0" encoding="utf-8"?>
<p:tagLst xmlns:a="http://schemas.openxmlformats.org/drawingml/2006/main" xmlns:r="http://schemas.openxmlformats.org/officeDocument/2006/relationships" xmlns:p="http://schemas.openxmlformats.org/presentationml/2006/main">
  <p:tag name="NUM" val="5"/>
</p:tagLst>
</file>

<file path=ppt/tags/tag166.xml><?xml version="1.0" encoding="utf-8"?>
<p:tagLst xmlns:a="http://schemas.openxmlformats.org/drawingml/2006/main" xmlns:r="http://schemas.openxmlformats.org/officeDocument/2006/relationships" xmlns:p="http://schemas.openxmlformats.org/presentationml/2006/main">
  <p:tag name="NUM" val="3"/>
</p:tagLst>
</file>

<file path=ppt/tags/tag167.xml><?xml version="1.0" encoding="utf-8"?>
<p:tagLst xmlns:a="http://schemas.openxmlformats.org/drawingml/2006/main" xmlns:r="http://schemas.openxmlformats.org/officeDocument/2006/relationships" xmlns:p="http://schemas.openxmlformats.org/presentationml/2006/main">
  <p:tag name="NUM" val="20"/>
</p:tagLst>
</file>

<file path=ppt/tags/tag168.xml><?xml version="1.0" encoding="utf-8"?>
<p:tagLst xmlns:a="http://schemas.openxmlformats.org/drawingml/2006/main" xmlns:r="http://schemas.openxmlformats.org/officeDocument/2006/relationships" xmlns:p="http://schemas.openxmlformats.org/presentationml/2006/main">
  <p:tag name="NUM" val="20"/>
</p:tagLst>
</file>

<file path=ppt/tags/tag169.xml><?xml version="1.0" encoding="utf-8"?>
<p:tagLst xmlns:a="http://schemas.openxmlformats.org/drawingml/2006/main" xmlns:r="http://schemas.openxmlformats.org/officeDocument/2006/relationships" xmlns:p="http://schemas.openxmlformats.org/presentationml/2006/main">
  <p:tag name="NUM" val="22"/>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70.xml><?xml version="1.0" encoding="utf-8"?>
<p:tagLst xmlns:a="http://schemas.openxmlformats.org/drawingml/2006/main" xmlns:r="http://schemas.openxmlformats.org/officeDocument/2006/relationships" xmlns:p="http://schemas.openxmlformats.org/presentationml/2006/main">
  <p:tag name="NUM" val="1"/>
</p:tagLst>
</file>

<file path=ppt/tags/tag171.xml><?xml version="1.0" encoding="utf-8"?>
<p:tagLst xmlns:a="http://schemas.openxmlformats.org/drawingml/2006/main" xmlns:r="http://schemas.openxmlformats.org/officeDocument/2006/relationships" xmlns:p="http://schemas.openxmlformats.org/presentationml/2006/main">
  <p:tag name="NUM" val="2"/>
</p:tagLst>
</file>

<file path=ppt/tags/tag172.xml><?xml version="1.0" encoding="utf-8"?>
<p:tagLst xmlns:a="http://schemas.openxmlformats.org/drawingml/2006/main" xmlns:r="http://schemas.openxmlformats.org/officeDocument/2006/relationships" xmlns:p="http://schemas.openxmlformats.org/presentationml/2006/main">
  <p:tag name="NUM" val="3"/>
</p:tagLst>
</file>

<file path=ppt/tags/tag173.xml><?xml version="1.0" encoding="utf-8"?>
<p:tagLst xmlns:a="http://schemas.openxmlformats.org/drawingml/2006/main" xmlns:r="http://schemas.openxmlformats.org/officeDocument/2006/relationships" xmlns:p="http://schemas.openxmlformats.org/presentationml/2006/main">
  <p:tag name="NUM" val="4"/>
</p:tagLst>
</file>

<file path=ppt/tags/tag174.xml><?xml version="1.0" encoding="utf-8"?>
<p:tagLst xmlns:a="http://schemas.openxmlformats.org/drawingml/2006/main" xmlns:r="http://schemas.openxmlformats.org/officeDocument/2006/relationships" xmlns:p="http://schemas.openxmlformats.org/presentationml/2006/main">
  <p:tag name="NUM" val="5"/>
</p:tagLst>
</file>

<file path=ppt/tags/tag175.xml><?xml version="1.0" encoding="utf-8"?>
<p:tagLst xmlns:a="http://schemas.openxmlformats.org/drawingml/2006/main" xmlns:r="http://schemas.openxmlformats.org/officeDocument/2006/relationships" xmlns:p="http://schemas.openxmlformats.org/presentationml/2006/main">
  <p:tag name="NUM" val="6"/>
</p:tagLst>
</file>

<file path=ppt/tags/tag176.xml><?xml version="1.0" encoding="utf-8"?>
<p:tagLst xmlns:a="http://schemas.openxmlformats.org/drawingml/2006/main" xmlns:r="http://schemas.openxmlformats.org/officeDocument/2006/relationships" xmlns:p="http://schemas.openxmlformats.org/presentationml/2006/main">
  <p:tag name="NUM" val="7"/>
</p:tagLst>
</file>

<file path=ppt/tags/tag177.xml><?xml version="1.0" encoding="utf-8"?>
<p:tagLst xmlns:a="http://schemas.openxmlformats.org/drawingml/2006/main" xmlns:r="http://schemas.openxmlformats.org/officeDocument/2006/relationships" xmlns:p="http://schemas.openxmlformats.org/presentationml/2006/main">
  <p:tag name="NUM" val="8"/>
</p:tagLst>
</file>

<file path=ppt/tags/tag178.xml><?xml version="1.0" encoding="utf-8"?>
<p:tagLst xmlns:a="http://schemas.openxmlformats.org/drawingml/2006/main" xmlns:r="http://schemas.openxmlformats.org/officeDocument/2006/relationships" xmlns:p="http://schemas.openxmlformats.org/presentationml/2006/main">
  <p:tag name="NUM" val="9"/>
</p:tagLst>
</file>

<file path=ppt/tags/tag179.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80.xml><?xml version="1.0" encoding="utf-8"?>
<p:tagLst xmlns:a="http://schemas.openxmlformats.org/drawingml/2006/main" xmlns:r="http://schemas.openxmlformats.org/officeDocument/2006/relationships" xmlns:p="http://schemas.openxmlformats.org/presentationml/2006/main">
  <p:tag name="NUM" val="4"/>
</p:tagLst>
</file>

<file path=ppt/tags/tag181.xml><?xml version="1.0" encoding="utf-8"?>
<p:tagLst xmlns:a="http://schemas.openxmlformats.org/drawingml/2006/main" xmlns:r="http://schemas.openxmlformats.org/officeDocument/2006/relationships" xmlns:p="http://schemas.openxmlformats.org/presentationml/2006/main">
  <p:tag name="NUM" val="4"/>
</p:tagLst>
</file>

<file path=ppt/tags/tag182.xml><?xml version="1.0" encoding="utf-8"?>
<p:tagLst xmlns:a="http://schemas.openxmlformats.org/drawingml/2006/main" xmlns:r="http://schemas.openxmlformats.org/officeDocument/2006/relationships" xmlns:p="http://schemas.openxmlformats.org/presentationml/2006/main">
  <p:tag name="NUM" val="4"/>
</p:tagLst>
</file>

<file path=ppt/tags/tag183.xml><?xml version="1.0" encoding="utf-8"?>
<p:tagLst xmlns:a="http://schemas.openxmlformats.org/drawingml/2006/main" xmlns:r="http://schemas.openxmlformats.org/officeDocument/2006/relationships" xmlns:p="http://schemas.openxmlformats.org/presentationml/2006/main">
  <p:tag name="NUM" val="1"/>
</p:tagLst>
</file>

<file path=ppt/tags/tag184.xml><?xml version="1.0" encoding="utf-8"?>
<p:tagLst xmlns:a="http://schemas.openxmlformats.org/drawingml/2006/main" xmlns:r="http://schemas.openxmlformats.org/officeDocument/2006/relationships" xmlns:p="http://schemas.openxmlformats.org/presentationml/2006/main">
  <p:tag name="NUM" val="3"/>
</p:tagLst>
</file>

<file path=ppt/tags/tag185.xml><?xml version="1.0" encoding="utf-8"?>
<p:tagLst xmlns:a="http://schemas.openxmlformats.org/drawingml/2006/main" xmlns:r="http://schemas.openxmlformats.org/officeDocument/2006/relationships" xmlns:p="http://schemas.openxmlformats.org/presentationml/2006/main">
  <p:tag name="NUM" val="5"/>
</p:tagLst>
</file>

<file path=ppt/tags/tag186.xml><?xml version="1.0" encoding="utf-8"?>
<p:tagLst xmlns:a="http://schemas.openxmlformats.org/drawingml/2006/main" xmlns:r="http://schemas.openxmlformats.org/officeDocument/2006/relationships" xmlns:p="http://schemas.openxmlformats.org/presentationml/2006/main">
  <p:tag name="NUM" val="6"/>
</p:tagLst>
</file>

<file path=ppt/tags/tag187.xml><?xml version="1.0" encoding="utf-8"?>
<p:tagLst xmlns:a="http://schemas.openxmlformats.org/drawingml/2006/main" xmlns:r="http://schemas.openxmlformats.org/officeDocument/2006/relationships" xmlns:p="http://schemas.openxmlformats.org/presentationml/2006/main">
  <p:tag name="NUM" val="7"/>
</p:tagLst>
</file>

<file path=ppt/tags/tag188.xml><?xml version="1.0" encoding="utf-8"?>
<p:tagLst xmlns:a="http://schemas.openxmlformats.org/drawingml/2006/main" xmlns:r="http://schemas.openxmlformats.org/officeDocument/2006/relationships" xmlns:p="http://schemas.openxmlformats.org/presentationml/2006/main">
  <p:tag name="NUM" val="17"/>
</p:tagLst>
</file>

<file path=ppt/tags/tag189.xml><?xml version="1.0" encoding="utf-8"?>
<p:tagLst xmlns:a="http://schemas.openxmlformats.org/drawingml/2006/main" xmlns:r="http://schemas.openxmlformats.org/officeDocument/2006/relationships" xmlns:p="http://schemas.openxmlformats.org/presentationml/2006/main">
  <p:tag name="NUM" val="17"/>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190.xml><?xml version="1.0" encoding="utf-8"?>
<p:tagLst xmlns:a="http://schemas.openxmlformats.org/drawingml/2006/main" xmlns:r="http://schemas.openxmlformats.org/officeDocument/2006/relationships" xmlns:p="http://schemas.openxmlformats.org/presentationml/2006/main">
  <p:tag name="NUM" val="17"/>
</p:tagLst>
</file>

<file path=ppt/tags/tag191.xml><?xml version="1.0" encoding="utf-8"?>
<p:tagLst xmlns:a="http://schemas.openxmlformats.org/drawingml/2006/main" xmlns:r="http://schemas.openxmlformats.org/officeDocument/2006/relationships" xmlns:p="http://schemas.openxmlformats.org/presentationml/2006/main">
  <p:tag name="NUM" val="20"/>
</p:tagLst>
</file>

<file path=ppt/tags/tag192.xml><?xml version="1.0" encoding="utf-8"?>
<p:tagLst xmlns:a="http://schemas.openxmlformats.org/drawingml/2006/main" xmlns:r="http://schemas.openxmlformats.org/officeDocument/2006/relationships" xmlns:p="http://schemas.openxmlformats.org/presentationml/2006/main">
  <p:tag name="NUM" val="20"/>
</p:tagLst>
</file>

<file path=ppt/tags/tag193.xml><?xml version="1.0" encoding="utf-8"?>
<p:tagLst xmlns:a="http://schemas.openxmlformats.org/drawingml/2006/main" xmlns:r="http://schemas.openxmlformats.org/officeDocument/2006/relationships" xmlns:p="http://schemas.openxmlformats.org/presentationml/2006/main">
  <p:tag name="NUM" val="20"/>
</p:tagLst>
</file>

<file path=ppt/tags/tag194.xml><?xml version="1.0" encoding="utf-8"?>
<p:tagLst xmlns:a="http://schemas.openxmlformats.org/drawingml/2006/main" xmlns:r="http://schemas.openxmlformats.org/officeDocument/2006/relationships" xmlns:p="http://schemas.openxmlformats.org/presentationml/2006/main">
  <p:tag name="NUM" val="20"/>
</p:tagLst>
</file>

<file path=ppt/tags/tag195.xml><?xml version="1.0" encoding="utf-8"?>
<p:tagLst xmlns:a="http://schemas.openxmlformats.org/drawingml/2006/main" xmlns:r="http://schemas.openxmlformats.org/officeDocument/2006/relationships" xmlns:p="http://schemas.openxmlformats.org/presentationml/2006/main">
  <p:tag name="NUM" val="2"/>
</p:tagLst>
</file>

<file path=ppt/tags/tag196.xml><?xml version="1.0" encoding="utf-8"?>
<p:tagLst xmlns:a="http://schemas.openxmlformats.org/drawingml/2006/main" xmlns:r="http://schemas.openxmlformats.org/officeDocument/2006/relationships" xmlns:p="http://schemas.openxmlformats.org/presentationml/2006/main">
  <p:tag name="NUM" val="5"/>
</p:tagLst>
</file>

<file path=ppt/tags/tag197.xml><?xml version="1.0" encoding="utf-8"?>
<p:tagLst xmlns:a="http://schemas.openxmlformats.org/drawingml/2006/main" xmlns:r="http://schemas.openxmlformats.org/officeDocument/2006/relationships" xmlns:p="http://schemas.openxmlformats.org/presentationml/2006/main">
  <p:tag name="NUM" val="20"/>
</p:tagLst>
</file>

<file path=ppt/tags/tag198.xml><?xml version="1.0" encoding="utf-8"?>
<p:tagLst xmlns:a="http://schemas.openxmlformats.org/drawingml/2006/main" xmlns:r="http://schemas.openxmlformats.org/officeDocument/2006/relationships" xmlns:p="http://schemas.openxmlformats.org/presentationml/2006/main">
  <p:tag name="NUM" val="17"/>
</p:tagLst>
</file>

<file path=ppt/tags/tag19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00.xml><?xml version="1.0" encoding="utf-8"?>
<p:tagLst xmlns:a="http://schemas.openxmlformats.org/drawingml/2006/main" xmlns:r="http://schemas.openxmlformats.org/officeDocument/2006/relationships" xmlns:p="http://schemas.openxmlformats.org/presentationml/2006/main">
  <p:tag name="NUM" val="20"/>
</p:tagLst>
</file>

<file path=ppt/tags/tag201.xml><?xml version="1.0" encoding="utf-8"?>
<p:tagLst xmlns:a="http://schemas.openxmlformats.org/drawingml/2006/main" xmlns:r="http://schemas.openxmlformats.org/officeDocument/2006/relationships" xmlns:p="http://schemas.openxmlformats.org/presentationml/2006/main">
  <p:tag name="NUM" val="20"/>
</p:tagLst>
</file>

<file path=ppt/tags/tag202.xml><?xml version="1.0" encoding="utf-8"?>
<p:tagLst xmlns:a="http://schemas.openxmlformats.org/drawingml/2006/main" xmlns:r="http://schemas.openxmlformats.org/officeDocument/2006/relationships" xmlns:p="http://schemas.openxmlformats.org/presentationml/2006/main">
  <p:tag name="NUM" val="17"/>
</p:tagLst>
</file>

<file path=ppt/tags/tag203.xml><?xml version="1.0" encoding="utf-8"?>
<p:tagLst xmlns:a="http://schemas.openxmlformats.org/drawingml/2006/main" xmlns:r="http://schemas.openxmlformats.org/officeDocument/2006/relationships" xmlns:p="http://schemas.openxmlformats.org/presentationml/2006/main">
  <p:tag name="NUM" val="17"/>
</p:tagLst>
</file>

<file path=ppt/tags/tag204.xml><?xml version="1.0" encoding="utf-8"?>
<p:tagLst xmlns:a="http://schemas.openxmlformats.org/drawingml/2006/main" xmlns:r="http://schemas.openxmlformats.org/officeDocument/2006/relationships" xmlns:p="http://schemas.openxmlformats.org/presentationml/2006/main">
  <p:tag name="NUM" val="17"/>
</p:tagLst>
</file>

<file path=ppt/tags/tag205.xml><?xml version="1.0" encoding="utf-8"?>
<p:tagLst xmlns:a="http://schemas.openxmlformats.org/drawingml/2006/main" xmlns:r="http://schemas.openxmlformats.org/officeDocument/2006/relationships" xmlns:p="http://schemas.openxmlformats.org/presentationml/2006/main">
  <p:tag name="NUM" val="17"/>
</p:tagLst>
</file>

<file path=ppt/tags/tag206.xml><?xml version="1.0" encoding="utf-8"?>
<p:tagLst xmlns:a="http://schemas.openxmlformats.org/drawingml/2006/main" xmlns:r="http://schemas.openxmlformats.org/officeDocument/2006/relationships" xmlns:p="http://schemas.openxmlformats.org/presentationml/2006/main">
  <p:tag name="NUM" val="20"/>
</p:tagLst>
</file>

<file path=ppt/tags/tag207.xml><?xml version="1.0" encoding="utf-8"?>
<p:tagLst xmlns:a="http://schemas.openxmlformats.org/drawingml/2006/main" xmlns:r="http://schemas.openxmlformats.org/officeDocument/2006/relationships" xmlns:p="http://schemas.openxmlformats.org/presentationml/2006/main">
  <p:tag name="NUM" val="22"/>
</p:tagLst>
</file>

<file path=ppt/tags/tag208.xml><?xml version="1.0" encoding="utf-8"?>
<p:tagLst xmlns:a="http://schemas.openxmlformats.org/drawingml/2006/main" xmlns:r="http://schemas.openxmlformats.org/officeDocument/2006/relationships" xmlns:p="http://schemas.openxmlformats.org/presentationml/2006/main">
  <p:tag name="NUM" val="1"/>
</p:tagLst>
</file>

<file path=ppt/tags/tag209.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10.xml><?xml version="1.0" encoding="utf-8"?>
<p:tagLst xmlns:a="http://schemas.openxmlformats.org/drawingml/2006/main" xmlns:r="http://schemas.openxmlformats.org/officeDocument/2006/relationships" xmlns:p="http://schemas.openxmlformats.org/presentationml/2006/main">
  <p:tag name="NUM" val="1"/>
</p:tagLst>
</file>

<file path=ppt/tags/tag211.xml><?xml version="1.0" encoding="utf-8"?>
<p:tagLst xmlns:a="http://schemas.openxmlformats.org/drawingml/2006/main" xmlns:r="http://schemas.openxmlformats.org/officeDocument/2006/relationships" xmlns:p="http://schemas.openxmlformats.org/presentationml/2006/main">
  <p:tag name="NUM" val="2"/>
</p:tagLst>
</file>

<file path=ppt/tags/tag212.xml><?xml version="1.0" encoding="utf-8"?>
<p:tagLst xmlns:a="http://schemas.openxmlformats.org/drawingml/2006/main" xmlns:r="http://schemas.openxmlformats.org/officeDocument/2006/relationships" xmlns:p="http://schemas.openxmlformats.org/presentationml/2006/main">
  <p:tag name="NUM" val="3"/>
</p:tagLst>
</file>

<file path=ppt/tags/tag213.xml><?xml version="1.0" encoding="utf-8"?>
<p:tagLst xmlns:a="http://schemas.openxmlformats.org/drawingml/2006/main" xmlns:r="http://schemas.openxmlformats.org/officeDocument/2006/relationships" xmlns:p="http://schemas.openxmlformats.org/presentationml/2006/main">
  <p:tag name="NUM" val="5"/>
</p:tagLst>
</file>

<file path=ppt/tags/tag214.xml><?xml version="1.0" encoding="utf-8"?>
<p:tagLst xmlns:a="http://schemas.openxmlformats.org/drawingml/2006/main" xmlns:r="http://schemas.openxmlformats.org/officeDocument/2006/relationships" xmlns:p="http://schemas.openxmlformats.org/presentationml/2006/main">
  <p:tag name="NUM" val="6"/>
</p:tagLst>
</file>

<file path=ppt/tags/tag215.xml><?xml version="1.0" encoding="utf-8"?>
<p:tagLst xmlns:a="http://schemas.openxmlformats.org/drawingml/2006/main" xmlns:r="http://schemas.openxmlformats.org/officeDocument/2006/relationships" xmlns:p="http://schemas.openxmlformats.org/presentationml/2006/main">
  <p:tag name="NUM" val="11"/>
</p:tagLst>
</file>

<file path=ppt/tags/tag216.xml><?xml version="1.0" encoding="utf-8"?>
<p:tagLst xmlns:a="http://schemas.openxmlformats.org/drawingml/2006/main" xmlns:r="http://schemas.openxmlformats.org/officeDocument/2006/relationships" xmlns:p="http://schemas.openxmlformats.org/presentationml/2006/main">
  <p:tag name="NUM" val="4"/>
</p:tagLst>
</file>

<file path=ppt/tags/tag217.xml><?xml version="1.0" encoding="utf-8"?>
<p:tagLst xmlns:a="http://schemas.openxmlformats.org/drawingml/2006/main" xmlns:r="http://schemas.openxmlformats.org/officeDocument/2006/relationships" xmlns:p="http://schemas.openxmlformats.org/presentationml/2006/main">
  <p:tag name="NUM" val="4"/>
</p:tagLst>
</file>

<file path=ppt/tags/tag218.xml><?xml version="1.0" encoding="utf-8"?>
<p:tagLst xmlns:a="http://schemas.openxmlformats.org/drawingml/2006/main" xmlns:r="http://schemas.openxmlformats.org/officeDocument/2006/relationships" xmlns:p="http://schemas.openxmlformats.org/presentationml/2006/main">
  <p:tag name="NUM" val="5"/>
</p:tagLst>
</file>

<file path=ppt/tags/tag219.xml><?xml version="1.0" encoding="utf-8"?>
<p:tagLst xmlns:a="http://schemas.openxmlformats.org/drawingml/2006/main" xmlns:r="http://schemas.openxmlformats.org/officeDocument/2006/relationships" xmlns:p="http://schemas.openxmlformats.org/presentationml/2006/main">
  <p:tag name="NUM" val="6"/>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20.xml><?xml version="1.0" encoding="utf-8"?>
<p:tagLst xmlns:a="http://schemas.openxmlformats.org/drawingml/2006/main" xmlns:r="http://schemas.openxmlformats.org/officeDocument/2006/relationships" xmlns:p="http://schemas.openxmlformats.org/presentationml/2006/main">
  <p:tag name="NUM" val="6"/>
</p:tagLst>
</file>

<file path=ppt/tags/tag221.xml><?xml version="1.0" encoding="utf-8"?>
<p:tagLst xmlns:a="http://schemas.openxmlformats.org/drawingml/2006/main" xmlns:r="http://schemas.openxmlformats.org/officeDocument/2006/relationships" xmlns:p="http://schemas.openxmlformats.org/presentationml/2006/main">
  <p:tag name="NUM" val="4"/>
</p:tagLst>
</file>

<file path=ppt/tags/tag222.xml><?xml version="1.0" encoding="utf-8"?>
<p:tagLst xmlns:a="http://schemas.openxmlformats.org/drawingml/2006/main" xmlns:r="http://schemas.openxmlformats.org/officeDocument/2006/relationships" xmlns:p="http://schemas.openxmlformats.org/presentationml/2006/main">
  <p:tag name="NUM" val="4"/>
</p:tagLst>
</file>

<file path=ppt/tags/tag223.xml><?xml version="1.0" encoding="utf-8"?>
<p:tagLst xmlns:a="http://schemas.openxmlformats.org/drawingml/2006/main" xmlns:r="http://schemas.openxmlformats.org/officeDocument/2006/relationships" xmlns:p="http://schemas.openxmlformats.org/presentationml/2006/main">
  <p:tag name="NUM" val="1"/>
</p:tagLst>
</file>

<file path=ppt/tags/tag224.xml><?xml version="1.0" encoding="utf-8"?>
<p:tagLst xmlns:a="http://schemas.openxmlformats.org/drawingml/2006/main" xmlns:r="http://schemas.openxmlformats.org/officeDocument/2006/relationships" xmlns:p="http://schemas.openxmlformats.org/presentationml/2006/main">
  <p:tag name="NUM" val="3"/>
</p:tagLst>
</file>

<file path=ppt/tags/tag225.xml><?xml version="1.0" encoding="utf-8"?>
<p:tagLst xmlns:a="http://schemas.openxmlformats.org/drawingml/2006/main" xmlns:r="http://schemas.openxmlformats.org/officeDocument/2006/relationships" xmlns:p="http://schemas.openxmlformats.org/presentationml/2006/main">
  <p:tag name="NUM" val="3"/>
</p:tagLst>
</file>

<file path=ppt/tags/tag226.xml><?xml version="1.0" encoding="utf-8"?>
<p:tagLst xmlns:a="http://schemas.openxmlformats.org/drawingml/2006/main" xmlns:r="http://schemas.openxmlformats.org/officeDocument/2006/relationships" xmlns:p="http://schemas.openxmlformats.org/presentationml/2006/main">
  <p:tag name="NUM" val="2"/>
</p:tagLst>
</file>

<file path=ppt/tags/tag227.xml><?xml version="1.0" encoding="utf-8"?>
<p:tagLst xmlns:a="http://schemas.openxmlformats.org/drawingml/2006/main" xmlns:r="http://schemas.openxmlformats.org/officeDocument/2006/relationships" xmlns:p="http://schemas.openxmlformats.org/presentationml/2006/main">
  <p:tag name="NUM" val="4"/>
</p:tagLst>
</file>

<file path=ppt/tags/tag228.xml><?xml version="1.0" encoding="utf-8"?>
<p:tagLst xmlns:a="http://schemas.openxmlformats.org/drawingml/2006/main" xmlns:r="http://schemas.openxmlformats.org/officeDocument/2006/relationships" xmlns:p="http://schemas.openxmlformats.org/presentationml/2006/main">
  <p:tag name="NUM" val="1"/>
</p:tagLst>
</file>

<file path=ppt/tags/tag229.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30.xml><?xml version="1.0" encoding="utf-8"?>
<p:tagLst xmlns:a="http://schemas.openxmlformats.org/drawingml/2006/main" xmlns:r="http://schemas.openxmlformats.org/officeDocument/2006/relationships" xmlns:p="http://schemas.openxmlformats.org/presentationml/2006/main">
  <p:tag name="NUM" val="3"/>
</p:tagLst>
</file>

<file path=ppt/tags/tag231.xml><?xml version="1.0" encoding="utf-8"?>
<p:tagLst xmlns:a="http://schemas.openxmlformats.org/drawingml/2006/main" xmlns:r="http://schemas.openxmlformats.org/officeDocument/2006/relationships" xmlns:p="http://schemas.openxmlformats.org/presentationml/2006/main">
  <p:tag name="NUM" val="4"/>
</p:tagLst>
</file>

<file path=ppt/tags/tag232.xml><?xml version="1.0" encoding="utf-8"?>
<p:tagLst xmlns:a="http://schemas.openxmlformats.org/drawingml/2006/main" xmlns:r="http://schemas.openxmlformats.org/officeDocument/2006/relationships" xmlns:p="http://schemas.openxmlformats.org/presentationml/2006/main">
  <p:tag name="NUM" val="5"/>
</p:tagLst>
</file>

<file path=ppt/tags/tag233.xml><?xml version="1.0" encoding="utf-8"?>
<p:tagLst xmlns:a="http://schemas.openxmlformats.org/drawingml/2006/main" xmlns:r="http://schemas.openxmlformats.org/officeDocument/2006/relationships" xmlns:p="http://schemas.openxmlformats.org/presentationml/2006/main">
  <p:tag name="NUM" val="6"/>
</p:tagLst>
</file>

<file path=ppt/tags/tag234.xml><?xml version="1.0" encoding="utf-8"?>
<p:tagLst xmlns:a="http://schemas.openxmlformats.org/drawingml/2006/main" xmlns:r="http://schemas.openxmlformats.org/officeDocument/2006/relationships" xmlns:p="http://schemas.openxmlformats.org/presentationml/2006/main">
  <p:tag name="NUM" val="7"/>
</p:tagLst>
</file>

<file path=ppt/tags/tag235.xml><?xml version="1.0" encoding="utf-8"?>
<p:tagLst xmlns:a="http://schemas.openxmlformats.org/drawingml/2006/main" xmlns:r="http://schemas.openxmlformats.org/officeDocument/2006/relationships" xmlns:p="http://schemas.openxmlformats.org/presentationml/2006/main">
  <p:tag name="NUM" val="8"/>
</p:tagLst>
</file>

<file path=ppt/tags/tag236.xml><?xml version="1.0" encoding="utf-8"?>
<p:tagLst xmlns:a="http://schemas.openxmlformats.org/drawingml/2006/main" xmlns:r="http://schemas.openxmlformats.org/officeDocument/2006/relationships" xmlns:p="http://schemas.openxmlformats.org/presentationml/2006/main">
  <p:tag name="NUM" val="9"/>
</p:tagLst>
</file>

<file path=ppt/tags/tag237.xml><?xml version="1.0" encoding="utf-8"?>
<p:tagLst xmlns:a="http://schemas.openxmlformats.org/drawingml/2006/main" xmlns:r="http://schemas.openxmlformats.org/officeDocument/2006/relationships" xmlns:p="http://schemas.openxmlformats.org/presentationml/2006/main">
  <p:tag name="NUM" val="4"/>
</p:tagLst>
</file>

<file path=ppt/tags/tag238.xml><?xml version="1.0" encoding="utf-8"?>
<p:tagLst xmlns:a="http://schemas.openxmlformats.org/drawingml/2006/main" xmlns:r="http://schemas.openxmlformats.org/officeDocument/2006/relationships" xmlns:p="http://schemas.openxmlformats.org/presentationml/2006/main">
  <p:tag name="NUM" val="4"/>
</p:tagLst>
</file>

<file path=ppt/tags/tag239.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40.xml><?xml version="1.0" encoding="utf-8"?>
<p:tagLst xmlns:a="http://schemas.openxmlformats.org/drawingml/2006/main" xmlns:r="http://schemas.openxmlformats.org/officeDocument/2006/relationships" xmlns:p="http://schemas.openxmlformats.org/presentationml/2006/main">
  <p:tag name="NUM" val="1"/>
</p:tagLst>
</file>

<file path=ppt/tags/tag241.xml><?xml version="1.0" encoding="utf-8"?>
<p:tagLst xmlns:a="http://schemas.openxmlformats.org/drawingml/2006/main" xmlns:r="http://schemas.openxmlformats.org/officeDocument/2006/relationships" xmlns:p="http://schemas.openxmlformats.org/presentationml/2006/main">
  <p:tag name="NUM" val="4"/>
</p:tagLst>
</file>

<file path=ppt/tags/tag242.xml><?xml version="1.0" encoding="utf-8"?>
<p:tagLst xmlns:a="http://schemas.openxmlformats.org/drawingml/2006/main" xmlns:r="http://schemas.openxmlformats.org/officeDocument/2006/relationships" xmlns:p="http://schemas.openxmlformats.org/presentationml/2006/main">
  <p:tag name="NUM" val="1"/>
</p:tagLst>
</file>

<file path=ppt/tags/tag243.xml><?xml version="1.0" encoding="utf-8"?>
<p:tagLst xmlns:a="http://schemas.openxmlformats.org/drawingml/2006/main" xmlns:r="http://schemas.openxmlformats.org/officeDocument/2006/relationships" xmlns:p="http://schemas.openxmlformats.org/presentationml/2006/main">
  <p:tag name="NUM" val="2"/>
</p:tagLst>
</file>

<file path=ppt/tags/tag244.xml><?xml version="1.0" encoding="utf-8"?>
<p:tagLst xmlns:a="http://schemas.openxmlformats.org/drawingml/2006/main" xmlns:r="http://schemas.openxmlformats.org/officeDocument/2006/relationships" xmlns:p="http://schemas.openxmlformats.org/presentationml/2006/main">
  <p:tag name="NUM" val="3"/>
</p:tagLst>
</file>

<file path=ppt/tags/tag245.xml><?xml version="1.0" encoding="utf-8"?>
<p:tagLst xmlns:a="http://schemas.openxmlformats.org/drawingml/2006/main" xmlns:r="http://schemas.openxmlformats.org/officeDocument/2006/relationships" xmlns:p="http://schemas.openxmlformats.org/presentationml/2006/main">
  <p:tag name="NUM" val="4"/>
</p:tagLst>
</file>

<file path=ppt/tags/tag246.xml><?xml version="1.0" encoding="utf-8"?>
<p:tagLst xmlns:a="http://schemas.openxmlformats.org/drawingml/2006/main" xmlns:r="http://schemas.openxmlformats.org/officeDocument/2006/relationships" xmlns:p="http://schemas.openxmlformats.org/presentationml/2006/main">
  <p:tag name="NUM" val="5"/>
</p:tagLst>
</file>

<file path=ppt/tags/tag247.xml><?xml version="1.0" encoding="utf-8"?>
<p:tagLst xmlns:a="http://schemas.openxmlformats.org/drawingml/2006/main" xmlns:r="http://schemas.openxmlformats.org/officeDocument/2006/relationships" xmlns:p="http://schemas.openxmlformats.org/presentationml/2006/main">
  <p:tag name="NUM" val="11"/>
</p:tagLst>
</file>

<file path=ppt/tags/tag248.xml><?xml version="1.0" encoding="utf-8"?>
<p:tagLst xmlns:a="http://schemas.openxmlformats.org/drawingml/2006/main" xmlns:r="http://schemas.openxmlformats.org/officeDocument/2006/relationships" xmlns:p="http://schemas.openxmlformats.org/presentationml/2006/main">
  <p:tag name="NUM" val="5"/>
</p:tagLst>
</file>

<file path=ppt/tags/tag249.xml><?xml version="1.0" encoding="utf-8"?>
<p:tagLst xmlns:a="http://schemas.openxmlformats.org/drawingml/2006/main" xmlns:r="http://schemas.openxmlformats.org/officeDocument/2006/relationships" xmlns:p="http://schemas.openxmlformats.org/presentationml/2006/main">
  <p:tag name="NUM" val="11"/>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50.xml><?xml version="1.0" encoding="utf-8"?>
<p:tagLst xmlns:a="http://schemas.openxmlformats.org/drawingml/2006/main" xmlns:r="http://schemas.openxmlformats.org/officeDocument/2006/relationships" xmlns:p="http://schemas.openxmlformats.org/presentationml/2006/main">
  <p:tag name="NUM" val="11"/>
</p:tagLst>
</file>

<file path=ppt/tags/tag251.xml><?xml version="1.0" encoding="utf-8"?>
<p:tagLst xmlns:a="http://schemas.openxmlformats.org/drawingml/2006/main" xmlns:r="http://schemas.openxmlformats.org/officeDocument/2006/relationships" xmlns:p="http://schemas.openxmlformats.org/presentationml/2006/main">
  <p:tag name="NUM" val="11"/>
</p:tagLst>
</file>

<file path=ppt/tags/tag252.xml><?xml version="1.0" encoding="utf-8"?>
<p:tagLst xmlns:a="http://schemas.openxmlformats.org/drawingml/2006/main" xmlns:r="http://schemas.openxmlformats.org/officeDocument/2006/relationships" xmlns:p="http://schemas.openxmlformats.org/presentationml/2006/main">
  <p:tag name="NUM" val="11"/>
</p:tagLst>
</file>

<file path=ppt/tags/tag253.xml><?xml version="1.0" encoding="utf-8"?>
<p:tagLst xmlns:a="http://schemas.openxmlformats.org/drawingml/2006/main" xmlns:r="http://schemas.openxmlformats.org/officeDocument/2006/relationships" xmlns:p="http://schemas.openxmlformats.org/presentationml/2006/main">
  <p:tag name="NUM" val="5"/>
</p:tagLst>
</file>

<file path=ppt/tags/tag254.xml><?xml version="1.0" encoding="utf-8"?>
<p:tagLst xmlns:a="http://schemas.openxmlformats.org/drawingml/2006/main" xmlns:r="http://schemas.openxmlformats.org/officeDocument/2006/relationships" xmlns:p="http://schemas.openxmlformats.org/presentationml/2006/main">
  <p:tag name="NUM" val="1"/>
</p:tagLst>
</file>

<file path=ppt/tags/tag255.xml><?xml version="1.0" encoding="utf-8"?>
<p:tagLst xmlns:a="http://schemas.openxmlformats.org/drawingml/2006/main" xmlns:r="http://schemas.openxmlformats.org/officeDocument/2006/relationships" xmlns:p="http://schemas.openxmlformats.org/presentationml/2006/main">
  <p:tag name="NUM" val="5"/>
</p:tagLst>
</file>

<file path=ppt/tags/tag256.xml><?xml version="1.0" encoding="utf-8"?>
<p:tagLst xmlns:a="http://schemas.openxmlformats.org/drawingml/2006/main" xmlns:r="http://schemas.openxmlformats.org/officeDocument/2006/relationships" xmlns:p="http://schemas.openxmlformats.org/presentationml/2006/main">
  <p:tag name="NUM" val="2"/>
</p:tagLst>
</file>

<file path=ppt/tags/tag257.xml><?xml version="1.0" encoding="utf-8"?>
<p:tagLst xmlns:a="http://schemas.openxmlformats.org/drawingml/2006/main" xmlns:r="http://schemas.openxmlformats.org/officeDocument/2006/relationships" xmlns:p="http://schemas.openxmlformats.org/presentationml/2006/main">
  <p:tag name="NUM" val="3"/>
</p:tagLst>
</file>

<file path=ppt/tags/tag258.xml><?xml version="1.0" encoding="utf-8"?>
<p:tagLst xmlns:a="http://schemas.openxmlformats.org/drawingml/2006/main" xmlns:r="http://schemas.openxmlformats.org/officeDocument/2006/relationships" xmlns:p="http://schemas.openxmlformats.org/presentationml/2006/main">
  <p:tag name="NUM" val="4"/>
</p:tagLst>
</file>

<file path=ppt/tags/tag259.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60.xml><?xml version="1.0" encoding="utf-8"?>
<p:tagLst xmlns:a="http://schemas.openxmlformats.org/drawingml/2006/main" xmlns:r="http://schemas.openxmlformats.org/officeDocument/2006/relationships" xmlns:p="http://schemas.openxmlformats.org/presentationml/2006/main">
  <p:tag name="NUM" val="4"/>
</p:tagLst>
</file>

<file path=ppt/tags/tag261.xml><?xml version="1.0" encoding="utf-8"?>
<p:tagLst xmlns:a="http://schemas.openxmlformats.org/drawingml/2006/main" xmlns:r="http://schemas.openxmlformats.org/officeDocument/2006/relationships" xmlns:p="http://schemas.openxmlformats.org/presentationml/2006/main">
  <p:tag name="NUM" val="4"/>
</p:tagLst>
</file>

<file path=ppt/tags/tag262.xml><?xml version="1.0" encoding="utf-8"?>
<p:tagLst xmlns:a="http://schemas.openxmlformats.org/drawingml/2006/main" xmlns:r="http://schemas.openxmlformats.org/officeDocument/2006/relationships" xmlns:p="http://schemas.openxmlformats.org/presentationml/2006/main">
  <p:tag name="NUM" val="1"/>
</p:tagLst>
</file>

<file path=ppt/tags/tag263.xml><?xml version="1.0" encoding="utf-8"?>
<p:tagLst xmlns:a="http://schemas.openxmlformats.org/drawingml/2006/main" xmlns:r="http://schemas.openxmlformats.org/officeDocument/2006/relationships" xmlns:p="http://schemas.openxmlformats.org/presentationml/2006/main">
  <p:tag name="NUM" val="4"/>
</p:tagLst>
</file>

<file path=ppt/tags/tag264.xml><?xml version="1.0" encoding="utf-8"?>
<p:tagLst xmlns:a="http://schemas.openxmlformats.org/drawingml/2006/main" xmlns:r="http://schemas.openxmlformats.org/officeDocument/2006/relationships" xmlns:p="http://schemas.openxmlformats.org/presentationml/2006/main">
  <p:tag name="NUM" val="1"/>
</p:tagLst>
</file>

<file path=ppt/tags/tag265.xml><?xml version="1.0" encoding="utf-8"?>
<p:tagLst xmlns:a="http://schemas.openxmlformats.org/drawingml/2006/main" xmlns:r="http://schemas.openxmlformats.org/officeDocument/2006/relationships" xmlns:p="http://schemas.openxmlformats.org/presentationml/2006/main">
  <p:tag name="NUM" val="3"/>
</p:tagLst>
</file>

<file path=ppt/tags/tag266.xml><?xml version="1.0" encoding="utf-8"?>
<p:tagLst xmlns:a="http://schemas.openxmlformats.org/drawingml/2006/main" xmlns:r="http://schemas.openxmlformats.org/officeDocument/2006/relationships" xmlns:p="http://schemas.openxmlformats.org/presentationml/2006/main">
  <p:tag name="NUM" val="4"/>
</p:tagLst>
</file>

<file path=ppt/tags/tag267.xml><?xml version="1.0" encoding="utf-8"?>
<p:tagLst xmlns:a="http://schemas.openxmlformats.org/drawingml/2006/main" xmlns:r="http://schemas.openxmlformats.org/officeDocument/2006/relationships" xmlns:p="http://schemas.openxmlformats.org/presentationml/2006/main">
  <p:tag name="NUM" val="5"/>
</p:tagLst>
</file>

<file path=ppt/tags/tag268.xml><?xml version="1.0" encoding="utf-8"?>
<p:tagLst xmlns:a="http://schemas.openxmlformats.org/drawingml/2006/main" xmlns:r="http://schemas.openxmlformats.org/officeDocument/2006/relationships" xmlns:p="http://schemas.openxmlformats.org/presentationml/2006/main">
  <p:tag name="NUM" val="6"/>
</p:tagLst>
</file>

<file path=ppt/tags/tag269.xml><?xml version="1.0" encoding="utf-8"?>
<p:tagLst xmlns:a="http://schemas.openxmlformats.org/drawingml/2006/main" xmlns:r="http://schemas.openxmlformats.org/officeDocument/2006/relationships" xmlns:p="http://schemas.openxmlformats.org/presentationml/2006/main">
  <p:tag name="NUM" val="6"/>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70.xml><?xml version="1.0" encoding="utf-8"?>
<p:tagLst xmlns:a="http://schemas.openxmlformats.org/drawingml/2006/main" xmlns:r="http://schemas.openxmlformats.org/officeDocument/2006/relationships" xmlns:p="http://schemas.openxmlformats.org/presentationml/2006/main">
  <p:tag name="NUM" val="6"/>
</p:tagLst>
</file>

<file path=ppt/tags/tag271.xml><?xml version="1.0" encoding="utf-8"?>
<p:tagLst xmlns:a="http://schemas.openxmlformats.org/drawingml/2006/main" xmlns:r="http://schemas.openxmlformats.org/officeDocument/2006/relationships" xmlns:p="http://schemas.openxmlformats.org/presentationml/2006/main">
  <p:tag name="NUM" val="2"/>
</p:tagLst>
</file>

<file path=ppt/tags/tag272.xml><?xml version="1.0" encoding="utf-8"?>
<p:tagLst xmlns:a="http://schemas.openxmlformats.org/drawingml/2006/main" xmlns:r="http://schemas.openxmlformats.org/officeDocument/2006/relationships" xmlns:p="http://schemas.openxmlformats.org/presentationml/2006/main">
  <p:tag name="NUM" val="6"/>
</p:tagLst>
</file>

<file path=ppt/tags/tag273.xml><?xml version="1.0" encoding="utf-8"?>
<p:tagLst xmlns:a="http://schemas.openxmlformats.org/drawingml/2006/main" xmlns:r="http://schemas.openxmlformats.org/officeDocument/2006/relationships" xmlns:p="http://schemas.openxmlformats.org/presentationml/2006/main">
  <p:tag name="NUM" val="6"/>
</p:tagLst>
</file>

<file path=ppt/tags/tag274.xml><?xml version="1.0" encoding="utf-8"?>
<p:tagLst xmlns:a="http://schemas.openxmlformats.org/drawingml/2006/main" xmlns:r="http://schemas.openxmlformats.org/officeDocument/2006/relationships" xmlns:p="http://schemas.openxmlformats.org/presentationml/2006/main">
  <p:tag name="NUM" val="4"/>
</p:tagLst>
</file>

<file path=ppt/tags/tag275.xml><?xml version="1.0" encoding="utf-8"?>
<p:tagLst xmlns:a="http://schemas.openxmlformats.org/drawingml/2006/main" xmlns:r="http://schemas.openxmlformats.org/officeDocument/2006/relationships" xmlns:p="http://schemas.openxmlformats.org/presentationml/2006/main">
  <p:tag name="NUM" val="1"/>
</p:tagLst>
</file>

<file path=ppt/tags/tag276.xml><?xml version="1.0" encoding="utf-8"?>
<p:tagLst xmlns:a="http://schemas.openxmlformats.org/drawingml/2006/main" xmlns:r="http://schemas.openxmlformats.org/officeDocument/2006/relationships" xmlns:p="http://schemas.openxmlformats.org/presentationml/2006/main">
  <p:tag name="NUM" val="4"/>
</p:tagLst>
</file>

<file path=ppt/tags/tag277.xml><?xml version="1.0" encoding="utf-8"?>
<p:tagLst xmlns:a="http://schemas.openxmlformats.org/drawingml/2006/main" xmlns:r="http://schemas.openxmlformats.org/officeDocument/2006/relationships" xmlns:p="http://schemas.openxmlformats.org/presentationml/2006/main">
  <p:tag name="NUM" val="5"/>
</p:tagLst>
</file>

<file path=ppt/tags/tag278.xml><?xml version="1.0" encoding="utf-8"?>
<p:tagLst xmlns:a="http://schemas.openxmlformats.org/drawingml/2006/main" xmlns:r="http://schemas.openxmlformats.org/officeDocument/2006/relationships" xmlns:p="http://schemas.openxmlformats.org/presentationml/2006/main">
  <p:tag name="NUM" val="2"/>
</p:tagLst>
</file>

<file path=ppt/tags/tag279.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80.xml><?xml version="1.0" encoding="utf-8"?>
<p:tagLst xmlns:a="http://schemas.openxmlformats.org/drawingml/2006/main" xmlns:r="http://schemas.openxmlformats.org/officeDocument/2006/relationships" xmlns:p="http://schemas.openxmlformats.org/presentationml/2006/main">
  <p:tag name="NUM" val="3"/>
</p:tagLst>
</file>

<file path=ppt/tags/tag281.xml><?xml version="1.0" encoding="utf-8"?>
<p:tagLst xmlns:a="http://schemas.openxmlformats.org/drawingml/2006/main" xmlns:r="http://schemas.openxmlformats.org/officeDocument/2006/relationships" xmlns:p="http://schemas.openxmlformats.org/presentationml/2006/main">
  <p:tag name="NUM" val="2"/>
</p:tagLst>
</file>

<file path=ppt/tags/tag282.xml><?xml version="1.0" encoding="utf-8"?>
<p:tagLst xmlns:a="http://schemas.openxmlformats.org/drawingml/2006/main" xmlns:r="http://schemas.openxmlformats.org/officeDocument/2006/relationships" xmlns:p="http://schemas.openxmlformats.org/presentationml/2006/main">
  <p:tag name="NUM" val="4"/>
</p:tagLst>
</file>

<file path=ppt/tags/tag283.xml><?xml version="1.0" encoding="utf-8"?>
<p:tagLst xmlns:a="http://schemas.openxmlformats.org/drawingml/2006/main" xmlns:r="http://schemas.openxmlformats.org/officeDocument/2006/relationships" xmlns:p="http://schemas.openxmlformats.org/presentationml/2006/main">
  <p:tag name="NUM" val="4"/>
</p:tagLst>
</file>

<file path=ppt/tags/tag284.xml><?xml version="1.0" encoding="utf-8"?>
<p:tagLst xmlns:a="http://schemas.openxmlformats.org/drawingml/2006/main" xmlns:r="http://schemas.openxmlformats.org/officeDocument/2006/relationships" xmlns:p="http://schemas.openxmlformats.org/presentationml/2006/main">
  <p:tag name="NUM" val="4"/>
</p:tagLst>
</file>

<file path=ppt/tags/tag285.xml><?xml version="1.0" encoding="utf-8"?>
<p:tagLst xmlns:a="http://schemas.openxmlformats.org/drawingml/2006/main" xmlns:r="http://schemas.openxmlformats.org/officeDocument/2006/relationships" xmlns:p="http://schemas.openxmlformats.org/presentationml/2006/main">
  <p:tag name="NUM" val="4"/>
</p:tagLst>
</file>

<file path=ppt/tags/tag286.xml><?xml version="1.0" encoding="utf-8"?>
<p:tagLst xmlns:a="http://schemas.openxmlformats.org/drawingml/2006/main" xmlns:r="http://schemas.openxmlformats.org/officeDocument/2006/relationships" xmlns:p="http://schemas.openxmlformats.org/presentationml/2006/main">
  <p:tag name="NUM" val="4"/>
</p:tagLst>
</file>

<file path=ppt/tags/tag287.xml><?xml version="1.0" encoding="utf-8"?>
<p:tagLst xmlns:a="http://schemas.openxmlformats.org/drawingml/2006/main" xmlns:r="http://schemas.openxmlformats.org/officeDocument/2006/relationships" xmlns:p="http://schemas.openxmlformats.org/presentationml/2006/main">
  <p:tag name="NUM" val="1"/>
</p:tagLst>
</file>

<file path=ppt/tags/tag288.xml><?xml version="1.0" encoding="utf-8"?>
<p:tagLst xmlns:a="http://schemas.openxmlformats.org/drawingml/2006/main" xmlns:r="http://schemas.openxmlformats.org/officeDocument/2006/relationships" xmlns:p="http://schemas.openxmlformats.org/presentationml/2006/main">
  <p:tag name="NUM" val="4"/>
</p:tagLst>
</file>

<file path=ppt/tags/tag289.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7"/>
</p:tagLst>
</file>

<file path=ppt/tags/tag290.xml><?xml version="1.0" encoding="utf-8"?>
<p:tagLst xmlns:a="http://schemas.openxmlformats.org/drawingml/2006/main" xmlns:r="http://schemas.openxmlformats.org/officeDocument/2006/relationships" xmlns:p="http://schemas.openxmlformats.org/presentationml/2006/main">
  <p:tag name="NUM" val="1"/>
</p:tagLst>
</file>

<file path=ppt/tags/tag291.xml><?xml version="1.0" encoding="utf-8"?>
<p:tagLst xmlns:a="http://schemas.openxmlformats.org/drawingml/2006/main" xmlns:r="http://schemas.openxmlformats.org/officeDocument/2006/relationships" xmlns:p="http://schemas.openxmlformats.org/presentationml/2006/main">
  <p:tag name="NUM" val="4"/>
</p:tagLst>
</file>

<file path=ppt/tags/tag292.xml><?xml version="1.0" encoding="utf-8"?>
<p:tagLst xmlns:a="http://schemas.openxmlformats.org/drawingml/2006/main" xmlns:r="http://schemas.openxmlformats.org/officeDocument/2006/relationships" xmlns:p="http://schemas.openxmlformats.org/presentationml/2006/main">
  <p:tag name="NUM" val="11"/>
</p:tagLst>
</file>

<file path=ppt/tags/tag293.xml><?xml version="1.0" encoding="utf-8"?>
<p:tagLst xmlns:a="http://schemas.openxmlformats.org/drawingml/2006/main" xmlns:r="http://schemas.openxmlformats.org/officeDocument/2006/relationships" xmlns:p="http://schemas.openxmlformats.org/presentationml/2006/main">
  <p:tag name="NUM" val="3"/>
</p:tagLst>
</file>

<file path=ppt/tags/tag294.xml><?xml version="1.0" encoding="utf-8"?>
<p:tagLst xmlns:a="http://schemas.openxmlformats.org/drawingml/2006/main" xmlns:r="http://schemas.openxmlformats.org/officeDocument/2006/relationships" xmlns:p="http://schemas.openxmlformats.org/presentationml/2006/main">
  <p:tag name="NUM" val="4"/>
</p:tagLst>
</file>

<file path=ppt/tags/tag295.xml><?xml version="1.0" encoding="utf-8"?>
<p:tagLst xmlns:a="http://schemas.openxmlformats.org/drawingml/2006/main" xmlns:r="http://schemas.openxmlformats.org/officeDocument/2006/relationships" xmlns:p="http://schemas.openxmlformats.org/presentationml/2006/main">
  <p:tag name="NUM" val="11"/>
</p:tagLst>
</file>

<file path=ppt/tags/tag296.xml><?xml version="1.0" encoding="utf-8"?>
<p:tagLst xmlns:a="http://schemas.openxmlformats.org/drawingml/2006/main" xmlns:r="http://schemas.openxmlformats.org/officeDocument/2006/relationships" xmlns:p="http://schemas.openxmlformats.org/presentationml/2006/main">
  <p:tag name="NUM" val="4"/>
</p:tagLst>
</file>

<file path=ppt/tags/tag297.xml><?xml version="1.0" encoding="utf-8"?>
<p:tagLst xmlns:a="http://schemas.openxmlformats.org/drawingml/2006/main" xmlns:r="http://schemas.openxmlformats.org/officeDocument/2006/relationships" xmlns:p="http://schemas.openxmlformats.org/presentationml/2006/main">
  <p:tag name="NUM" val="2"/>
</p:tagLst>
</file>

<file path=ppt/tags/tag298.xml><?xml version="1.0" encoding="utf-8"?>
<p:tagLst xmlns:a="http://schemas.openxmlformats.org/drawingml/2006/main" xmlns:r="http://schemas.openxmlformats.org/officeDocument/2006/relationships" xmlns:p="http://schemas.openxmlformats.org/presentationml/2006/main">
  <p:tag name="NUM" val="3"/>
</p:tagLst>
</file>

<file path=ppt/tags/tag29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00.xml><?xml version="1.0" encoding="utf-8"?>
<p:tagLst xmlns:a="http://schemas.openxmlformats.org/drawingml/2006/main" xmlns:r="http://schemas.openxmlformats.org/officeDocument/2006/relationships" xmlns:p="http://schemas.openxmlformats.org/presentationml/2006/main">
  <p:tag name="NUM" val="4"/>
</p:tagLst>
</file>

<file path=ppt/tags/tag301.xml><?xml version="1.0" encoding="utf-8"?>
<p:tagLst xmlns:a="http://schemas.openxmlformats.org/drawingml/2006/main" xmlns:r="http://schemas.openxmlformats.org/officeDocument/2006/relationships" xmlns:p="http://schemas.openxmlformats.org/presentationml/2006/main">
  <p:tag name="NUM" val="1"/>
</p:tagLst>
</file>

<file path=ppt/tags/tag302.xml><?xml version="1.0" encoding="utf-8"?>
<p:tagLst xmlns:a="http://schemas.openxmlformats.org/drawingml/2006/main" xmlns:r="http://schemas.openxmlformats.org/officeDocument/2006/relationships" xmlns:p="http://schemas.openxmlformats.org/presentationml/2006/main">
  <p:tag name="NUM" val="3"/>
</p:tagLst>
</file>

<file path=ppt/tags/tag303.xml><?xml version="1.0" encoding="utf-8"?>
<p:tagLst xmlns:a="http://schemas.openxmlformats.org/drawingml/2006/main" xmlns:r="http://schemas.openxmlformats.org/officeDocument/2006/relationships" xmlns:p="http://schemas.openxmlformats.org/presentationml/2006/main">
  <p:tag name="NUM" val="4"/>
</p:tagLst>
</file>

<file path=ppt/tags/tag304.xml><?xml version="1.0" encoding="utf-8"?>
<p:tagLst xmlns:a="http://schemas.openxmlformats.org/drawingml/2006/main" xmlns:r="http://schemas.openxmlformats.org/officeDocument/2006/relationships" xmlns:p="http://schemas.openxmlformats.org/presentationml/2006/main">
  <p:tag name="NUM" val="4"/>
</p:tagLst>
</file>

<file path=ppt/tags/tag305.xml><?xml version="1.0" encoding="utf-8"?>
<p:tagLst xmlns:a="http://schemas.openxmlformats.org/drawingml/2006/main" xmlns:r="http://schemas.openxmlformats.org/officeDocument/2006/relationships" xmlns:p="http://schemas.openxmlformats.org/presentationml/2006/main">
  <p:tag name="NUM" val="4"/>
</p:tagLst>
</file>

<file path=ppt/tags/tag306.xml><?xml version="1.0" encoding="utf-8"?>
<p:tagLst xmlns:a="http://schemas.openxmlformats.org/drawingml/2006/main" xmlns:r="http://schemas.openxmlformats.org/officeDocument/2006/relationships" xmlns:p="http://schemas.openxmlformats.org/presentationml/2006/main">
  <p:tag name="NUM" val="4"/>
</p:tagLst>
</file>

<file path=ppt/tags/tag307.xml><?xml version="1.0" encoding="utf-8"?>
<p:tagLst xmlns:a="http://schemas.openxmlformats.org/drawingml/2006/main" xmlns:r="http://schemas.openxmlformats.org/officeDocument/2006/relationships" xmlns:p="http://schemas.openxmlformats.org/presentationml/2006/main">
  <p:tag name="NUM" val="4"/>
</p:tagLst>
</file>

<file path=ppt/tags/tag308.xml><?xml version="1.0" encoding="utf-8"?>
<p:tagLst xmlns:a="http://schemas.openxmlformats.org/drawingml/2006/main" xmlns:r="http://schemas.openxmlformats.org/officeDocument/2006/relationships" xmlns:p="http://schemas.openxmlformats.org/presentationml/2006/main">
  <p:tag name="NUM" val="2"/>
</p:tagLst>
</file>

<file path=ppt/tags/tag309.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10.xml><?xml version="1.0" encoding="utf-8"?>
<p:tagLst xmlns:a="http://schemas.openxmlformats.org/drawingml/2006/main" xmlns:r="http://schemas.openxmlformats.org/officeDocument/2006/relationships" xmlns:p="http://schemas.openxmlformats.org/presentationml/2006/main">
  <p:tag name="NUM" val="3"/>
</p:tagLst>
</file>

<file path=ppt/tags/tag311.xml><?xml version="1.0" encoding="utf-8"?>
<p:tagLst xmlns:a="http://schemas.openxmlformats.org/drawingml/2006/main" xmlns:r="http://schemas.openxmlformats.org/officeDocument/2006/relationships" xmlns:p="http://schemas.openxmlformats.org/presentationml/2006/main">
  <p:tag name="NUM" val="4"/>
</p:tagLst>
</file>

<file path=ppt/tags/tag312.xml><?xml version="1.0" encoding="utf-8"?>
<p:tagLst xmlns:a="http://schemas.openxmlformats.org/drawingml/2006/main" xmlns:r="http://schemas.openxmlformats.org/officeDocument/2006/relationships" xmlns:p="http://schemas.openxmlformats.org/presentationml/2006/main">
  <p:tag name="NUM" val="1"/>
</p:tagLst>
</file>

<file path=ppt/tags/tag313.xml><?xml version="1.0" encoding="utf-8"?>
<p:tagLst xmlns:a="http://schemas.openxmlformats.org/drawingml/2006/main" xmlns:r="http://schemas.openxmlformats.org/officeDocument/2006/relationships" xmlns:p="http://schemas.openxmlformats.org/presentationml/2006/main">
  <p:tag name="NUM" val="4"/>
</p:tagLst>
</file>

<file path=ppt/tags/tag314.xml><?xml version="1.0" encoding="utf-8"?>
<p:tagLst xmlns:a="http://schemas.openxmlformats.org/drawingml/2006/main" xmlns:r="http://schemas.openxmlformats.org/officeDocument/2006/relationships" xmlns:p="http://schemas.openxmlformats.org/presentationml/2006/main">
  <p:tag name="NUM" val="5"/>
</p:tagLst>
</file>

<file path=ppt/tags/tag315.xml><?xml version="1.0" encoding="utf-8"?>
<p:tagLst xmlns:a="http://schemas.openxmlformats.org/drawingml/2006/main" xmlns:r="http://schemas.openxmlformats.org/officeDocument/2006/relationships" xmlns:p="http://schemas.openxmlformats.org/presentationml/2006/main">
  <p:tag name="NUM" val="2"/>
</p:tagLst>
</file>

<file path=ppt/tags/tag316.xml><?xml version="1.0" encoding="utf-8"?>
<p:tagLst xmlns:a="http://schemas.openxmlformats.org/drawingml/2006/main" xmlns:r="http://schemas.openxmlformats.org/officeDocument/2006/relationships" xmlns:p="http://schemas.openxmlformats.org/presentationml/2006/main">
  <p:tag name="NUM" val="2"/>
</p:tagLst>
</file>

<file path=ppt/tags/tag317.xml><?xml version="1.0" encoding="utf-8"?>
<p:tagLst xmlns:a="http://schemas.openxmlformats.org/drawingml/2006/main" xmlns:r="http://schemas.openxmlformats.org/officeDocument/2006/relationships" xmlns:p="http://schemas.openxmlformats.org/presentationml/2006/main">
  <p:tag name="NUM" val="3"/>
</p:tagLst>
</file>

<file path=ppt/tags/tag318.xml><?xml version="1.0" encoding="utf-8"?>
<p:tagLst xmlns:a="http://schemas.openxmlformats.org/drawingml/2006/main" xmlns:r="http://schemas.openxmlformats.org/officeDocument/2006/relationships" xmlns:p="http://schemas.openxmlformats.org/presentationml/2006/main">
  <p:tag name="NUM" val="3"/>
</p:tagLst>
</file>

<file path=ppt/tags/tag319.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7"/>
</p:tagLst>
</file>

<file path=ppt/tags/tag320.xml><?xml version="1.0" encoding="utf-8"?>
<p:tagLst xmlns:a="http://schemas.openxmlformats.org/drawingml/2006/main" xmlns:r="http://schemas.openxmlformats.org/officeDocument/2006/relationships" xmlns:p="http://schemas.openxmlformats.org/presentationml/2006/main">
  <p:tag name="NUM" val="4"/>
</p:tagLst>
</file>

<file path=ppt/tags/tag321.xml><?xml version="1.0" encoding="utf-8"?>
<p:tagLst xmlns:a="http://schemas.openxmlformats.org/drawingml/2006/main" xmlns:r="http://schemas.openxmlformats.org/officeDocument/2006/relationships" xmlns:p="http://schemas.openxmlformats.org/presentationml/2006/main">
  <p:tag name="NUM" val="1"/>
</p:tagLst>
</file>

<file path=ppt/tags/tag322.xml><?xml version="1.0" encoding="utf-8"?>
<p:tagLst xmlns:a="http://schemas.openxmlformats.org/drawingml/2006/main" xmlns:r="http://schemas.openxmlformats.org/officeDocument/2006/relationships" xmlns:p="http://schemas.openxmlformats.org/presentationml/2006/main">
  <p:tag name="NUM" val="4"/>
</p:tagLst>
</file>

<file path=ppt/tags/tag323.xml><?xml version="1.0" encoding="utf-8"?>
<p:tagLst xmlns:a="http://schemas.openxmlformats.org/drawingml/2006/main" xmlns:r="http://schemas.openxmlformats.org/officeDocument/2006/relationships" xmlns:p="http://schemas.openxmlformats.org/presentationml/2006/main">
  <p:tag name="NUM" val="4"/>
</p:tagLst>
</file>

<file path=ppt/tags/tag324.xml><?xml version="1.0" encoding="utf-8"?>
<p:tagLst xmlns:a="http://schemas.openxmlformats.org/drawingml/2006/main" xmlns:r="http://schemas.openxmlformats.org/officeDocument/2006/relationships" xmlns:p="http://schemas.openxmlformats.org/presentationml/2006/main">
  <p:tag name="NUM" val="4"/>
</p:tagLst>
</file>

<file path=ppt/tags/tag325.xml><?xml version="1.0" encoding="utf-8"?>
<p:tagLst xmlns:a="http://schemas.openxmlformats.org/drawingml/2006/main" xmlns:r="http://schemas.openxmlformats.org/officeDocument/2006/relationships" xmlns:p="http://schemas.openxmlformats.org/presentationml/2006/main">
  <p:tag name="NUM" val="4"/>
</p:tagLst>
</file>

<file path=ppt/tags/tag326.xml><?xml version="1.0" encoding="utf-8"?>
<p:tagLst xmlns:a="http://schemas.openxmlformats.org/drawingml/2006/main" xmlns:r="http://schemas.openxmlformats.org/officeDocument/2006/relationships" xmlns:p="http://schemas.openxmlformats.org/presentationml/2006/main">
  <p:tag name="NUM" val="2"/>
</p:tagLst>
</file>

<file path=ppt/tags/tag327.xml><?xml version="1.0" encoding="utf-8"?>
<p:tagLst xmlns:a="http://schemas.openxmlformats.org/drawingml/2006/main" xmlns:r="http://schemas.openxmlformats.org/officeDocument/2006/relationships" xmlns:p="http://schemas.openxmlformats.org/presentationml/2006/main">
  <p:tag name="NUM" val="4"/>
</p:tagLst>
</file>

<file path=ppt/tags/tag328.xml><?xml version="1.0" encoding="utf-8"?>
<p:tagLst xmlns:a="http://schemas.openxmlformats.org/drawingml/2006/main" xmlns:r="http://schemas.openxmlformats.org/officeDocument/2006/relationships" xmlns:p="http://schemas.openxmlformats.org/presentationml/2006/main">
  <p:tag name="NUM" val="1"/>
</p:tagLst>
</file>

<file path=ppt/tags/tag329.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30.xml><?xml version="1.0" encoding="utf-8"?>
<p:tagLst xmlns:a="http://schemas.openxmlformats.org/drawingml/2006/main" xmlns:r="http://schemas.openxmlformats.org/officeDocument/2006/relationships" xmlns:p="http://schemas.openxmlformats.org/presentationml/2006/main">
  <p:tag name="NUM" val="1"/>
</p:tagLst>
</file>

<file path=ppt/tags/tag331.xml><?xml version="1.0" encoding="utf-8"?>
<p:tagLst xmlns:a="http://schemas.openxmlformats.org/drawingml/2006/main" xmlns:r="http://schemas.openxmlformats.org/officeDocument/2006/relationships" xmlns:p="http://schemas.openxmlformats.org/presentationml/2006/main">
  <p:tag name="NUM" val="2"/>
</p:tagLst>
</file>

<file path=ppt/tags/tag332.xml><?xml version="1.0" encoding="utf-8"?>
<p:tagLst xmlns:a="http://schemas.openxmlformats.org/drawingml/2006/main" xmlns:r="http://schemas.openxmlformats.org/officeDocument/2006/relationships" xmlns:p="http://schemas.openxmlformats.org/presentationml/2006/main">
  <p:tag name="NUM" val="3"/>
</p:tagLst>
</file>

<file path=ppt/tags/tag333.xml><?xml version="1.0" encoding="utf-8"?>
<p:tagLst xmlns:a="http://schemas.openxmlformats.org/drawingml/2006/main" xmlns:r="http://schemas.openxmlformats.org/officeDocument/2006/relationships" xmlns:p="http://schemas.openxmlformats.org/presentationml/2006/main">
  <p:tag name="NUM" val="3"/>
</p:tagLst>
</file>

<file path=ppt/tags/tag334.xml><?xml version="1.0" encoding="utf-8"?>
<p:tagLst xmlns:a="http://schemas.openxmlformats.org/drawingml/2006/main" xmlns:r="http://schemas.openxmlformats.org/officeDocument/2006/relationships" xmlns:p="http://schemas.openxmlformats.org/presentationml/2006/main">
  <p:tag name="NUM" val="5"/>
</p:tagLst>
</file>

<file path=ppt/tags/tag335.xml><?xml version="1.0" encoding="utf-8"?>
<p:tagLst xmlns:a="http://schemas.openxmlformats.org/drawingml/2006/main" xmlns:r="http://schemas.openxmlformats.org/officeDocument/2006/relationships" xmlns:p="http://schemas.openxmlformats.org/presentationml/2006/main">
  <p:tag name="NUM" val="4"/>
</p:tagLst>
</file>

<file path=ppt/tags/tag336.xml><?xml version="1.0" encoding="utf-8"?>
<p:tagLst xmlns:a="http://schemas.openxmlformats.org/drawingml/2006/main" xmlns:r="http://schemas.openxmlformats.org/officeDocument/2006/relationships" xmlns:p="http://schemas.openxmlformats.org/presentationml/2006/main">
  <p:tag name="NUM" val="4"/>
</p:tagLst>
</file>

<file path=ppt/tags/tag337.xml><?xml version="1.0" encoding="utf-8"?>
<p:tagLst xmlns:a="http://schemas.openxmlformats.org/drawingml/2006/main" xmlns:r="http://schemas.openxmlformats.org/officeDocument/2006/relationships" xmlns:p="http://schemas.openxmlformats.org/presentationml/2006/main">
  <p:tag name="NUM" val="4"/>
</p:tagLst>
</file>

<file path=ppt/tags/tag338.xml><?xml version="1.0" encoding="utf-8"?>
<p:tagLst xmlns:a="http://schemas.openxmlformats.org/drawingml/2006/main" xmlns:r="http://schemas.openxmlformats.org/officeDocument/2006/relationships" xmlns:p="http://schemas.openxmlformats.org/presentationml/2006/main">
  <p:tag name="NUM" val="6"/>
</p:tagLst>
</file>

<file path=ppt/tags/tag339.xml><?xml version="1.0" encoding="utf-8"?>
<p:tagLst xmlns:a="http://schemas.openxmlformats.org/drawingml/2006/main" xmlns:r="http://schemas.openxmlformats.org/officeDocument/2006/relationships" xmlns:p="http://schemas.openxmlformats.org/presentationml/2006/main">
  <p:tag name="NUM" val="6"/>
</p:tagLst>
</file>

<file path=ppt/tags/tag34.xml><?xml version="1.0" encoding="utf-8"?>
<p:tagLst xmlns:a="http://schemas.openxmlformats.org/drawingml/2006/main" xmlns:r="http://schemas.openxmlformats.org/officeDocument/2006/relationships" xmlns:p="http://schemas.openxmlformats.org/presentationml/2006/main">
  <p:tag name="NUM" val="7"/>
</p:tagLst>
</file>

<file path=ppt/tags/tag340.xml><?xml version="1.0" encoding="utf-8"?>
<p:tagLst xmlns:a="http://schemas.openxmlformats.org/drawingml/2006/main" xmlns:r="http://schemas.openxmlformats.org/officeDocument/2006/relationships" xmlns:p="http://schemas.openxmlformats.org/presentationml/2006/main">
  <p:tag name="NUM" val="2"/>
</p:tagLst>
</file>

<file path=ppt/tags/tag341.xml><?xml version="1.0" encoding="utf-8"?>
<p:tagLst xmlns:a="http://schemas.openxmlformats.org/drawingml/2006/main" xmlns:r="http://schemas.openxmlformats.org/officeDocument/2006/relationships" xmlns:p="http://schemas.openxmlformats.org/presentationml/2006/main">
  <p:tag name="NUM" val="1"/>
</p:tagLst>
</file>

<file path=ppt/tags/tag342.xml><?xml version="1.0" encoding="utf-8"?>
<p:tagLst xmlns:a="http://schemas.openxmlformats.org/drawingml/2006/main" xmlns:r="http://schemas.openxmlformats.org/officeDocument/2006/relationships" xmlns:p="http://schemas.openxmlformats.org/presentationml/2006/main">
  <p:tag name="NUM" val="21"/>
</p:tagLst>
</file>

<file path=ppt/tags/tag343.xml><?xml version="1.0" encoding="utf-8"?>
<p:tagLst xmlns:a="http://schemas.openxmlformats.org/drawingml/2006/main" xmlns:r="http://schemas.openxmlformats.org/officeDocument/2006/relationships" xmlns:p="http://schemas.openxmlformats.org/presentationml/2006/main">
  <p:tag name="NUM" val="3"/>
</p:tagLst>
</file>

<file path=ppt/tags/tag344.xml><?xml version="1.0" encoding="utf-8"?>
<p:tagLst xmlns:a="http://schemas.openxmlformats.org/drawingml/2006/main" xmlns:r="http://schemas.openxmlformats.org/officeDocument/2006/relationships" xmlns:p="http://schemas.openxmlformats.org/presentationml/2006/main">
  <p:tag name="NUM" val="3"/>
</p:tagLst>
</file>

<file path=ppt/tags/tag345.xml><?xml version="1.0" encoding="utf-8"?>
<p:tagLst xmlns:a="http://schemas.openxmlformats.org/drawingml/2006/main" xmlns:r="http://schemas.openxmlformats.org/officeDocument/2006/relationships" xmlns:p="http://schemas.openxmlformats.org/presentationml/2006/main">
  <p:tag name="NUM" val="4"/>
</p:tagLst>
</file>

<file path=ppt/tags/tag346.xml><?xml version="1.0" encoding="utf-8"?>
<p:tagLst xmlns:a="http://schemas.openxmlformats.org/drawingml/2006/main" xmlns:r="http://schemas.openxmlformats.org/officeDocument/2006/relationships" xmlns:p="http://schemas.openxmlformats.org/presentationml/2006/main">
  <p:tag name="NUM" val="4"/>
</p:tagLst>
</file>

<file path=ppt/tags/tag347.xml><?xml version="1.0" encoding="utf-8"?>
<p:tagLst xmlns:a="http://schemas.openxmlformats.org/drawingml/2006/main" xmlns:r="http://schemas.openxmlformats.org/officeDocument/2006/relationships" xmlns:p="http://schemas.openxmlformats.org/presentationml/2006/main">
  <p:tag name="NUM" val="11"/>
</p:tagLst>
</file>

<file path=ppt/tags/tag348.xml><?xml version="1.0" encoding="utf-8"?>
<p:tagLst xmlns:a="http://schemas.openxmlformats.org/drawingml/2006/main" xmlns:r="http://schemas.openxmlformats.org/officeDocument/2006/relationships" xmlns:p="http://schemas.openxmlformats.org/presentationml/2006/main">
  <p:tag name="NUM" val="4"/>
</p:tagLst>
</file>

<file path=ppt/tags/tag349.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50.xml><?xml version="1.0" encoding="utf-8"?>
<p:tagLst xmlns:a="http://schemas.openxmlformats.org/drawingml/2006/main" xmlns:r="http://schemas.openxmlformats.org/officeDocument/2006/relationships" xmlns:p="http://schemas.openxmlformats.org/presentationml/2006/main">
  <p:tag name="NUM" val="6"/>
</p:tagLst>
</file>

<file path=ppt/tags/tag351.xml><?xml version="1.0" encoding="utf-8"?>
<p:tagLst xmlns:a="http://schemas.openxmlformats.org/drawingml/2006/main" xmlns:r="http://schemas.openxmlformats.org/officeDocument/2006/relationships" xmlns:p="http://schemas.openxmlformats.org/presentationml/2006/main">
  <p:tag name="NUM" val="6"/>
</p:tagLst>
</file>

<file path=ppt/tags/tag352.xml><?xml version="1.0" encoding="utf-8"?>
<p:tagLst xmlns:a="http://schemas.openxmlformats.org/drawingml/2006/main" xmlns:r="http://schemas.openxmlformats.org/officeDocument/2006/relationships" xmlns:p="http://schemas.openxmlformats.org/presentationml/2006/main">
  <p:tag name="NUM" val="12"/>
</p:tagLst>
</file>

<file path=ppt/tags/tag353.xml><?xml version="1.0" encoding="utf-8"?>
<p:tagLst xmlns:a="http://schemas.openxmlformats.org/drawingml/2006/main" xmlns:r="http://schemas.openxmlformats.org/officeDocument/2006/relationships" xmlns:p="http://schemas.openxmlformats.org/presentationml/2006/main">
  <p:tag name="NUM" val="1"/>
</p:tagLst>
</file>

<file path=ppt/tags/tag354.xml><?xml version="1.0" encoding="utf-8"?>
<p:tagLst xmlns:a="http://schemas.openxmlformats.org/drawingml/2006/main" xmlns:r="http://schemas.openxmlformats.org/officeDocument/2006/relationships" xmlns:p="http://schemas.openxmlformats.org/presentationml/2006/main">
  <p:tag name="NUM" val="2"/>
</p:tagLst>
</file>

<file path=ppt/tags/tag355.xml><?xml version="1.0" encoding="utf-8"?>
<p:tagLst xmlns:a="http://schemas.openxmlformats.org/drawingml/2006/main" xmlns:r="http://schemas.openxmlformats.org/officeDocument/2006/relationships" xmlns:p="http://schemas.openxmlformats.org/presentationml/2006/main">
  <p:tag name="NUM" val="3"/>
</p:tagLst>
</file>

<file path=ppt/tags/tag356.xml><?xml version="1.0" encoding="utf-8"?>
<p:tagLst xmlns:a="http://schemas.openxmlformats.org/drawingml/2006/main" xmlns:r="http://schemas.openxmlformats.org/officeDocument/2006/relationships" xmlns:p="http://schemas.openxmlformats.org/presentationml/2006/main">
  <p:tag name="NUM" val="3"/>
</p:tagLst>
</file>

<file path=ppt/tags/tag357.xml><?xml version="1.0" encoding="utf-8"?>
<p:tagLst xmlns:a="http://schemas.openxmlformats.org/drawingml/2006/main" xmlns:r="http://schemas.openxmlformats.org/officeDocument/2006/relationships" xmlns:p="http://schemas.openxmlformats.org/presentationml/2006/main">
  <p:tag name="NUM" val="5"/>
</p:tagLst>
</file>

<file path=ppt/tags/tag358.xml><?xml version="1.0" encoding="utf-8"?>
<p:tagLst xmlns:a="http://schemas.openxmlformats.org/drawingml/2006/main" xmlns:r="http://schemas.openxmlformats.org/officeDocument/2006/relationships" xmlns:p="http://schemas.openxmlformats.org/presentationml/2006/main">
  <p:tag name="NUM" val="5"/>
</p:tagLst>
</file>

<file path=ppt/tags/tag359.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7"/>
</p:tagLst>
</file>

<file path=ppt/tags/tag360.xml><?xml version="1.0" encoding="utf-8"?>
<p:tagLst xmlns:a="http://schemas.openxmlformats.org/drawingml/2006/main" xmlns:r="http://schemas.openxmlformats.org/officeDocument/2006/relationships" xmlns:p="http://schemas.openxmlformats.org/presentationml/2006/main">
  <p:tag name="NUM" val="8"/>
</p:tagLst>
</file>

<file path=ppt/tags/tag361.xml><?xml version="1.0" encoding="utf-8"?>
<p:tagLst xmlns:a="http://schemas.openxmlformats.org/drawingml/2006/main" xmlns:r="http://schemas.openxmlformats.org/officeDocument/2006/relationships" xmlns:p="http://schemas.openxmlformats.org/presentationml/2006/main">
  <p:tag name="NUM" val="4"/>
</p:tagLst>
</file>

<file path=ppt/tags/tag362.xml><?xml version="1.0" encoding="utf-8"?>
<p:tagLst xmlns:a="http://schemas.openxmlformats.org/drawingml/2006/main" xmlns:r="http://schemas.openxmlformats.org/officeDocument/2006/relationships" xmlns:p="http://schemas.openxmlformats.org/presentationml/2006/main">
  <p:tag name="NUM" val="4"/>
</p:tagLst>
</file>

<file path=ppt/tags/tag363.xml><?xml version="1.0" encoding="utf-8"?>
<p:tagLst xmlns:a="http://schemas.openxmlformats.org/drawingml/2006/main" xmlns:r="http://schemas.openxmlformats.org/officeDocument/2006/relationships" xmlns:p="http://schemas.openxmlformats.org/presentationml/2006/main">
  <p:tag name="NUM" val="6"/>
</p:tagLst>
</file>

<file path=ppt/tags/tag364.xml><?xml version="1.0" encoding="utf-8"?>
<p:tagLst xmlns:a="http://schemas.openxmlformats.org/drawingml/2006/main" xmlns:r="http://schemas.openxmlformats.org/officeDocument/2006/relationships" xmlns:p="http://schemas.openxmlformats.org/presentationml/2006/main">
  <p:tag name="NUM" val="6"/>
</p:tagLst>
</file>

<file path=ppt/tags/tag365.xml><?xml version="1.0" encoding="utf-8"?>
<p:tagLst xmlns:a="http://schemas.openxmlformats.org/drawingml/2006/main" xmlns:r="http://schemas.openxmlformats.org/officeDocument/2006/relationships" xmlns:p="http://schemas.openxmlformats.org/presentationml/2006/main">
  <p:tag name="NUM" val="1"/>
</p:tagLst>
</file>

<file path=ppt/tags/tag366.xml><?xml version="1.0" encoding="utf-8"?>
<p:tagLst xmlns:a="http://schemas.openxmlformats.org/drawingml/2006/main" xmlns:r="http://schemas.openxmlformats.org/officeDocument/2006/relationships" xmlns:p="http://schemas.openxmlformats.org/presentationml/2006/main">
  <p:tag name="NUM" val="2"/>
</p:tagLst>
</file>

<file path=ppt/tags/tag367.xml><?xml version="1.0" encoding="utf-8"?>
<p:tagLst xmlns:a="http://schemas.openxmlformats.org/drawingml/2006/main" xmlns:r="http://schemas.openxmlformats.org/officeDocument/2006/relationships" xmlns:p="http://schemas.openxmlformats.org/presentationml/2006/main">
  <p:tag name="NUM" val="3"/>
</p:tagLst>
</file>

<file path=ppt/tags/tag368.xml><?xml version="1.0" encoding="utf-8"?>
<p:tagLst xmlns:a="http://schemas.openxmlformats.org/drawingml/2006/main" xmlns:r="http://schemas.openxmlformats.org/officeDocument/2006/relationships" xmlns:p="http://schemas.openxmlformats.org/presentationml/2006/main">
  <p:tag name="NUM" val="3"/>
</p:tagLst>
</file>

<file path=ppt/tags/tag369.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70.xml><?xml version="1.0" encoding="utf-8"?>
<p:tagLst xmlns:a="http://schemas.openxmlformats.org/drawingml/2006/main" xmlns:r="http://schemas.openxmlformats.org/officeDocument/2006/relationships" xmlns:p="http://schemas.openxmlformats.org/presentationml/2006/main">
  <p:tag name="NUM" val="1"/>
</p:tagLst>
</file>

<file path=ppt/tags/tag371.xml><?xml version="1.0" encoding="utf-8"?>
<p:tagLst xmlns:a="http://schemas.openxmlformats.org/drawingml/2006/main" xmlns:r="http://schemas.openxmlformats.org/officeDocument/2006/relationships" xmlns:p="http://schemas.openxmlformats.org/presentationml/2006/main">
  <p:tag name="NUM" val="5"/>
</p:tagLst>
</file>

<file path=ppt/tags/tag372.xml><?xml version="1.0" encoding="utf-8"?>
<p:tagLst xmlns:a="http://schemas.openxmlformats.org/drawingml/2006/main" xmlns:r="http://schemas.openxmlformats.org/officeDocument/2006/relationships" xmlns:p="http://schemas.openxmlformats.org/presentationml/2006/main">
  <p:tag name="NUM" val="4"/>
</p:tagLst>
</file>

<file path=ppt/tags/tag373.xml><?xml version="1.0" encoding="utf-8"?>
<p:tagLst xmlns:a="http://schemas.openxmlformats.org/drawingml/2006/main" xmlns:r="http://schemas.openxmlformats.org/officeDocument/2006/relationships" xmlns:p="http://schemas.openxmlformats.org/presentationml/2006/main">
  <p:tag name="NUM" val="1"/>
</p:tagLst>
</file>

<file path=ppt/tags/tag374.xml><?xml version="1.0" encoding="utf-8"?>
<p:tagLst xmlns:a="http://schemas.openxmlformats.org/drawingml/2006/main" xmlns:r="http://schemas.openxmlformats.org/officeDocument/2006/relationships" xmlns:p="http://schemas.openxmlformats.org/presentationml/2006/main">
  <p:tag name="NUM" val="5"/>
</p:tagLst>
</file>

<file path=ppt/tags/tag375.xml><?xml version="1.0" encoding="utf-8"?>
<p:tagLst xmlns:a="http://schemas.openxmlformats.org/drawingml/2006/main" xmlns:r="http://schemas.openxmlformats.org/officeDocument/2006/relationships" xmlns:p="http://schemas.openxmlformats.org/presentationml/2006/main">
  <p:tag name="NUM" val="4"/>
</p:tagLst>
</file>

<file path=ppt/tags/tag376.xml><?xml version="1.0" encoding="utf-8"?>
<p:tagLst xmlns:a="http://schemas.openxmlformats.org/drawingml/2006/main" xmlns:r="http://schemas.openxmlformats.org/officeDocument/2006/relationships" xmlns:p="http://schemas.openxmlformats.org/presentationml/2006/main">
  <p:tag name="NUM" val="4"/>
</p:tagLst>
</file>

<file path=ppt/tags/tag377.xml><?xml version="1.0" encoding="utf-8"?>
<p:tagLst xmlns:a="http://schemas.openxmlformats.org/drawingml/2006/main" xmlns:r="http://schemas.openxmlformats.org/officeDocument/2006/relationships" xmlns:p="http://schemas.openxmlformats.org/presentationml/2006/main">
  <p:tag name="NUM" val="6"/>
</p:tagLst>
</file>

<file path=ppt/tags/tag378.xml><?xml version="1.0" encoding="utf-8"?>
<p:tagLst xmlns:a="http://schemas.openxmlformats.org/drawingml/2006/main" xmlns:r="http://schemas.openxmlformats.org/officeDocument/2006/relationships" xmlns:p="http://schemas.openxmlformats.org/presentationml/2006/main">
  <p:tag name="NUM" val="6"/>
</p:tagLst>
</file>

<file path=ppt/tags/tag379.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80.xml><?xml version="1.0" encoding="utf-8"?>
<p:tagLst xmlns:a="http://schemas.openxmlformats.org/drawingml/2006/main" xmlns:r="http://schemas.openxmlformats.org/officeDocument/2006/relationships" xmlns:p="http://schemas.openxmlformats.org/presentationml/2006/main">
  <p:tag name="NUM" val="6"/>
</p:tagLst>
</file>

<file path=ppt/tags/tag381.xml><?xml version="1.0" encoding="utf-8"?>
<p:tagLst xmlns:a="http://schemas.openxmlformats.org/drawingml/2006/main" xmlns:r="http://schemas.openxmlformats.org/officeDocument/2006/relationships" xmlns:p="http://schemas.openxmlformats.org/presentationml/2006/main">
  <p:tag name="NUM" val="4"/>
</p:tagLst>
</file>

<file path=ppt/tags/tag382.xml><?xml version="1.0" encoding="utf-8"?>
<p:tagLst xmlns:a="http://schemas.openxmlformats.org/drawingml/2006/main" xmlns:r="http://schemas.openxmlformats.org/officeDocument/2006/relationships" xmlns:p="http://schemas.openxmlformats.org/presentationml/2006/main">
  <p:tag name="NUM" val="6"/>
</p:tagLst>
</file>

<file path=ppt/tags/tag383.xml><?xml version="1.0" encoding="utf-8"?>
<p:tagLst xmlns:a="http://schemas.openxmlformats.org/drawingml/2006/main" xmlns:r="http://schemas.openxmlformats.org/officeDocument/2006/relationships" xmlns:p="http://schemas.openxmlformats.org/presentationml/2006/main">
  <p:tag name="NUM" val="8"/>
</p:tagLst>
</file>

<file path=ppt/tags/tag384.xml><?xml version="1.0" encoding="utf-8"?>
<p:tagLst xmlns:a="http://schemas.openxmlformats.org/drawingml/2006/main" xmlns:r="http://schemas.openxmlformats.org/officeDocument/2006/relationships" xmlns:p="http://schemas.openxmlformats.org/presentationml/2006/main">
  <p:tag name="NUM" val="2"/>
</p:tagLst>
</file>

<file path=ppt/tags/tag385.xml><?xml version="1.0" encoding="utf-8"?>
<p:tagLst xmlns:a="http://schemas.openxmlformats.org/drawingml/2006/main" xmlns:r="http://schemas.openxmlformats.org/officeDocument/2006/relationships" xmlns:p="http://schemas.openxmlformats.org/presentationml/2006/main">
  <p:tag name="NUM" val="3"/>
</p:tagLst>
</file>

<file path=ppt/tags/tag386.xml><?xml version="1.0" encoding="utf-8"?>
<p:tagLst xmlns:a="http://schemas.openxmlformats.org/drawingml/2006/main" xmlns:r="http://schemas.openxmlformats.org/officeDocument/2006/relationships" xmlns:p="http://schemas.openxmlformats.org/presentationml/2006/main">
  <p:tag name="NUM" val="4"/>
</p:tagLst>
</file>

<file path=ppt/tags/tag387.xml><?xml version="1.0" encoding="utf-8"?>
<p:tagLst xmlns:a="http://schemas.openxmlformats.org/drawingml/2006/main" xmlns:r="http://schemas.openxmlformats.org/officeDocument/2006/relationships" xmlns:p="http://schemas.openxmlformats.org/presentationml/2006/main">
  <p:tag name="NUM" val="12"/>
</p:tagLst>
</file>

<file path=ppt/tags/tag388.xml><?xml version="1.0" encoding="utf-8"?>
<p:tagLst xmlns:a="http://schemas.openxmlformats.org/drawingml/2006/main" xmlns:r="http://schemas.openxmlformats.org/officeDocument/2006/relationships" xmlns:p="http://schemas.openxmlformats.org/presentationml/2006/main">
  <p:tag name="NUM" val="3"/>
</p:tagLst>
</file>

<file path=ppt/tags/tag389.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390.xml><?xml version="1.0" encoding="utf-8"?>
<p:tagLst xmlns:a="http://schemas.openxmlformats.org/drawingml/2006/main" xmlns:r="http://schemas.openxmlformats.org/officeDocument/2006/relationships" xmlns:p="http://schemas.openxmlformats.org/presentationml/2006/main">
  <p:tag name="NUM" val="10"/>
</p:tagLst>
</file>

<file path=ppt/tags/tag391.xml><?xml version="1.0" encoding="utf-8"?>
<p:tagLst xmlns:a="http://schemas.openxmlformats.org/drawingml/2006/main" xmlns:r="http://schemas.openxmlformats.org/officeDocument/2006/relationships" xmlns:p="http://schemas.openxmlformats.org/presentationml/2006/main">
  <p:tag name="NUM" val="10"/>
</p:tagLst>
</file>

<file path=ppt/tags/tag392.xml><?xml version="1.0" encoding="utf-8"?>
<p:tagLst xmlns:a="http://schemas.openxmlformats.org/drawingml/2006/main" xmlns:r="http://schemas.openxmlformats.org/officeDocument/2006/relationships" xmlns:p="http://schemas.openxmlformats.org/presentationml/2006/main">
  <p:tag name="NUM" val="10"/>
</p:tagLst>
</file>

<file path=ppt/tags/tag393.xml><?xml version="1.0" encoding="utf-8"?>
<p:tagLst xmlns:a="http://schemas.openxmlformats.org/drawingml/2006/main" xmlns:r="http://schemas.openxmlformats.org/officeDocument/2006/relationships" xmlns:p="http://schemas.openxmlformats.org/presentationml/2006/main">
  <p:tag name="NUM" val="8"/>
</p:tagLst>
</file>

<file path=ppt/tags/tag394.xml><?xml version="1.0" encoding="utf-8"?>
<p:tagLst xmlns:a="http://schemas.openxmlformats.org/drawingml/2006/main" xmlns:r="http://schemas.openxmlformats.org/officeDocument/2006/relationships" xmlns:p="http://schemas.openxmlformats.org/presentationml/2006/main">
  <p:tag name="NUM" val="1"/>
</p:tagLst>
</file>

<file path=ppt/tags/tag395.xml><?xml version="1.0" encoding="utf-8"?>
<p:tagLst xmlns:a="http://schemas.openxmlformats.org/drawingml/2006/main" xmlns:r="http://schemas.openxmlformats.org/officeDocument/2006/relationships" xmlns:p="http://schemas.openxmlformats.org/presentationml/2006/main">
  <p:tag name="NUM" val="4"/>
</p:tagLst>
</file>

<file path=ppt/tags/tag396.xml><?xml version="1.0" encoding="utf-8"?>
<p:tagLst xmlns:a="http://schemas.openxmlformats.org/drawingml/2006/main" xmlns:r="http://schemas.openxmlformats.org/officeDocument/2006/relationships" xmlns:p="http://schemas.openxmlformats.org/presentationml/2006/main">
  <p:tag name="NUM" val="2"/>
</p:tagLst>
</file>

<file path=ppt/tags/tag397.xml><?xml version="1.0" encoding="utf-8"?>
<p:tagLst xmlns:a="http://schemas.openxmlformats.org/drawingml/2006/main" xmlns:r="http://schemas.openxmlformats.org/officeDocument/2006/relationships" xmlns:p="http://schemas.openxmlformats.org/presentationml/2006/main">
  <p:tag name="NUM" val="3"/>
</p:tagLst>
</file>

<file path=ppt/tags/tag398.xml><?xml version="1.0" encoding="utf-8"?>
<p:tagLst xmlns:a="http://schemas.openxmlformats.org/drawingml/2006/main" xmlns:r="http://schemas.openxmlformats.org/officeDocument/2006/relationships" xmlns:p="http://schemas.openxmlformats.org/presentationml/2006/main">
  <p:tag name="NUM" val="4"/>
</p:tagLst>
</file>

<file path=ppt/tags/tag39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7"/>
</p:tagLst>
</file>

<file path=ppt/tags/tag400.xml><?xml version="1.0" encoding="utf-8"?>
<p:tagLst xmlns:a="http://schemas.openxmlformats.org/drawingml/2006/main" xmlns:r="http://schemas.openxmlformats.org/officeDocument/2006/relationships" xmlns:p="http://schemas.openxmlformats.org/presentationml/2006/main">
  <p:tag name="NUM" val="12"/>
</p:tagLst>
</file>

<file path=ppt/tags/tag401.xml><?xml version="1.0" encoding="utf-8"?>
<p:tagLst xmlns:a="http://schemas.openxmlformats.org/drawingml/2006/main" xmlns:r="http://schemas.openxmlformats.org/officeDocument/2006/relationships" xmlns:p="http://schemas.openxmlformats.org/presentationml/2006/main">
  <p:tag name="NUM" val="5"/>
</p:tagLst>
</file>

<file path=ppt/tags/tag402.xml><?xml version="1.0" encoding="utf-8"?>
<p:tagLst xmlns:a="http://schemas.openxmlformats.org/drawingml/2006/main" xmlns:r="http://schemas.openxmlformats.org/officeDocument/2006/relationships" xmlns:p="http://schemas.openxmlformats.org/presentationml/2006/main">
  <p:tag name="NUM" val="4"/>
</p:tagLst>
</file>

<file path=ppt/tags/tag403.xml><?xml version="1.0" encoding="utf-8"?>
<p:tagLst xmlns:a="http://schemas.openxmlformats.org/drawingml/2006/main" xmlns:r="http://schemas.openxmlformats.org/officeDocument/2006/relationships" xmlns:p="http://schemas.openxmlformats.org/presentationml/2006/main">
  <p:tag name="NUM" val="6"/>
</p:tagLst>
</file>

<file path=ppt/tags/tag404.xml><?xml version="1.0" encoding="utf-8"?>
<p:tagLst xmlns:a="http://schemas.openxmlformats.org/drawingml/2006/main" xmlns:r="http://schemas.openxmlformats.org/officeDocument/2006/relationships" xmlns:p="http://schemas.openxmlformats.org/presentationml/2006/main">
  <p:tag name="NUM" val="4"/>
</p:tagLst>
</file>

<file path=ppt/tags/tag405.xml><?xml version="1.0" encoding="utf-8"?>
<p:tagLst xmlns:a="http://schemas.openxmlformats.org/drawingml/2006/main" xmlns:r="http://schemas.openxmlformats.org/officeDocument/2006/relationships" xmlns:p="http://schemas.openxmlformats.org/presentationml/2006/main">
  <p:tag name="NUM" val="6"/>
</p:tagLst>
</file>

<file path=ppt/tags/tag406.xml><?xml version="1.0" encoding="utf-8"?>
<p:tagLst xmlns:a="http://schemas.openxmlformats.org/drawingml/2006/main" xmlns:r="http://schemas.openxmlformats.org/officeDocument/2006/relationships" xmlns:p="http://schemas.openxmlformats.org/presentationml/2006/main">
  <p:tag name="NUM" val="4"/>
</p:tagLst>
</file>

<file path=ppt/tags/tag407.xml><?xml version="1.0" encoding="utf-8"?>
<p:tagLst xmlns:a="http://schemas.openxmlformats.org/drawingml/2006/main" xmlns:r="http://schemas.openxmlformats.org/officeDocument/2006/relationships" xmlns:p="http://schemas.openxmlformats.org/presentationml/2006/main">
  <p:tag name="NUM" val="6"/>
</p:tagLst>
</file>

<file path=ppt/tags/tag408.xml><?xml version="1.0" encoding="utf-8"?>
<p:tagLst xmlns:a="http://schemas.openxmlformats.org/drawingml/2006/main" xmlns:r="http://schemas.openxmlformats.org/officeDocument/2006/relationships" xmlns:p="http://schemas.openxmlformats.org/presentationml/2006/main">
  <p:tag name="NUM" val="2"/>
</p:tagLst>
</file>

<file path=ppt/tags/tag409.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10.xml><?xml version="1.0" encoding="utf-8"?>
<p:tagLst xmlns:a="http://schemas.openxmlformats.org/drawingml/2006/main" xmlns:r="http://schemas.openxmlformats.org/officeDocument/2006/relationships" xmlns:p="http://schemas.openxmlformats.org/presentationml/2006/main">
  <p:tag name="NUM" val="3"/>
</p:tagLst>
</file>

<file path=ppt/tags/tag411.xml><?xml version="1.0" encoding="utf-8"?>
<p:tagLst xmlns:a="http://schemas.openxmlformats.org/drawingml/2006/main" xmlns:r="http://schemas.openxmlformats.org/officeDocument/2006/relationships" xmlns:p="http://schemas.openxmlformats.org/presentationml/2006/main">
  <p:tag name="NUM" val="4"/>
</p:tagLst>
</file>

<file path=ppt/tags/tag412.xml><?xml version="1.0" encoding="utf-8"?>
<p:tagLst xmlns:a="http://schemas.openxmlformats.org/drawingml/2006/main" xmlns:r="http://schemas.openxmlformats.org/officeDocument/2006/relationships" xmlns:p="http://schemas.openxmlformats.org/presentationml/2006/main">
  <p:tag name="NUM" val="3"/>
</p:tagLst>
</file>

<file path=ppt/tags/tag413.xml><?xml version="1.0" encoding="utf-8"?>
<p:tagLst xmlns:a="http://schemas.openxmlformats.org/drawingml/2006/main" xmlns:r="http://schemas.openxmlformats.org/officeDocument/2006/relationships" xmlns:p="http://schemas.openxmlformats.org/presentationml/2006/main">
  <p:tag name="NUM" val="4"/>
</p:tagLst>
</file>

<file path=ppt/tags/tag414.xml><?xml version="1.0" encoding="utf-8"?>
<p:tagLst xmlns:a="http://schemas.openxmlformats.org/drawingml/2006/main" xmlns:r="http://schemas.openxmlformats.org/officeDocument/2006/relationships" xmlns:p="http://schemas.openxmlformats.org/presentationml/2006/main">
  <p:tag name="NUM" val="6"/>
</p:tagLst>
</file>

<file path=ppt/tags/tag415.xml><?xml version="1.0" encoding="utf-8"?>
<p:tagLst xmlns:a="http://schemas.openxmlformats.org/drawingml/2006/main" xmlns:r="http://schemas.openxmlformats.org/officeDocument/2006/relationships" xmlns:p="http://schemas.openxmlformats.org/presentationml/2006/main">
  <p:tag name="NUM" val="4"/>
</p:tagLst>
</file>

<file path=ppt/tags/tag416.xml><?xml version="1.0" encoding="utf-8"?>
<p:tagLst xmlns:a="http://schemas.openxmlformats.org/drawingml/2006/main" xmlns:r="http://schemas.openxmlformats.org/officeDocument/2006/relationships" xmlns:p="http://schemas.openxmlformats.org/presentationml/2006/main">
  <p:tag name="NUM" val="6"/>
</p:tagLst>
</file>

<file path=ppt/tags/tag417.xml><?xml version="1.0" encoding="utf-8"?>
<p:tagLst xmlns:a="http://schemas.openxmlformats.org/drawingml/2006/main" xmlns:r="http://schemas.openxmlformats.org/officeDocument/2006/relationships" xmlns:p="http://schemas.openxmlformats.org/presentationml/2006/main">
  <p:tag name="NUM" val="1"/>
</p:tagLst>
</file>

<file path=ppt/tags/tag418.xml><?xml version="1.0" encoding="utf-8"?>
<p:tagLst xmlns:a="http://schemas.openxmlformats.org/drawingml/2006/main" xmlns:r="http://schemas.openxmlformats.org/officeDocument/2006/relationships" xmlns:p="http://schemas.openxmlformats.org/presentationml/2006/main">
  <p:tag name="NUM" val="2"/>
</p:tagLst>
</file>

<file path=ppt/tags/tag419.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8"/>
</p:tagLst>
</file>

<file path=ppt/tags/tag420.xml><?xml version="1.0" encoding="utf-8"?>
<p:tagLst xmlns:a="http://schemas.openxmlformats.org/drawingml/2006/main" xmlns:r="http://schemas.openxmlformats.org/officeDocument/2006/relationships" xmlns:p="http://schemas.openxmlformats.org/presentationml/2006/main">
  <p:tag name="NUM" val="3"/>
</p:tagLst>
</file>

<file path=ppt/tags/tag421.xml><?xml version="1.0" encoding="utf-8"?>
<p:tagLst xmlns:a="http://schemas.openxmlformats.org/drawingml/2006/main" xmlns:r="http://schemas.openxmlformats.org/officeDocument/2006/relationships" xmlns:p="http://schemas.openxmlformats.org/presentationml/2006/main">
  <p:tag name="NUM" val="5"/>
</p:tagLst>
</file>

<file path=ppt/tags/tag422.xml><?xml version="1.0" encoding="utf-8"?>
<p:tagLst xmlns:a="http://schemas.openxmlformats.org/drawingml/2006/main" xmlns:r="http://schemas.openxmlformats.org/officeDocument/2006/relationships" xmlns:p="http://schemas.openxmlformats.org/presentationml/2006/main">
  <p:tag name="NUM" val="1"/>
</p:tagLst>
</file>

<file path=ppt/tags/tag423.xml><?xml version="1.0" encoding="utf-8"?>
<p:tagLst xmlns:a="http://schemas.openxmlformats.org/drawingml/2006/main" xmlns:r="http://schemas.openxmlformats.org/officeDocument/2006/relationships" xmlns:p="http://schemas.openxmlformats.org/presentationml/2006/main">
  <p:tag name="NUM" val="4"/>
</p:tagLst>
</file>

<file path=ppt/tags/tag424.xml><?xml version="1.0" encoding="utf-8"?>
<p:tagLst xmlns:a="http://schemas.openxmlformats.org/drawingml/2006/main" xmlns:r="http://schemas.openxmlformats.org/officeDocument/2006/relationships" xmlns:p="http://schemas.openxmlformats.org/presentationml/2006/main">
  <p:tag name="NUM" val="4"/>
</p:tagLst>
</file>

<file path=ppt/tags/tag425.xml><?xml version="1.0" encoding="utf-8"?>
<p:tagLst xmlns:a="http://schemas.openxmlformats.org/drawingml/2006/main" xmlns:r="http://schemas.openxmlformats.org/officeDocument/2006/relationships" xmlns:p="http://schemas.openxmlformats.org/presentationml/2006/main">
  <p:tag name="NUM" val="4"/>
</p:tagLst>
</file>

<file path=ppt/tags/tag426.xml><?xml version="1.0" encoding="utf-8"?>
<p:tagLst xmlns:a="http://schemas.openxmlformats.org/drawingml/2006/main" xmlns:r="http://schemas.openxmlformats.org/officeDocument/2006/relationships" xmlns:p="http://schemas.openxmlformats.org/presentationml/2006/main">
  <p:tag name="NUM" val="6"/>
</p:tagLst>
</file>

<file path=ppt/tags/tag427.xml><?xml version="1.0" encoding="utf-8"?>
<p:tagLst xmlns:a="http://schemas.openxmlformats.org/drawingml/2006/main" xmlns:r="http://schemas.openxmlformats.org/officeDocument/2006/relationships" xmlns:p="http://schemas.openxmlformats.org/presentationml/2006/main">
  <p:tag name="NUM" val="6"/>
</p:tagLst>
</file>

<file path=ppt/tags/tag428.xml><?xml version="1.0" encoding="utf-8"?>
<p:tagLst xmlns:a="http://schemas.openxmlformats.org/drawingml/2006/main" xmlns:r="http://schemas.openxmlformats.org/officeDocument/2006/relationships" xmlns:p="http://schemas.openxmlformats.org/presentationml/2006/main">
  <p:tag name="NUM" val="5"/>
</p:tagLst>
</file>

<file path=ppt/tags/tag429.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30.xml><?xml version="1.0" encoding="utf-8"?>
<p:tagLst xmlns:a="http://schemas.openxmlformats.org/drawingml/2006/main" xmlns:r="http://schemas.openxmlformats.org/officeDocument/2006/relationships" xmlns:p="http://schemas.openxmlformats.org/presentationml/2006/main">
  <p:tag name="NUM" val="4"/>
</p:tagLst>
</file>

<file path=ppt/tags/tag431.xml><?xml version="1.0" encoding="utf-8"?>
<p:tagLst xmlns:a="http://schemas.openxmlformats.org/drawingml/2006/main" xmlns:r="http://schemas.openxmlformats.org/officeDocument/2006/relationships" xmlns:p="http://schemas.openxmlformats.org/presentationml/2006/main">
  <p:tag name="NUM" val="6"/>
</p:tagLst>
</file>

<file path=ppt/tags/tag432.xml><?xml version="1.0" encoding="utf-8"?>
<p:tagLst xmlns:a="http://schemas.openxmlformats.org/drawingml/2006/main" xmlns:r="http://schemas.openxmlformats.org/officeDocument/2006/relationships" xmlns:p="http://schemas.openxmlformats.org/presentationml/2006/main">
  <p:tag name="NUM" val="1"/>
</p:tagLst>
</file>

<file path=ppt/tags/tag433.xml><?xml version="1.0" encoding="utf-8"?>
<p:tagLst xmlns:a="http://schemas.openxmlformats.org/drawingml/2006/main" xmlns:r="http://schemas.openxmlformats.org/officeDocument/2006/relationships" xmlns:p="http://schemas.openxmlformats.org/presentationml/2006/main">
  <p:tag name="NUM" val="2"/>
</p:tagLst>
</file>

<file path=ppt/tags/tag434.xml><?xml version="1.0" encoding="utf-8"?>
<p:tagLst xmlns:a="http://schemas.openxmlformats.org/drawingml/2006/main" xmlns:r="http://schemas.openxmlformats.org/officeDocument/2006/relationships" xmlns:p="http://schemas.openxmlformats.org/presentationml/2006/main">
  <p:tag name="NUM" val="3"/>
</p:tagLst>
</file>

<file path=ppt/tags/tag435.xml><?xml version="1.0" encoding="utf-8"?>
<p:tagLst xmlns:a="http://schemas.openxmlformats.org/drawingml/2006/main" xmlns:r="http://schemas.openxmlformats.org/officeDocument/2006/relationships" xmlns:p="http://schemas.openxmlformats.org/presentationml/2006/main">
  <p:tag name="NUM" val="3"/>
</p:tagLst>
</file>

<file path=ppt/tags/tag436.xml><?xml version="1.0" encoding="utf-8"?>
<p:tagLst xmlns:a="http://schemas.openxmlformats.org/drawingml/2006/main" xmlns:r="http://schemas.openxmlformats.org/officeDocument/2006/relationships" xmlns:p="http://schemas.openxmlformats.org/presentationml/2006/main">
  <p:tag name="NUM" val="5"/>
</p:tagLst>
</file>

<file path=ppt/tags/tag437.xml><?xml version="1.0" encoding="utf-8"?>
<p:tagLst xmlns:a="http://schemas.openxmlformats.org/drawingml/2006/main" xmlns:r="http://schemas.openxmlformats.org/officeDocument/2006/relationships" xmlns:p="http://schemas.openxmlformats.org/presentationml/2006/main">
  <p:tag name="NUM" val="4"/>
</p:tagLst>
</file>

<file path=ppt/tags/tag438.xml><?xml version="1.0" encoding="utf-8"?>
<p:tagLst xmlns:a="http://schemas.openxmlformats.org/drawingml/2006/main" xmlns:r="http://schemas.openxmlformats.org/officeDocument/2006/relationships" xmlns:p="http://schemas.openxmlformats.org/presentationml/2006/main">
  <p:tag name="NUM" val="4"/>
</p:tagLst>
</file>

<file path=ppt/tags/tag439.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40.xml><?xml version="1.0" encoding="utf-8"?>
<p:tagLst xmlns:a="http://schemas.openxmlformats.org/drawingml/2006/main" xmlns:r="http://schemas.openxmlformats.org/officeDocument/2006/relationships" xmlns:p="http://schemas.openxmlformats.org/presentationml/2006/main">
  <p:tag name="NUM" val="6"/>
</p:tagLst>
</file>

<file path=ppt/tags/tag441.xml><?xml version="1.0" encoding="utf-8"?>
<p:tagLst xmlns:a="http://schemas.openxmlformats.org/drawingml/2006/main" xmlns:r="http://schemas.openxmlformats.org/officeDocument/2006/relationships" xmlns:p="http://schemas.openxmlformats.org/presentationml/2006/main">
  <p:tag name="NUM" val="6"/>
</p:tagLst>
</file>

<file path=ppt/tags/tag442.xml><?xml version="1.0" encoding="utf-8"?>
<p:tagLst xmlns:a="http://schemas.openxmlformats.org/drawingml/2006/main" xmlns:r="http://schemas.openxmlformats.org/officeDocument/2006/relationships" xmlns:p="http://schemas.openxmlformats.org/presentationml/2006/main">
  <p:tag name="NUM" val="2"/>
</p:tagLst>
</file>

<file path=ppt/tags/tag443.xml><?xml version="1.0" encoding="utf-8"?>
<p:tagLst xmlns:a="http://schemas.openxmlformats.org/drawingml/2006/main" xmlns:r="http://schemas.openxmlformats.org/officeDocument/2006/relationships" xmlns:p="http://schemas.openxmlformats.org/presentationml/2006/main">
  <p:tag name="NUM" val="1"/>
</p:tagLst>
</file>

<file path=ppt/tags/tag444.xml><?xml version="1.0" encoding="utf-8"?>
<p:tagLst xmlns:a="http://schemas.openxmlformats.org/drawingml/2006/main" xmlns:r="http://schemas.openxmlformats.org/officeDocument/2006/relationships" xmlns:p="http://schemas.openxmlformats.org/presentationml/2006/main">
  <p:tag name="NUM" val="4"/>
</p:tagLst>
</file>

<file path=ppt/tags/tag445.xml><?xml version="1.0" encoding="utf-8"?>
<p:tagLst xmlns:a="http://schemas.openxmlformats.org/drawingml/2006/main" xmlns:r="http://schemas.openxmlformats.org/officeDocument/2006/relationships" xmlns:p="http://schemas.openxmlformats.org/presentationml/2006/main">
  <p:tag name="NUM" val="4"/>
</p:tagLst>
</file>

<file path=ppt/tags/tag446.xml><?xml version="1.0" encoding="utf-8"?>
<p:tagLst xmlns:a="http://schemas.openxmlformats.org/drawingml/2006/main" xmlns:r="http://schemas.openxmlformats.org/officeDocument/2006/relationships" xmlns:p="http://schemas.openxmlformats.org/presentationml/2006/main">
  <p:tag name="NUM" val="4"/>
</p:tagLst>
</file>

<file path=ppt/tags/tag447.xml><?xml version="1.0" encoding="utf-8"?>
<p:tagLst xmlns:a="http://schemas.openxmlformats.org/drawingml/2006/main" xmlns:r="http://schemas.openxmlformats.org/officeDocument/2006/relationships" xmlns:p="http://schemas.openxmlformats.org/presentationml/2006/main">
  <p:tag name="NUM" val="11"/>
</p:tagLst>
</file>

<file path=ppt/tags/tag448.xml><?xml version="1.0" encoding="utf-8"?>
<p:tagLst xmlns:a="http://schemas.openxmlformats.org/drawingml/2006/main" xmlns:r="http://schemas.openxmlformats.org/officeDocument/2006/relationships" xmlns:p="http://schemas.openxmlformats.org/presentationml/2006/main">
  <p:tag name="NUM" val="21"/>
</p:tagLst>
</file>

<file path=ppt/tags/tag449.xml><?xml version="1.0" encoding="utf-8"?>
<p:tagLst xmlns:a="http://schemas.openxmlformats.org/drawingml/2006/main" xmlns:r="http://schemas.openxmlformats.org/officeDocument/2006/relationships" xmlns:p="http://schemas.openxmlformats.org/presentationml/2006/main">
  <p:tag name="NUM" val="21"/>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50.xml><?xml version="1.0" encoding="utf-8"?>
<p:tagLst xmlns:a="http://schemas.openxmlformats.org/drawingml/2006/main" xmlns:r="http://schemas.openxmlformats.org/officeDocument/2006/relationships" xmlns:p="http://schemas.openxmlformats.org/presentationml/2006/main">
  <p:tag name="NUM" val="3"/>
</p:tagLst>
</file>

<file path=ppt/tags/tag451.xml><?xml version="1.0" encoding="utf-8"?>
<p:tagLst xmlns:a="http://schemas.openxmlformats.org/drawingml/2006/main" xmlns:r="http://schemas.openxmlformats.org/officeDocument/2006/relationships" xmlns:p="http://schemas.openxmlformats.org/presentationml/2006/main">
  <p:tag name="NUM" val="4"/>
</p:tagLst>
</file>

<file path=ppt/tags/tag452.xml><?xml version="1.0" encoding="utf-8"?>
<p:tagLst xmlns:a="http://schemas.openxmlformats.org/drawingml/2006/main" xmlns:r="http://schemas.openxmlformats.org/officeDocument/2006/relationships" xmlns:p="http://schemas.openxmlformats.org/presentationml/2006/main">
  <p:tag name="NUM" val="21"/>
</p:tagLst>
</file>

<file path=ppt/tags/tag453.xml><?xml version="1.0" encoding="utf-8"?>
<p:tagLst xmlns:a="http://schemas.openxmlformats.org/drawingml/2006/main" xmlns:r="http://schemas.openxmlformats.org/officeDocument/2006/relationships" xmlns:p="http://schemas.openxmlformats.org/presentationml/2006/main">
  <p:tag name="NUM" val="21"/>
</p:tagLst>
</file>

<file path=ppt/tags/tag454.xml><?xml version="1.0" encoding="utf-8"?>
<p:tagLst xmlns:a="http://schemas.openxmlformats.org/drawingml/2006/main" xmlns:r="http://schemas.openxmlformats.org/officeDocument/2006/relationships" xmlns:p="http://schemas.openxmlformats.org/presentationml/2006/main">
  <p:tag name="NUM" val="21"/>
</p:tagLst>
</file>

<file path=ppt/tags/tag455.xml><?xml version="1.0" encoding="utf-8"?>
<p:tagLst xmlns:a="http://schemas.openxmlformats.org/drawingml/2006/main" xmlns:r="http://schemas.openxmlformats.org/officeDocument/2006/relationships" xmlns:p="http://schemas.openxmlformats.org/presentationml/2006/main">
  <p:tag name="NUM" val="4"/>
</p:tagLst>
</file>

<file path=ppt/tags/tag456.xml><?xml version="1.0" encoding="utf-8"?>
<p:tagLst xmlns:a="http://schemas.openxmlformats.org/drawingml/2006/main" xmlns:r="http://schemas.openxmlformats.org/officeDocument/2006/relationships" xmlns:p="http://schemas.openxmlformats.org/presentationml/2006/main">
  <p:tag name="NUM" val="2"/>
</p:tagLst>
</file>

<file path=ppt/tags/tag457.xml><?xml version="1.0" encoding="utf-8"?>
<p:tagLst xmlns:a="http://schemas.openxmlformats.org/drawingml/2006/main" xmlns:r="http://schemas.openxmlformats.org/officeDocument/2006/relationships" xmlns:p="http://schemas.openxmlformats.org/presentationml/2006/main">
  <p:tag name="NUM" val="3"/>
</p:tagLst>
</file>

<file path=ppt/tags/tag458.xml><?xml version="1.0" encoding="utf-8"?>
<p:tagLst xmlns:a="http://schemas.openxmlformats.org/drawingml/2006/main" xmlns:r="http://schemas.openxmlformats.org/officeDocument/2006/relationships" xmlns:p="http://schemas.openxmlformats.org/presentationml/2006/main">
  <p:tag name="NUM" val="4"/>
</p:tagLst>
</file>

<file path=ppt/tags/tag459.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60.xml><?xml version="1.0" encoding="utf-8"?>
<p:tagLst xmlns:a="http://schemas.openxmlformats.org/drawingml/2006/main" xmlns:r="http://schemas.openxmlformats.org/officeDocument/2006/relationships" xmlns:p="http://schemas.openxmlformats.org/presentationml/2006/main">
  <p:tag name="NUM" val="3"/>
</p:tagLst>
</file>

<file path=ppt/tags/tag461.xml><?xml version="1.0" encoding="utf-8"?>
<p:tagLst xmlns:a="http://schemas.openxmlformats.org/drawingml/2006/main" xmlns:r="http://schemas.openxmlformats.org/officeDocument/2006/relationships" xmlns:p="http://schemas.openxmlformats.org/presentationml/2006/main">
  <p:tag name="NUM" val="3"/>
</p:tagLst>
</file>

<file path=ppt/tags/tag462.xml><?xml version="1.0" encoding="utf-8"?>
<p:tagLst xmlns:a="http://schemas.openxmlformats.org/drawingml/2006/main" xmlns:r="http://schemas.openxmlformats.org/officeDocument/2006/relationships" xmlns:p="http://schemas.openxmlformats.org/presentationml/2006/main">
  <p:tag name="NUM" val="2"/>
</p:tagLst>
</file>

<file path=ppt/tags/tag463.xml><?xml version="1.0" encoding="utf-8"?>
<p:tagLst xmlns:a="http://schemas.openxmlformats.org/drawingml/2006/main" xmlns:r="http://schemas.openxmlformats.org/officeDocument/2006/relationships" xmlns:p="http://schemas.openxmlformats.org/presentationml/2006/main">
  <p:tag name="NUM" val="4"/>
</p:tagLst>
</file>

<file path=ppt/tags/tag464.xml><?xml version="1.0" encoding="utf-8"?>
<p:tagLst xmlns:a="http://schemas.openxmlformats.org/drawingml/2006/main" xmlns:r="http://schemas.openxmlformats.org/officeDocument/2006/relationships" xmlns:p="http://schemas.openxmlformats.org/presentationml/2006/main">
  <p:tag name="NUM" val="12"/>
</p:tagLst>
</file>

<file path=ppt/tags/tag465.xml><?xml version="1.0" encoding="utf-8"?>
<p:tagLst xmlns:a="http://schemas.openxmlformats.org/drawingml/2006/main" xmlns:r="http://schemas.openxmlformats.org/officeDocument/2006/relationships" xmlns:p="http://schemas.openxmlformats.org/presentationml/2006/main">
  <p:tag name="NUM" val="4"/>
</p:tagLst>
</file>

<file path=ppt/tags/tag466.xml><?xml version="1.0" encoding="utf-8"?>
<p:tagLst xmlns:a="http://schemas.openxmlformats.org/drawingml/2006/main" xmlns:r="http://schemas.openxmlformats.org/officeDocument/2006/relationships" xmlns:p="http://schemas.openxmlformats.org/presentationml/2006/main">
  <p:tag name="NUM" val="3"/>
</p:tagLst>
</file>

<file path=ppt/tags/tag467.xml><?xml version="1.0" encoding="utf-8"?>
<p:tagLst xmlns:a="http://schemas.openxmlformats.org/drawingml/2006/main" xmlns:r="http://schemas.openxmlformats.org/officeDocument/2006/relationships" xmlns:p="http://schemas.openxmlformats.org/presentationml/2006/main">
  <p:tag name="NUM" val="3"/>
</p:tagLst>
</file>

<file path=ppt/tags/tag468.xml><?xml version="1.0" encoding="utf-8"?>
<p:tagLst xmlns:a="http://schemas.openxmlformats.org/drawingml/2006/main" xmlns:r="http://schemas.openxmlformats.org/officeDocument/2006/relationships" xmlns:p="http://schemas.openxmlformats.org/presentationml/2006/main">
  <p:tag name="NUM" val="8"/>
</p:tagLst>
</file>

<file path=ppt/tags/tag469.xml><?xml version="1.0" encoding="utf-8"?>
<p:tagLst xmlns:a="http://schemas.openxmlformats.org/drawingml/2006/main" xmlns:r="http://schemas.openxmlformats.org/officeDocument/2006/relationships" xmlns:p="http://schemas.openxmlformats.org/presentationml/2006/main">
  <p:tag name="NUM" val="8"/>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70.xml><?xml version="1.0" encoding="utf-8"?>
<p:tagLst xmlns:a="http://schemas.openxmlformats.org/drawingml/2006/main" xmlns:r="http://schemas.openxmlformats.org/officeDocument/2006/relationships" xmlns:p="http://schemas.openxmlformats.org/presentationml/2006/main">
  <p:tag name="NUM" val="8"/>
</p:tagLst>
</file>

<file path=ppt/tags/tag471.xml><?xml version="1.0" encoding="utf-8"?>
<p:tagLst xmlns:a="http://schemas.openxmlformats.org/drawingml/2006/main" xmlns:r="http://schemas.openxmlformats.org/officeDocument/2006/relationships" xmlns:p="http://schemas.openxmlformats.org/presentationml/2006/main">
  <p:tag name="NUM" val="8"/>
</p:tagLst>
</file>

<file path=ppt/tags/tag472.xml><?xml version="1.0" encoding="utf-8"?>
<p:tagLst xmlns:a="http://schemas.openxmlformats.org/drawingml/2006/main" xmlns:r="http://schemas.openxmlformats.org/officeDocument/2006/relationships" xmlns:p="http://schemas.openxmlformats.org/presentationml/2006/main">
  <p:tag name="NUM" val="8"/>
</p:tagLst>
</file>

<file path=ppt/tags/tag473.xml><?xml version="1.0" encoding="utf-8"?>
<p:tagLst xmlns:a="http://schemas.openxmlformats.org/drawingml/2006/main" xmlns:r="http://schemas.openxmlformats.org/officeDocument/2006/relationships" xmlns:p="http://schemas.openxmlformats.org/presentationml/2006/main">
  <p:tag name="NUM" val="1"/>
</p:tagLst>
</file>

<file path=ppt/tags/tag474.xml><?xml version="1.0" encoding="utf-8"?>
<p:tagLst xmlns:a="http://schemas.openxmlformats.org/drawingml/2006/main" xmlns:r="http://schemas.openxmlformats.org/officeDocument/2006/relationships" xmlns:p="http://schemas.openxmlformats.org/presentationml/2006/main">
  <p:tag name="NUM" val="4"/>
</p:tagLst>
</file>

<file path=ppt/tags/tag475.xml><?xml version="1.0" encoding="utf-8"?>
<p:tagLst xmlns:a="http://schemas.openxmlformats.org/drawingml/2006/main" xmlns:r="http://schemas.openxmlformats.org/officeDocument/2006/relationships" xmlns:p="http://schemas.openxmlformats.org/presentationml/2006/main">
  <p:tag name="NUM" val="1"/>
</p:tagLst>
</file>

<file path=ppt/tags/tag476.xml><?xml version="1.0" encoding="utf-8"?>
<p:tagLst xmlns:a="http://schemas.openxmlformats.org/drawingml/2006/main" xmlns:r="http://schemas.openxmlformats.org/officeDocument/2006/relationships" xmlns:p="http://schemas.openxmlformats.org/presentationml/2006/main">
  <p:tag name="NUM" val="2"/>
</p:tagLst>
</file>

<file path=ppt/tags/tag477.xml><?xml version="1.0" encoding="utf-8"?>
<p:tagLst xmlns:a="http://schemas.openxmlformats.org/drawingml/2006/main" xmlns:r="http://schemas.openxmlformats.org/officeDocument/2006/relationships" xmlns:p="http://schemas.openxmlformats.org/presentationml/2006/main">
  <p:tag name="NUM" val="5"/>
</p:tagLst>
</file>

<file path=ppt/tags/tag478.xml><?xml version="1.0" encoding="utf-8"?>
<p:tagLst xmlns:a="http://schemas.openxmlformats.org/drawingml/2006/main" xmlns:r="http://schemas.openxmlformats.org/officeDocument/2006/relationships" xmlns:p="http://schemas.openxmlformats.org/presentationml/2006/main">
  <p:tag name="NUM" val="3"/>
</p:tagLst>
</file>

<file path=ppt/tags/tag479.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80.xml><?xml version="1.0" encoding="utf-8"?>
<p:tagLst xmlns:a="http://schemas.openxmlformats.org/drawingml/2006/main" xmlns:r="http://schemas.openxmlformats.org/officeDocument/2006/relationships" xmlns:p="http://schemas.openxmlformats.org/presentationml/2006/main">
  <p:tag name="NUM" val="3"/>
</p:tagLst>
</file>

<file path=ppt/tags/tag481.xml><?xml version="1.0" encoding="utf-8"?>
<p:tagLst xmlns:a="http://schemas.openxmlformats.org/drawingml/2006/main" xmlns:r="http://schemas.openxmlformats.org/officeDocument/2006/relationships" xmlns:p="http://schemas.openxmlformats.org/presentationml/2006/main">
  <p:tag name="NUM" val="1"/>
</p:tagLst>
</file>

<file path=ppt/tags/tag482.xml><?xml version="1.0" encoding="utf-8"?>
<p:tagLst xmlns:a="http://schemas.openxmlformats.org/drawingml/2006/main" xmlns:r="http://schemas.openxmlformats.org/officeDocument/2006/relationships" xmlns:p="http://schemas.openxmlformats.org/presentationml/2006/main">
  <p:tag name="NUM" val="5"/>
</p:tagLst>
</file>

<file path=ppt/tags/tag483.xml><?xml version="1.0" encoding="utf-8"?>
<p:tagLst xmlns:a="http://schemas.openxmlformats.org/drawingml/2006/main" xmlns:r="http://schemas.openxmlformats.org/officeDocument/2006/relationships" xmlns:p="http://schemas.openxmlformats.org/presentationml/2006/main">
  <p:tag name="NUM" val="5"/>
</p:tagLst>
</file>

<file path=ppt/tags/tag484.xml><?xml version="1.0" encoding="utf-8"?>
<p:tagLst xmlns:a="http://schemas.openxmlformats.org/drawingml/2006/main" xmlns:r="http://schemas.openxmlformats.org/officeDocument/2006/relationships" xmlns:p="http://schemas.openxmlformats.org/presentationml/2006/main">
  <p:tag name="NUM" val="5"/>
</p:tagLst>
</file>

<file path=ppt/tags/tag485.xml><?xml version="1.0" encoding="utf-8"?>
<p:tagLst xmlns:a="http://schemas.openxmlformats.org/drawingml/2006/main" xmlns:r="http://schemas.openxmlformats.org/officeDocument/2006/relationships" xmlns:p="http://schemas.openxmlformats.org/presentationml/2006/main">
  <p:tag name="NUM" val="1"/>
</p:tagLst>
</file>

<file path=ppt/tags/tag486.xml><?xml version="1.0" encoding="utf-8"?>
<p:tagLst xmlns:a="http://schemas.openxmlformats.org/drawingml/2006/main" xmlns:r="http://schemas.openxmlformats.org/officeDocument/2006/relationships" xmlns:p="http://schemas.openxmlformats.org/presentationml/2006/main">
  <p:tag name="NUM" val="1"/>
</p:tagLst>
</file>

<file path=ppt/tags/tag487.xml><?xml version="1.0" encoding="utf-8"?>
<p:tagLst xmlns:a="http://schemas.openxmlformats.org/drawingml/2006/main" xmlns:r="http://schemas.openxmlformats.org/officeDocument/2006/relationships" xmlns:p="http://schemas.openxmlformats.org/presentationml/2006/main">
  <p:tag name="NUM" val="5"/>
</p:tagLst>
</file>

<file path=ppt/tags/tag488.xml><?xml version="1.0" encoding="utf-8"?>
<p:tagLst xmlns:a="http://schemas.openxmlformats.org/drawingml/2006/main" xmlns:r="http://schemas.openxmlformats.org/officeDocument/2006/relationships" xmlns:p="http://schemas.openxmlformats.org/presentationml/2006/main">
  <p:tag name="NUM" val="5"/>
</p:tagLst>
</file>

<file path=ppt/tags/tag489.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10"/>
</p:tagLst>
</file>

<file path=ppt/tags/tag490.xml><?xml version="1.0" encoding="utf-8"?>
<p:tagLst xmlns:a="http://schemas.openxmlformats.org/drawingml/2006/main" xmlns:r="http://schemas.openxmlformats.org/officeDocument/2006/relationships" xmlns:p="http://schemas.openxmlformats.org/presentationml/2006/main">
  <p:tag name="NUM" val="2"/>
</p:tagLst>
</file>

<file path=ppt/tags/tag491.xml><?xml version="1.0" encoding="utf-8"?>
<p:tagLst xmlns:a="http://schemas.openxmlformats.org/drawingml/2006/main" xmlns:r="http://schemas.openxmlformats.org/officeDocument/2006/relationships" xmlns:p="http://schemas.openxmlformats.org/presentationml/2006/main">
  <p:tag name="NUM" val="3"/>
</p:tagLst>
</file>

<file path=ppt/tags/tag492.xml><?xml version="1.0" encoding="utf-8"?>
<p:tagLst xmlns:a="http://schemas.openxmlformats.org/drawingml/2006/main" xmlns:r="http://schemas.openxmlformats.org/officeDocument/2006/relationships" xmlns:p="http://schemas.openxmlformats.org/presentationml/2006/main">
  <p:tag name="NUM" val="3"/>
</p:tagLst>
</file>

<file path=ppt/tags/tag493.xml><?xml version="1.0" encoding="utf-8"?>
<p:tagLst xmlns:a="http://schemas.openxmlformats.org/drawingml/2006/main" xmlns:r="http://schemas.openxmlformats.org/officeDocument/2006/relationships" xmlns:p="http://schemas.openxmlformats.org/presentationml/2006/main">
  <p:tag name="NUM" val="5"/>
</p:tagLst>
</file>

<file path=ppt/tags/tag494.xml><?xml version="1.0" encoding="utf-8"?>
<p:tagLst xmlns:a="http://schemas.openxmlformats.org/drawingml/2006/main" xmlns:r="http://schemas.openxmlformats.org/officeDocument/2006/relationships" xmlns:p="http://schemas.openxmlformats.org/presentationml/2006/main">
  <p:tag name="NUM" val="4"/>
</p:tagLst>
</file>

<file path=ppt/tags/tag495.xml><?xml version="1.0" encoding="utf-8"?>
<p:tagLst xmlns:a="http://schemas.openxmlformats.org/drawingml/2006/main" xmlns:r="http://schemas.openxmlformats.org/officeDocument/2006/relationships" xmlns:p="http://schemas.openxmlformats.org/presentationml/2006/main">
  <p:tag name="NUM" val="5"/>
</p:tagLst>
</file>

<file path=ppt/tags/tag496.xml><?xml version="1.0" encoding="utf-8"?>
<p:tagLst xmlns:a="http://schemas.openxmlformats.org/drawingml/2006/main" xmlns:r="http://schemas.openxmlformats.org/officeDocument/2006/relationships" xmlns:p="http://schemas.openxmlformats.org/presentationml/2006/main">
  <p:tag name="NUM" val="4"/>
</p:tagLst>
</file>

<file path=ppt/tags/tag497.xml><?xml version="1.0" encoding="utf-8"?>
<p:tagLst xmlns:a="http://schemas.openxmlformats.org/drawingml/2006/main" xmlns:r="http://schemas.openxmlformats.org/officeDocument/2006/relationships" xmlns:p="http://schemas.openxmlformats.org/presentationml/2006/main">
  <p:tag name="NUM" val="4"/>
</p:tagLst>
</file>

<file path=ppt/tags/tag498.xml><?xml version="1.0" encoding="utf-8"?>
<p:tagLst xmlns:a="http://schemas.openxmlformats.org/drawingml/2006/main" xmlns:r="http://schemas.openxmlformats.org/officeDocument/2006/relationships" xmlns:p="http://schemas.openxmlformats.org/presentationml/2006/main">
  <p:tag name="NUM" val="6"/>
</p:tagLst>
</file>

<file path=ppt/tags/tag49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5"/>
</p:tagLst>
</file>

<file path=ppt/tags/tag500.xml><?xml version="1.0" encoding="utf-8"?>
<p:tagLst xmlns:a="http://schemas.openxmlformats.org/drawingml/2006/main" xmlns:r="http://schemas.openxmlformats.org/officeDocument/2006/relationships" xmlns:p="http://schemas.openxmlformats.org/presentationml/2006/main">
  <p:tag name="NUM" val="2"/>
</p:tagLst>
</file>

<file path=ppt/tags/tag501.xml><?xml version="1.0" encoding="utf-8"?>
<p:tagLst xmlns:a="http://schemas.openxmlformats.org/drawingml/2006/main" xmlns:r="http://schemas.openxmlformats.org/officeDocument/2006/relationships" xmlns:p="http://schemas.openxmlformats.org/presentationml/2006/main">
  <p:tag name="NUM" val="12"/>
</p:tagLst>
</file>

<file path=ppt/tags/tag502.xml><?xml version="1.0" encoding="utf-8"?>
<p:tagLst xmlns:a="http://schemas.openxmlformats.org/drawingml/2006/main" xmlns:r="http://schemas.openxmlformats.org/officeDocument/2006/relationships" xmlns:p="http://schemas.openxmlformats.org/presentationml/2006/main">
  <p:tag name="NUM" val="3"/>
</p:tagLst>
</file>

<file path=ppt/tags/tag503.xml><?xml version="1.0" encoding="utf-8"?>
<p:tagLst xmlns:a="http://schemas.openxmlformats.org/drawingml/2006/main" xmlns:r="http://schemas.openxmlformats.org/officeDocument/2006/relationships" xmlns:p="http://schemas.openxmlformats.org/presentationml/2006/main">
  <p:tag name="NUM" val="4"/>
</p:tagLst>
</file>

<file path=ppt/tags/tag504.xml><?xml version="1.0" encoding="utf-8"?>
<p:tagLst xmlns:a="http://schemas.openxmlformats.org/drawingml/2006/main" xmlns:r="http://schemas.openxmlformats.org/officeDocument/2006/relationships" xmlns:p="http://schemas.openxmlformats.org/presentationml/2006/main">
  <p:tag name="NUM" val="4"/>
</p:tagLst>
</file>

<file path=ppt/tags/tag505.xml><?xml version="1.0" encoding="utf-8"?>
<p:tagLst xmlns:a="http://schemas.openxmlformats.org/drawingml/2006/main" xmlns:r="http://schemas.openxmlformats.org/officeDocument/2006/relationships" xmlns:p="http://schemas.openxmlformats.org/presentationml/2006/main">
  <p:tag name="NUM" val="3"/>
</p:tagLst>
</file>

<file path=ppt/tags/tag506.xml><?xml version="1.0" encoding="utf-8"?>
<p:tagLst xmlns:a="http://schemas.openxmlformats.org/drawingml/2006/main" xmlns:r="http://schemas.openxmlformats.org/officeDocument/2006/relationships" xmlns:p="http://schemas.openxmlformats.org/presentationml/2006/main">
  <p:tag name="NUM" val="5"/>
</p:tagLst>
</file>

<file path=ppt/tags/tag507.xml><?xml version="1.0" encoding="utf-8"?>
<p:tagLst xmlns:a="http://schemas.openxmlformats.org/drawingml/2006/main" xmlns:r="http://schemas.openxmlformats.org/officeDocument/2006/relationships" xmlns:p="http://schemas.openxmlformats.org/presentationml/2006/main">
  <p:tag name="NUM" val="6"/>
</p:tagLst>
</file>

<file path=ppt/tags/tag508.xml><?xml version="1.0" encoding="utf-8"?>
<p:tagLst xmlns:a="http://schemas.openxmlformats.org/drawingml/2006/main" xmlns:r="http://schemas.openxmlformats.org/officeDocument/2006/relationships" xmlns:p="http://schemas.openxmlformats.org/presentationml/2006/main">
  <p:tag name="NUM" val="6"/>
</p:tagLst>
</file>

<file path=ppt/tags/tag509.xml><?xml version="1.0" encoding="utf-8"?>
<p:tagLst xmlns:a="http://schemas.openxmlformats.org/drawingml/2006/main" xmlns:r="http://schemas.openxmlformats.org/officeDocument/2006/relationships" xmlns:p="http://schemas.openxmlformats.org/presentationml/2006/main">
  <p:tag name="NUM" val="5"/>
</p:tagLst>
</file>

<file path=ppt/tags/tag51.xml><?xml version="1.0" encoding="utf-8"?>
<p:tagLst xmlns:a="http://schemas.openxmlformats.org/drawingml/2006/main" xmlns:r="http://schemas.openxmlformats.org/officeDocument/2006/relationships" xmlns:p="http://schemas.openxmlformats.org/presentationml/2006/main">
  <p:tag name="NUM" val="7"/>
</p:tagLst>
</file>

<file path=ppt/tags/tag510.xml><?xml version="1.0" encoding="utf-8"?>
<p:tagLst xmlns:a="http://schemas.openxmlformats.org/drawingml/2006/main" xmlns:r="http://schemas.openxmlformats.org/officeDocument/2006/relationships" xmlns:p="http://schemas.openxmlformats.org/presentationml/2006/main">
  <p:tag name="NUM" val="4"/>
</p:tagLst>
</file>

<file path=ppt/tags/tag511.xml><?xml version="1.0" encoding="utf-8"?>
<p:tagLst xmlns:a="http://schemas.openxmlformats.org/drawingml/2006/main" xmlns:r="http://schemas.openxmlformats.org/officeDocument/2006/relationships" xmlns:p="http://schemas.openxmlformats.org/presentationml/2006/main">
  <p:tag name="NUM" val="1"/>
</p:tagLst>
</file>

<file path=ppt/tags/tag512.xml><?xml version="1.0" encoding="utf-8"?>
<p:tagLst xmlns:a="http://schemas.openxmlformats.org/drawingml/2006/main" xmlns:r="http://schemas.openxmlformats.org/officeDocument/2006/relationships" xmlns:p="http://schemas.openxmlformats.org/presentationml/2006/main">
  <p:tag name="NUM" val="3"/>
</p:tagLst>
</file>

<file path=ppt/tags/tag513.xml><?xml version="1.0" encoding="utf-8"?>
<p:tagLst xmlns:a="http://schemas.openxmlformats.org/drawingml/2006/main" xmlns:r="http://schemas.openxmlformats.org/officeDocument/2006/relationships" xmlns:p="http://schemas.openxmlformats.org/presentationml/2006/main">
  <p:tag name="NUM" val="4"/>
</p:tagLst>
</file>

<file path=ppt/tags/tag514.xml><?xml version="1.0" encoding="utf-8"?>
<p:tagLst xmlns:a="http://schemas.openxmlformats.org/drawingml/2006/main" xmlns:r="http://schemas.openxmlformats.org/officeDocument/2006/relationships" xmlns:p="http://schemas.openxmlformats.org/presentationml/2006/main">
  <p:tag name="NUM" val="1"/>
</p:tagLst>
</file>

<file path=ppt/tags/tag515.xml><?xml version="1.0" encoding="utf-8"?>
<p:tagLst xmlns:a="http://schemas.openxmlformats.org/drawingml/2006/main" xmlns:r="http://schemas.openxmlformats.org/officeDocument/2006/relationships" xmlns:p="http://schemas.openxmlformats.org/presentationml/2006/main">
  <p:tag name="NUM" val="2"/>
</p:tagLst>
</file>

<file path=ppt/tags/tag516.xml><?xml version="1.0" encoding="utf-8"?>
<p:tagLst xmlns:a="http://schemas.openxmlformats.org/drawingml/2006/main" xmlns:r="http://schemas.openxmlformats.org/officeDocument/2006/relationships" xmlns:p="http://schemas.openxmlformats.org/presentationml/2006/main">
  <p:tag name="NUM" val="1"/>
</p:tagLst>
</file>

<file path=ppt/tags/tag517.xml><?xml version="1.0" encoding="utf-8"?>
<p:tagLst xmlns:a="http://schemas.openxmlformats.org/drawingml/2006/main" xmlns:r="http://schemas.openxmlformats.org/officeDocument/2006/relationships" xmlns:p="http://schemas.openxmlformats.org/presentationml/2006/main">
  <p:tag name="NUM" val="2"/>
</p:tagLst>
</file>

<file path=ppt/tags/tag518.xml><?xml version="1.0" encoding="utf-8"?>
<p:tagLst xmlns:a="http://schemas.openxmlformats.org/drawingml/2006/main" xmlns:r="http://schemas.openxmlformats.org/officeDocument/2006/relationships" xmlns:p="http://schemas.openxmlformats.org/presentationml/2006/main">
  <p:tag name="NUM" val="1"/>
</p:tagLst>
</file>

<file path=ppt/tags/tag519.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20.xml><?xml version="1.0" encoding="utf-8"?>
<p:tagLst xmlns:a="http://schemas.openxmlformats.org/drawingml/2006/main" xmlns:r="http://schemas.openxmlformats.org/officeDocument/2006/relationships" xmlns:p="http://schemas.openxmlformats.org/presentationml/2006/main">
  <p:tag name="NUM" val="1"/>
</p:tagLst>
</file>

<file path=ppt/tags/tag521.xml><?xml version="1.0" encoding="utf-8"?>
<p:tagLst xmlns:a="http://schemas.openxmlformats.org/drawingml/2006/main" xmlns:r="http://schemas.openxmlformats.org/officeDocument/2006/relationships" xmlns:p="http://schemas.openxmlformats.org/presentationml/2006/main">
  <p:tag name="NUM" val="2"/>
</p:tagLst>
</file>

<file path=ppt/tags/tag522.xml><?xml version="1.0" encoding="utf-8"?>
<p:tagLst xmlns:a="http://schemas.openxmlformats.org/drawingml/2006/main" xmlns:r="http://schemas.openxmlformats.org/officeDocument/2006/relationships" xmlns:p="http://schemas.openxmlformats.org/presentationml/2006/main">
  <p:tag name="NUM" val="1"/>
</p:tagLst>
</file>

<file path=ppt/tags/tag523.xml><?xml version="1.0" encoding="utf-8"?>
<p:tagLst xmlns:a="http://schemas.openxmlformats.org/drawingml/2006/main" xmlns:r="http://schemas.openxmlformats.org/officeDocument/2006/relationships" xmlns:p="http://schemas.openxmlformats.org/presentationml/2006/main">
  <p:tag name="NUM" val="2"/>
</p:tagLst>
</file>

<file path=ppt/tags/tag524.xml><?xml version="1.0" encoding="utf-8"?>
<p:tagLst xmlns:a="http://schemas.openxmlformats.org/drawingml/2006/main" xmlns:r="http://schemas.openxmlformats.org/officeDocument/2006/relationships" xmlns:p="http://schemas.openxmlformats.org/presentationml/2006/main">
  <p:tag name="NUM" val="1"/>
</p:tagLst>
</file>

<file path=ppt/tags/tag525.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10"/>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10"/>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5"/>
</p:tagLst>
</file>

<file path=ppt/tags/tag66.xml><?xml version="1.0" encoding="utf-8"?>
<p:tagLst xmlns:a="http://schemas.openxmlformats.org/drawingml/2006/main" xmlns:r="http://schemas.openxmlformats.org/officeDocument/2006/relationships" xmlns:p="http://schemas.openxmlformats.org/presentationml/2006/main">
  <p:tag name="NUM" val="6"/>
</p:tagLst>
</file>

<file path=ppt/tags/tag67.xml><?xml version="1.0" encoding="utf-8"?>
<p:tagLst xmlns:a="http://schemas.openxmlformats.org/drawingml/2006/main" xmlns:r="http://schemas.openxmlformats.org/officeDocument/2006/relationships" xmlns:p="http://schemas.openxmlformats.org/presentationml/2006/main">
  <p:tag name="NUM" val="7"/>
</p:tagLst>
</file>

<file path=ppt/tags/tag68.xml><?xml version="1.0" encoding="utf-8"?>
<p:tagLst xmlns:a="http://schemas.openxmlformats.org/drawingml/2006/main" xmlns:r="http://schemas.openxmlformats.org/officeDocument/2006/relationships" xmlns:p="http://schemas.openxmlformats.org/presentationml/2006/main">
  <p:tag name="NUM" val="8"/>
</p:tagLst>
</file>

<file path=ppt/tags/tag69.xml><?xml version="1.0" encoding="utf-8"?>
<p:tagLst xmlns:a="http://schemas.openxmlformats.org/drawingml/2006/main" xmlns:r="http://schemas.openxmlformats.org/officeDocument/2006/relationships" xmlns:p="http://schemas.openxmlformats.org/presentationml/2006/main">
  <p:tag name="NUM" val="9"/>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11"/>
</p:tagLst>
</file>

<file path=ppt/tags/tag71.xml><?xml version="1.0" encoding="utf-8"?>
<p:tagLst xmlns:a="http://schemas.openxmlformats.org/drawingml/2006/main" xmlns:r="http://schemas.openxmlformats.org/officeDocument/2006/relationships" xmlns:p="http://schemas.openxmlformats.org/presentationml/2006/main">
  <p:tag name="NUM" val="4"/>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4"/>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4"/>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6"/>
</p:tagLst>
</file>

<file path=ppt/tags/tag86.xml><?xml version="1.0" encoding="utf-8"?>
<p:tagLst xmlns:a="http://schemas.openxmlformats.org/drawingml/2006/main" xmlns:r="http://schemas.openxmlformats.org/officeDocument/2006/relationships" xmlns:p="http://schemas.openxmlformats.org/presentationml/2006/main">
  <p:tag name="NUM" val="9"/>
</p:tagLst>
</file>

<file path=ppt/tags/tag87.xml><?xml version="1.0" encoding="utf-8"?>
<p:tagLst xmlns:a="http://schemas.openxmlformats.org/drawingml/2006/main" xmlns:r="http://schemas.openxmlformats.org/officeDocument/2006/relationships" xmlns:p="http://schemas.openxmlformats.org/presentationml/2006/main">
  <p:tag name="NUM" val="11"/>
</p:tagLst>
</file>

<file path=ppt/tags/tag88.xml><?xml version="1.0" encoding="utf-8"?>
<p:tagLst xmlns:a="http://schemas.openxmlformats.org/drawingml/2006/main" xmlns:r="http://schemas.openxmlformats.org/officeDocument/2006/relationships" xmlns:p="http://schemas.openxmlformats.org/presentationml/2006/main">
  <p:tag name="NUM" val="4"/>
</p:tagLst>
</file>

<file path=ppt/tags/tag89.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4"/>
</p:tagLst>
</file>

<file path=ppt/tags/tag91.xml><?xml version="1.0" encoding="utf-8"?>
<p:tagLst xmlns:a="http://schemas.openxmlformats.org/drawingml/2006/main" xmlns:r="http://schemas.openxmlformats.org/officeDocument/2006/relationships" xmlns:p="http://schemas.openxmlformats.org/presentationml/2006/main">
  <p:tag name="NUM" val="4"/>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3"/>
</p:tagLst>
</file>

<file path=ppt/tags/tag95.xml><?xml version="1.0" encoding="utf-8"?>
<p:tagLst xmlns:a="http://schemas.openxmlformats.org/drawingml/2006/main" xmlns:r="http://schemas.openxmlformats.org/officeDocument/2006/relationships" xmlns:p="http://schemas.openxmlformats.org/presentationml/2006/main">
  <p:tag name="NUM" val="4"/>
</p:tagLst>
</file>

<file path=ppt/tags/tag96.xml><?xml version="1.0" encoding="utf-8"?>
<p:tagLst xmlns:a="http://schemas.openxmlformats.org/drawingml/2006/main" xmlns:r="http://schemas.openxmlformats.org/officeDocument/2006/relationships" xmlns:p="http://schemas.openxmlformats.org/presentationml/2006/main">
  <p:tag name="NUM" val="6"/>
</p:tagLst>
</file>

<file path=ppt/tags/tag97.xml><?xml version="1.0" encoding="utf-8"?>
<p:tagLst xmlns:a="http://schemas.openxmlformats.org/drawingml/2006/main" xmlns:r="http://schemas.openxmlformats.org/officeDocument/2006/relationships" xmlns:p="http://schemas.openxmlformats.org/presentationml/2006/main">
  <p:tag name="NUM" val="7"/>
</p:tagLst>
</file>

<file path=ppt/tags/tag98.xml><?xml version="1.0" encoding="utf-8"?>
<p:tagLst xmlns:a="http://schemas.openxmlformats.org/drawingml/2006/main" xmlns:r="http://schemas.openxmlformats.org/officeDocument/2006/relationships" xmlns:p="http://schemas.openxmlformats.org/presentationml/2006/main">
  <p:tag name="NUM" val="4"/>
</p:tagLst>
</file>

<file path=ppt/tags/tag9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1_Conception personnalisée">
  <a:themeElements>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pitchFamily="34" charset="0"/>
          </a:defRPr>
        </a:defPPr>
      </a:lstStyle>
    </a:lnDef>
    <a:txDef>
      <a:spPr>
        <a:noFill/>
      </a:spPr>
      <a:bodyPr wrap="square" rtlCol="0">
        <a:spAutoFit/>
      </a:bodyPr>
      <a:lstStyle>
        <a:defPPr>
          <a:defRPr sz="1400" dirty="0">
            <a:solidFill>
              <a:srgbClr val="444647"/>
            </a:solidFill>
            <a:latin typeface="Calibri" panose="020F0502020204030204" pitchFamily="34" charset="0"/>
            <a:cs typeface="Calibri" panose="020F0502020204030204" pitchFamily="34" charset="0"/>
          </a:defRPr>
        </a:defPPr>
      </a:lstStyle>
    </a:txDef>
  </a:objectDefaults>
  <a:extraClrSchemeLst>
    <a:extraClrScheme>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D7D3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b="0" dirty="0" err="1" smtClean="0">
            <a:solidFill>
              <a:srgbClr val="222223"/>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defRPr sz="1400" b="0" dirty="0" smtClean="0">
            <a:solidFill>
              <a:srgbClr val="222223"/>
            </a:solidFill>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onception personnalisée">
  <a:themeElements>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Conception personnalisée">
  <a:themeElements>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D179913A1CC9B4BB8CEB90D578ECC0C" ma:contentTypeVersion="16" ma:contentTypeDescription="Crée un document." ma:contentTypeScope="" ma:versionID="1ba32ef177741cef9ce54d07629b8575">
  <xsd:schema xmlns:xsd="http://www.w3.org/2001/XMLSchema" xmlns:xs="http://www.w3.org/2001/XMLSchema" xmlns:p="http://schemas.microsoft.com/office/2006/metadata/properties" xmlns:ns2="20b00a00-ddbd-4c20-bfc0-8448624825d2" xmlns:ns3="9a1bb213-3a73-43c8-b731-4be0ecc3a62e" targetNamespace="http://schemas.microsoft.com/office/2006/metadata/properties" ma:root="true" ma:fieldsID="c61e5a33a97dced26e54e66bb403a965" ns2:_="" ns3:_="">
    <xsd:import namespace="20b00a00-ddbd-4c20-bfc0-8448624825d2"/>
    <xsd:import namespace="9a1bb213-3a73-43c8-b731-4be0ecc3a62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b00a00-ddbd-4c20-bfc0-8448624825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af308139-4059-4f42-8e1e-be0a4fcb736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a1bb213-3a73-43c8-b731-4be0ecc3a62e"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25d09d0b-376c-468e-a2f0-48b04ffcc865}" ma:internalName="TaxCatchAll" ma:showField="CatchAllData" ma:web="9a1bb213-3a73-43c8-b731-4be0ecc3a6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F90EE4-0E04-4E55-9F16-5664D989E44F}">
  <ds:schemaRefs>
    <ds:schemaRef ds:uri="http://schemas.microsoft.com/sharepoint/v3/contenttype/forms"/>
  </ds:schemaRefs>
</ds:datastoreItem>
</file>

<file path=customXml/itemProps2.xml><?xml version="1.0" encoding="utf-8"?>
<ds:datastoreItem xmlns:ds="http://schemas.openxmlformats.org/officeDocument/2006/customXml" ds:itemID="{C85A6105-54AC-4682-AD6E-BBF278A334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b00a00-ddbd-4c20-bfc0-8448624825d2"/>
    <ds:schemaRef ds:uri="9a1bb213-3a73-43c8-b731-4be0ecc3a6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69309</TotalTime>
  <Words>13718</Words>
  <Application>Microsoft Office PowerPoint</Application>
  <PresentationFormat>Affichage à l'écran (16:9)</PresentationFormat>
  <Paragraphs>1758</Paragraphs>
  <Slides>73</Slides>
  <Notes>12</Notes>
  <HiddenSlides>0</HiddenSlides>
  <MMClips>0</MMClips>
  <ScaleCrop>false</ScaleCrop>
  <HeadingPairs>
    <vt:vector size="6" baseType="variant">
      <vt:variant>
        <vt:lpstr>Polices utilisées</vt:lpstr>
      </vt:variant>
      <vt:variant>
        <vt:i4>11</vt:i4>
      </vt:variant>
      <vt:variant>
        <vt:lpstr>Thème</vt:lpstr>
      </vt:variant>
      <vt:variant>
        <vt:i4>4</vt:i4>
      </vt:variant>
      <vt:variant>
        <vt:lpstr>Titres des diapositives</vt:lpstr>
      </vt:variant>
      <vt:variant>
        <vt:i4>73</vt:i4>
      </vt:variant>
    </vt:vector>
  </HeadingPairs>
  <TitlesOfParts>
    <vt:vector size="88" baseType="lpstr">
      <vt:lpstr>Arial</vt:lpstr>
      <vt:lpstr>Calibri</vt:lpstr>
      <vt:lpstr>Cambria</vt:lpstr>
      <vt:lpstr>Geneva</vt:lpstr>
      <vt:lpstr>LucidaGrande</vt:lpstr>
      <vt:lpstr>Open Sans</vt:lpstr>
      <vt:lpstr>Tahoma</vt:lpstr>
      <vt:lpstr>Times New Roman</vt:lpstr>
      <vt:lpstr>Trebuchet MS</vt:lpstr>
      <vt:lpstr>Univers LT Std 45 Light</vt:lpstr>
      <vt:lpstr>Wingdings 3</vt:lpstr>
      <vt:lpstr>1_Conception personnalisée</vt:lpstr>
      <vt:lpstr>Conception personnalisée</vt:lpstr>
      <vt:lpstr>4_Conception personnalisée</vt:lpstr>
      <vt:lpstr>5_Conception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BIP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SADC VDG</dc:title>
  <dc:creator>Matthieu Pace</dc:creator>
  <cp:lastModifiedBy>Sogercom</cp:lastModifiedBy>
  <cp:revision>4125</cp:revision>
  <cp:lastPrinted>2022-11-23T21:59:04Z</cp:lastPrinted>
  <dcterms:created xsi:type="dcterms:W3CDTF">2010-04-19T23:06:27Z</dcterms:created>
  <dcterms:modified xsi:type="dcterms:W3CDTF">2023-07-04T20:25:33Z</dcterms:modified>
</cp:coreProperties>
</file>