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3"/>
    <p:sldMasterId id="2147483675" r:id="rId4"/>
    <p:sldMasterId id="2147483680" r:id="rId5"/>
    <p:sldMasterId id="2147483688" r:id="rId6"/>
  </p:sldMasterIdLst>
  <p:notesMasterIdLst>
    <p:notesMasterId r:id="rId80"/>
  </p:notesMasterIdLst>
  <p:handoutMasterIdLst>
    <p:handoutMasterId r:id="rId81"/>
  </p:handoutMasterIdLst>
  <p:sldIdLst>
    <p:sldId id="645" r:id="rId7"/>
    <p:sldId id="736" r:id="rId8"/>
    <p:sldId id="983" r:id="rId9"/>
    <p:sldId id="798" r:id="rId10"/>
    <p:sldId id="1964" r:id="rId11"/>
    <p:sldId id="1877" r:id="rId12"/>
    <p:sldId id="1965" r:id="rId13"/>
    <p:sldId id="1878" r:id="rId14"/>
    <p:sldId id="1424" r:id="rId15"/>
    <p:sldId id="875" r:id="rId16"/>
    <p:sldId id="1891" r:id="rId17"/>
    <p:sldId id="1890" r:id="rId18"/>
    <p:sldId id="1943" r:id="rId19"/>
    <p:sldId id="1131" r:id="rId20"/>
    <p:sldId id="1944" r:id="rId21"/>
    <p:sldId id="735" r:id="rId22"/>
    <p:sldId id="810" r:id="rId23"/>
    <p:sldId id="1150" r:id="rId24"/>
    <p:sldId id="741" r:id="rId25"/>
    <p:sldId id="806" r:id="rId26"/>
    <p:sldId id="1945" r:id="rId27"/>
    <p:sldId id="763" r:id="rId28"/>
    <p:sldId id="804" r:id="rId29"/>
    <p:sldId id="764" r:id="rId30"/>
    <p:sldId id="803" r:id="rId31"/>
    <p:sldId id="1948" r:id="rId32"/>
    <p:sldId id="1949" r:id="rId33"/>
    <p:sldId id="765" r:id="rId34"/>
    <p:sldId id="822" r:id="rId35"/>
    <p:sldId id="1880" r:id="rId36"/>
    <p:sldId id="1950" r:id="rId37"/>
    <p:sldId id="1951" r:id="rId38"/>
    <p:sldId id="1952" r:id="rId39"/>
    <p:sldId id="1881" r:id="rId40"/>
    <p:sldId id="768" r:id="rId41"/>
    <p:sldId id="855" r:id="rId42"/>
    <p:sldId id="1882" r:id="rId43"/>
    <p:sldId id="844" r:id="rId44"/>
    <p:sldId id="847" r:id="rId45"/>
    <p:sldId id="848" r:id="rId46"/>
    <p:sldId id="1883" r:id="rId47"/>
    <p:sldId id="1143" r:id="rId48"/>
    <p:sldId id="1919" r:id="rId49"/>
    <p:sldId id="1954" r:id="rId50"/>
    <p:sldId id="1955" r:id="rId51"/>
    <p:sldId id="1956" r:id="rId52"/>
    <p:sldId id="1957" r:id="rId53"/>
    <p:sldId id="1958" r:id="rId54"/>
    <p:sldId id="1884" r:id="rId55"/>
    <p:sldId id="1907" r:id="rId56"/>
    <p:sldId id="1924" r:id="rId57"/>
    <p:sldId id="1898" r:id="rId58"/>
    <p:sldId id="1959" r:id="rId59"/>
    <p:sldId id="1911" r:id="rId60"/>
    <p:sldId id="1885" r:id="rId61"/>
    <p:sldId id="1961" r:id="rId62"/>
    <p:sldId id="1942" r:id="rId63"/>
    <p:sldId id="1960" r:id="rId64"/>
    <p:sldId id="1962" r:id="rId65"/>
    <p:sldId id="1155" r:id="rId66"/>
    <p:sldId id="1870" r:id="rId67"/>
    <p:sldId id="1874" r:id="rId68"/>
    <p:sldId id="1886" r:id="rId69"/>
    <p:sldId id="1133" r:id="rId70"/>
    <p:sldId id="1963" r:id="rId71"/>
    <p:sldId id="1928" r:id="rId72"/>
    <p:sldId id="1087" r:id="rId73"/>
    <p:sldId id="993" r:id="rId74"/>
    <p:sldId id="1014" r:id="rId75"/>
    <p:sldId id="1015" r:id="rId76"/>
    <p:sldId id="1147" r:id="rId77"/>
    <p:sldId id="1148" r:id="rId78"/>
    <p:sldId id="1879" r:id="rId79"/>
  </p:sldIdLst>
  <p:sldSz cx="9144000" cy="5143500" type="screen16x9"/>
  <p:notesSz cx="9312275" cy="7026275"/>
  <p:defaultTex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441" userDrawn="1">
          <p15:clr>
            <a:srgbClr val="A4A3A4"/>
          </p15:clr>
        </p15:guide>
        <p15:guide id="2" pos="4785" userDrawn="1">
          <p15:clr>
            <a:srgbClr val="A4A3A4"/>
          </p15:clr>
        </p15:guide>
        <p15:guide id="3" pos="317" userDrawn="1">
          <p15:clr>
            <a:srgbClr val="A4A3A4"/>
          </p15:clr>
        </p15:guide>
      </p15:sldGuideLst>
    </p:ext>
    <p:ext uri="{2D200454-40CA-4A62-9FC3-DE9A4176ACB9}">
      <p15:notesGuideLst xmlns:p15="http://schemas.microsoft.com/office/powerpoint/2012/main">
        <p15:guide id="1" orient="horz" pos="2213" userDrawn="1">
          <p15:clr>
            <a:srgbClr val="A4A3A4"/>
          </p15:clr>
        </p15:guide>
        <p15:guide id="2" pos="293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Bastien" initials="SB" lastIdx="1" clrIdx="0">
    <p:extLst>
      <p:ext uri="{19B8F6BF-5375-455C-9EA6-DF929625EA0E}">
        <p15:presenceInfo xmlns:p15="http://schemas.microsoft.com/office/powerpoint/2012/main" userId="S::sbastien@bip-sondage.com::b2c47bbf-2a44-4324-8c0c-e6d9e540da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974"/>
    <a:srgbClr val="2F71B3"/>
    <a:srgbClr val="337BC3"/>
    <a:srgbClr val="5594D3"/>
    <a:srgbClr val="8DB7E1"/>
    <a:srgbClr val="B3CFEB"/>
    <a:srgbClr val="DA4C0C"/>
    <a:srgbClr val="FAB99C"/>
    <a:srgbClr val="BC8F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8576" autoAdjust="0"/>
    <p:restoredTop sz="95122" autoAdjust="0"/>
  </p:normalViewPr>
  <p:slideViewPr>
    <p:cSldViewPr snapToGrid="0">
      <p:cViewPr>
        <p:scale>
          <a:sx n="124" d="100"/>
          <a:sy n="124" d="100"/>
        </p:scale>
        <p:origin x="1890" y="678"/>
      </p:cViewPr>
      <p:guideLst>
        <p:guide orient="horz" pos="441"/>
        <p:guide pos="4785"/>
        <p:guide pos="3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98" d="100"/>
          <a:sy n="98" d="100"/>
        </p:scale>
        <p:origin x="-108" y="-144"/>
      </p:cViewPr>
      <p:guideLst>
        <p:guide orient="horz" pos="2213"/>
        <p:guide pos="293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microsoft.com/office/2016/11/relationships/changesInfo" Target="changesInfos/changesInfo1.xml"/><Relationship Id="rId5" Type="http://schemas.openxmlformats.org/officeDocument/2006/relationships/slideMaster" Target="slideMasters/slideMaster3.xml"/><Relationship Id="rId61" Type="http://schemas.openxmlformats.org/officeDocument/2006/relationships/slide" Target="slides/slide55.xml"/><Relationship Id="rId82" Type="http://schemas.openxmlformats.org/officeDocument/2006/relationships/commentAuthors" Target="commentAuthors.xml"/><Relationship Id="rId19" Type="http://schemas.openxmlformats.org/officeDocument/2006/relationships/slide" Target="slides/slide13.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Benard" userId="2a40ebec-7e43-4653-962d-f8a4d470c33f" providerId="ADAL" clId="{DEBC2620-818E-46F7-9564-9D54D8EB9F8A}"/>
    <pc:docChg chg="undo custSel modSld">
      <pc:chgData name="Julie Benard" userId="2a40ebec-7e43-4653-962d-f8a4d470c33f" providerId="ADAL" clId="{DEBC2620-818E-46F7-9564-9D54D8EB9F8A}" dt="2023-05-01T20:25:08.332" v="4" actId="14734"/>
      <pc:docMkLst>
        <pc:docMk/>
      </pc:docMkLst>
      <pc:sldChg chg="modSp mod">
        <pc:chgData name="Julie Benard" userId="2a40ebec-7e43-4653-962d-f8a4d470c33f" providerId="ADAL" clId="{DEBC2620-818E-46F7-9564-9D54D8EB9F8A}" dt="2023-05-01T20:25:08.332" v="4" actId="14734"/>
        <pc:sldMkLst>
          <pc:docMk/>
          <pc:sldMk cId="2535004567" sldId="875"/>
        </pc:sldMkLst>
        <pc:graphicFrameChg chg="modGraphic">
          <ac:chgData name="Julie Benard" userId="2a40ebec-7e43-4653-962d-f8a4d470c33f" providerId="ADAL" clId="{DEBC2620-818E-46F7-9564-9D54D8EB9F8A}" dt="2023-05-01T20:25:08.332" v="4" actId="14734"/>
          <ac:graphicFrameMkLst>
            <pc:docMk/>
            <pc:sldMk cId="2535004567" sldId="875"/>
            <ac:graphicFrameMk id="7" creationId="{00000000-0000-0000-0000-000000000000}"/>
          </ac:graphicFrameMkLst>
        </pc:graphicFrameChg>
      </pc:sldChg>
    </pc:docChg>
  </pc:docChgLst>
  <pc:docChgLst>
    <pc:chgData name="Julie Benard" userId="2a40ebec-7e43-4653-962d-f8a4d470c33f" providerId="ADAL" clId="{BF5EBE4C-55DA-427A-96F6-EFC3C4CEE847}"/>
    <pc:docChg chg="modSld modNotesMaster modHandout">
      <pc:chgData name="Julie Benard" userId="2a40ebec-7e43-4653-962d-f8a4d470c33f" providerId="ADAL" clId="{BF5EBE4C-55DA-427A-96F6-EFC3C4CEE847}" dt="2023-04-18T14:55:14.210" v="0"/>
      <pc:docMkLst>
        <pc:docMk/>
      </pc:docMkLst>
      <pc:sldChg chg="modNotes">
        <pc:chgData name="Julie Benard" userId="2a40ebec-7e43-4653-962d-f8a4d470c33f" providerId="ADAL" clId="{BF5EBE4C-55DA-427A-96F6-EFC3C4CEE847}" dt="2023-04-18T14:55:14.210" v="0"/>
        <pc:sldMkLst>
          <pc:docMk/>
          <pc:sldMk cId="2207558272" sldId="645"/>
        </pc:sldMkLst>
      </pc:sldChg>
      <pc:sldChg chg="modNotes">
        <pc:chgData name="Julie Benard" userId="2a40ebec-7e43-4653-962d-f8a4d470c33f" providerId="ADAL" clId="{BF5EBE4C-55DA-427A-96F6-EFC3C4CEE847}" dt="2023-04-18T14:55:14.210" v="0"/>
        <pc:sldMkLst>
          <pc:docMk/>
          <pc:sldMk cId="711651206" sldId="798"/>
        </pc:sldMkLst>
      </pc:sldChg>
      <pc:sldChg chg="modNotes">
        <pc:chgData name="Julie Benard" userId="2a40ebec-7e43-4653-962d-f8a4d470c33f" providerId="ADAL" clId="{BF5EBE4C-55DA-427A-96F6-EFC3C4CEE847}" dt="2023-04-18T14:55:14.210" v="0"/>
        <pc:sldMkLst>
          <pc:docMk/>
          <pc:sldMk cId="2535004567" sldId="875"/>
        </pc:sldMkLst>
      </pc:sldChg>
      <pc:sldChg chg="modNotes">
        <pc:chgData name="Julie Benard" userId="2a40ebec-7e43-4653-962d-f8a4d470c33f" providerId="ADAL" clId="{BF5EBE4C-55DA-427A-96F6-EFC3C4CEE847}" dt="2023-04-18T14:55:14.210" v="0"/>
        <pc:sldMkLst>
          <pc:docMk/>
          <pc:sldMk cId="625674562" sldId="1131"/>
        </pc:sldMkLst>
      </pc:sldChg>
      <pc:sldChg chg="modNotes">
        <pc:chgData name="Julie Benard" userId="2a40ebec-7e43-4653-962d-f8a4d470c33f" providerId="ADAL" clId="{BF5EBE4C-55DA-427A-96F6-EFC3C4CEE847}" dt="2023-04-18T14:55:14.210" v="0"/>
        <pc:sldMkLst>
          <pc:docMk/>
          <pc:sldMk cId="744606588" sldId="1877"/>
        </pc:sldMkLst>
      </pc:sldChg>
      <pc:sldChg chg="modNotes">
        <pc:chgData name="Julie Benard" userId="2a40ebec-7e43-4653-962d-f8a4d470c33f" providerId="ADAL" clId="{BF5EBE4C-55DA-427A-96F6-EFC3C4CEE847}" dt="2023-04-18T14:55:14.210" v="0"/>
        <pc:sldMkLst>
          <pc:docMk/>
          <pc:sldMk cId="4150626580" sldId="1878"/>
        </pc:sldMkLst>
      </pc:sldChg>
      <pc:sldChg chg="modNotes">
        <pc:chgData name="Julie Benard" userId="2a40ebec-7e43-4653-962d-f8a4d470c33f" providerId="ADAL" clId="{BF5EBE4C-55DA-427A-96F6-EFC3C4CEE847}" dt="2023-04-18T14:55:14.210" v="0"/>
        <pc:sldMkLst>
          <pc:docMk/>
          <pc:sldMk cId="503185043" sldId="1890"/>
        </pc:sldMkLst>
      </pc:sldChg>
      <pc:sldChg chg="modNotes">
        <pc:chgData name="Julie Benard" userId="2a40ebec-7e43-4653-962d-f8a4d470c33f" providerId="ADAL" clId="{BF5EBE4C-55DA-427A-96F6-EFC3C4CEE847}" dt="2023-04-18T14:55:14.210" v="0"/>
        <pc:sldMkLst>
          <pc:docMk/>
          <pc:sldMk cId="2826493447" sldId="1891"/>
        </pc:sldMkLst>
      </pc:sldChg>
      <pc:sldChg chg="modNotes">
        <pc:chgData name="Julie Benard" userId="2a40ebec-7e43-4653-962d-f8a4d470c33f" providerId="ADAL" clId="{BF5EBE4C-55DA-427A-96F6-EFC3C4CEE847}" dt="2023-04-18T14:55:14.210" v="0"/>
        <pc:sldMkLst>
          <pc:docMk/>
          <pc:sldMk cId="448717061" sldId="1943"/>
        </pc:sldMkLst>
      </pc:sldChg>
      <pc:sldChg chg="modNotes">
        <pc:chgData name="Julie Benard" userId="2a40ebec-7e43-4653-962d-f8a4d470c33f" providerId="ADAL" clId="{BF5EBE4C-55DA-427A-96F6-EFC3C4CEE847}" dt="2023-04-18T14:55:14.210" v="0"/>
        <pc:sldMkLst>
          <pc:docMk/>
          <pc:sldMk cId="1695708567" sldId="1964"/>
        </pc:sldMkLst>
      </pc:sldChg>
      <pc:sldChg chg="modNotes">
        <pc:chgData name="Julie Benard" userId="2a40ebec-7e43-4653-962d-f8a4d470c33f" providerId="ADAL" clId="{BF5EBE4C-55DA-427A-96F6-EFC3C4CEE847}" dt="2023-04-18T14:55:14.210" v="0"/>
        <pc:sldMkLst>
          <pc:docMk/>
          <pc:sldMk cId="3768409766" sldId="19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Hommes</c:v>
                </c:pt>
              </c:strCache>
            </c:strRef>
          </c:tx>
          <c:spPr>
            <a:solidFill>
              <a:srgbClr val="1B2F5F"/>
            </a:solidFill>
            <a:ln>
              <a:noFill/>
            </a:ln>
            <a:effectLst/>
          </c:spPr>
          <c:invertIfNegative val="0"/>
          <c:dLbls>
            <c:dLbl>
              <c:idx val="0"/>
              <c:layout>
                <c:manualLayout>
                  <c:x val="0"/>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DC-4E44-9AE5-69AF9D4F500E}"/>
                </c:ext>
              </c:extLst>
            </c:dLbl>
            <c:dLbl>
              <c:idx val="2"/>
              <c:layout>
                <c:manualLayout>
                  <c:x val="3.2098943621528672E-3"/>
                  <c:y val="3.2510034764063842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DC-4E44-9AE5-69AF9D4F500E}"/>
                </c:ext>
              </c:extLst>
            </c:dLbl>
            <c:dLbl>
              <c:idx val="7"/>
              <c:layout>
                <c:manualLayout>
                  <c:x val="-1.634748313120009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E3-4369-B1DA-89F8A2F8F78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TOTAL DES ENTREPRISES</c:v>
                </c:pt>
                <c:pt idx="1">
                  <c:v>SECTEURS PRIMAIRE ET SECONDAIRE</c:v>
                </c:pt>
                <c:pt idx="2">
                  <c:v>SECTEUR TERTIAIRE TOTAL</c:v>
                </c:pt>
                <c:pt idx="3">
                  <c:v>Hébergement, restauration et tourisme </c:v>
                </c:pt>
                <c:pt idx="4">
                  <c:v>Commerce de détail</c:v>
                </c:pt>
                <c:pt idx="5">
                  <c:v>Secteurs public et parapublic </c:v>
                </c:pt>
                <c:pt idx="6">
                  <c:v>Secteur tertiaire autres</c:v>
                </c:pt>
              </c:strCache>
            </c:strRef>
          </c:cat>
          <c:val>
            <c:numRef>
              <c:f>Sheet1!$B$2:$B$8</c:f>
              <c:numCache>
                <c:formatCode>0%</c:formatCode>
                <c:ptCount val="7"/>
                <c:pt idx="0">
                  <c:v>0.54</c:v>
                </c:pt>
                <c:pt idx="1">
                  <c:v>0.81</c:v>
                </c:pt>
                <c:pt idx="2">
                  <c:v>0.47</c:v>
                </c:pt>
                <c:pt idx="3">
                  <c:v>0.45</c:v>
                </c:pt>
                <c:pt idx="4">
                  <c:v>0.45</c:v>
                </c:pt>
                <c:pt idx="5">
                  <c:v>0.42</c:v>
                </c:pt>
                <c:pt idx="6">
                  <c:v>0.52</c:v>
                </c:pt>
              </c:numCache>
            </c:numRef>
          </c:val>
          <c:extLst>
            <c:ext xmlns:c16="http://schemas.microsoft.com/office/drawing/2014/chart" uri="{C3380CC4-5D6E-409C-BE32-E72D297353CC}">
              <c16:uniqueId val="{00000000-5319-4CE1-A6E5-6271A5D10738}"/>
            </c:ext>
          </c:extLst>
        </c:ser>
        <c:ser>
          <c:idx val="1"/>
          <c:order val="1"/>
          <c:tx>
            <c:strRef>
              <c:f>Sheet1!$C$1</c:f>
              <c:strCache>
                <c:ptCount val="1"/>
                <c:pt idx="0">
                  <c:v>Femmes</c:v>
                </c:pt>
              </c:strCache>
            </c:strRef>
          </c:tx>
          <c:spPr>
            <a:solidFill>
              <a:srgbClr val="F46C31"/>
            </a:solidFill>
            <a:ln>
              <a:noFill/>
            </a:ln>
            <a:effectLst/>
          </c:spPr>
          <c:invertIfNegative val="0"/>
          <c:dLbls>
            <c:dLbl>
              <c:idx val="0"/>
              <c:layout>
                <c:manualLayout>
                  <c:x val="5.2778738230757601E-3"/>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DC-4E44-9AE5-69AF9D4F500E}"/>
                </c:ext>
              </c:extLst>
            </c:dLbl>
            <c:dLbl>
              <c:idx val="2"/>
              <c:layout>
                <c:manualLayout>
                  <c:x val="3.6349044707035287E-3"/>
                  <c:y val="1.739402689116557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DC-4E44-9AE5-69AF9D4F500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TOTAL DES ENTREPRISES</c:v>
                </c:pt>
                <c:pt idx="1">
                  <c:v>SECTEURS PRIMAIRE ET SECONDAIRE</c:v>
                </c:pt>
                <c:pt idx="2">
                  <c:v>SECTEUR TERTIAIRE TOTAL</c:v>
                </c:pt>
                <c:pt idx="3">
                  <c:v>Hébergement, restauration et tourisme </c:v>
                </c:pt>
                <c:pt idx="4">
                  <c:v>Commerce de détail</c:v>
                </c:pt>
                <c:pt idx="5">
                  <c:v>Secteurs public et parapublic </c:v>
                </c:pt>
                <c:pt idx="6">
                  <c:v>Secteur tertiaire autres</c:v>
                </c:pt>
              </c:strCache>
            </c:strRef>
          </c:cat>
          <c:val>
            <c:numRef>
              <c:f>Sheet1!$C$2:$C$8</c:f>
              <c:numCache>
                <c:formatCode>0%</c:formatCode>
                <c:ptCount val="7"/>
                <c:pt idx="0">
                  <c:v>0.46</c:v>
                </c:pt>
                <c:pt idx="1">
                  <c:v>0.19</c:v>
                </c:pt>
                <c:pt idx="2">
                  <c:v>0.53</c:v>
                </c:pt>
                <c:pt idx="3">
                  <c:v>0.55000000000000004</c:v>
                </c:pt>
                <c:pt idx="4">
                  <c:v>0.55000000000000004</c:v>
                </c:pt>
                <c:pt idx="5">
                  <c:v>0.57999999999999996</c:v>
                </c:pt>
                <c:pt idx="6">
                  <c:v>0.48</c:v>
                </c:pt>
              </c:numCache>
            </c:numRef>
          </c:val>
          <c:extLst>
            <c:ext xmlns:c16="http://schemas.microsoft.com/office/drawing/2014/chart" uri="{C3380CC4-5D6E-409C-BE32-E72D297353CC}">
              <c16:uniqueId val="{00000001-5319-4CE1-A6E5-6271A5D10738}"/>
            </c:ext>
          </c:extLst>
        </c:ser>
        <c:dLbls>
          <c:dLblPos val="ctr"/>
          <c:showLegendKey val="0"/>
          <c:showVal val="1"/>
          <c:showCatName val="0"/>
          <c:showSerName val="0"/>
          <c:showPercent val="0"/>
          <c:showBubbleSize val="0"/>
        </c:dLbls>
        <c:gapWidth val="80"/>
        <c:overlap val="100"/>
        <c:axId val="-86243424"/>
        <c:axId val="-86245600"/>
      </c:barChart>
      <c:catAx>
        <c:axId val="-862434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86245600"/>
        <c:crosses val="autoZero"/>
        <c:auto val="1"/>
        <c:lblAlgn val="ctr"/>
        <c:lblOffset val="100"/>
        <c:noMultiLvlLbl val="0"/>
      </c:catAx>
      <c:valAx>
        <c:axId val="-86245600"/>
        <c:scaling>
          <c:orientation val="minMax"/>
          <c:max val="1"/>
        </c:scaling>
        <c:delete val="1"/>
        <c:axPos val="t"/>
        <c:numFmt formatCode="0%" sourceLinked="1"/>
        <c:majorTickMark val="none"/>
        <c:minorTickMark val="none"/>
        <c:tickLblPos val="nextTo"/>
        <c:crossAx val="-86243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002F5F"/>
              </a:solidFill>
              <a:ln>
                <a:noFill/>
              </a:ln>
              <a:effectLst/>
            </c:spPr>
            <c:extLst>
              <c:ext xmlns:c16="http://schemas.microsoft.com/office/drawing/2014/chart" uri="{C3380CC4-5D6E-409C-BE32-E72D297353CC}">
                <c16:uniqueId val="{00000003-3A1B-4877-85A4-38FF3AFBA4D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3A1B-4877-85A4-38FF3AFBA4D6}"/>
              </c:ext>
            </c:extLst>
          </c:dPt>
          <c:dPt>
            <c:idx val="3"/>
            <c:bubble3D val="0"/>
            <c:spPr>
              <a:solidFill>
                <a:srgbClr val="F46C31"/>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A1B-4877-85A4-38FF3AFBA4D6}"/>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1B-4877-85A4-38FF3AFBA4D6}"/>
                </c:ext>
              </c:extLst>
            </c:dLbl>
            <c:dLbl>
              <c:idx val="2"/>
              <c:layout>
                <c:manualLayout>
                  <c:x val="1.1644498835388787E-3"/>
                  <c:y val="-1.1396409047938731E-2"/>
                </c:manualLayout>
              </c:layout>
              <c:tx>
                <c:rich>
                  <a:bodyPr/>
                  <a:lstStyle/>
                  <a:p>
                    <a:fld id="{F8103A7E-B3DB-4608-AA5F-F5F292FFB436}" type="CATEGORYNAME">
                      <a:rPr lang="en-US" smtClean="0"/>
                      <a:pPr/>
                      <a:t>[NOM DE CATÉGORIE]</a:t>
                    </a:fld>
                    <a:r>
                      <a:rPr lang="en-US" dirty="0"/>
                      <a:t>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9289861831334743"/>
                      <c:h val="0.10418864486429462"/>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Oui</c:v>
                </c:pt>
                <c:pt idx="1">
                  <c:v>Non</c:v>
                </c:pt>
                <c:pt idx="2">
                  <c:v>NSP</c:v>
                </c:pt>
              </c:strCache>
            </c:strRef>
          </c:cat>
          <c:val>
            <c:numRef>
              <c:f>Sheet1!$B$2:$B$4</c:f>
              <c:numCache>
                <c:formatCode>0%</c:formatCode>
                <c:ptCount val="3"/>
                <c:pt idx="0">
                  <c:v>0.31</c:v>
                </c:pt>
                <c:pt idx="1">
                  <c:v>0.61</c:v>
                </c:pt>
                <c:pt idx="2">
                  <c:v>0.08</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504810530940081"/>
          <c:y val="3.7276938949861858E-2"/>
          <c:w val="0.68495189469059914"/>
          <c:h val="0.70147200912982921"/>
        </c:manualLayout>
      </c:layout>
      <c:barChart>
        <c:barDir val="bar"/>
        <c:grouping val="percentStacked"/>
        <c:varyColors val="0"/>
        <c:ser>
          <c:idx val="1"/>
          <c:order val="0"/>
          <c:tx>
            <c:strRef>
              <c:f>Feuil1!$B$1</c:f>
              <c:strCache>
                <c:ptCount val="1"/>
                <c:pt idx="0">
                  <c:v>Pas du tout important</c:v>
                </c:pt>
              </c:strCache>
            </c:strRef>
          </c:tx>
          <c:spPr>
            <a:solidFill>
              <a:srgbClr val="002F5F"/>
            </a:solidFill>
            <a:ln>
              <a:noFill/>
            </a:ln>
            <a:effectLst/>
          </c:spPr>
          <c:invertIfNegative val="0"/>
          <c:dLbls>
            <c:dLbl>
              <c:idx val="0"/>
              <c:layout>
                <c:manualLayout>
                  <c:x val="-2.3521114552642786E-3"/>
                  <c:y val="-1.064155276977945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6C-417E-A25B-BFCFBA3F5B1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c:f>
              <c:strCache>
                <c:ptCount val="1"/>
                <c:pt idx="0">
                  <c:v>Évaluation du risque d´incidents de sécurité informatique</c:v>
                </c:pt>
              </c:strCache>
            </c:strRef>
          </c:cat>
          <c:val>
            <c:numRef>
              <c:f>Feuil1!$B$2</c:f>
              <c:numCache>
                <c:formatCode>0%</c:formatCode>
                <c:ptCount val="1"/>
                <c:pt idx="0">
                  <c:v>0.16</c:v>
                </c:pt>
              </c:numCache>
            </c:numRef>
          </c:val>
          <c:extLst>
            <c:ext xmlns:c16="http://schemas.microsoft.com/office/drawing/2014/chart" uri="{C3380CC4-5D6E-409C-BE32-E72D297353CC}">
              <c16:uniqueId val="{00000000-4C28-446F-AB5B-8B09246EF3EC}"/>
            </c:ext>
          </c:extLst>
        </c:ser>
        <c:ser>
          <c:idx val="2"/>
          <c:order val="1"/>
          <c:tx>
            <c:strRef>
              <c:f>Feuil1!$C$1</c:f>
              <c:strCache>
                <c:ptCount val="1"/>
                <c:pt idx="0">
                  <c:v>Peu important</c:v>
                </c:pt>
              </c:strCache>
            </c:strRef>
          </c:tx>
          <c:spPr>
            <a:solidFill>
              <a:srgbClr val="8DB7E1"/>
            </a:solidFill>
            <a:ln w="3175">
              <a:noFill/>
            </a:ln>
            <a:effectLst/>
          </c:spPr>
          <c:invertIfNegative val="0"/>
          <c:dLbls>
            <c:dLbl>
              <c:idx val="0"/>
              <c:layout>
                <c:manualLayout>
                  <c:x val="9.4084458210572444E-3"/>
                  <c:y val="1.676495119352376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6C-417E-A25B-BFCFBA3F5B1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c:f>
              <c:strCache>
                <c:ptCount val="1"/>
                <c:pt idx="0">
                  <c:v>Évaluation du risque d´incidents de sécurité informatique</c:v>
                </c:pt>
              </c:strCache>
            </c:strRef>
          </c:cat>
          <c:val>
            <c:numRef>
              <c:f>Feuil1!$C$2</c:f>
              <c:numCache>
                <c:formatCode>0%</c:formatCode>
                <c:ptCount val="1"/>
                <c:pt idx="0">
                  <c:v>0.31</c:v>
                </c:pt>
              </c:numCache>
            </c:numRef>
          </c:val>
          <c:extLst>
            <c:ext xmlns:c16="http://schemas.microsoft.com/office/drawing/2014/chart" uri="{C3380CC4-5D6E-409C-BE32-E72D297353CC}">
              <c16:uniqueId val="{00000001-4C28-446F-AB5B-8B09246EF3EC}"/>
            </c:ext>
          </c:extLst>
        </c:ser>
        <c:ser>
          <c:idx val="3"/>
          <c:order val="2"/>
          <c:tx>
            <c:strRef>
              <c:f>Feuil1!$D$1</c:f>
              <c:strCache>
                <c:ptCount val="1"/>
                <c:pt idx="0">
                  <c:v>Assez important</c:v>
                </c:pt>
              </c:strCache>
            </c:strRef>
          </c:tx>
          <c:spPr>
            <a:solidFill>
              <a:srgbClr val="FAB99C"/>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c:f>
              <c:strCache>
                <c:ptCount val="1"/>
                <c:pt idx="0">
                  <c:v>Évaluation du risque d´incidents de sécurité informatique</c:v>
                </c:pt>
              </c:strCache>
            </c:strRef>
          </c:cat>
          <c:val>
            <c:numRef>
              <c:f>Feuil1!$D$2</c:f>
              <c:numCache>
                <c:formatCode>0%</c:formatCode>
                <c:ptCount val="1"/>
                <c:pt idx="0">
                  <c:v>0.3</c:v>
                </c:pt>
              </c:numCache>
            </c:numRef>
          </c:val>
          <c:extLst>
            <c:ext xmlns:c16="http://schemas.microsoft.com/office/drawing/2014/chart" uri="{C3380CC4-5D6E-409C-BE32-E72D297353CC}">
              <c16:uniqueId val="{00000002-4C28-446F-AB5B-8B09246EF3EC}"/>
            </c:ext>
          </c:extLst>
        </c:ser>
        <c:ser>
          <c:idx val="4"/>
          <c:order val="3"/>
          <c:tx>
            <c:strRef>
              <c:f>Feuil1!$E$1</c:f>
              <c:strCache>
                <c:ptCount val="1"/>
                <c:pt idx="0">
                  <c:v>Très important</c:v>
                </c:pt>
              </c:strCache>
            </c:strRef>
          </c:tx>
          <c:spPr>
            <a:solidFill>
              <a:srgbClr val="F46C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c:f>
              <c:strCache>
                <c:ptCount val="1"/>
                <c:pt idx="0">
                  <c:v>Évaluation du risque d´incidents de sécurité informatique</c:v>
                </c:pt>
              </c:strCache>
            </c:strRef>
          </c:cat>
          <c:val>
            <c:numRef>
              <c:f>Feuil1!$E$2</c:f>
              <c:numCache>
                <c:formatCode>0%</c:formatCode>
                <c:ptCount val="1"/>
                <c:pt idx="0">
                  <c:v>0.23</c:v>
                </c:pt>
              </c:numCache>
            </c:numRef>
          </c:val>
          <c:extLst>
            <c:ext xmlns:c16="http://schemas.microsoft.com/office/drawing/2014/chart" uri="{C3380CC4-5D6E-409C-BE32-E72D297353CC}">
              <c16:uniqueId val="{00000003-4C28-446F-AB5B-8B09246EF3EC}"/>
            </c:ext>
          </c:extLst>
        </c:ser>
        <c:dLbls>
          <c:dLblPos val="ctr"/>
          <c:showLegendKey val="0"/>
          <c:showVal val="1"/>
          <c:showCatName val="0"/>
          <c:showSerName val="0"/>
          <c:showPercent val="0"/>
          <c:showBubbleSize val="0"/>
        </c:dLbls>
        <c:gapWidth val="98"/>
        <c:overlap val="100"/>
        <c:axId val="290776752"/>
        <c:axId val="290777872"/>
      </c:barChart>
      <c:catAx>
        <c:axId val="290776752"/>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50" b="0" i="0" u="none" strike="noStrike" kern="1200" cap="none" spc="0" normalizeH="0" baseline="0">
                <a:solidFill>
                  <a:schemeClr val="tx1"/>
                </a:solidFill>
                <a:latin typeface="+mn-lt"/>
                <a:ea typeface="+mn-ea"/>
                <a:cs typeface="Arial" panose="020B0604020202020204" pitchFamily="34" charset="0"/>
              </a:defRPr>
            </a:pPr>
            <a:endParaRPr lang="fr-FR"/>
          </a:p>
        </c:txPr>
        <c:crossAx val="290777872"/>
        <c:crosses val="autoZero"/>
        <c:auto val="1"/>
        <c:lblAlgn val="ctr"/>
        <c:lblOffset val="100"/>
        <c:noMultiLvlLbl val="0"/>
      </c:catAx>
      <c:valAx>
        <c:axId val="290777872"/>
        <c:scaling>
          <c:orientation val="minMax"/>
          <c:max val="1"/>
        </c:scaling>
        <c:delete val="1"/>
        <c:axPos val="t"/>
        <c:numFmt formatCode="0%" sourceLinked="1"/>
        <c:majorTickMark val="none"/>
        <c:minorTickMark val="none"/>
        <c:tickLblPos val="nextTo"/>
        <c:crossAx val="290776752"/>
        <c:crossesAt val="1"/>
        <c:crossBetween val="between"/>
      </c:valAx>
      <c:spPr>
        <a:noFill/>
        <a:ln w="25400">
          <a:noFill/>
        </a:ln>
        <a:effectLst/>
      </c:spPr>
    </c:plotArea>
    <c:legend>
      <c:legendPos val="b"/>
      <c:layout>
        <c:manualLayout>
          <c:xMode val="edge"/>
          <c:yMode val="edge"/>
          <c:x val="0.19936459653695113"/>
          <c:y val="0.79637960878986402"/>
          <c:w val="0.80063540346304884"/>
          <c:h val="9.3166641776715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62836632695564"/>
          <c:y val="0"/>
          <c:w val="0.60437163367304436"/>
          <c:h val="0.99928520592509162"/>
        </c:manualLayout>
      </c:layout>
      <c:barChart>
        <c:barDir val="bar"/>
        <c:grouping val="clustered"/>
        <c:varyColors val="0"/>
        <c:ser>
          <c:idx val="1"/>
          <c:order val="0"/>
          <c:tx>
            <c:strRef>
              <c:f>Feuil1!$B$1</c:f>
              <c:strCache>
                <c:ptCount val="1"/>
                <c:pt idx="0">
                  <c:v>Colonne2</c:v>
                </c:pt>
              </c:strCache>
            </c:strRef>
          </c:tx>
          <c:spPr>
            <a:solidFill>
              <a:srgbClr val="F46C31"/>
            </a:solidFill>
            <a:ln>
              <a:noFill/>
            </a:ln>
            <a:effectLst/>
          </c:spPr>
          <c:invertIfNegative val="0"/>
          <c:dPt>
            <c:idx val="0"/>
            <c:invertIfNegative val="0"/>
            <c:bubble3D val="0"/>
            <c:spPr>
              <a:solidFill>
                <a:srgbClr val="002F5F"/>
              </a:solidFill>
              <a:ln>
                <a:noFill/>
              </a:ln>
              <a:effectLst/>
            </c:spPr>
            <c:extLst>
              <c:ext xmlns:c16="http://schemas.microsoft.com/office/drawing/2014/chart" uri="{C3380CC4-5D6E-409C-BE32-E72D297353CC}">
                <c16:uniqueId val="{00000001-5275-45EC-82A6-62D7CD884CC7}"/>
              </c:ext>
            </c:extLst>
          </c:dPt>
          <c:dPt>
            <c:idx val="1"/>
            <c:invertIfNegative val="0"/>
            <c:bubble3D val="0"/>
            <c:spPr>
              <a:solidFill>
                <a:srgbClr val="002F5F"/>
              </a:solidFill>
              <a:ln>
                <a:noFill/>
              </a:ln>
              <a:effectLst/>
            </c:spPr>
            <c:extLst>
              <c:ext xmlns:c16="http://schemas.microsoft.com/office/drawing/2014/chart" uri="{C3380CC4-5D6E-409C-BE32-E72D297353CC}">
                <c16:uniqueId val="{00000003-5275-45EC-82A6-62D7CD884CC7}"/>
              </c:ext>
            </c:extLst>
          </c:dPt>
          <c:dPt>
            <c:idx val="2"/>
            <c:invertIfNegative val="0"/>
            <c:bubble3D val="0"/>
            <c:spPr>
              <a:solidFill>
                <a:srgbClr val="002F5F"/>
              </a:solidFill>
              <a:ln>
                <a:noFill/>
              </a:ln>
              <a:effectLst/>
            </c:spPr>
            <c:extLst>
              <c:ext xmlns:c16="http://schemas.microsoft.com/office/drawing/2014/chart" uri="{C3380CC4-5D6E-409C-BE32-E72D297353CC}">
                <c16:uniqueId val="{00000005-5275-45EC-82A6-62D7CD884CC7}"/>
              </c:ext>
            </c:extLst>
          </c:dPt>
          <c:dPt>
            <c:idx val="3"/>
            <c:invertIfNegative val="0"/>
            <c:bubble3D val="0"/>
            <c:spPr>
              <a:solidFill>
                <a:srgbClr val="002F5F"/>
              </a:solidFill>
              <a:ln>
                <a:noFill/>
              </a:ln>
              <a:effectLst/>
            </c:spPr>
            <c:extLst>
              <c:ext xmlns:c16="http://schemas.microsoft.com/office/drawing/2014/chart" uri="{C3380CC4-5D6E-409C-BE32-E72D297353CC}">
                <c16:uniqueId val="{00000007-5275-45EC-82A6-62D7CD884CC7}"/>
              </c:ext>
            </c:extLst>
          </c:dPt>
          <c:dPt>
            <c:idx val="4"/>
            <c:invertIfNegative val="0"/>
            <c:bubble3D val="0"/>
            <c:spPr>
              <a:solidFill>
                <a:srgbClr val="002F5F"/>
              </a:solidFill>
              <a:ln>
                <a:noFill/>
              </a:ln>
              <a:effectLst/>
            </c:spPr>
            <c:extLst>
              <c:ext xmlns:c16="http://schemas.microsoft.com/office/drawing/2014/chart" uri="{C3380CC4-5D6E-409C-BE32-E72D297353CC}">
                <c16:uniqueId val="{00000009-5275-45EC-82A6-62D7CD884CC7}"/>
              </c:ext>
            </c:extLst>
          </c:dPt>
          <c:dPt>
            <c:idx val="5"/>
            <c:invertIfNegative val="0"/>
            <c:bubble3D val="0"/>
            <c:spPr>
              <a:solidFill>
                <a:srgbClr val="F46C31"/>
              </a:solidFill>
              <a:ln>
                <a:noFill/>
              </a:ln>
              <a:effectLst/>
            </c:spPr>
            <c:extLst>
              <c:ext xmlns:c16="http://schemas.microsoft.com/office/drawing/2014/chart" uri="{C3380CC4-5D6E-409C-BE32-E72D297353CC}">
                <c16:uniqueId val="{0000000B-5275-45EC-82A6-62D7CD884CC7}"/>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5275-45EC-82A6-62D7CD884CC7}"/>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5275-45EC-82A6-62D7CD884CC7}"/>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5275-45EC-82A6-62D7CD884CC7}"/>
              </c:ext>
            </c:extLst>
          </c:dPt>
          <c:dPt>
            <c:idx val="9"/>
            <c:invertIfNegative val="0"/>
            <c:bubble3D val="0"/>
            <c:spPr>
              <a:solidFill>
                <a:srgbClr val="F46C31"/>
              </a:solidFill>
              <a:ln>
                <a:noFill/>
              </a:ln>
              <a:effectLst/>
            </c:spPr>
            <c:extLst>
              <c:ext xmlns:c16="http://schemas.microsoft.com/office/drawing/2014/chart" uri="{C3380CC4-5D6E-409C-BE32-E72D297353CC}">
                <c16:uniqueId val="{00000013-5275-45EC-82A6-62D7CD884CC7}"/>
              </c:ext>
            </c:extLst>
          </c:dPt>
          <c:dPt>
            <c:idx val="10"/>
            <c:invertIfNegative val="0"/>
            <c:bubble3D val="0"/>
            <c:spPr>
              <a:solidFill>
                <a:srgbClr val="F46C31"/>
              </a:solidFill>
              <a:ln>
                <a:noFill/>
              </a:ln>
              <a:effectLst/>
            </c:spPr>
            <c:extLst>
              <c:ext xmlns:c16="http://schemas.microsoft.com/office/drawing/2014/chart" uri="{C3380CC4-5D6E-409C-BE32-E72D297353CC}">
                <c16:uniqueId val="{00000015-5275-45EC-82A6-62D7CD884CC7}"/>
              </c:ext>
            </c:extLst>
          </c:dPt>
          <c:dPt>
            <c:idx val="12"/>
            <c:invertIfNegative val="0"/>
            <c:bubble3D val="0"/>
            <c:spPr>
              <a:solidFill>
                <a:srgbClr val="F46C31"/>
              </a:solidFill>
              <a:ln>
                <a:noFill/>
              </a:ln>
              <a:effectLst/>
            </c:spPr>
            <c:extLst>
              <c:ext xmlns:c16="http://schemas.microsoft.com/office/drawing/2014/chart" uri="{C3380CC4-5D6E-409C-BE32-E72D297353CC}">
                <c16:uniqueId val="{00000017-5275-45EC-82A6-62D7CD884CC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Vols de données confidentielles</c:v>
                </c:pt>
                <c:pt idx="1">
                  <c:v>Arrêt des opérations</c:v>
                </c:pt>
                <c:pt idx="2">
                  <c:v>Pertes de revenus</c:v>
                </c:pt>
                <c:pt idx="3">
                  <c:v>Infection, perte, restructuration de logiciels</c:v>
                </c:pt>
                <c:pt idx="4">
                  <c:v>Perte de temps</c:v>
                </c:pt>
                <c:pt idx="5">
                  <c:v>Aucun impact</c:v>
                </c:pt>
                <c:pt idx="6">
                  <c:v>Ne sait pas</c:v>
                </c:pt>
              </c:strCache>
            </c:strRef>
          </c:cat>
          <c:val>
            <c:numRef>
              <c:f>Feuil1!$B$2:$B$8</c:f>
              <c:numCache>
                <c:formatCode>0%</c:formatCode>
                <c:ptCount val="7"/>
                <c:pt idx="0">
                  <c:v>0.32</c:v>
                </c:pt>
                <c:pt idx="1">
                  <c:v>0.27</c:v>
                </c:pt>
                <c:pt idx="2">
                  <c:v>0.18</c:v>
                </c:pt>
                <c:pt idx="3">
                  <c:v>0.18</c:v>
                </c:pt>
                <c:pt idx="4">
                  <c:v>0.05</c:v>
                </c:pt>
                <c:pt idx="5">
                  <c:v>0.05</c:v>
                </c:pt>
                <c:pt idx="6">
                  <c:v>0.18</c:v>
                </c:pt>
              </c:numCache>
            </c:numRef>
          </c:val>
          <c:extLst>
            <c:ext xmlns:c16="http://schemas.microsoft.com/office/drawing/2014/chart" uri="{C3380CC4-5D6E-409C-BE32-E72D297353CC}">
              <c16:uniqueId val="{00000018-5275-45EC-82A6-62D7CD884CC7}"/>
            </c:ext>
          </c:extLst>
        </c:ser>
        <c:dLbls>
          <c:dLblPos val="ctr"/>
          <c:showLegendKey val="0"/>
          <c:showVal val="1"/>
          <c:showCatName val="0"/>
          <c:showSerName val="0"/>
          <c:showPercent val="0"/>
          <c:showBubbleSize val="0"/>
        </c:dLbls>
        <c:gapWidth val="98"/>
        <c:axId val="333924144"/>
        <c:axId val="333928064"/>
      </c:barChart>
      <c:catAx>
        <c:axId val="33392414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cap="none" spc="0" normalizeH="0" baseline="0">
                <a:solidFill>
                  <a:schemeClr val="tx1"/>
                </a:solidFill>
                <a:latin typeface="+mn-lt"/>
                <a:ea typeface="+mn-ea"/>
                <a:cs typeface="Arial" panose="020B0604020202020204" pitchFamily="34" charset="0"/>
              </a:defRPr>
            </a:pPr>
            <a:endParaRPr lang="fr-FR"/>
          </a:p>
        </c:txPr>
        <c:crossAx val="333928064"/>
        <c:crosses val="autoZero"/>
        <c:auto val="1"/>
        <c:lblAlgn val="ctr"/>
        <c:lblOffset val="100"/>
        <c:noMultiLvlLbl val="0"/>
      </c:catAx>
      <c:valAx>
        <c:axId val="333928064"/>
        <c:scaling>
          <c:orientation val="minMax"/>
          <c:max val="0.4"/>
        </c:scaling>
        <c:delete val="1"/>
        <c:axPos val="t"/>
        <c:numFmt formatCode="0%" sourceLinked="1"/>
        <c:majorTickMark val="out"/>
        <c:minorTickMark val="none"/>
        <c:tickLblPos val="nextTo"/>
        <c:crossAx val="333924144"/>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19356567338424"/>
          <c:y val="0.17777186090303257"/>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002F5F"/>
              </a:solidFill>
              <a:ln>
                <a:noFill/>
              </a:ln>
              <a:effectLst/>
            </c:spPr>
            <c:extLst>
              <c:ext xmlns:c16="http://schemas.microsoft.com/office/drawing/2014/chart" uri="{C3380CC4-5D6E-409C-BE32-E72D297353CC}">
                <c16:uniqueId val="{00000003-3A1B-4877-85A4-38FF3AFBA4D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3A1B-4877-85A4-38FF3AFBA4D6}"/>
              </c:ext>
            </c:extLst>
          </c:dPt>
          <c:dPt>
            <c:idx val="3"/>
            <c:bubble3D val="0"/>
            <c:spPr>
              <a:solidFill>
                <a:srgbClr val="F46C31"/>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A1B-4877-85A4-38FF3AFBA4D6}"/>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1B-4877-85A4-38FF3AFBA4D6}"/>
                </c:ext>
              </c:extLst>
            </c:dLbl>
            <c:dLbl>
              <c:idx val="2"/>
              <c:layout>
                <c:manualLayout>
                  <c:x val="3.3876863600696638E-3"/>
                  <c:y val="-0.15282806854304223"/>
                </c:manualLayout>
              </c:layout>
              <c:tx>
                <c:rich>
                  <a:bodyPr/>
                  <a:lstStyle/>
                  <a:p>
                    <a:fld id="{F8103A7E-B3DB-4608-AA5F-F5F292FFB436}" type="CATEGORYNAME">
                      <a:rPr lang="en-US" smtClean="0"/>
                      <a:pPr/>
                      <a:t>[NOM DE CATÉGORIE]</a:t>
                    </a:fld>
                    <a:r>
                      <a:rPr lang="en-US" dirty="0"/>
                      <a:t>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5460909839046141"/>
                      <c:h val="0.18141321846273589"/>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Oui</c:v>
                </c:pt>
                <c:pt idx="1">
                  <c:v>Non</c:v>
                </c:pt>
                <c:pt idx="2">
                  <c:v>NSP</c:v>
                </c:pt>
              </c:strCache>
            </c:strRef>
          </c:cat>
          <c:val>
            <c:numRef>
              <c:f>Sheet1!$B$2:$B$4</c:f>
              <c:numCache>
                <c:formatCode>0%</c:formatCode>
                <c:ptCount val="3"/>
                <c:pt idx="0">
                  <c:v>0.09</c:v>
                </c:pt>
                <c:pt idx="1">
                  <c:v>0.88</c:v>
                </c:pt>
                <c:pt idx="2">
                  <c:v>0.02</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002F5F"/>
              </a:solidFill>
              <a:ln>
                <a:noFill/>
              </a:ln>
              <a:effectLst/>
            </c:spPr>
            <c:extLst>
              <c:ext xmlns:c16="http://schemas.microsoft.com/office/drawing/2014/chart" uri="{C3380CC4-5D6E-409C-BE32-E72D297353CC}">
                <c16:uniqueId val="{00000003-3A1B-4877-85A4-38FF3AFBA4D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3A1B-4877-85A4-38FF3AFBA4D6}"/>
              </c:ext>
            </c:extLst>
          </c:dPt>
          <c:dPt>
            <c:idx val="3"/>
            <c:bubble3D val="0"/>
            <c:spPr>
              <a:solidFill>
                <a:srgbClr val="F46C31"/>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A1B-4877-85A4-38FF3AFBA4D6}"/>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1B-4877-85A4-38FF3AFBA4D6}"/>
                </c:ext>
              </c:extLst>
            </c:dLbl>
            <c:dLbl>
              <c:idx val="2"/>
              <c:layout>
                <c:manualLayout>
                  <c:x val="3.3876863600696638E-3"/>
                  <c:y val="-5.8090659737406302E-3"/>
                </c:manualLayout>
              </c:layout>
              <c:tx>
                <c:rich>
                  <a:bodyPr/>
                  <a:lstStyle/>
                  <a:p>
                    <a:fld id="{F8103A7E-B3DB-4608-AA5F-F5F292FFB436}" type="CATEGORYNAME">
                      <a:rPr lang="en-US" smtClean="0"/>
                      <a:pPr/>
                      <a:t>[NOM DE CATÉGORIE]</a:t>
                    </a:fld>
                    <a:r>
                      <a:rPr lang="en-US" dirty="0"/>
                      <a:t>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5460909839046141"/>
                      <c:h val="0.18141321846273589"/>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Oui</c:v>
                </c:pt>
                <c:pt idx="1">
                  <c:v>Non</c:v>
                </c:pt>
                <c:pt idx="2">
                  <c:v>NSP</c:v>
                </c:pt>
              </c:strCache>
            </c:strRef>
          </c:cat>
          <c:val>
            <c:numRef>
              <c:f>Sheet1!$B$2:$B$4</c:f>
              <c:numCache>
                <c:formatCode>0%</c:formatCode>
                <c:ptCount val="3"/>
                <c:pt idx="0">
                  <c:v>0.52</c:v>
                </c:pt>
                <c:pt idx="1">
                  <c:v>0.44</c:v>
                </c:pt>
                <c:pt idx="2">
                  <c:v>0.04</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explosion val="1"/>
          <c:dPt>
            <c:idx val="0"/>
            <c:bubble3D val="0"/>
            <c:spPr>
              <a:solidFill>
                <a:srgbClr val="F46C31"/>
              </a:solidFill>
              <a:ln>
                <a:noFill/>
              </a:ln>
              <a:effectLst/>
            </c:spPr>
            <c:extLst>
              <c:ext xmlns:c16="http://schemas.microsoft.com/office/drawing/2014/chart" uri="{C3380CC4-5D6E-409C-BE32-E72D297353CC}">
                <c16:uniqueId val="{00000001-A085-4FB5-86F7-05019C7FF259}"/>
              </c:ext>
            </c:extLst>
          </c:dPt>
          <c:dPt>
            <c:idx val="1"/>
            <c:bubble3D val="0"/>
            <c:spPr>
              <a:solidFill>
                <a:srgbClr val="002F5F"/>
              </a:solidFill>
              <a:ln>
                <a:noFill/>
              </a:ln>
              <a:effectLst/>
            </c:spPr>
            <c:extLst>
              <c:ext xmlns:c16="http://schemas.microsoft.com/office/drawing/2014/chart" uri="{C3380CC4-5D6E-409C-BE32-E72D297353CC}">
                <c16:uniqueId val="{00000003-A085-4FB5-86F7-05019C7FF259}"/>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A085-4FB5-86F7-05019C7FF259}"/>
              </c:ext>
            </c:extLst>
          </c:dPt>
          <c:dPt>
            <c:idx val="3"/>
            <c:bubble3D val="0"/>
            <c:spPr>
              <a:solidFill>
                <a:srgbClr val="F46C31"/>
              </a:solidFill>
              <a:ln>
                <a:noFill/>
              </a:ln>
              <a:effectLst/>
            </c:spPr>
            <c:extLst>
              <c:ext xmlns:c16="http://schemas.microsoft.com/office/drawing/2014/chart" uri="{C3380CC4-5D6E-409C-BE32-E72D297353CC}">
                <c16:uniqueId val="{00000007-A085-4FB5-86F7-05019C7FF259}"/>
              </c:ext>
            </c:extLst>
          </c:dPt>
          <c:dPt>
            <c:idx val="4"/>
            <c:bubble3D val="0"/>
            <c:spPr>
              <a:solidFill>
                <a:srgbClr val="F46C31"/>
              </a:solidFill>
              <a:ln>
                <a:noFill/>
              </a:ln>
              <a:effectLst/>
            </c:spPr>
            <c:extLst>
              <c:ext xmlns:c16="http://schemas.microsoft.com/office/drawing/2014/chart" uri="{C3380CC4-5D6E-409C-BE32-E72D297353CC}">
                <c16:uniqueId val="{00000009-A085-4FB5-86F7-05019C7FF259}"/>
              </c:ext>
            </c:extLst>
          </c:dPt>
          <c:dPt>
            <c:idx val="5"/>
            <c:bubble3D val="0"/>
            <c:spPr>
              <a:solidFill>
                <a:srgbClr val="F46C31"/>
              </a:solidFill>
              <a:ln>
                <a:noFill/>
              </a:ln>
              <a:effectLst/>
            </c:spPr>
            <c:extLst>
              <c:ext xmlns:c16="http://schemas.microsoft.com/office/drawing/2014/chart" uri="{C3380CC4-5D6E-409C-BE32-E72D297353CC}">
                <c16:uniqueId val="{0000000B-A085-4FB5-86F7-05019C7FF259}"/>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085-4FB5-86F7-05019C7FF259}"/>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085-4FB5-86F7-05019C7FF259}"/>
                </c:ext>
              </c:extLst>
            </c:dLbl>
            <c:dLbl>
              <c:idx val="2"/>
              <c:layout>
                <c:manualLayout>
                  <c:x val="-1.6996698979570978E-3"/>
                  <c:y val="5.6505561383472375E-3"/>
                </c:manualLayout>
              </c:layout>
              <c:tx>
                <c:rich>
                  <a:bodyPr/>
                  <a:lstStyle/>
                  <a:p>
                    <a:fld id="{F8103A7E-B3DB-4608-AA5F-F5F292FFB436}" type="CATEGORYNAME">
                      <a:rPr lang="en-US" smtClean="0"/>
                      <a:pPr/>
                      <a:t>[NOM DE CATÉGORIE]</a:t>
                    </a:fld>
                    <a:r>
                      <a:rPr lang="en-US" dirty="0"/>
                      <a:t>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674972909876703"/>
                      <c:h val="0.25235310603350014"/>
                    </c:manualLayout>
                  </c15:layout>
                  <c15:dlblFieldTable/>
                  <c15:showDataLabelsRange val="0"/>
                </c:ext>
                <c:ext xmlns:c16="http://schemas.microsoft.com/office/drawing/2014/chart" uri="{C3380CC4-5D6E-409C-BE32-E72D297353CC}">
                  <c16:uniqueId val="{00000005-A085-4FB5-86F7-05019C7FF259}"/>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A085-4FB5-86F7-05019C7FF259}"/>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A085-4FB5-86F7-05019C7FF259}"/>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085-4FB5-86F7-05019C7FF259}"/>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Oui</c:v>
                </c:pt>
                <c:pt idx="1">
                  <c:v>Non</c:v>
                </c:pt>
                <c:pt idx="2">
                  <c:v>NSP</c:v>
                </c:pt>
              </c:strCache>
            </c:strRef>
          </c:cat>
          <c:val>
            <c:numRef>
              <c:f>Sheet1!$B$2:$B$4</c:f>
              <c:numCache>
                <c:formatCode>0%</c:formatCode>
                <c:ptCount val="3"/>
                <c:pt idx="0">
                  <c:v>0.65</c:v>
                </c:pt>
                <c:pt idx="1">
                  <c:v>0.28000000000000003</c:v>
                </c:pt>
                <c:pt idx="2">
                  <c:v>0.08</c:v>
                </c:pt>
              </c:numCache>
            </c:numRef>
          </c:val>
          <c:extLst>
            <c:ext xmlns:c16="http://schemas.microsoft.com/office/drawing/2014/chart" uri="{C3380CC4-5D6E-409C-BE32-E72D297353CC}">
              <c16:uniqueId val="{0000000C-A085-4FB5-86F7-05019C7FF259}"/>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explosion val="1"/>
          <c:dPt>
            <c:idx val="0"/>
            <c:bubble3D val="0"/>
            <c:spPr>
              <a:solidFill>
                <a:srgbClr val="F46C31"/>
              </a:solidFill>
              <a:ln>
                <a:noFill/>
              </a:ln>
              <a:effectLst/>
            </c:spPr>
            <c:extLst>
              <c:ext xmlns:c16="http://schemas.microsoft.com/office/drawing/2014/chart" uri="{C3380CC4-5D6E-409C-BE32-E72D297353CC}">
                <c16:uniqueId val="{00000001-CE90-49C8-B2B0-112240F25043}"/>
              </c:ext>
            </c:extLst>
          </c:dPt>
          <c:dPt>
            <c:idx val="1"/>
            <c:bubble3D val="0"/>
            <c:spPr>
              <a:solidFill>
                <a:srgbClr val="002F5F"/>
              </a:solidFill>
              <a:ln>
                <a:noFill/>
              </a:ln>
              <a:effectLst/>
            </c:spPr>
            <c:extLst>
              <c:ext xmlns:c16="http://schemas.microsoft.com/office/drawing/2014/chart" uri="{C3380CC4-5D6E-409C-BE32-E72D297353CC}">
                <c16:uniqueId val="{00000003-CE90-49C8-B2B0-112240F25043}"/>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CE90-49C8-B2B0-112240F25043}"/>
              </c:ext>
            </c:extLst>
          </c:dPt>
          <c:dPt>
            <c:idx val="3"/>
            <c:bubble3D val="0"/>
            <c:spPr>
              <a:solidFill>
                <a:srgbClr val="F46C31"/>
              </a:solidFill>
              <a:ln>
                <a:noFill/>
              </a:ln>
              <a:effectLst/>
            </c:spPr>
            <c:extLst>
              <c:ext xmlns:c16="http://schemas.microsoft.com/office/drawing/2014/chart" uri="{C3380CC4-5D6E-409C-BE32-E72D297353CC}">
                <c16:uniqueId val="{00000007-CE90-49C8-B2B0-112240F25043}"/>
              </c:ext>
            </c:extLst>
          </c:dPt>
          <c:dPt>
            <c:idx val="4"/>
            <c:bubble3D val="0"/>
            <c:spPr>
              <a:solidFill>
                <a:srgbClr val="F46C31"/>
              </a:solidFill>
              <a:ln>
                <a:noFill/>
              </a:ln>
              <a:effectLst/>
            </c:spPr>
            <c:extLst>
              <c:ext xmlns:c16="http://schemas.microsoft.com/office/drawing/2014/chart" uri="{C3380CC4-5D6E-409C-BE32-E72D297353CC}">
                <c16:uniqueId val="{00000009-CE90-49C8-B2B0-112240F25043}"/>
              </c:ext>
            </c:extLst>
          </c:dPt>
          <c:dPt>
            <c:idx val="5"/>
            <c:bubble3D val="0"/>
            <c:spPr>
              <a:solidFill>
                <a:srgbClr val="F46C31"/>
              </a:solidFill>
              <a:ln>
                <a:noFill/>
              </a:ln>
              <a:effectLst/>
            </c:spPr>
            <c:extLst>
              <c:ext xmlns:c16="http://schemas.microsoft.com/office/drawing/2014/chart" uri="{C3380CC4-5D6E-409C-BE32-E72D297353CC}">
                <c16:uniqueId val="{0000000B-CE90-49C8-B2B0-112240F25043}"/>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E90-49C8-B2B0-112240F25043}"/>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E90-49C8-B2B0-112240F25043}"/>
                </c:ext>
              </c:extLst>
            </c:dLbl>
            <c:dLbl>
              <c:idx val="2"/>
              <c:layout>
                <c:manualLayout>
                  <c:x val="1.1583904073768811E-2"/>
                  <c:y val="5.650556138347221E-3"/>
                </c:manualLayout>
              </c:layout>
              <c:tx>
                <c:rich>
                  <a:bodyPr/>
                  <a:lstStyle/>
                  <a:p>
                    <a:fld id="{F8103A7E-B3DB-4608-AA5F-F5F292FFB436}" type="CATEGORYNAME">
                      <a:rPr lang="en-US" smtClean="0"/>
                      <a:pPr/>
                      <a:t>[NOM DE CATÉGORIE]</a:t>
                    </a:fld>
                    <a:r>
                      <a:rPr lang="en-US" dirty="0"/>
                      <a:t>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7281072057636065"/>
                      <c:h val="0.23828487177413726"/>
                    </c:manualLayout>
                  </c15:layout>
                  <c15:dlblFieldTable/>
                  <c15:showDataLabelsRange val="0"/>
                </c:ext>
                <c:ext xmlns:c16="http://schemas.microsoft.com/office/drawing/2014/chart" uri="{C3380CC4-5D6E-409C-BE32-E72D297353CC}">
                  <c16:uniqueId val="{00000005-CE90-49C8-B2B0-112240F25043}"/>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CE90-49C8-B2B0-112240F25043}"/>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CE90-49C8-B2B0-112240F25043}"/>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CE90-49C8-B2B0-112240F25043}"/>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Oui</c:v>
                </c:pt>
                <c:pt idx="1">
                  <c:v>Non</c:v>
                </c:pt>
                <c:pt idx="2">
                  <c:v>NSP</c:v>
                </c:pt>
              </c:strCache>
            </c:strRef>
          </c:cat>
          <c:val>
            <c:numRef>
              <c:f>Sheet1!$B$2:$B$4</c:f>
              <c:numCache>
                <c:formatCode>0%</c:formatCode>
                <c:ptCount val="3"/>
                <c:pt idx="0">
                  <c:v>0.2</c:v>
                </c:pt>
                <c:pt idx="1">
                  <c:v>0.62</c:v>
                </c:pt>
                <c:pt idx="2">
                  <c:v>0.18</c:v>
                </c:pt>
              </c:numCache>
            </c:numRef>
          </c:val>
          <c:extLst>
            <c:ext xmlns:c16="http://schemas.microsoft.com/office/drawing/2014/chart" uri="{C3380CC4-5D6E-409C-BE32-E72D297353CC}">
              <c16:uniqueId val="{0000000C-CE90-49C8-B2B0-112240F25043}"/>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420199980479035"/>
          <c:y val="7.1486388379706769E-4"/>
          <c:w val="0.60437158252263301"/>
          <c:h val="0.99928520592509162"/>
        </c:manualLayout>
      </c:layout>
      <c:barChart>
        <c:barDir val="bar"/>
        <c:grouping val="clustered"/>
        <c:varyColors val="0"/>
        <c:ser>
          <c:idx val="1"/>
          <c:order val="0"/>
          <c:tx>
            <c:strRef>
              <c:f>Feuil1!$B$1</c:f>
              <c:strCache>
                <c:ptCount val="1"/>
                <c:pt idx="0">
                  <c:v>Colonne2</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2CC4-4026-AD4C-DF95432ADF0F}"/>
              </c:ext>
            </c:extLst>
          </c:dPt>
          <c:dPt>
            <c:idx val="1"/>
            <c:invertIfNegative val="0"/>
            <c:bubble3D val="0"/>
            <c:spPr>
              <a:solidFill>
                <a:srgbClr val="F46C31"/>
              </a:solidFill>
              <a:ln>
                <a:noFill/>
              </a:ln>
              <a:effectLst/>
            </c:spPr>
            <c:extLst>
              <c:ext xmlns:c16="http://schemas.microsoft.com/office/drawing/2014/chart" uri="{C3380CC4-5D6E-409C-BE32-E72D297353CC}">
                <c16:uniqueId val="{00000003-2CC4-4026-AD4C-DF95432ADF0F}"/>
              </c:ext>
            </c:extLst>
          </c:dPt>
          <c:dPt>
            <c:idx val="2"/>
            <c:invertIfNegative val="0"/>
            <c:bubble3D val="0"/>
            <c:spPr>
              <a:solidFill>
                <a:srgbClr val="F46C31"/>
              </a:solidFill>
              <a:ln>
                <a:noFill/>
              </a:ln>
              <a:effectLst/>
            </c:spPr>
            <c:extLst>
              <c:ext xmlns:c16="http://schemas.microsoft.com/office/drawing/2014/chart" uri="{C3380CC4-5D6E-409C-BE32-E72D297353CC}">
                <c16:uniqueId val="{00000005-2CC4-4026-AD4C-DF95432ADF0F}"/>
              </c:ext>
            </c:extLst>
          </c:dPt>
          <c:dPt>
            <c:idx val="3"/>
            <c:invertIfNegative val="0"/>
            <c:bubble3D val="0"/>
            <c:spPr>
              <a:solidFill>
                <a:srgbClr val="F46C31"/>
              </a:solidFill>
              <a:ln>
                <a:noFill/>
              </a:ln>
              <a:effectLst/>
            </c:spPr>
            <c:extLst>
              <c:ext xmlns:c16="http://schemas.microsoft.com/office/drawing/2014/chart" uri="{C3380CC4-5D6E-409C-BE32-E72D297353CC}">
                <c16:uniqueId val="{00000007-2CC4-4026-AD4C-DF95432ADF0F}"/>
              </c:ext>
            </c:extLst>
          </c:dPt>
          <c:dPt>
            <c:idx val="4"/>
            <c:invertIfNegative val="0"/>
            <c:bubble3D val="0"/>
            <c:spPr>
              <a:solidFill>
                <a:srgbClr val="F46C31"/>
              </a:solidFill>
              <a:ln>
                <a:noFill/>
              </a:ln>
              <a:effectLst/>
            </c:spPr>
            <c:extLst>
              <c:ext xmlns:c16="http://schemas.microsoft.com/office/drawing/2014/chart" uri="{C3380CC4-5D6E-409C-BE32-E72D297353CC}">
                <c16:uniqueId val="{00000009-2CC4-4026-AD4C-DF95432ADF0F}"/>
              </c:ext>
            </c:extLst>
          </c:dPt>
          <c:dPt>
            <c:idx val="5"/>
            <c:invertIfNegative val="0"/>
            <c:bubble3D val="0"/>
            <c:spPr>
              <a:solidFill>
                <a:srgbClr val="F46C31"/>
              </a:solidFill>
              <a:ln>
                <a:noFill/>
              </a:ln>
              <a:effectLst/>
            </c:spPr>
            <c:extLst>
              <c:ext xmlns:c16="http://schemas.microsoft.com/office/drawing/2014/chart" uri="{C3380CC4-5D6E-409C-BE32-E72D297353CC}">
                <c16:uniqueId val="{0000000B-2CC4-4026-AD4C-DF95432ADF0F}"/>
              </c:ext>
            </c:extLst>
          </c:dPt>
          <c:dPt>
            <c:idx val="6"/>
            <c:invertIfNegative val="0"/>
            <c:bubble3D val="0"/>
            <c:spPr>
              <a:solidFill>
                <a:srgbClr val="F46C31"/>
              </a:solidFill>
              <a:ln>
                <a:noFill/>
              </a:ln>
              <a:effectLst/>
            </c:spPr>
            <c:extLst>
              <c:ext xmlns:c16="http://schemas.microsoft.com/office/drawing/2014/chart" uri="{C3380CC4-5D6E-409C-BE32-E72D297353CC}">
                <c16:uniqueId val="{0000000D-2CC4-4026-AD4C-DF95432ADF0F}"/>
              </c:ext>
            </c:extLst>
          </c:dPt>
          <c:dPt>
            <c:idx val="7"/>
            <c:invertIfNegative val="0"/>
            <c:bubble3D val="0"/>
            <c:spPr>
              <a:solidFill>
                <a:srgbClr val="F46C31"/>
              </a:solidFill>
              <a:ln>
                <a:noFill/>
              </a:ln>
              <a:effectLst/>
            </c:spPr>
            <c:extLst>
              <c:ext xmlns:c16="http://schemas.microsoft.com/office/drawing/2014/chart" uri="{C3380CC4-5D6E-409C-BE32-E72D297353CC}">
                <c16:uniqueId val="{0000000F-2CC4-4026-AD4C-DF95432ADF0F}"/>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11-2CC4-4026-AD4C-DF95432ADF0F}"/>
              </c:ext>
            </c:extLst>
          </c:dPt>
          <c:dPt>
            <c:idx val="9"/>
            <c:invertIfNegative val="0"/>
            <c:bubble3D val="0"/>
            <c:spPr>
              <a:solidFill>
                <a:srgbClr val="F46C31"/>
              </a:solidFill>
              <a:ln>
                <a:noFill/>
              </a:ln>
              <a:effectLst/>
            </c:spPr>
            <c:extLst>
              <c:ext xmlns:c16="http://schemas.microsoft.com/office/drawing/2014/chart" uri="{C3380CC4-5D6E-409C-BE32-E72D297353CC}">
                <c16:uniqueId val="{00000013-2CC4-4026-AD4C-DF95432ADF0F}"/>
              </c:ext>
            </c:extLst>
          </c:dPt>
          <c:dPt>
            <c:idx val="10"/>
            <c:invertIfNegative val="0"/>
            <c:bubble3D val="0"/>
            <c:spPr>
              <a:solidFill>
                <a:srgbClr val="F46C31"/>
              </a:solidFill>
              <a:ln>
                <a:noFill/>
              </a:ln>
              <a:effectLst/>
            </c:spPr>
            <c:extLst>
              <c:ext xmlns:c16="http://schemas.microsoft.com/office/drawing/2014/chart" uri="{C3380CC4-5D6E-409C-BE32-E72D297353CC}">
                <c16:uniqueId val="{00000015-2CC4-4026-AD4C-DF95432ADF0F}"/>
              </c:ext>
            </c:extLst>
          </c:dPt>
          <c:dPt>
            <c:idx val="12"/>
            <c:invertIfNegative val="0"/>
            <c:bubble3D val="0"/>
            <c:spPr>
              <a:solidFill>
                <a:srgbClr val="F46C31"/>
              </a:solidFill>
              <a:ln>
                <a:noFill/>
              </a:ln>
              <a:effectLst/>
            </c:spPr>
            <c:extLst>
              <c:ext xmlns:c16="http://schemas.microsoft.com/office/drawing/2014/chart" uri="{C3380CC4-5D6E-409C-BE32-E72D297353CC}">
                <c16:uniqueId val="{00000017-2CC4-4026-AD4C-DF95432ADF0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Feuil1!$A$2:$A$10</c:f>
              <c:strCache>
                <c:ptCount val="9"/>
                <c:pt idx="0">
                  <c:v>Sensibilisation et formation des employés</c:v>
                </c:pt>
                <c:pt idx="1">
                  <c:v>Gestionnaire de mot de passe</c:v>
                </c:pt>
                <c:pt idx="2">
                  <c:v>Copies de sécurité</c:v>
                </c:pt>
                <c:pt idx="3">
                  <c:v>Double identification des utilisateurs</c:v>
                </c:pt>
                <c:pt idx="4">
                  <c:v>Faire affaire avec un consultant externe en cybersécurité</c:v>
                </c:pt>
                <c:pt idx="5">
                  <c:v>Nouveaux Firewall / logiciels anti-espions (ou mises à jour)</c:v>
                </c:pt>
                <c:pt idx="6">
                  <c:v>Changement de mots de passe sur une base plus régulière</c:v>
                </c:pt>
                <c:pt idx="7">
                  <c:v>Installation d'un serveur sécurisé, encrypatage de données</c:v>
                </c:pt>
                <c:pt idx="8">
                  <c:v>Ne sait pas</c:v>
                </c:pt>
              </c:strCache>
            </c:strRef>
          </c:cat>
          <c:val>
            <c:numRef>
              <c:f>Feuil1!$B$2:$B$10</c:f>
              <c:numCache>
                <c:formatCode>0%</c:formatCode>
                <c:ptCount val="9"/>
                <c:pt idx="0">
                  <c:v>0.72</c:v>
                </c:pt>
                <c:pt idx="1">
                  <c:v>0.66</c:v>
                </c:pt>
                <c:pt idx="2">
                  <c:v>0.65</c:v>
                </c:pt>
                <c:pt idx="3">
                  <c:v>0.52</c:v>
                </c:pt>
                <c:pt idx="4">
                  <c:v>7.0000000000000007E-2</c:v>
                </c:pt>
                <c:pt idx="5">
                  <c:v>0.05</c:v>
                </c:pt>
                <c:pt idx="6">
                  <c:v>0.02</c:v>
                </c:pt>
                <c:pt idx="7">
                  <c:v>0.02</c:v>
                </c:pt>
                <c:pt idx="8">
                  <c:v>7.0000000000000007E-2</c:v>
                </c:pt>
              </c:numCache>
            </c:numRef>
          </c:val>
          <c:extLst>
            <c:ext xmlns:c16="http://schemas.microsoft.com/office/drawing/2014/chart" uri="{C3380CC4-5D6E-409C-BE32-E72D297353CC}">
              <c16:uniqueId val="{00000018-2CC4-4026-AD4C-DF95432ADF0F}"/>
            </c:ext>
          </c:extLst>
        </c:ser>
        <c:dLbls>
          <c:dLblPos val="ctr"/>
          <c:showLegendKey val="0"/>
          <c:showVal val="1"/>
          <c:showCatName val="0"/>
          <c:showSerName val="0"/>
          <c:showPercent val="0"/>
          <c:showBubbleSize val="0"/>
        </c:dLbls>
        <c:gapWidth val="98"/>
        <c:axId val="333924144"/>
        <c:axId val="333928064"/>
      </c:barChart>
      <c:catAx>
        <c:axId val="33392414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cap="none" spc="0" normalizeH="0" baseline="0">
                <a:solidFill>
                  <a:schemeClr val="tx1"/>
                </a:solidFill>
                <a:latin typeface="+mn-lt"/>
                <a:ea typeface="+mn-ea"/>
                <a:cs typeface="Arial" panose="020B0604020202020204" pitchFamily="34" charset="0"/>
              </a:defRPr>
            </a:pPr>
            <a:endParaRPr lang="fr-FR"/>
          </a:p>
        </c:txPr>
        <c:crossAx val="333928064"/>
        <c:crosses val="autoZero"/>
        <c:auto val="1"/>
        <c:lblAlgn val="ctr"/>
        <c:lblOffset val="100"/>
        <c:noMultiLvlLbl val="0"/>
      </c:catAx>
      <c:valAx>
        <c:axId val="333928064"/>
        <c:scaling>
          <c:orientation val="minMax"/>
          <c:max val="0.8"/>
        </c:scaling>
        <c:delete val="1"/>
        <c:axPos val="t"/>
        <c:numFmt formatCode="0%" sourceLinked="1"/>
        <c:majorTickMark val="out"/>
        <c:minorTickMark val="none"/>
        <c:tickLblPos val="nextTo"/>
        <c:crossAx val="333924144"/>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134322390268508"/>
          <c:y val="7.146165093758727E-4"/>
          <c:w val="0.60437158252263301"/>
          <c:h val="0.99928520592509162"/>
        </c:manualLayout>
      </c:layout>
      <c:barChart>
        <c:barDir val="bar"/>
        <c:grouping val="clustered"/>
        <c:varyColors val="0"/>
        <c:ser>
          <c:idx val="1"/>
          <c:order val="0"/>
          <c:tx>
            <c:strRef>
              <c:f>Feuil1!$B$1</c:f>
              <c:strCache>
                <c:ptCount val="1"/>
                <c:pt idx="0">
                  <c:v>Colonne2</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2CC4-4026-AD4C-DF95432ADF0F}"/>
              </c:ext>
            </c:extLst>
          </c:dPt>
          <c:dPt>
            <c:idx val="1"/>
            <c:invertIfNegative val="0"/>
            <c:bubble3D val="0"/>
            <c:spPr>
              <a:solidFill>
                <a:srgbClr val="F46C31"/>
              </a:solidFill>
              <a:ln>
                <a:noFill/>
              </a:ln>
              <a:effectLst/>
            </c:spPr>
            <c:extLst>
              <c:ext xmlns:c16="http://schemas.microsoft.com/office/drawing/2014/chart" uri="{C3380CC4-5D6E-409C-BE32-E72D297353CC}">
                <c16:uniqueId val="{00000003-2CC4-4026-AD4C-DF95432ADF0F}"/>
              </c:ext>
            </c:extLst>
          </c:dPt>
          <c:dPt>
            <c:idx val="2"/>
            <c:invertIfNegative val="0"/>
            <c:bubble3D val="0"/>
            <c:spPr>
              <a:solidFill>
                <a:srgbClr val="F46C31"/>
              </a:solidFill>
              <a:ln>
                <a:noFill/>
              </a:ln>
              <a:effectLst/>
            </c:spPr>
            <c:extLst>
              <c:ext xmlns:c16="http://schemas.microsoft.com/office/drawing/2014/chart" uri="{C3380CC4-5D6E-409C-BE32-E72D297353CC}">
                <c16:uniqueId val="{00000005-2CC4-4026-AD4C-DF95432ADF0F}"/>
              </c:ext>
            </c:extLst>
          </c:dPt>
          <c:dPt>
            <c:idx val="3"/>
            <c:invertIfNegative val="0"/>
            <c:bubble3D val="0"/>
            <c:spPr>
              <a:solidFill>
                <a:srgbClr val="F46C31"/>
              </a:solidFill>
              <a:ln>
                <a:noFill/>
              </a:ln>
              <a:effectLst/>
            </c:spPr>
            <c:extLst>
              <c:ext xmlns:c16="http://schemas.microsoft.com/office/drawing/2014/chart" uri="{C3380CC4-5D6E-409C-BE32-E72D297353CC}">
                <c16:uniqueId val="{00000007-2CC4-4026-AD4C-DF95432ADF0F}"/>
              </c:ext>
            </c:extLst>
          </c:dPt>
          <c:dPt>
            <c:idx val="4"/>
            <c:invertIfNegative val="0"/>
            <c:bubble3D val="0"/>
            <c:spPr>
              <a:solidFill>
                <a:srgbClr val="F46C31"/>
              </a:solidFill>
              <a:ln>
                <a:noFill/>
              </a:ln>
              <a:effectLst/>
            </c:spPr>
            <c:extLst>
              <c:ext xmlns:c16="http://schemas.microsoft.com/office/drawing/2014/chart" uri="{C3380CC4-5D6E-409C-BE32-E72D297353CC}">
                <c16:uniqueId val="{00000009-2CC4-4026-AD4C-DF95432ADF0F}"/>
              </c:ext>
            </c:extLst>
          </c:dPt>
          <c:dPt>
            <c:idx val="5"/>
            <c:invertIfNegative val="0"/>
            <c:bubble3D val="0"/>
            <c:spPr>
              <a:solidFill>
                <a:srgbClr val="F46C31"/>
              </a:solidFill>
              <a:ln>
                <a:noFill/>
              </a:ln>
              <a:effectLst/>
            </c:spPr>
            <c:extLst>
              <c:ext xmlns:c16="http://schemas.microsoft.com/office/drawing/2014/chart" uri="{C3380CC4-5D6E-409C-BE32-E72D297353CC}">
                <c16:uniqueId val="{0000000B-2CC4-4026-AD4C-DF95432ADF0F}"/>
              </c:ext>
            </c:extLst>
          </c:dPt>
          <c:dPt>
            <c:idx val="6"/>
            <c:invertIfNegative val="0"/>
            <c:bubble3D val="0"/>
            <c:spPr>
              <a:solidFill>
                <a:srgbClr val="F46C31"/>
              </a:solidFill>
              <a:ln>
                <a:noFill/>
              </a:ln>
              <a:effectLst/>
            </c:spPr>
            <c:extLst>
              <c:ext xmlns:c16="http://schemas.microsoft.com/office/drawing/2014/chart" uri="{C3380CC4-5D6E-409C-BE32-E72D297353CC}">
                <c16:uniqueId val="{0000000D-2CC4-4026-AD4C-DF95432ADF0F}"/>
              </c:ext>
            </c:extLst>
          </c:dPt>
          <c:dPt>
            <c:idx val="7"/>
            <c:invertIfNegative val="0"/>
            <c:bubble3D val="0"/>
            <c:spPr>
              <a:solidFill>
                <a:srgbClr val="F46C31"/>
              </a:solidFill>
              <a:ln>
                <a:noFill/>
              </a:ln>
              <a:effectLst/>
            </c:spPr>
            <c:extLst>
              <c:ext xmlns:c16="http://schemas.microsoft.com/office/drawing/2014/chart" uri="{C3380CC4-5D6E-409C-BE32-E72D297353CC}">
                <c16:uniqueId val="{0000000F-2CC4-4026-AD4C-DF95432ADF0F}"/>
              </c:ext>
            </c:extLst>
          </c:dPt>
          <c:dPt>
            <c:idx val="8"/>
            <c:invertIfNegative val="0"/>
            <c:bubble3D val="0"/>
            <c:spPr>
              <a:solidFill>
                <a:srgbClr val="F46C31"/>
              </a:solidFill>
              <a:ln>
                <a:noFill/>
              </a:ln>
              <a:effectLst/>
            </c:spPr>
            <c:extLst>
              <c:ext xmlns:c16="http://schemas.microsoft.com/office/drawing/2014/chart" uri="{C3380CC4-5D6E-409C-BE32-E72D297353CC}">
                <c16:uniqueId val="{00000011-2CC4-4026-AD4C-DF95432ADF0F}"/>
              </c:ext>
            </c:extLst>
          </c:dPt>
          <c:dPt>
            <c:idx val="9"/>
            <c:invertIfNegative val="0"/>
            <c:bubble3D val="0"/>
            <c:spPr>
              <a:solidFill>
                <a:srgbClr val="F46C31"/>
              </a:solidFill>
              <a:ln>
                <a:noFill/>
              </a:ln>
              <a:effectLst/>
            </c:spPr>
            <c:extLst>
              <c:ext xmlns:c16="http://schemas.microsoft.com/office/drawing/2014/chart" uri="{C3380CC4-5D6E-409C-BE32-E72D297353CC}">
                <c16:uniqueId val="{00000013-2CC4-4026-AD4C-DF95432ADF0F}"/>
              </c:ext>
            </c:extLst>
          </c:dPt>
          <c:dPt>
            <c:idx val="10"/>
            <c:invertIfNegative val="0"/>
            <c:bubble3D val="0"/>
            <c:spPr>
              <a:solidFill>
                <a:srgbClr val="F46C31"/>
              </a:solidFill>
              <a:ln>
                <a:noFill/>
              </a:ln>
              <a:effectLst/>
            </c:spPr>
            <c:extLst>
              <c:ext xmlns:c16="http://schemas.microsoft.com/office/drawing/2014/chart" uri="{C3380CC4-5D6E-409C-BE32-E72D297353CC}">
                <c16:uniqueId val="{00000015-2CC4-4026-AD4C-DF95432ADF0F}"/>
              </c:ext>
            </c:extLst>
          </c:dPt>
          <c:dPt>
            <c:idx val="12"/>
            <c:invertIfNegative val="0"/>
            <c:bubble3D val="0"/>
            <c:spPr>
              <a:solidFill>
                <a:srgbClr val="F46C31"/>
              </a:solidFill>
              <a:ln>
                <a:noFill/>
              </a:ln>
              <a:effectLst/>
            </c:spPr>
            <c:extLst>
              <c:ext xmlns:c16="http://schemas.microsoft.com/office/drawing/2014/chart" uri="{C3380CC4-5D6E-409C-BE32-E72D297353CC}">
                <c16:uniqueId val="{00000017-2CC4-4026-AD4C-DF95432ADF0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La dimension économique</c:v>
                </c:pt>
                <c:pt idx="1">
                  <c:v>La dimension sociale</c:v>
                </c:pt>
                <c:pt idx="2">
                  <c:v>La dimension environnementale</c:v>
                </c:pt>
              </c:strCache>
            </c:strRef>
          </c:cat>
          <c:val>
            <c:numRef>
              <c:f>Feuil1!$B$2:$B$4</c:f>
              <c:numCache>
                <c:formatCode>0%</c:formatCode>
                <c:ptCount val="3"/>
                <c:pt idx="0">
                  <c:v>0.73</c:v>
                </c:pt>
                <c:pt idx="1">
                  <c:v>0.71</c:v>
                </c:pt>
                <c:pt idx="2">
                  <c:v>0.76</c:v>
                </c:pt>
              </c:numCache>
            </c:numRef>
          </c:val>
          <c:extLst>
            <c:ext xmlns:c16="http://schemas.microsoft.com/office/drawing/2014/chart" uri="{C3380CC4-5D6E-409C-BE32-E72D297353CC}">
              <c16:uniqueId val="{00000018-2CC4-4026-AD4C-DF95432ADF0F}"/>
            </c:ext>
          </c:extLst>
        </c:ser>
        <c:dLbls>
          <c:dLblPos val="ctr"/>
          <c:showLegendKey val="0"/>
          <c:showVal val="1"/>
          <c:showCatName val="0"/>
          <c:showSerName val="0"/>
          <c:showPercent val="0"/>
          <c:showBubbleSize val="0"/>
        </c:dLbls>
        <c:gapWidth val="98"/>
        <c:axId val="333924144"/>
        <c:axId val="333928064"/>
      </c:barChart>
      <c:catAx>
        <c:axId val="33392414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cap="none" spc="0" normalizeH="0" baseline="0">
                <a:solidFill>
                  <a:schemeClr val="tx1"/>
                </a:solidFill>
                <a:latin typeface="+mn-lt"/>
                <a:ea typeface="+mn-ea"/>
                <a:cs typeface="Arial" panose="020B0604020202020204" pitchFamily="34" charset="0"/>
              </a:defRPr>
            </a:pPr>
            <a:endParaRPr lang="fr-FR"/>
          </a:p>
        </c:txPr>
        <c:crossAx val="333928064"/>
        <c:crosses val="autoZero"/>
        <c:auto val="1"/>
        <c:lblAlgn val="ctr"/>
        <c:lblOffset val="100"/>
        <c:noMultiLvlLbl val="0"/>
      </c:catAx>
      <c:valAx>
        <c:axId val="333928064"/>
        <c:scaling>
          <c:orientation val="minMax"/>
          <c:max val="1"/>
        </c:scaling>
        <c:delete val="1"/>
        <c:axPos val="t"/>
        <c:numFmt formatCode="0%" sourceLinked="1"/>
        <c:majorTickMark val="out"/>
        <c:minorTickMark val="none"/>
        <c:tickLblPos val="nextTo"/>
        <c:crossAx val="333924144"/>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72129453596435"/>
          <c:y val="0.11069030856939764"/>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FAB99C"/>
              </a:solidFill>
              <a:ln>
                <a:noFill/>
              </a:ln>
              <a:effectLst/>
            </c:spPr>
            <c:extLst>
              <c:ext xmlns:c16="http://schemas.microsoft.com/office/drawing/2014/chart" uri="{C3380CC4-5D6E-409C-BE32-E72D297353CC}">
                <c16:uniqueId val="{00000003-3A1B-4877-85A4-38FF3AFBA4D6}"/>
              </c:ext>
            </c:extLst>
          </c:dPt>
          <c:dPt>
            <c:idx val="2"/>
            <c:bubble3D val="0"/>
            <c:spPr>
              <a:solidFill>
                <a:srgbClr val="002F5F"/>
              </a:solidFill>
              <a:ln>
                <a:noFill/>
              </a:ln>
              <a:effectLst/>
            </c:spPr>
            <c:extLst>
              <c:ext xmlns:c16="http://schemas.microsoft.com/office/drawing/2014/chart" uri="{C3380CC4-5D6E-409C-BE32-E72D297353CC}">
                <c16:uniqueId val="{00000005-3A1B-4877-85A4-38FF3AFBA4D6}"/>
              </c:ext>
            </c:extLst>
          </c:dPt>
          <c:dPt>
            <c:idx val="3"/>
            <c:bubble3D val="0"/>
            <c:spPr>
              <a:solidFill>
                <a:schemeClr val="bg1">
                  <a:lumMod val="75000"/>
                </a:schemeClr>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0.25643599901352038"/>
                  <c:y val="-7.1145155524514253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7216160783689373"/>
                      <c:h val="0.21818230659395838"/>
                    </c:manualLayout>
                  </c15:layout>
                </c:ext>
                <c:ext xmlns:c16="http://schemas.microsoft.com/office/drawing/2014/chart" uri="{C3380CC4-5D6E-409C-BE32-E72D297353CC}">
                  <c16:uniqueId val="{00000001-3A1B-4877-85A4-38FF3AFBA4D6}"/>
                </c:ext>
              </c:extLst>
            </c:dLbl>
            <c:dLbl>
              <c:idx val="1"/>
              <c:layout>
                <c:manualLayout>
                  <c:x val="2.9894702666928896E-2"/>
                  <c:y val="-7.2715588406072618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7701003024996018"/>
                      <c:h val="0.3200306647683715"/>
                    </c:manualLayout>
                  </c15:layout>
                </c:ext>
                <c:ext xmlns:c16="http://schemas.microsoft.com/office/drawing/2014/chart" uri="{C3380CC4-5D6E-409C-BE32-E72D297353CC}">
                  <c16:uniqueId val="{00000003-3A1B-4877-85A4-38FF3AFBA4D6}"/>
                </c:ext>
              </c:extLst>
            </c:dLbl>
            <c:dLbl>
              <c:idx val="2"/>
              <c:layout>
                <c:manualLayout>
                  <c:x val="3.3876863600696638E-3"/>
                  <c:y val="-5.8090659737406302E-3"/>
                </c:manualLayout>
              </c:layout>
              <c:tx>
                <c:rich>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fld id="{F8103A7E-B3DB-4608-AA5F-F5F292FFB436}" type="CATEGORYNAME">
                      <a:rPr lang="en-US" smtClean="0">
                        <a:solidFill>
                          <a:schemeClr val="bg1"/>
                        </a:solidFill>
                      </a:rPr>
                      <a:pPr>
                        <a:defRPr sz="950" b="1">
                          <a:solidFill>
                            <a:schemeClr val="bg1"/>
                          </a:solidFill>
                          <a:latin typeface="+mn-lt"/>
                        </a:defRPr>
                      </a:pPr>
                      <a:t>[NOM DE CATÉGORIE]</a:t>
                    </a:fld>
                    <a:r>
                      <a:rPr lang="en-US" dirty="0">
                        <a:solidFill>
                          <a:schemeClr val="bg1"/>
                        </a:solidFill>
                      </a:rPr>
                      <a:t> </a:t>
                    </a:r>
                    <a:fld id="{138A6348-1F96-4CF2-B74F-F5199FB2210D}" type="VALUE">
                      <a:rPr lang="en-US" baseline="0" smtClean="0">
                        <a:solidFill>
                          <a:schemeClr val="bg1"/>
                        </a:solidFill>
                      </a:rPr>
                      <a:pPr>
                        <a:defRPr sz="950" b="1">
                          <a:solidFill>
                            <a:schemeClr val="bg1"/>
                          </a:solidFill>
                          <a:latin typeface="+mn-lt"/>
                        </a:defRPr>
                      </a:pPr>
                      <a:t>[VALEUR]</a:t>
                    </a:fld>
                    <a:endParaRPr lang="en-US" dirty="0">
                      <a:solidFill>
                        <a:schemeClr val="bg1"/>
                      </a:solidFill>
                    </a:endParaRPr>
                  </a:p>
                </c:rich>
              </c:tx>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15460909839046141"/>
                      <c:h val="0.18141321846273589"/>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2.0830016451732739E-3"/>
                  <c:y val="-4.7313423275055118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9.8343276173707805E-2"/>
                      <c:h val="0.13745957685099275"/>
                    </c:manualLayout>
                  </c15:layout>
                </c:ext>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Oui, engagements avec cibles chiffrées</c:v>
                </c:pt>
                <c:pt idx="1">
                  <c:v>Oui, engagements non chiffrés</c:v>
                </c:pt>
                <c:pt idx="2">
                  <c:v>Non</c:v>
                </c:pt>
                <c:pt idx="3">
                  <c:v>NSP</c:v>
                </c:pt>
              </c:strCache>
            </c:strRef>
          </c:cat>
          <c:val>
            <c:numRef>
              <c:f>Sheet1!$B$2:$B$5</c:f>
              <c:numCache>
                <c:formatCode>0%</c:formatCode>
                <c:ptCount val="4"/>
                <c:pt idx="0">
                  <c:v>0.06</c:v>
                </c:pt>
                <c:pt idx="1">
                  <c:v>0.57999999999999996</c:v>
                </c:pt>
                <c:pt idx="2">
                  <c:v>0.28000000000000003</c:v>
                </c:pt>
                <c:pt idx="3">
                  <c:v>0.08</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74536284976534"/>
          <c:y val="3.7847098804497652E-2"/>
          <c:w val="0.73327240570591523"/>
          <c:h val="0.92430580239100468"/>
        </c:manualLayout>
      </c:layout>
      <c:barChart>
        <c:barDir val="bar"/>
        <c:grouping val="percentStacked"/>
        <c:varyColors val="0"/>
        <c:ser>
          <c:idx val="0"/>
          <c:order val="0"/>
          <c:tx>
            <c:strRef>
              <c:f>Sheet1!$B$1</c:f>
              <c:strCache>
                <c:ptCount val="1"/>
                <c:pt idx="0">
                  <c:v>Moins de 25 ans</c:v>
                </c:pt>
              </c:strCache>
            </c:strRef>
          </c:tx>
          <c:spPr>
            <a:solidFill>
              <a:srgbClr val="F46C31"/>
            </a:solidFill>
            <a:ln>
              <a:noFill/>
            </a:ln>
            <a:effectLst/>
          </c:spPr>
          <c:invertIfNegative val="0"/>
          <c:dLbls>
            <c:dLbl>
              <c:idx val="0"/>
              <c:layout>
                <c:manualLayout>
                  <c:x val="0"/>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33-4AA1-A4B3-F49E937D22E5}"/>
                </c:ext>
              </c:extLst>
            </c:dLbl>
            <c:dLbl>
              <c:idx val="2"/>
              <c:layout>
                <c:manualLayout>
                  <c:x val="3.2098943621528672E-3"/>
                  <c:y val="3.2510034764063842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33-4AA1-A4B3-F49E937D22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Sheet1!$B$2:$B$9</c:f>
              <c:numCache>
                <c:formatCode>0%</c:formatCode>
                <c:ptCount val="8"/>
                <c:pt idx="0">
                  <c:v>0.12</c:v>
                </c:pt>
                <c:pt idx="1">
                  <c:v>0.2</c:v>
                </c:pt>
                <c:pt idx="2">
                  <c:v>0.09</c:v>
                </c:pt>
                <c:pt idx="3">
                  <c:v>0.12</c:v>
                </c:pt>
                <c:pt idx="4">
                  <c:v>0.12</c:v>
                </c:pt>
                <c:pt idx="5">
                  <c:v>0.16</c:v>
                </c:pt>
                <c:pt idx="6">
                  <c:v>0.13</c:v>
                </c:pt>
                <c:pt idx="7">
                  <c:v>0.09</c:v>
                </c:pt>
              </c:numCache>
            </c:numRef>
          </c:val>
          <c:extLst>
            <c:ext xmlns:c16="http://schemas.microsoft.com/office/drawing/2014/chart" uri="{C3380CC4-5D6E-409C-BE32-E72D297353CC}">
              <c16:uniqueId val="{00000000-5319-4CE1-A6E5-6271A5D10738}"/>
            </c:ext>
          </c:extLst>
        </c:ser>
        <c:ser>
          <c:idx val="1"/>
          <c:order val="1"/>
          <c:tx>
            <c:strRef>
              <c:f>Sheet1!$C$1</c:f>
              <c:strCache>
                <c:ptCount val="1"/>
                <c:pt idx="0">
                  <c:v>25-34 ans</c:v>
                </c:pt>
              </c:strCache>
            </c:strRef>
          </c:tx>
          <c:spPr>
            <a:solidFill>
              <a:srgbClr val="002F5F"/>
            </a:solidFill>
            <a:ln>
              <a:noFill/>
            </a:ln>
            <a:effectLst/>
          </c:spPr>
          <c:invertIfNegative val="0"/>
          <c:dLbls>
            <c:dLbl>
              <c:idx val="0"/>
              <c:layout>
                <c:manualLayout>
                  <c:x val="5.2778738230757601E-3"/>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33-4AA1-A4B3-F49E937D22E5}"/>
                </c:ext>
              </c:extLst>
            </c:dLbl>
            <c:dLbl>
              <c:idx val="2"/>
              <c:layout>
                <c:manualLayout>
                  <c:x val="3.6349044707035287E-3"/>
                  <c:y val="1.739402689116557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33-4AA1-A4B3-F49E937D22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Sheet1!$C$2:$C$9</c:f>
              <c:numCache>
                <c:formatCode>0%</c:formatCode>
                <c:ptCount val="8"/>
                <c:pt idx="0">
                  <c:v>0.18</c:v>
                </c:pt>
                <c:pt idx="1">
                  <c:v>0.22</c:v>
                </c:pt>
                <c:pt idx="2">
                  <c:v>0.15</c:v>
                </c:pt>
                <c:pt idx="3">
                  <c:v>0.18</c:v>
                </c:pt>
                <c:pt idx="4">
                  <c:v>0.15</c:v>
                </c:pt>
                <c:pt idx="5">
                  <c:v>0.19</c:v>
                </c:pt>
                <c:pt idx="6">
                  <c:v>0.19</c:v>
                </c:pt>
                <c:pt idx="7">
                  <c:v>0.17</c:v>
                </c:pt>
              </c:numCache>
            </c:numRef>
          </c:val>
          <c:extLst>
            <c:ext xmlns:c16="http://schemas.microsoft.com/office/drawing/2014/chart" uri="{C3380CC4-5D6E-409C-BE32-E72D297353CC}">
              <c16:uniqueId val="{00000001-5319-4CE1-A6E5-6271A5D10738}"/>
            </c:ext>
          </c:extLst>
        </c:ser>
        <c:ser>
          <c:idx val="2"/>
          <c:order val="2"/>
          <c:tx>
            <c:strRef>
              <c:f>Sheet1!$D$1</c:f>
              <c:strCache>
                <c:ptCount val="1"/>
                <c:pt idx="0">
                  <c:v>35-54 ans</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Sheet1!$D$2:$D$9</c:f>
              <c:numCache>
                <c:formatCode>0%</c:formatCode>
                <c:ptCount val="8"/>
                <c:pt idx="0">
                  <c:v>0.4</c:v>
                </c:pt>
                <c:pt idx="1">
                  <c:v>0.25</c:v>
                </c:pt>
                <c:pt idx="2">
                  <c:v>0.42</c:v>
                </c:pt>
                <c:pt idx="3">
                  <c:v>0.41</c:v>
                </c:pt>
                <c:pt idx="4">
                  <c:v>0.42</c:v>
                </c:pt>
                <c:pt idx="5">
                  <c:v>0.4</c:v>
                </c:pt>
                <c:pt idx="6">
                  <c:v>0.46</c:v>
                </c:pt>
                <c:pt idx="7">
                  <c:v>0.38</c:v>
                </c:pt>
              </c:numCache>
            </c:numRef>
          </c:val>
          <c:extLst>
            <c:ext xmlns:c16="http://schemas.microsoft.com/office/drawing/2014/chart" uri="{C3380CC4-5D6E-409C-BE32-E72D297353CC}">
              <c16:uniqueId val="{00000002-5319-4CE1-A6E5-6271A5D10738}"/>
            </c:ext>
          </c:extLst>
        </c:ser>
        <c:ser>
          <c:idx val="3"/>
          <c:order val="3"/>
          <c:tx>
            <c:strRef>
              <c:f>Sheet1!$E$1</c:f>
              <c:strCache>
                <c:ptCount val="1"/>
                <c:pt idx="0">
                  <c:v>55 ans et plus</c:v>
                </c:pt>
              </c:strCache>
            </c:strRef>
          </c:tx>
          <c:spPr>
            <a:solidFill>
              <a:schemeClr val="accent4"/>
            </a:solidFill>
            <a:ln>
              <a:noFill/>
            </a:ln>
            <a:effectLst/>
          </c:spPr>
          <c:invertIfNegative val="0"/>
          <c:dLbls>
            <c:dLbl>
              <c:idx val="6"/>
              <c:spPr>
                <a:noFill/>
                <a:ln w="28575">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1-9F2E-4D15-83A3-5EBA1CB24BF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Sheet1!$E$2:$E$9</c:f>
              <c:numCache>
                <c:formatCode>0%</c:formatCode>
                <c:ptCount val="8"/>
                <c:pt idx="0">
                  <c:v>0.3</c:v>
                </c:pt>
                <c:pt idx="1">
                  <c:v>0.34</c:v>
                </c:pt>
                <c:pt idx="2">
                  <c:v>0.33</c:v>
                </c:pt>
                <c:pt idx="3">
                  <c:v>0.28999999999999998</c:v>
                </c:pt>
                <c:pt idx="4">
                  <c:v>0.31</c:v>
                </c:pt>
                <c:pt idx="5">
                  <c:v>0.25</c:v>
                </c:pt>
                <c:pt idx="6">
                  <c:v>0.21</c:v>
                </c:pt>
                <c:pt idx="7">
                  <c:v>0.36</c:v>
                </c:pt>
              </c:numCache>
            </c:numRef>
          </c:val>
          <c:extLst>
            <c:ext xmlns:c16="http://schemas.microsoft.com/office/drawing/2014/chart" uri="{C3380CC4-5D6E-409C-BE32-E72D297353CC}">
              <c16:uniqueId val="{00000004-0A33-4AA1-A4B3-F49E937D22E5}"/>
            </c:ext>
          </c:extLst>
        </c:ser>
        <c:dLbls>
          <c:dLblPos val="ctr"/>
          <c:showLegendKey val="0"/>
          <c:showVal val="1"/>
          <c:showCatName val="0"/>
          <c:showSerName val="0"/>
          <c:showPercent val="0"/>
          <c:showBubbleSize val="0"/>
        </c:dLbls>
        <c:gapWidth val="80"/>
        <c:overlap val="100"/>
        <c:axId val="-86253760"/>
        <c:axId val="-2064618480"/>
      </c:barChart>
      <c:catAx>
        <c:axId val="-86253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618480"/>
        <c:crosses val="autoZero"/>
        <c:auto val="1"/>
        <c:lblAlgn val="ctr"/>
        <c:lblOffset val="100"/>
        <c:noMultiLvlLbl val="0"/>
      </c:catAx>
      <c:valAx>
        <c:axId val="-2064618480"/>
        <c:scaling>
          <c:orientation val="minMax"/>
          <c:max val="1"/>
        </c:scaling>
        <c:delete val="1"/>
        <c:axPos val="t"/>
        <c:numFmt formatCode="0%" sourceLinked="1"/>
        <c:majorTickMark val="none"/>
        <c:minorTickMark val="none"/>
        <c:tickLblPos val="nextTo"/>
        <c:crossAx val="-86253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explosion val="1"/>
          <c:dPt>
            <c:idx val="0"/>
            <c:bubble3D val="0"/>
            <c:spPr>
              <a:solidFill>
                <a:srgbClr val="F46C31"/>
              </a:solidFill>
              <a:ln>
                <a:noFill/>
              </a:ln>
              <a:effectLst/>
            </c:spPr>
            <c:extLst>
              <c:ext xmlns:c16="http://schemas.microsoft.com/office/drawing/2014/chart" uri="{C3380CC4-5D6E-409C-BE32-E72D297353CC}">
                <c16:uniqueId val="{00000001-A085-4FB5-86F7-05019C7FF259}"/>
              </c:ext>
            </c:extLst>
          </c:dPt>
          <c:dPt>
            <c:idx val="1"/>
            <c:bubble3D val="0"/>
            <c:spPr>
              <a:solidFill>
                <a:srgbClr val="002F5F"/>
              </a:solidFill>
              <a:ln>
                <a:noFill/>
              </a:ln>
              <a:effectLst/>
            </c:spPr>
            <c:extLst>
              <c:ext xmlns:c16="http://schemas.microsoft.com/office/drawing/2014/chart" uri="{C3380CC4-5D6E-409C-BE32-E72D297353CC}">
                <c16:uniqueId val="{00000003-A085-4FB5-86F7-05019C7FF259}"/>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A085-4FB5-86F7-05019C7FF259}"/>
              </c:ext>
            </c:extLst>
          </c:dPt>
          <c:dPt>
            <c:idx val="3"/>
            <c:bubble3D val="0"/>
            <c:spPr>
              <a:solidFill>
                <a:srgbClr val="F46C31"/>
              </a:solidFill>
              <a:ln>
                <a:noFill/>
              </a:ln>
              <a:effectLst/>
            </c:spPr>
            <c:extLst>
              <c:ext xmlns:c16="http://schemas.microsoft.com/office/drawing/2014/chart" uri="{C3380CC4-5D6E-409C-BE32-E72D297353CC}">
                <c16:uniqueId val="{00000007-A085-4FB5-86F7-05019C7FF259}"/>
              </c:ext>
            </c:extLst>
          </c:dPt>
          <c:dPt>
            <c:idx val="4"/>
            <c:bubble3D val="0"/>
            <c:spPr>
              <a:solidFill>
                <a:srgbClr val="F46C31"/>
              </a:solidFill>
              <a:ln>
                <a:noFill/>
              </a:ln>
              <a:effectLst/>
            </c:spPr>
            <c:extLst>
              <c:ext xmlns:c16="http://schemas.microsoft.com/office/drawing/2014/chart" uri="{C3380CC4-5D6E-409C-BE32-E72D297353CC}">
                <c16:uniqueId val="{00000009-A085-4FB5-86F7-05019C7FF259}"/>
              </c:ext>
            </c:extLst>
          </c:dPt>
          <c:dPt>
            <c:idx val="5"/>
            <c:bubble3D val="0"/>
            <c:spPr>
              <a:solidFill>
                <a:srgbClr val="F46C31"/>
              </a:solidFill>
              <a:ln>
                <a:noFill/>
              </a:ln>
              <a:effectLst/>
            </c:spPr>
            <c:extLst>
              <c:ext xmlns:c16="http://schemas.microsoft.com/office/drawing/2014/chart" uri="{C3380CC4-5D6E-409C-BE32-E72D297353CC}">
                <c16:uniqueId val="{0000000B-A085-4FB5-86F7-05019C7FF259}"/>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085-4FB5-86F7-05019C7FF259}"/>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085-4FB5-86F7-05019C7FF259}"/>
                </c:ext>
              </c:extLst>
            </c:dLbl>
            <c:dLbl>
              <c:idx val="2"/>
              <c:layout>
                <c:manualLayout>
                  <c:x val="9.5691948479454943E-4"/>
                  <c:y val="9.1676222607218662E-3"/>
                </c:manualLayout>
              </c:layout>
              <c:tx>
                <c:rich>
                  <a:bodyPr/>
                  <a:lstStyle/>
                  <a:p>
                    <a:fld id="{F8103A7E-B3DB-4608-AA5F-F5F292FFB436}" type="CATEGORYNAME">
                      <a:rPr lang="en-US" smtClean="0"/>
                      <a:pPr/>
                      <a:t>[NOM DE CATÉGORIE]</a:t>
                    </a:fld>
                    <a:r>
                      <a:rPr lang="en-US" dirty="0"/>
                      <a:t>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3030334347667988"/>
                      <c:h val="0.17497784356161011"/>
                    </c:manualLayout>
                  </c15:layout>
                  <c15:dlblFieldTable/>
                  <c15:showDataLabelsRange val="0"/>
                </c:ext>
                <c:ext xmlns:c16="http://schemas.microsoft.com/office/drawing/2014/chart" uri="{C3380CC4-5D6E-409C-BE32-E72D297353CC}">
                  <c16:uniqueId val="{00000005-A085-4FB5-86F7-05019C7FF259}"/>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A085-4FB5-86F7-05019C7FF259}"/>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A085-4FB5-86F7-05019C7FF259}"/>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085-4FB5-86F7-05019C7FF259}"/>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Oui</c:v>
                </c:pt>
                <c:pt idx="1">
                  <c:v>Non</c:v>
                </c:pt>
                <c:pt idx="2">
                  <c:v>NSP</c:v>
                </c:pt>
              </c:strCache>
            </c:strRef>
          </c:cat>
          <c:val>
            <c:numRef>
              <c:f>Sheet1!$B$2:$B$4</c:f>
              <c:numCache>
                <c:formatCode>0%</c:formatCode>
                <c:ptCount val="3"/>
                <c:pt idx="0">
                  <c:v>0.36</c:v>
                </c:pt>
                <c:pt idx="1">
                  <c:v>0.38</c:v>
                </c:pt>
                <c:pt idx="2">
                  <c:v>0.26</c:v>
                </c:pt>
              </c:numCache>
            </c:numRef>
          </c:val>
          <c:extLst>
            <c:ext xmlns:c16="http://schemas.microsoft.com/office/drawing/2014/chart" uri="{C3380CC4-5D6E-409C-BE32-E72D297353CC}">
              <c16:uniqueId val="{0000000C-A085-4FB5-86F7-05019C7FF259}"/>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002F5F"/>
              </a:solidFill>
              <a:ln>
                <a:noFill/>
              </a:ln>
              <a:effectLst/>
            </c:spPr>
            <c:extLst>
              <c:ext xmlns:c16="http://schemas.microsoft.com/office/drawing/2014/chart" uri="{C3380CC4-5D6E-409C-BE32-E72D297353CC}">
                <c16:uniqueId val="{00000003-3A1B-4877-85A4-38FF3AFBA4D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3A1B-4877-85A4-38FF3AFBA4D6}"/>
              </c:ext>
            </c:extLst>
          </c:dPt>
          <c:dPt>
            <c:idx val="3"/>
            <c:bubble3D val="0"/>
            <c:spPr>
              <a:solidFill>
                <a:srgbClr val="F46C31"/>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A1B-4877-85A4-38FF3AFBA4D6}"/>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1B-4877-85A4-38FF3AFBA4D6}"/>
                </c:ext>
              </c:extLst>
            </c:dLbl>
            <c:dLbl>
              <c:idx val="2"/>
              <c:layout>
                <c:manualLayout>
                  <c:x val="3.3876863600696638E-3"/>
                  <c:y val="-5.8090659737406302E-3"/>
                </c:manualLayout>
              </c:layout>
              <c:tx>
                <c:rich>
                  <a:bodyPr/>
                  <a:lstStyle/>
                  <a:p>
                    <a:fld id="{F8103A7E-B3DB-4608-AA5F-F5F292FFB436}" type="CATEGORYNAME">
                      <a:rPr lang="en-US" smtClean="0"/>
                      <a:pPr/>
                      <a:t>[NOM DE CATÉGORIE]</a:t>
                    </a:fld>
                    <a:r>
                      <a:rPr lang="en-US" dirty="0"/>
                      <a:t>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5460909839046141"/>
                      <c:h val="0.18141321846273589"/>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Oui</c:v>
                </c:pt>
                <c:pt idx="1">
                  <c:v>Non</c:v>
                </c:pt>
                <c:pt idx="2">
                  <c:v>NSP</c:v>
                </c:pt>
              </c:strCache>
            </c:strRef>
          </c:cat>
          <c:val>
            <c:numRef>
              <c:f>Sheet1!$B$2:$B$4</c:f>
              <c:numCache>
                <c:formatCode>0%</c:formatCode>
                <c:ptCount val="3"/>
                <c:pt idx="0">
                  <c:v>0.27</c:v>
                </c:pt>
                <c:pt idx="1">
                  <c:v>0.61</c:v>
                </c:pt>
                <c:pt idx="2">
                  <c:v>0.12</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537551097068565"/>
          <c:y val="3.7276860939935472E-2"/>
          <c:w val="0.70462448902931429"/>
          <c:h val="0.84041754846736216"/>
        </c:manualLayout>
      </c:layout>
      <c:barChart>
        <c:barDir val="bar"/>
        <c:grouping val="percentStacked"/>
        <c:varyColors val="0"/>
        <c:ser>
          <c:idx val="1"/>
          <c:order val="0"/>
          <c:tx>
            <c:strRef>
              <c:f>Feuil1!$B$1</c:f>
              <c:strCache>
                <c:ptCount val="1"/>
                <c:pt idx="0">
                  <c:v>1-4</c:v>
                </c:pt>
              </c:strCache>
            </c:strRef>
          </c:tx>
          <c:spPr>
            <a:solidFill>
              <a:srgbClr val="002F5F"/>
            </a:solidFill>
            <a:ln>
              <a:noFill/>
            </a:ln>
            <a:effectLst/>
          </c:spPr>
          <c:invertIfNegative val="0"/>
          <c:dLbls>
            <c:dLbl>
              <c:idx val="0"/>
              <c:layout>
                <c:manualLayout>
                  <c:x val="-2.7136386839236993E-3"/>
                  <c:y val="3.28884616270652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E6-49F9-BE1D-A6ADDE45CC90}"/>
                </c:ext>
              </c:extLst>
            </c:dLbl>
            <c:dLbl>
              <c:idx val="1"/>
              <c:layout>
                <c:manualLayout>
                  <c:x val="-2.7136386839236993E-3"/>
                  <c:y val="3.2875519528203553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E6-49F9-BE1D-A6ADDE45CC9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Gestion des matières résiduelles (recyclage et compostage)</c:v>
                </c:pt>
                <c:pt idx="1">
                  <c:v>Efficacité énergétique (chauffage, climatisation, isolation, éclairage)</c:v>
                </c:pt>
                <c:pt idx="2">
                  <c:v>Gestion de l’eau (réduction de la consommation, gestion des eaux usées)</c:v>
                </c:pt>
                <c:pt idx="3">
                  <c:v>Bureau sans papier ou zéro papier</c:v>
                </c:pt>
                <c:pt idx="4">
                  <c:v>Transports (véhicules moins énergivores, hybrides ou électriques, optimisation des circuits, etc.)</c:v>
                </c:pt>
              </c:strCache>
            </c:strRef>
          </c:cat>
          <c:val>
            <c:numRef>
              <c:f>Feuil1!$B$2:$B$6</c:f>
              <c:numCache>
                <c:formatCode>0%</c:formatCode>
                <c:ptCount val="5"/>
                <c:pt idx="0">
                  <c:v>0.05</c:v>
                </c:pt>
                <c:pt idx="1">
                  <c:v>0.09</c:v>
                </c:pt>
                <c:pt idx="2">
                  <c:v>0.12</c:v>
                </c:pt>
                <c:pt idx="3">
                  <c:v>0.16</c:v>
                </c:pt>
                <c:pt idx="4">
                  <c:v>0.25</c:v>
                </c:pt>
              </c:numCache>
            </c:numRef>
          </c:val>
          <c:extLst>
            <c:ext xmlns:c16="http://schemas.microsoft.com/office/drawing/2014/chart" uri="{C3380CC4-5D6E-409C-BE32-E72D297353CC}">
              <c16:uniqueId val="{00000000-4C28-446F-AB5B-8B09246EF3EC}"/>
            </c:ext>
          </c:extLst>
        </c:ser>
        <c:ser>
          <c:idx val="2"/>
          <c:order val="1"/>
          <c:tx>
            <c:strRef>
              <c:f>Feuil1!$C$1</c:f>
              <c:strCache>
                <c:ptCount val="1"/>
                <c:pt idx="0">
                  <c:v>5-6</c:v>
                </c:pt>
              </c:strCache>
            </c:strRef>
          </c:tx>
          <c:spPr>
            <a:solidFill>
              <a:srgbClr val="8DB7E1"/>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Gestion des matières résiduelles (recyclage et compostage)</c:v>
                </c:pt>
                <c:pt idx="1">
                  <c:v>Efficacité énergétique (chauffage, climatisation, isolation, éclairage)</c:v>
                </c:pt>
                <c:pt idx="2">
                  <c:v>Gestion de l’eau (réduction de la consommation, gestion des eaux usées)</c:v>
                </c:pt>
                <c:pt idx="3">
                  <c:v>Bureau sans papier ou zéro papier</c:v>
                </c:pt>
                <c:pt idx="4">
                  <c:v>Transports (véhicules moins énergivores, hybrides ou électriques, optimisation des circuits, etc.)</c:v>
                </c:pt>
              </c:strCache>
            </c:strRef>
          </c:cat>
          <c:val>
            <c:numRef>
              <c:f>Feuil1!$C$2:$C$6</c:f>
              <c:numCache>
                <c:formatCode>0%</c:formatCode>
                <c:ptCount val="5"/>
                <c:pt idx="0">
                  <c:v>0.13</c:v>
                </c:pt>
                <c:pt idx="1">
                  <c:v>0.17</c:v>
                </c:pt>
                <c:pt idx="2">
                  <c:v>0.19</c:v>
                </c:pt>
                <c:pt idx="3">
                  <c:v>0.25</c:v>
                </c:pt>
                <c:pt idx="4">
                  <c:v>0.25</c:v>
                </c:pt>
              </c:numCache>
            </c:numRef>
          </c:val>
          <c:extLst>
            <c:ext xmlns:c16="http://schemas.microsoft.com/office/drawing/2014/chart" uri="{C3380CC4-5D6E-409C-BE32-E72D297353CC}">
              <c16:uniqueId val="{00000001-4C28-446F-AB5B-8B09246EF3EC}"/>
            </c:ext>
          </c:extLst>
        </c:ser>
        <c:ser>
          <c:idx val="3"/>
          <c:order val="2"/>
          <c:tx>
            <c:strRef>
              <c:f>Feuil1!$D$1</c:f>
              <c:strCache>
                <c:ptCount val="1"/>
                <c:pt idx="0">
                  <c:v>7-8</c:v>
                </c:pt>
              </c:strCache>
            </c:strRef>
          </c:tx>
          <c:spPr>
            <a:solidFill>
              <a:srgbClr val="FAB99C"/>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Gestion des matières résiduelles (recyclage et compostage)</c:v>
                </c:pt>
                <c:pt idx="1">
                  <c:v>Efficacité énergétique (chauffage, climatisation, isolation, éclairage)</c:v>
                </c:pt>
                <c:pt idx="2">
                  <c:v>Gestion de l’eau (réduction de la consommation, gestion des eaux usées)</c:v>
                </c:pt>
                <c:pt idx="3">
                  <c:v>Bureau sans papier ou zéro papier</c:v>
                </c:pt>
                <c:pt idx="4">
                  <c:v>Transports (véhicules moins énergivores, hybrides ou électriques, optimisation des circuits, etc.)</c:v>
                </c:pt>
              </c:strCache>
            </c:strRef>
          </c:cat>
          <c:val>
            <c:numRef>
              <c:f>Feuil1!$D$2:$D$6</c:f>
              <c:numCache>
                <c:formatCode>0%</c:formatCode>
                <c:ptCount val="5"/>
                <c:pt idx="0">
                  <c:v>0.3</c:v>
                </c:pt>
                <c:pt idx="1">
                  <c:v>0.33</c:v>
                </c:pt>
                <c:pt idx="2">
                  <c:v>0.28000000000000003</c:v>
                </c:pt>
                <c:pt idx="3">
                  <c:v>0.35</c:v>
                </c:pt>
                <c:pt idx="4">
                  <c:v>0.21</c:v>
                </c:pt>
              </c:numCache>
            </c:numRef>
          </c:val>
          <c:extLst>
            <c:ext xmlns:c16="http://schemas.microsoft.com/office/drawing/2014/chart" uri="{C3380CC4-5D6E-409C-BE32-E72D297353CC}">
              <c16:uniqueId val="{00000002-4C28-446F-AB5B-8B09246EF3EC}"/>
            </c:ext>
          </c:extLst>
        </c:ser>
        <c:ser>
          <c:idx val="4"/>
          <c:order val="3"/>
          <c:tx>
            <c:strRef>
              <c:f>Feuil1!$E$1</c:f>
              <c:strCache>
                <c:ptCount val="1"/>
                <c:pt idx="0">
                  <c:v>9-10</c:v>
                </c:pt>
              </c:strCache>
            </c:strRef>
          </c:tx>
          <c:spPr>
            <a:solidFill>
              <a:srgbClr val="F46C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Gestion des matières résiduelles (recyclage et compostage)</c:v>
                </c:pt>
                <c:pt idx="1">
                  <c:v>Efficacité énergétique (chauffage, climatisation, isolation, éclairage)</c:v>
                </c:pt>
                <c:pt idx="2">
                  <c:v>Gestion de l’eau (réduction de la consommation, gestion des eaux usées)</c:v>
                </c:pt>
                <c:pt idx="3">
                  <c:v>Bureau sans papier ou zéro papier</c:v>
                </c:pt>
                <c:pt idx="4">
                  <c:v>Transports (véhicules moins énergivores, hybrides ou électriques, optimisation des circuits, etc.)</c:v>
                </c:pt>
              </c:strCache>
            </c:strRef>
          </c:cat>
          <c:val>
            <c:numRef>
              <c:f>Feuil1!$E$2:$E$6</c:f>
              <c:numCache>
                <c:formatCode>0%</c:formatCode>
                <c:ptCount val="5"/>
                <c:pt idx="0">
                  <c:v>0.52</c:v>
                </c:pt>
                <c:pt idx="1">
                  <c:v>0.4</c:v>
                </c:pt>
                <c:pt idx="2">
                  <c:v>0.41</c:v>
                </c:pt>
                <c:pt idx="3">
                  <c:v>0.24</c:v>
                </c:pt>
                <c:pt idx="4">
                  <c:v>0.28999999999999998</c:v>
                </c:pt>
              </c:numCache>
            </c:numRef>
          </c:val>
          <c:extLst>
            <c:ext xmlns:c16="http://schemas.microsoft.com/office/drawing/2014/chart" uri="{C3380CC4-5D6E-409C-BE32-E72D297353CC}">
              <c16:uniqueId val="{00000003-4C28-446F-AB5B-8B09246EF3EC}"/>
            </c:ext>
          </c:extLst>
        </c:ser>
        <c:dLbls>
          <c:dLblPos val="ctr"/>
          <c:showLegendKey val="0"/>
          <c:showVal val="1"/>
          <c:showCatName val="0"/>
          <c:showSerName val="0"/>
          <c:showPercent val="0"/>
          <c:showBubbleSize val="0"/>
        </c:dLbls>
        <c:gapWidth val="98"/>
        <c:overlap val="100"/>
        <c:axId val="290776752"/>
        <c:axId val="290777872"/>
      </c:barChart>
      <c:catAx>
        <c:axId val="290776752"/>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cap="none" spc="0" normalizeH="0" baseline="0">
                <a:solidFill>
                  <a:schemeClr val="tx1"/>
                </a:solidFill>
                <a:latin typeface="+mn-lt"/>
                <a:ea typeface="+mn-ea"/>
                <a:cs typeface="Arial" panose="020B0604020202020204" pitchFamily="34" charset="0"/>
              </a:defRPr>
            </a:pPr>
            <a:endParaRPr lang="fr-FR"/>
          </a:p>
        </c:txPr>
        <c:crossAx val="290777872"/>
        <c:crosses val="autoZero"/>
        <c:auto val="1"/>
        <c:lblAlgn val="ctr"/>
        <c:lblOffset val="100"/>
        <c:noMultiLvlLbl val="0"/>
      </c:catAx>
      <c:valAx>
        <c:axId val="290777872"/>
        <c:scaling>
          <c:orientation val="minMax"/>
          <c:max val="1"/>
        </c:scaling>
        <c:delete val="1"/>
        <c:axPos val="t"/>
        <c:numFmt formatCode="0%" sourceLinked="1"/>
        <c:majorTickMark val="none"/>
        <c:minorTickMark val="none"/>
        <c:tickLblPos val="nextTo"/>
        <c:crossAx val="290776752"/>
        <c:crossesAt val="1"/>
        <c:crossBetween val="between"/>
      </c:valAx>
      <c:spPr>
        <a:noFill/>
        <a:ln w="25400">
          <a:noFill/>
        </a:ln>
        <a:effectLst/>
      </c:spPr>
    </c:plotArea>
    <c:legend>
      <c:legendPos val="b"/>
      <c:layout>
        <c:manualLayout>
          <c:xMode val="edge"/>
          <c:yMode val="edge"/>
          <c:x val="0.29814235406660122"/>
          <c:y val="0.91212832556936807"/>
          <c:w val="0.55428185475281"/>
          <c:h val="6.144520276515708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134322390268508"/>
          <c:y val="7.146165093758727E-4"/>
          <c:w val="0.60437158252263301"/>
          <c:h val="0.99928520592509162"/>
        </c:manualLayout>
      </c:layout>
      <c:barChart>
        <c:barDir val="bar"/>
        <c:grouping val="clustered"/>
        <c:varyColors val="0"/>
        <c:ser>
          <c:idx val="1"/>
          <c:order val="0"/>
          <c:tx>
            <c:strRef>
              <c:f>Feuil1!$B$1</c:f>
              <c:strCache>
                <c:ptCount val="1"/>
                <c:pt idx="0">
                  <c:v>Colonne2</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4BCA-429B-B352-27B864548D85}"/>
              </c:ext>
            </c:extLst>
          </c:dPt>
          <c:dPt>
            <c:idx val="1"/>
            <c:invertIfNegative val="0"/>
            <c:bubble3D val="0"/>
            <c:spPr>
              <a:solidFill>
                <a:srgbClr val="F46C31"/>
              </a:solidFill>
              <a:ln>
                <a:noFill/>
              </a:ln>
              <a:effectLst/>
            </c:spPr>
            <c:extLst>
              <c:ext xmlns:c16="http://schemas.microsoft.com/office/drawing/2014/chart" uri="{C3380CC4-5D6E-409C-BE32-E72D297353CC}">
                <c16:uniqueId val="{00000003-4BCA-429B-B352-27B864548D85}"/>
              </c:ext>
            </c:extLst>
          </c:dPt>
          <c:dPt>
            <c:idx val="2"/>
            <c:invertIfNegative val="0"/>
            <c:bubble3D val="0"/>
            <c:spPr>
              <a:solidFill>
                <a:srgbClr val="F46C31"/>
              </a:solidFill>
              <a:ln>
                <a:noFill/>
              </a:ln>
              <a:effectLst/>
            </c:spPr>
            <c:extLst>
              <c:ext xmlns:c16="http://schemas.microsoft.com/office/drawing/2014/chart" uri="{C3380CC4-5D6E-409C-BE32-E72D297353CC}">
                <c16:uniqueId val="{00000005-4BCA-429B-B352-27B864548D85}"/>
              </c:ext>
            </c:extLst>
          </c:dPt>
          <c:dPt>
            <c:idx val="3"/>
            <c:invertIfNegative val="0"/>
            <c:bubble3D val="0"/>
            <c:spPr>
              <a:solidFill>
                <a:srgbClr val="F46C31"/>
              </a:solidFill>
              <a:ln>
                <a:noFill/>
              </a:ln>
              <a:effectLst/>
            </c:spPr>
            <c:extLst>
              <c:ext xmlns:c16="http://schemas.microsoft.com/office/drawing/2014/chart" uri="{C3380CC4-5D6E-409C-BE32-E72D297353CC}">
                <c16:uniqueId val="{00000007-4BCA-429B-B352-27B864548D85}"/>
              </c:ext>
            </c:extLst>
          </c:dPt>
          <c:dPt>
            <c:idx val="4"/>
            <c:invertIfNegative val="0"/>
            <c:bubble3D val="0"/>
            <c:spPr>
              <a:solidFill>
                <a:srgbClr val="F46C31"/>
              </a:solidFill>
              <a:ln>
                <a:noFill/>
              </a:ln>
              <a:effectLst/>
            </c:spPr>
            <c:extLst>
              <c:ext xmlns:c16="http://schemas.microsoft.com/office/drawing/2014/chart" uri="{C3380CC4-5D6E-409C-BE32-E72D297353CC}">
                <c16:uniqueId val="{00000009-4BCA-429B-B352-27B864548D85}"/>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4BCA-429B-B352-27B864548D85}"/>
              </c:ext>
            </c:extLst>
          </c:dPt>
          <c:dPt>
            <c:idx val="6"/>
            <c:invertIfNegative val="0"/>
            <c:bubble3D val="0"/>
            <c:spPr>
              <a:solidFill>
                <a:srgbClr val="F46C31"/>
              </a:solidFill>
              <a:ln>
                <a:noFill/>
              </a:ln>
              <a:effectLst/>
            </c:spPr>
            <c:extLst>
              <c:ext xmlns:c16="http://schemas.microsoft.com/office/drawing/2014/chart" uri="{C3380CC4-5D6E-409C-BE32-E72D297353CC}">
                <c16:uniqueId val="{0000000D-4BCA-429B-B352-27B864548D85}"/>
              </c:ext>
            </c:extLst>
          </c:dPt>
          <c:dPt>
            <c:idx val="7"/>
            <c:invertIfNegative val="0"/>
            <c:bubble3D val="0"/>
            <c:spPr>
              <a:solidFill>
                <a:srgbClr val="F46C31"/>
              </a:solidFill>
              <a:ln>
                <a:noFill/>
              </a:ln>
              <a:effectLst/>
            </c:spPr>
            <c:extLst>
              <c:ext xmlns:c16="http://schemas.microsoft.com/office/drawing/2014/chart" uri="{C3380CC4-5D6E-409C-BE32-E72D297353CC}">
                <c16:uniqueId val="{0000000F-4BCA-429B-B352-27B864548D85}"/>
              </c:ext>
            </c:extLst>
          </c:dPt>
          <c:dPt>
            <c:idx val="8"/>
            <c:invertIfNegative val="0"/>
            <c:bubble3D val="0"/>
            <c:spPr>
              <a:solidFill>
                <a:srgbClr val="F46C31"/>
              </a:solidFill>
              <a:ln>
                <a:noFill/>
              </a:ln>
              <a:effectLst/>
            </c:spPr>
            <c:extLst>
              <c:ext xmlns:c16="http://schemas.microsoft.com/office/drawing/2014/chart" uri="{C3380CC4-5D6E-409C-BE32-E72D297353CC}">
                <c16:uniqueId val="{00000011-4BCA-429B-B352-27B864548D85}"/>
              </c:ext>
            </c:extLst>
          </c:dPt>
          <c:dPt>
            <c:idx val="9"/>
            <c:invertIfNegative val="0"/>
            <c:bubble3D val="0"/>
            <c:spPr>
              <a:solidFill>
                <a:srgbClr val="F46C31"/>
              </a:solidFill>
              <a:ln>
                <a:noFill/>
              </a:ln>
              <a:effectLst/>
            </c:spPr>
            <c:extLst>
              <c:ext xmlns:c16="http://schemas.microsoft.com/office/drawing/2014/chart" uri="{C3380CC4-5D6E-409C-BE32-E72D297353CC}">
                <c16:uniqueId val="{00000013-4BCA-429B-B352-27B864548D85}"/>
              </c:ext>
            </c:extLst>
          </c:dPt>
          <c:dPt>
            <c:idx val="10"/>
            <c:invertIfNegative val="0"/>
            <c:bubble3D val="0"/>
            <c:spPr>
              <a:solidFill>
                <a:srgbClr val="F46C31"/>
              </a:solidFill>
              <a:ln>
                <a:noFill/>
              </a:ln>
              <a:effectLst/>
            </c:spPr>
            <c:extLst>
              <c:ext xmlns:c16="http://schemas.microsoft.com/office/drawing/2014/chart" uri="{C3380CC4-5D6E-409C-BE32-E72D297353CC}">
                <c16:uniqueId val="{00000015-4BCA-429B-B352-27B864548D85}"/>
              </c:ext>
            </c:extLst>
          </c:dPt>
          <c:dPt>
            <c:idx val="12"/>
            <c:invertIfNegative val="0"/>
            <c:bubble3D val="0"/>
            <c:spPr>
              <a:solidFill>
                <a:srgbClr val="F46C31"/>
              </a:solidFill>
              <a:ln>
                <a:noFill/>
              </a:ln>
              <a:effectLst/>
            </c:spPr>
            <c:extLst>
              <c:ext xmlns:c16="http://schemas.microsoft.com/office/drawing/2014/chart" uri="{C3380CC4-5D6E-409C-BE32-E72D297353CC}">
                <c16:uniqueId val="{00000017-4BCA-429B-B352-27B864548D8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Feuil1!$A$2:$A$7</c:f>
              <c:strCache>
                <c:ptCount val="6"/>
                <c:pt idx="0">
                  <c:v>Gestion des matières résiduelles (recyclage et compostage)</c:v>
                </c:pt>
                <c:pt idx="1">
                  <c:v>Efficacité énergétique (chauffage, climatisation, isolation, éclairage)</c:v>
                </c:pt>
                <c:pt idx="2">
                  <c:v>Bureau sans papier ou zéro papier</c:v>
                </c:pt>
                <c:pt idx="3">
                  <c:v>Gestion de l’eau (réduction de la consommation, gestion des eaux usées)</c:v>
                </c:pt>
                <c:pt idx="4">
                  <c:v>Transports (véhicules moins énergivores, hybrides ou électriques, optimisation des circuits, etc.)</c:v>
                </c:pt>
                <c:pt idx="5">
                  <c:v>Ne sait pas</c:v>
                </c:pt>
              </c:strCache>
            </c:strRef>
          </c:cat>
          <c:val>
            <c:numRef>
              <c:f>Feuil1!$B$2:$B$7</c:f>
              <c:numCache>
                <c:formatCode>0%</c:formatCode>
                <c:ptCount val="6"/>
                <c:pt idx="0">
                  <c:v>0.56999999999999995</c:v>
                </c:pt>
                <c:pt idx="1">
                  <c:v>0.42</c:v>
                </c:pt>
                <c:pt idx="2">
                  <c:v>0.37</c:v>
                </c:pt>
                <c:pt idx="3">
                  <c:v>0.2</c:v>
                </c:pt>
                <c:pt idx="4">
                  <c:v>0.2</c:v>
                </c:pt>
                <c:pt idx="5">
                  <c:v>0.06</c:v>
                </c:pt>
              </c:numCache>
            </c:numRef>
          </c:val>
          <c:extLst>
            <c:ext xmlns:c16="http://schemas.microsoft.com/office/drawing/2014/chart" uri="{C3380CC4-5D6E-409C-BE32-E72D297353CC}">
              <c16:uniqueId val="{00000018-4BCA-429B-B352-27B864548D85}"/>
            </c:ext>
          </c:extLst>
        </c:ser>
        <c:dLbls>
          <c:dLblPos val="ctr"/>
          <c:showLegendKey val="0"/>
          <c:showVal val="1"/>
          <c:showCatName val="0"/>
          <c:showSerName val="0"/>
          <c:showPercent val="0"/>
          <c:showBubbleSize val="0"/>
        </c:dLbls>
        <c:gapWidth val="98"/>
        <c:axId val="333924144"/>
        <c:axId val="333928064"/>
      </c:barChart>
      <c:catAx>
        <c:axId val="33392414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cap="none" spc="0" normalizeH="0" baseline="0">
                <a:solidFill>
                  <a:schemeClr val="tx1"/>
                </a:solidFill>
                <a:latin typeface="+mn-lt"/>
                <a:ea typeface="+mn-ea"/>
                <a:cs typeface="Arial" panose="020B0604020202020204" pitchFamily="34" charset="0"/>
              </a:defRPr>
            </a:pPr>
            <a:endParaRPr lang="fr-FR"/>
          </a:p>
        </c:txPr>
        <c:crossAx val="333928064"/>
        <c:crosses val="autoZero"/>
        <c:auto val="1"/>
        <c:lblAlgn val="ctr"/>
        <c:lblOffset val="100"/>
        <c:noMultiLvlLbl val="0"/>
      </c:catAx>
      <c:valAx>
        <c:axId val="333928064"/>
        <c:scaling>
          <c:orientation val="minMax"/>
          <c:max val="0.65000000000000013"/>
        </c:scaling>
        <c:delete val="1"/>
        <c:axPos val="t"/>
        <c:numFmt formatCode="0%" sourceLinked="1"/>
        <c:majorTickMark val="out"/>
        <c:minorTickMark val="none"/>
        <c:tickLblPos val="nextTo"/>
        <c:crossAx val="333924144"/>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1554870295551"/>
          <c:y val="0.10990735396007734"/>
          <c:w val="0.76970955230365812"/>
          <c:h val="0.80064809307874429"/>
        </c:manualLayout>
      </c:layout>
      <c:pieChart>
        <c:varyColors val="1"/>
        <c:ser>
          <c:idx val="0"/>
          <c:order val="0"/>
          <c:tx>
            <c:strRef>
              <c:f>Sheet1!$B$1</c:f>
              <c:strCache>
                <c:ptCount val="1"/>
                <c:pt idx="0">
                  <c:v>Freq.</c:v>
                </c:pt>
              </c:strCache>
            </c:strRef>
          </c:tx>
          <c:spPr>
            <a:solidFill>
              <a:srgbClr val="F46C31"/>
            </a:solidFill>
          </c:spPr>
          <c:explosion val="2"/>
          <c:dPt>
            <c:idx val="0"/>
            <c:bubble3D val="0"/>
            <c:spPr>
              <a:solidFill>
                <a:srgbClr val="002F5F"/>
              </a:solidFill>
              <a:ln>
                <a:noFill/>
              </a:ln>
              <a:effectLst/>
            </c:spPr>
            <c:extLst>
              <c:ext xmlns:c16="http://schemas.microsoft.com/office/drawing/2014/chart" uri="{C3380CC4-5D6E-409C-BE32-E72D297353CC}">
                <c16:uniqueId val="{00000001-3A1B-4877-85A4-38FF3AFBA4D6}"/>
              </c:ext>
            </c:extLst>
          </c:dPt>
          <c:dPt>
            <c:idx val="1"/>
            <c:bubble3D val="0"/>
            <c:spPr>
              <a:solidFill>
                <a:srgbClr val="F46C31"/>
              </a:solidFill>
              <a:ln>
                <a:noFill/>
              </a:ln>
              <a:effectLst/>
            </c:spPr>
            <c:extLst>
              <c:ext xmlns:c16="http://schemas.microsoft.com/office/drawing/2014/chart" uri="{C3380CC4-5D6E-409C-BE32-E72D297353CC}">
                <c16:uniqueId val="{00000003-3A1B-4877-85A4-38FF3AFBA4D6}"/>
              </c:ext>
            </c:extLst>
          </c:dPt>
          <c:dPt>
            <c:idx val="2"/>
            <c:bubble3D val="0"/>
            <c:spPr>
              <a:solidFill>
                <a:srgbClr val="002F5F"/>
              </a:solidFill>
              <a:ln>
                <a:noFill/>
              </a:ln>
              <a:effectLst/>
            </c:spPr>
            <c:extLst>
              <c:ext xmlns:c16="http://schemas.microsoft.com/office/drawing/2014/chart" uri="{C3380CC4-5D6E-409C-BE32-E72D297353CC}">
                <c16:uniqueId val="{00000005-3A1B-4877-85A4-38FF3AFBA4D6}"/>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0.16905901966242204"/>
                  <c:y val="-0.19273265803364975"/>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9536558157537229"/>
                      <c:h val="0.25782436444012868"/>
                    </c:manualLayout>
                  </c15:layout>
                </c:ext>
                <c:ext xmlns:c16="http://schemas.microsoft.com/office/drawing/2014/chart" uri="{C3380CC4-5D6E-409C-BE32-E72D297353CC}">
                  <c16:uniqueId val="{00000001-3A1B-4877-85A4-38FF3AFBA4D6}"/>
                </c:ext>
              </c:extLst>
            </c:dLbl>
            <c:dLbl>
              <c:idx val="1"/>
              <c:layout>
                <c:manualLayout>
                  <c:x val="0.23465280502818417"/>
                  <c:y val="0.14251609721658953"/>
                </c:manualLayout>
              </c:layout>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4123107652250944"/>
                      <c:h val="0.17625609092748523"/>
                    </c:manualLayout>
                  </c15:layout>
                </c:ext>
                <c:ext xmlns:c16="http://schemas.microsoft.com/office/drawing/2014/chart" uri="{C3380CC4-5D6E-409C-BE32-E72D297353CC}">
                  <c16:uniqueId val="{00000003-3A1B-4877-85A4-38FF3AFBA4D6}"/>
                </c:ext>
              </c:extLst>
            </c:dLbl>
            <c:dLbl>
              <c:idx val="2"/>
              <c:layout>
                <c:manualLayout>
                  <c:x val="8.1557039599624723E-2"/>
                  <c:y val="4.0350199635374367E-2"/>
                </c:manualLayout>
              </c:layout>
              <c:spPr>
                <a:noFill/>
                <a:ln>
                  <a:noFill/>
                </a:ln>
                <a:effectLst/>
              </c:spPr>
              <c:txPr>
                <a:bodyPr rot="0" spcFirstLastPara="1" vertOverflow="ellipsis" vert="horz" wrap="square" anchor="ctr" anchorCtr="1"/>
                <a:lstStyle/>
                <a:p>
                  <a:pPr>
                    <a:lnSpc>
                      <a:spcPts val="1000"/>
                    </a:lnSpc>
                    <a:defRPr sz="95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3306230476864601"/>
                      <c:h val="0.23011893568995856"/>
                    </c:manualLayout>
                  </c15:layout>
                </c:ext>
                <c:ext xmlns:c16="http://schemas.microsoft.com/office/drawing/2014/chart" uri="{C3380CC4-5D6E-409C-BE32-E72D297353CC}">
                  <c16:uniqueId val="{00000005-3A1B-4877-85A4-38FF3AFBA4D6}"/>
                </c:ext>
              </c:extLst>
            </c:dLbl>
            <c:dLbl>
              <c:idx val="3"/>
              <c:layout>
                <c:manualLayout>
                  <c:x val="0.1108528503146632"/>
                  <c:y val="4.146225102373470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Sheet1!$A$2:$A$3</c:f>
              <c:strCache>
                <c:ptCount val="2"/>
                <c:pt idx="0">
                  <c:v>Homme</c:v>
                </c:pt>
                <c:pt idx="1">
                  <c:v>Femme</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1554870295551"/>
          <c:y val="0.10990735396007734"/>
          <c:w val="0.76970955230365812"/>
          <c:h val="0.80064809307874429"/>
        </c:manualLayout>
      </c:layout>
      <c:pieChart>
        <c:varyColors val="1"/>
        <c:ser>
          <c:idx val="0"/>
          <c:order val="0"/>
          <c:tx>
            <c:strRef>
              <c:f>Sheet1!$B$1</c:f>
              <c:strCache>
                <c:ptCount val="1"/>
                <c:pt idx="0">
                  <c:v>Freq.</c:v>
                </c:pt>
              </c:strCache>
            </c:strRef>
          </c:tx>
          <c:spPr>
            <a:solidFill>
              <a:srgbClr val="FFC000"/>
            </a:solidFill>
          </c:spPr>
          <c:explosion val="2"/>
          <c:dPt>
            <c:idx val="0"/>
            <c:bubble3D val="0"/>
            <c:spPr>
              <a:solidFill>
                <a:srgbClr val="FFEEB7"/>
              </a:solidFill>
              <a:ln>
                <a:noFill/>
              </a:ln>
              <a:effectLst/>
            </c:spPr>
            <c:extLst>
              <c:ext xmlns:c16="http://schemas.microsoft.com/office/drawing/2014/chart" uri="{C3380CC4-5D6E-409C-BE32-E72D297353CC}">
                <c16:uniqueId val="{00000001-BA0E-4D57-A78F-F35556E28133}"/>
              </c:ext>
            </c:extLst>
          </c:dPt>
          <c:dPt>
            <c:idx val="1"/>
            <c:bubble3D val="0"/>
            <c:spPr>
              <a:solidFill>
                <a:srgbClr val="FFDD71"/>
              </a:solidFill>
              <a:ln>
                <a:noFill/>
              </a:ln>
              <a:effectLst/>
            </c:spPr>
            <c:extLst>
              <c:ext xmlns:c16="http://schemas.microsoft.com/office/drawing/2014/chart" uri="{C3380CC4-5D6E-409C-BE32-E72D297353CC}">
                <c16:uniqueId val="{00000003-BA0E-4D57-A78F-F35556E28133}"/>
              </c:ext>
            </c:extLst>
          </c:dPt>
          <c:dPt>
            <c:idx val="2"/>
            <c:bubble3D val="0"/>
            <c:spPr>
              <a:solidFill>
                <a:srgbClr val="FFC000"/>
              </a:solidFill>
              <a:ln>
                <a:noFill/>
              </a:ln>
              <a:effectLst/>
            </c:spPr>
            <c:extLst>
              <c:ext xmlns:c16="http://schemas.microsoft.com/office/drawing/2014/chart" uri="{C3380CC4-5D6E-409C-BE32-E72D297353CC}">
                <c16:uniqueId val="{00000005-BA0E-4D57-A78F-F35556E28133}"/>
              </c:ext>
            </c:extLst>
          </c:dPt>
          <c:dPt>
            <c:idx val="3"/>
            <c:bubble3D val="0"/>
            <c:spPr>
              <a:solidFill>
                <a:srgbClr val="DEA900"/>
              </a:solidFill>
              <a:ln>
                <a:noFill/>
              </a:ln>
              <a:effectLst/>
            </c:spPr>
            <c:extLst>
              <c:ext xmlns:c16="http://schemas.microsoft.com/office/drawing/2014/chart" uri="{C3380CC4-5D6E-409C-BE32-E72D297353CC}">
                <c16:uniqueId val="{00000007-BA0E-4D57-A78F-F35556E28133}"/>
              </c:ext>
            </c:extLst>
          </c:dPt>
          <c:dPt>
            <c:idx val="4"/>
            <c:bubble3D val="0"/>
            <c:spPr>
              <a:solidFill>
                <a:srgbClr val="BC8F00"/>
              </a:solidFill>
              <a:ln>
                <a:noFill/>
              </a:ln>
              <a:effectLst/>
            </c:spPr>
            <c:extLst>
              <c:ext xmlns:c16="http://schemas.microsoft.com/office/drawing/2014/chart" uri="{C3380CC4-5D6E-409C-BE32-E72D297353CC}">
                <c16:uniqueId val="{00000009-BA0E-4D57-A78F-F35556E28133}"/>
              </c:ext>
            </c:extLst>
          </c:dPt>
          <c:dPt>
            <c:idx val="5"/>
            <c:bubble3D val="0"/>
            <c:spPr>
              <a:solidFill>
                <a:srgbClr val="FFC000"/>
              </a:solidFill>
              <a:ln>
                <a:noFill/>
              </a:ln>
              <a:effectLst/>
            </c:spPr>
            <c:extLst>
              <c:ext xmlns:c16="http://schemas.microsoft.com/office/drawing/2014/chart" uri="{C3380CC4-5D6E-409C-BE32-E72D297353CC}">
                <c16:uniqueId val="{0000000B-BA0E-4D57-A78F-F35556E28133}"/>
              </c:ext>
            </c:extLst>
          </c:dPt>
          <c:dLbls>
            <c:dLbl>
              <c:idx val="0"/>
              <c:layout>
                <c:manualLayout>
                  <c:x val="-0.17447261170009382"/>
                  <c:y val="8.4467885575944604E-2"/>
                </c:manualLayout>
              </c:layout>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9536558157537229"/>
                      <c:h val="0.25782436444012868"/>
                    </c:manualLayout>
                  </c15:layout>
                </c:ext>
                <c:ext xmlns:c16="http://schemas.microsoft.com/office/drawing/2014/chart" uri="{C3380CC4-5D6E-409C-BE32-E72D297353CC}">
                  <c16:uniqueId val="{00000001-BA0E-4D57-A78F-F35556E28133}"/>
                </c:ext>
              </c:extLst>
            </c:dLbl>
            <c:dLbl>
              <c:idx val="1"/>
              <c:layout>
                <c:manualLayout>
                  <c:x val="-8.6617472602748491E-2"/>
                  <c:y val="0.11154460946350694"/>
                </c:manualLayout>
              </c:layout>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8453967630129751"/>
                      <c:h val="0.19314945494935251"/>
                    </c:manualLayout>
                  </c15:layout>
                </c:ext>
                <c:ext xmlns:c16="http://schemas.microsoft.com/office/drawing/2014/chart" uri="{C3380CC4-5D6E-409C-BE32-E72D297353CC}">
                  <c16:uniqueId val="{00000003-BA0E-4D57-A78F-F35556E28133}"/>
                </c:ext>
              </c:extLst>
            </c:dLbl>
            <c:dLbl>
              <c:idx val="2"/>
              <c:layout>
                <c:manualLayout>
                  <c:x val="-0.205486526336699"/>
                  <c:y val="-0.15767338640842993"/>
                </c:manualLayout>
              </c:layout>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3306230476864601"/>
                      <c:h val="0.23011893568995856"/>
                    </c:manualLayout>
                  </c15:layout>
                </c:ext>
                <c:ext xmlns:c16="http://schemas.microsoft.com/office/drawing/2014/chart" uri="{C3380CC4-5D6E-409C-BE32-E72D297353CC}">
                  <c16:uniqueId val="{00000005-BA0E-4D57-A78F-F35556E28133}"/>
                </c:ext>
              </c:extLst>
            </c:dLbl>
            <c:dLbl>
              <c:idx val="3"/>
              <c:layout>
                <c:manualLayout>
                  <c:x val="0.18664317650825016"/>
                  <c:y val="-0.14999811554585984"/>
                </c:manualLayout>
              </c:layout>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5462808835834738"/>
                      <c:h val="0.27806827931600964"/>
                    </c:manualLayout>
                  </c15:layout>
                </c:ext>
                <c:ext xmlns:c16="http://schemas.microsoft.com/office/drawing/2014/chart" uri="{C3380CC4-5D6E-409C-BE32-E72D297353CC}">
                  <c16:uniqueId val="{00000007-BA0E-4D57-A78F-F35556E28133}"/>
                </c:ext>
              </c:extLst>
            </c:dLbl>
            <c:dLbl>
              <c:idx val="4"/>
              <c:layout>
                <c:manualLayout>
                  <c:x val="0.22896212062761861"/>
                  <c:y val="0.16612039666651149"/>
                </c:manualLayout>
              </c:layout>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9862524600939405"/>
                      <c:h val="0.24484424432280472"/>
                    </c:manualLayout>
                  </c15:layout>
                </c:ext>
                <c:ext xmlns:c16="http://schemas.microsoft.com/office/drawing/2014/chart" uri="{C3380CC4-5D6E-409C-BE32-E72D297353CC}">
                  <c16:uniqueId val="{00000009-BA0E-4D57-A78F-F35556E28133}"/>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BA0E-4D57-A78F-F35556E28133}"/>
                </c:ext>
              </c:extLst>
            </c:dLbl>
            <c:spPr>
              <a:noFill/>
              <a:ln>
                <a:noFill/>
              </a:ln>
              <a:effectLst/>
            </c:spPr>
            <c:txPr>
              <a:bodyPr rot="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Moins de 35 ans</c:v>
                </c:pt>
                <c:pt idx="1">
                  <c:v>Entre 35 et 44 ans</c:v>
                </c:pt>
                <c:pt idx="2">
                  <c:v>Entre 45 et 54 ans</c:v>
                </c:pt>
                <c:pt idx="3">
                  <c:v>Entre 55 et 64 ans</c:v>
                </c:pt>
                <c:pt idx="4">
                  <c:v>65 ans ou plus</c:v>
                </c:pt>
              </c:strCache>
            </c:strRef>
          </c:cat>
          <c:val>
            <c:numRef>
              <c:f>Sheet1!$B$2:$B$6</c:f>
              <c:numCache>
                <c:formatCode>0%</c:formatCode>
                <c:ptCount val="5"/>
                <c:pt idx="0">
                  <c:v>0.1</c:v>
                </c:pt>
                <c:pt idx="1">
                  <c:v>0.18</c:v>
                </c:pt>
                <c:pt idx="2">
                  <c:v>0.24</c:v>
                </c:pt>
                <c:pt idx="3">
                  <c:v>0.3</c:v>
                </c:pt>
                <c:pt idx="4">
                  <c:v>0.18</c:v>
                </c:pt>
              </c:numCache>
            </c:numRef>
          </c:val>
          <c:extLst>
            <c:ext xmlns:c16="http://schemas.microsoft.com/office/drawing/2014/chart" uri="{C3380CC4-5D6E-409C-BE32-E72D297353CC}">
              <c16:uniqueId val="{0000000C-BA0E-4D57-A78F-F35556E2813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1554870295551"/>
          <c:y val="0.10990735396007734"/>
          <c:w val="0.76970955230365812"/>
          <c:h val="0.80064809307874429"/>
        </c:manualLayout>
      </c:layout>
      <c:pieChart>
        <c:varyColors val="1"/>
        <c:ser>
          <c:idx val="0"/>
          <c:order val="0"/>
          <c:tx>
            <c:strRef>
              <c:f>Sheet1!$B$1</c:f>
              <c:strCache>
                <c:ptCount val="1"/>
                <c:pt idx="0">
                  <c:v>Freq.</c:v>
                </c:pt>
              </c:strCache>
            </c:strRef>
          </c:tx>
          <c:spPr>
            <a:solidFill>
              <a:srgbClr val="F46C31"/>
            </a:solidFill>
          </c:spPr>
          <c:explosion val="2"/>
          <c:dPt>
            <c:idx val="0"/>
            <c:bubble3D val="0"/>
            <c:spPr>
              <a:solidFill>
                <a:srgbClr val="FAB99C"/>
              </a:solidFill>
              <a:ln>
                <a:noFill/>
              </a:ln>
              <a:effectLst/>
            </c:spPr>
            <c:extLst>
              <c:ext xmlns:c16="http://schemas.microsoft.com/office/drawing/2014/chart" uri="{C3380CC4-5D6E-409C-BE32-E72D297353CC}">
                <c16:uniqueId val="{00000001-864F-48EE-A364-50A2FBA3A3D4}"/>
              </c:ext>
            </c:extLst>
          </c:dPt>
          <c:dPt>
            <c:idx val="1"/>
            <c:bubble3D val="0"/>
            <c:spPr>
              <a:solidFill>
                <a:srgbClr val="F46C31"/>
              </a:solidFill>
              <a:ln>
                <a:noFill/>
              </a:ln>
              <a:effectLst/>
            </c:spPr>
            <c:extLst>
              <c:ext xmlns:c16="http://schemas.microsoft.com/office/drawing/2014/chart" uri="{C3380CC4-5D6E-409C-BE32-E72D297353CC}">
                <c16:uniqueId val="{00000003-864F-48EE-A364-50A2FBA3A3D4}"/>
              </c:ext>
            </c:extLst>
          </c:dPt>
          <c:dPt>
            <c:idx val="2"/>
            <c:bubble3D val="0"/>
            <c:spPr>
              <a:solidFill>
                <a:srgbClr val="DA4C0C"/>
              </a:solidFill>
              <a:ln>
                <a:noFill/>
              </a:ln>
              <a:effectLst/>
            </c:spPr>
            <c:extLst>
              <c:ext xmlns:c16="http://schemas.microsoft.com/office/drawing/2014/chart" uri="{C3380CC4-5D6E-409C-BE32-E72D297353CC}">
                <c16:uniqueId val="{00000005-864F-48EE-A364-50A2FBA3A3D4}"/>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7-864F-48EE-A364-50A2FBA3A3D4}"/>
              </c:ext>
            </c:extLst>
          </c:dPt>
          <c:dPt>
            <c:idx val="4"/>
            <c:bubble3D val="0"/>
            <c:spPr>
              <a:solidFill>
                <a:srgbClr val="F46C31"/>
              </a:solidFill>
              <a:ln>
                <a:noFill/>
              </a:ln>
              <a:effectLst/>
            </c:spPr>
            <c:extLst>
              <c:ext xmlns:c16="http://schemas.microsoft.com/office/drawing/2014/chart" uri="{C3380CC4-5D6E-409C-BE32-E72D297353CC}">
                <c16:uniqueId val="{00000009-864F-48EE-A364-50A2FBA3A3D4}"/>
              </c:ext>
            </c:extLst>
          </c:dPt>
          <c:dPt>
            <c:idx val="5"/>
            <c:bubble3D val="0"/>
            <c:spPr>
              <a:solidFill>
                <a:srgbClr val="F46C31"/>
              </a:solidFill>
              <a:ln>
                <a:noFill/>
              </a:ln>
              <a:effectLst/>
            </c:spPr>
            <c:extLst>
              <c:ext xmlns:c16="http://schemas.microsoft.com/office/drawing/2014/chart" uri="{C3380CC4-5D6E-409C-BE32-E72D297353CC}">
                <c16:uniqueId val="{0000000B-864F-48EE-A364-50A2FBA3A3D4}"/>
              </c:ext>
            </c:extLst>
          </c:dPt>
          <c:dLbls>
            <c:dLbl>
              <c:idx val="0"/>
              <c:layout>
                <c:manualLayout>
                  <c:x val="-0.16364542762475026"/>
                  <c:y val="-2.379688688176048E-2"/>
                </c:manualLayout>
              </c:layout>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9536558157537229"/>
                      <c:h val="0.25782436444012868"/>
                    </c:manualLayout>
                  </c15:layout>
                </c:ext>
                <c:ext xmlns:c16="http://schemas.microsoft.com/office/drawing/2014/chart" uri="{C3380CC4-5D6E-409C-BE32-E72D297353CC}">
                  <c16:uniqueId val="{00000001-864F-48EE-A364-50A2FBA3A3D4}"/>
                </c:ext>
              </c:extLst>
            </c:dLbl>
            <c:dLbl>
              <c:idx val="1"/>
              <c:layout>
                <c:manualLayout>
                  <c:x val="0.22382560219817413"/>
                  <c:y val="-0.21398531012572644"/>
                </c:manualLayout>
              </c:layout>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4123107652250944"/>
                      <c:h val="0.17625609092748523"/>
                    </c:manualLayout>
                  </c15:layout>
                </c:ext>
                <c:ext xmlns:c16="http://schemas.microsoft.com/office/drawing/2014/chart" uri="{C3380CC4-5D6E-409C-BE32-E72D297353CC}">
                  <c16:uniqueId val="{00000003-864F-48EE-A364-50A2FBA3A3D4}"/>
                </c:ext>
              </c:extLst>
            </c:dLbl>
            <c:dLbl>
              <c:idx val="2"/>
              <c:layout>
                <c:manualLayout>
                  <c:x val="0.18170849554572208"/>
                  <c:y val="0.20928614660166409"/>
                </c:manualLayout>
              </c:layout>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3250934484027132"/>
                      <c:h val="0.23011889797121884"/>
                    </c:manualLayout>
                  </c15:layout>
                </c:ext>
                <c:ext xmlns:c16="http://schemas.microsoft.com/office/drawing/2014/chart" uri="{C3380CC4-5D6E-409C-BE32-E72D297353CC}">
                  <c16:uniqueId val="{00000005-864F-48EE-A364-50A2FBA3A3D4}"/>
                </c:ext>
              </c:extLst>
            </c:dLbl>
            <c:dLbl>
              <c:idx val="3"/>
              <c:layout>
                <c:manualLayout>
                  <c:x val="0.1108528503146632"/>
                  <c:y val="4.146225102373470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864F-48EE-A364-50A2FBA3A3D4}"/>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864F-48EE-A364-50A2FBA3A3D4}"/>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864F-48EE-A364-50A2FBA3A3D4}"/>
                </c:ext>
              </c:extLst>
            </c:dLbl>
            <c:spPr>
              <a:noFill/>
              <a:ln>
                <a:noFill/>
              </a:ln>
              <a:effectLst/>
            </c:spPr>
            <c:txPr>
              <a:bodyPr rot="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Secondaire ou moins</c:v>
                </c:pt>
                <c:pt idx="1">
                  <c:v>Collégiale</c:v>
                </c:pt>
                <c:pt idx="2">
                  <c:v>Universitaire</c:v>
                </c:pt>
              </c:strCache>
            </c:strRef>
          </c:cat>
          <c:val>
            <c:numRef>
              <c:f>Sheet1!$B$2:$B$4</c:f>
              <c:numCache>
                <c:formatCode>0%</c:formatCode>
                <c:ptCount val="3"/>
                <c:pt idx="0">
                  <c:v>0.49</c:v>
                </c:pt>
                <c:pt idx="1">
                  <c:v>0.22</c:v>
                </c:pt>
                <c:pt idx="2">
                  <c:v>0.28999999999999998</c:v>
                </c:pt>
              </c:numCache>
            </c:numRef>
          </c:val>
          <c:extLst>
            <c:ext xmlns:c16="http://schemas.microsoft.com/office/drawing/2014/chart" uri="{C3380CC4-5D6E-409C-BE32-E72D297353CC}">
              <c16:uniqueId val="{0000000C-864F-48EE-A364-50A2FBA3A3D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1554870295551"/>
          <c:y val="0.10990735396007734"/>
          <c:w val="0.76970955230365812"/>
          <c:h val="0.80064809307874429"/>
        </c:manualLayout>
      </c:layout>
      <c:pieChart>
        <c:varyColors val="1"/>
        <c:ser>
          <c:idx val="0"/>
          <c:order val="0"/>
          <c:tx>
            <c:strRef>
              <c:f>Sheet1!$B$1</c:f>
              <c:strCache>
                <c:ptCount val="1"/>
                <c:pt idx="0">
                  <c:v>Freq.</c:v>
                </c:pt>
              </c:strCache>
            </c:strRef>
          </c:tx>
          <c:spPr>
            <a:solidFill>
              <a:srgbClr val="F46C31"/>
            </a:solidFill>
          </c:spPr>
          <c:explosion val="2"/>
          <c:dPt>
            <c:idx val="0"/>
            <c:bubble3D val="0"/>
            <c:spPr>
              <a:solidFill>
                <a:srgbClr val="B3CFEB"/>
              </a:solidFill>
              <a:ln>
                <a:noFill/>
              </a:ln>
              <a:effectLst/>
            </c:spPr>
            <c:extLst>
              <c:ext xmlns:c16="http://schemas.microsoft.com/office/drawing/2014/chart" uri="{C3380CC4-5D6E-409C-BE32-E72D297353CC}">
                <c16:uniqueId val="{00000001-161C-41F8-B841-1817A6162000}"/>
              </c:ext>
            </c:extLst>
          </c:dPt>
          <c:dPt>
            <c:idx val="1"/>
            <c:bubble3D val="0"/>
            <c:spPr>
              <a:solidFill>
                <a:srgbClr val="8DB7E1"/>
              </a:solidFill>
              <a:ln>
                <a:noFill/>
              </a:ln>
              <a:effectLst/>
            </c:spPr>
            <c:extLst>
              <c:ext xmlns:c16="http://schemas.microsoft.com/office/drawing/2014/chart" uri="{C3380CC4-5D6E-409C-BE32-E72D297353CC}">
                <c16:uniqueId val="{00000003-161C-41F8-B841-1817A6162000}"/>
              </c:ext>
            </c:extLst>
          </c:dPt>
          <c:dPt>
            <c:idx val="2"/>
            <c:bubble3D val="0"/>
            <c:spPr>
              <a:solidFill>
                <a:srgbClr val="5594D3"/>
              </a:solidFill>
              <a:ln>
                <a:noFill/>
              </a:ln>
              <a:effectLst/>
            </c:spPr>
            <c:extLst>
              <c:ext xmlns:c16="http://schemas.microsoft.com/office/drawing/2014/chart" uri="{C3380CC4-5D6E-409C-BE32-E72D297353CC}">
                <c16:uniqueId val="{00000005-161C-41F8-B841-1817A6162000}"/>
              </c:ext>
            </c:extLst>
          </c:dPt>
          <c:dPt>
            <c:idx val="3"/>
            <c:bubble3D val="0"/>
            <c:spPr>
              <a:solidFill>
                <a:srgbClr val="2F71B3"/>
              </a:solidFill>
              <a:ln>
                <a:noFill/>
              </a:ln>
              <a:effectLst/>
            </c:spPr>
            <c:extLst>
              <c:ext xmlns:c16="http://schemas.microsoft.com/office/drawing/2014/chart" uri="{C3380CC4-5D6E-409C-BE32-E72D297353CC}">
                <c16:uniqueId val="{00000007-161C-41F8-B841-1817A6162000}"/>
              </c:ext>
            </c:extLst>
          </c:dPt>
          <c:dPt>
            <c:idx val="4"/>
            <c:bubble3D val="0"/>
            <c:spPr>
              <a:solidFill>
                <a:srgbClr val="1E4974"/>
              </a:solidFill>
              <a:ln>
                <a:noFill/>
              </a:ln>
              <a:effectLst/>
            </c:spPr>
            <c:extLst>
              <c:ext xmlns:c16="http://schemas.microsoft.com/office/drawing/2014/chart" uri="{C3380CC4-5D6E-409C-BE32-E72D297353CC}">
                <c16:uniqueId val="{00000009-161C-41F8-B841-1817A6162000}"/>
              </c:ext>
            </c:extLst>
          </c:dPt>
          <c:dPt>
            <c:idx val="5"/>
            <c:bubble3D val="0"/>
            <c:spPr>
              <a:solidFill>
                <a:srgbClr val="F46C31"/>
              </a:solidFill>
              <a:ln>
                <a:noFill/>
              </a:ln>
              <a:effectLst/>
            </c:spPr>
            <c:extLst>
              <c:ext xmlns:c16="http://schemas.microsoft.com/office/drawing/2014/chart" uri="{C3380CC4-5D6E-409C-BE32-E72D297353CC}">
                <c16:uniqueId val="{0000000B-161C-41F8-B841-1817A6162000}"/>
              </c:ext>
            </c:extLst>
          </c:dPt>
          <c:dLbls>
            <c:dLbl>
              <c:idx val="0"/>
              <c:layout>
                <c:manualLayout>
                  <c:x val="-0.21236775596379628"/>
                  <c:y val="0.152042194036700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9536558157537229"/>
                      <c:h val="0.25782436444012868"/>
                    </c:manualLayout>
                  </c15:layout>
                </c:ext>
                <c:ext xmlns:c16="http://schemas.microsoft.com/office/drawing/2014/chart" uri="{C3380CC4-5D6E-409C-BE32-E72D297353CC}">
                  <c16:uniqueId val="{00000001-161C-41F8-B841-1817A6162000}"/>
                </c:ext>
              </c:extLst>
            </c:dLbl>
            <c:dLbl>
              <c:idx val="1"/>
              <c:layout>
                <c:manualLayout>
                  <c:x val="-9.7444656678092045E-2"/>
                  <c:y val="6.367947430380505E-2"/>
                </c:manualLayout>
              </c:layout>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4123107652250944"/>
                      <c:h val="0.17625609092748523"/>
                    </c:manualLayout>
                  </c15:layout>
                </c:ext>
                <c:ext xmlns:c16="http://schemas.microsoft.com/office/drawing/2014/chart" uri="{C3380CC4-5D6E-409C-BE32-E72D297353CC}">
                  <c16:uniqueId val="{00000003-161C-41F8-B841-1817A6162000}"/>
                </c:ext>
              </c:extLst>
            </c:dLbl>
            <c:dLbl>
              <c:idx val="2"/>
              <c:layout>
                <c:manualLayout>
                  <c:x val="-0.16782156630136999"/>
                  <c:y val="-0.20272292538226697"/>
                </c:manualLayout>
              </c:layout>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3306230476864601"/>
                      <c:h val="0.23011893568995856"/>
                    </c:manualLayout>
                  </c15:layout>
                </c:ext>
                <c:ext xmlns:c16="http://schemas.microsoft.com/office/drawing/2014/chart" uri="{C3380CC4-5D6E-409C-BE32-E72D297353CC}">
                  <c16:uniqueId val="{00000005-161C-41F8-B841-1817A6162000}"/>
                </c:ext>
              </c:extLst>
            </c:dLbl>
            <c:dLbl>
              <c:idx val="3"/>
              <c:layout>
                <c:manualLayout>
                  <c:x val="2.9649007415768557E-2"/>
                  <c:y val="-9.5730270319403898E-2"/>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161C-41F8-B841-1817A6162000}"/>
                </c:ext>
              </c:extLst>
            </c:dLbl>
            <c:dLbl>
              <c:idx val="4"/>
              <c:layout>
                <c:manualLayout>
                  <c:x val="0.19488928671965833"/>
                  <c:y val="4.5652787942904616E-2"/>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5531650970801983"/>
                      <c:h val="0.22795066720761584"/>
                    </c:manualLayout>
                  </c15:layout>
                </c:ext>
                <c:ext xmlns:c16="http://schemas.microsoft.com/office/drawing/2014/chart" uri="{C3380CC4-5D6E-409C-BE32-E72D297353CC}">
                  <c16:uniqueId val="{00000009-161C-41F8-B841-1817A6162000}"/>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161C-41F8-B841-1817A6162000}"/>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Moins de 5 ans</c:v>
                </c:pt>
                <c:pt idx="1">
                  <c:v>5 à 9 ans</c:v>
                </c:pt>
                <c:pt idx="2">
                  <c:v>10 à 14 ans</c:v>
                </c:pt>
                <c:pt idx="3">
                  <c:v>15 à 19 ans</c:v>
                </c:pt>
                <c:pt idx="4">
                  <c:v>20 ans et plus</c:v>
                </c:pt>
              </c:strCache>
            </c:strRef>
          </c:cat>
          <c:val>
            <c:numRef>
              <c:f>Sheet1!$B$2:$B$6</c:f>
              <c:numCache>
                <c:formatCode>0%</c:formatCode>
                <c:ptCount val="5"/>
                <c:pt idx="0">
                  <c:v>0.16</c:v>
                </c:pt>
                <c:pt idx="1">
                  <c:v>0.12</c:v>
                </c:pt>
                <c:pt idx="2">
                  <c:v>0.18</c:v>
                </c:pt>
                <c:pt idx="3">
                  <c:v>0.1</c:v>
                </c:pt>
                <c:pt idx="4">
                  <c:v>0.44</c:v>
                </c:pt>
              </c:numCache>
            </c:numRef>
          </c:val>
          <c:extLst>
            <c:ext xmlns:c16="http://schemas.microsoft.com/office/drawing/2014/chart" uri="{C3380CC4-5D6E-409C-BE32-E72D297353CC}">
              <c16:uniqueId val="{0000000C-161C-41F8-B841-1817A616200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002F5F"/>
              </a:solidFill>
              <a:ln>
                <a:noFill/>
              </a:ln>
              <a:effectLst/>
            </c:spPr>
            <c:extLst>
              <c:ext xmlns:c16="http://schemas.microsoft.com/office/drawing/2014/chart" uri="{C3380CC4-5D6E-409C-BE32-E72D297353CC}">
                <c16:uniqueId val="{00000003-3A1B-4877-85A4-38FF3AFBA4D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3A1B-4877-85A4-38FF3AFBA4D6}"/>
              </c:ext>
            </c:extLst>
          </c:dPt>
          <c:dPt>
            <c:idx val="3"/>
            <c:bubble3D val="0"/>
            <c:spPr>
              <a:solidFill>
                <a:srgbClr val="F46C31"/>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A1B-4877-85A4-38FF3AFBA4D6}"/>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1B-4877-85A4-38FF3AFBA4D6}"/>
                </c:ext>
              </c:extLst>
            </c:dLbl>
            <c:dLbl>
              <c:idx val="2"/>
              <c:layout>
                <c:manualLayout>
                  <c:x val="3.3876863600696638E-3"/>
                  <c:y val="-5.8090659737406302E-3"/>
                </c:manualLayout>
              </c:layout>
              <c:tx>
                <c:rich>
                  <a:bodyPr/>
                  <a:lstStyle/>
                  <a:p>
                    <a:fld id="{F8103A7E-B3DB-4608-AA5F-F5F292FFB436}" type="CATEGORYNAME">
                      <a:rPr lang="en-US" smtClean="0"/>
                      <a:pPr/>
                      <a:t>[NOM DE CATÉGORIE]</a:t>
                    </a:fld>
                    <a:r>
                      <a:rPr lang="en-US" dirty="0"/>
                      <a:t>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5460909839046141"/>
                      <c:h val="0.18141321846273589"/>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Oui</c:v>
                </c:pt>
                <c:pt idx="1">
                  <c:v>Non</c:v>
                </c:pt>
                <c:pt idx="2">
                  <c:v>NSP</c:v>
                </c:pt>
              </c:strCache>
            </c:strRef>
          </c:cat>
          <c:val>
            <c:numRef>
              <c:f>Sheet1!$B$2:$B$4</c:f>
              <c:numCache>
                <c:formatCode>0%</c:formatCode>
                <c:ptCount val="3"/>
                <c:pt idx="0">
                  <c:v>0.35</c:v>
                </c:pt>
                <c:pt idx="1">
                  <c:v>0.56000000000000005</c:v>
                </c:pt>
                <c:pt idx="2">
                  <c:v>0.09</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268323284493634"/>
          <c:y val="7.1449077797360689E-4"/>
          <c:w val="0.60731676715506366"/>
          <c:h val="0.99928520592509162"/>
        </c:manualLayout>
      </c:layout>
      <c:barChart>
        <c:barDir val="bar"/>
        <c:grouping val="clustered"/>
        <c:varyColors val="0"/>
        <c:ser>
          <c:idx val="1"/>
          <c:order val="0"/>
          <c:tx>
            <c:strRef>
              <c:f>Feuil1!$B$1</c:f>
              <c:strCache>
                <c:ptCount val="1"/>
                <c:pt idx="0">
                  <c:v>Colonne2</c:v>
                </c:pt>
              </c:strCache>
            </c:strRef>
          </c:tx>
          <c:spPr>
            <a:solidFill>
              <a:srgbClr val="8DB7E1"/>
            </a:solidFill>
            <a:ln>
              <a:noFill/>
            </a:ln>
            <a:effectLst/>
          </c:spPr>
          <c:invertIfNegative val="0"/>
          <c:dPt>
            <c:idx val="0"/>
            <c:invertIfNegative val="0"/>
            <c:bubble3D val="0"/>
            <c:spPr>
              <a:solidFill>
                <a:srgbClr val="002F5F"/>
              </a:solidFill>
              <a:ln>
                <a:noFill/>
              </a:ln>
              <a:effectLst/>
            </c:spPr>
            <c:extLst>
              <c:ext xmlns:c16="http://schemas.microsoft.com/office/drawing/2014/chart" uri="{C3380CC4-5D6E-409C-BE32-E72D297353CC}">
                <c16:uniqueId val="{00000001-FED4-4570-8DEA-BB22829E7E30}"/>
              </c:ext>
            </c:extLst>
          </c:dPt>
          <c:dPt>
            <c:idx val="1"/>
            <c:invertIfNegative val="0"/>
            <c:bubble3D val="0"/>
            <c:spPr>
              <a:solidFill>
                <a:srgbClr val="8DB7E1"/>
              </a:solidFill>
              <a:ln>
                <a:noFill/>
              </a:ln>
              <a:effectLst/>
            </c:spPr>
            <c:extLst>
              <c:ext xmlns:c16="http://schemas.microsoft.com/office/drawing/2014/chart" uri="{C3380CC4-5D6E-409C-BE32-E72D297353CC}">
                <c16:uniqueId val="{00000003-FED4-4570-8DEA-BB22829E7E30}"/>
              </c:ext>
            </c:extLst>
          </c:dPt>
          <c:dPt>
            <c:idx val="2"/>
            <c:invertIfNegative val="0"/>
            <c:bubble3D val="0"/>
            <c:spPr>
              <a:solidFill>
                <a:srgbClr val="FAB99C"/>
              </a:solidFill>
              <a:ln>
                <a:noFill/>
              </a:ln>
              <a:effectLst/>
            </c:spPr>
            <c:extLst>
              <c:ext xmlns:c16="http://schemas.microsoft.com/office/drawing/2014/chart" uri="{C3380CC4-5D6E-409C-BE32-E72D297353CC}">
                <c16:uniqueId val="{00000005-FED4-4570-8DEA-BB22829E7E30}"/>
              </c:ext>
            </c:extLst>
          </c:dPt>
          <c:dPt>
            <c:idx val="3"/>
            <c:invertIfNegative val="0"/>
            <c:bubble3D val="0"/>
            <c:spPr>
              <a:solidFill>
                <a:srgbClr val="F46C31"/>
              </a:solidFill>
              <a:ln>
                <a:noFill/>
              </a:ln>
              <a:effectLst/>
            </c:spPr>
            <c:extLst>
              <c:ext xmlns:c16="http://schemas.microsoft.com/office/drawing/2014/chart" uri="{C3380CC4-5D6E-409C-BE32-E72D297353CC}">
                <c16:uniqueId val="{00000007-FED4-4570-8DEA-BB22829E7E30}"/>
              </c:ext>
            </c:extLst>
          </c:dPt>
          <c:dPt>
            <c:idx val="4"/>
            <c:invertIfNegative val="0"/>
            <c:bubble3D val="0"/>
            <c:spPr>
              <a:solidFill>
                <a:srgbClr val="DA4C0C"/>
              </a:solidFill>
              <a:ln>
                <a:noFill/>
              </a:ln>
              <a:effectLst/>
            </c:spPr>
            <c:extLst>
              <c:ext xmlns:c16="http://schemas.microsoft.com/office/drawing/2014/chart" uri="{C3380CC4-5D6E-409C-BE32-E72D297353CC}">
                <c16:uniqueId val="{00000009-FED4-4570-8DEA-BB22829E7E30}"/>
              </c:ext>
            </c:extLst>
          </c:dPt>
          <c:dPt>
            <c:idx val="5"/>
            <c:invertIfNegative val="0"/>
            <c:bubble3D val="0"/>
            <c:spPr>
              <a:solidFill>
                <a:srgbClr val="8DB7E1"/>
              </a:solidFill>
              <a:ln>
                <a:noFill/>
              </a:ln>
              <a:effectLst/>
            </c:spPr>
            <c:extLst>
              <c:ext xmlns:c16="http://schemas.microsoft.com/office/drawing/2014/chart" uri="{C3380CC4-5D6E-409C-BE32-E72D297353CC}">
                <c16:uniqueId val="{0000000B-FED4-4570-8DEA-BB22829E7E30}"/>
              </c:ext>
            </c:extLst>
          </c:dPt>
          <c:dPt>
            <c:idx val="6"/>
            <c:invertIfNegative val="0"/>
            <c:bubble3D val="0"/>
            <c:spPr>
              <a:solidFill>
                <a:srgbClr val="8DB7E1"/>
              </a:solidFill>
              <a:ln>
                <a:noFill/>
              </a:ln>
              <a:effectLst/>
            </c:spPr>
            <c:extLst>
              <c:ext xmlns:c16="http://schemas.microsoft.com/office/drawing/2014/chart" uri="{C3380CC4-5D6E-409C-BE32-E72D297353CC}">
                <c16:uniqueId val="{0000000D-FED4-4570-8DEA-BB22829E7E30}"/>
              </c:ext>
            </c:extLst>
          </c:dPt>
          <c:dPt>
            <c:idx val="7"/>
            <c:invertIfNegative val="0"/>
            <c:bubble3D val="0"/>
            <c:spPr>
              <a:solidFill>
                <a:srgbClr val="8DB7E1"/>
              </a:solidFill>
              <a:ln>
                <a:noFill/>
              </a:ln>
              <a:effectLst/>
            </c:spPr>
            <c:extLst>
              <c:ext xmlns:c16="http://schemas.microsoft.com/office/drawing/2014/chart" uri="{C3380CC4-5D6E-409C-BE32-E72D297353CC}">
                <c16:uniqueId val="{0000000F-FED4-4570-8DEA-BB22829E7E30}"/>
              </c:ext>
            </c:extLst>
          </c:dPt>
          <c:dPt>
            <c:idx val="8"/>
            <c:invertIfNegative val="0"/>
            <c:bubble3D val="0"/>
            <c:spPr>
              <a:solidFill>
                <a:srgbClr val="8DB7E1"/>
              </a:solidFill>
              <a:ln>
                <a:noFill/>
              </a:ln>
              <a:effectLst/>
            </c:spPr>
            <c:extLst>
              <c:ext xmlns:c16="http://schemas.microsoft.com/office/drawing/2014/chart" uri="{C3380CC4-5D6E-409C-BE32-E72D297353CC}">
                <c16:uniqueId val="{00000011-FED4-4570-8DEA-BB22829E7E30}"/>
              </c:ext>
            </c:extLst>
          </c:dPt>
          <c:dPt>
            <c:idx val="9"/>
            <c:invertIfNegative val="0"/>
            <c:bubble3D val="0"/>
            <c:spPr>
              <a:solidFill>
                <a:srgbClr val="8DB7E1"/>
              </a:solidFill>
              <a:ln>
                <a:noFill/>
              </a:ln>
              <a:effectLst/>
            </c:spPr>
            <c:extLst>
              <c:ext xmlns:c16="http://schemas.microsoft.com/office/drawing/2014/chart" uri="{C3380CC4-5D6E-409C-BE32-E72D297353CC}">
                <c16:uniqueId val="{00000013-FED4-4570-8DEA-BB22829E7E30}"/>
              </c:ext>
            </c:extLst>
          </c:dPt>
          <c:dPt>
            <c:idx val="10"/>
            <c:invertIfNegative val="0"/>
            <c:bubble3D val="0"/>
            <c:spPr>
              <a:solidFill>
                <a:srgbClr val="8DB7E1"/>
              </a:solidFill>
              <a:ln>
                <a:noFill/>
              </a:ln>
              <a:effectLst/>
            </c:spPr>
            <c:extLst>
              <c:ext xmlns:c16="http://schemas.microsoft.com/office/drawing/2014/chart" uri="{C3380CC4-5D6E-409C-BE32-E72D297353CC}">
                <c16:uniqueId val="{00000015-FED4-4570-8DEA-BB22829E7E30}"/>
              </c:ext>
            </c:extLst>
          </c:dPt>
          <c:dPt>
            <c:idx val="12"/>
            <c:invertIfNegative val="0"/>
            <c:bubble3D val="0"/>
            <c:spPr>
              <a:solidFill>
                <a:srgbClr val="8DB7E1"/>
              </a:solidFill>
              <a:ln>
                <a:noFill/>
              </a:ln>
              <a:effectLst/>
            </c:spPr>
            <c:extLst>
              <c:ext xmlns:c16="http://schemas.microsoft.com/office/drawing/2014/chart" uri="{C3380CC4-5D6E-409C-BE32-E72D297353CC}">
                <c16:uniqueId val="{00000017-FED4-4570-8DEA-BB22829E7E30}"/>
              </c:ext>
            </c:extLst>
          </c:dPt>
          <c:dLbls>
            <c:dLbl>
              <c:idx val="1"/>
              <c:layout>
                <c:manualLayout>
                  <c:x val="0"/>
                  <c:y val="3.8025054708547463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D4-4570-8DEA-BB22829E7E3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N'a pas amorcé de réflexion à ce sujet</c:v>
                </c:pt>
                <c:pt idx="1">
                  <c:v>A amorcé une réflexion, sans plus</c:v>
                </c:pt>
                <c:pt idx="2">
                  <c:v>A entrepris un processus pour trouver une relève</c:v>
                </c:pt>
                <c:pt idx="3">
                  <c:v>Est avancé dans le processus pour trouver une relève</c:v>
                </c:pt>
                <c:pt idx="4">
                  <c:v>A déjà trouvé une relève</c:v>
                </c:pt>
              </c:strCache>
            </c:strRef>
          </c:cat>
          <c:val>
            <c:numRef>
              <c:f>Feuil1!$B$2:$B$6</c:f>
              <c:numCache>
                <c:formatCode>0%</c:formatCode>
                <c:ptCount val="5"/>
                <c:pt idx="0">
                  <c:v>0.12</c:v>
                </c:pt>
                <c:pt idx="1">
                  <c:v>0.37</c:v>
                </c:pt>
                <c:pt idx="2">
                  <c:v>0.19</c:v>
                </c:pt>
                <c:pt idx="3">
                  <c:v>0.08</c:v>
                </c:pt>
                <c:pt idx="4">
                  <c:v>0.25</c:v>
                </c:pt>
              </c:numCache>
            </c:numRef>
          </c:val>
          <c:extLst>
            <c:ext xmlns:c16="http://schemas.microsoft.com/office/drawing/2014/chart" uri="{C3380CC4-5D6E-409C-BE32-E72D297353CC}">
              <c16:uniqueId val="{00000018-FED4-4570-8DEA-BB22829E7E30}"/>
            </c:ext>
          </c:extLst>
        </c:ser>
        <c:dLbls>
          <c:dLblPos val="ctr"/>
          <c:showLegendKey val="0"/>
          <c:showVal val="1"/>
          <c:showCatName val="0"/>
          <c:showSerName val="0"/>
          <c:showPercent val="0"/>
          <c:showBubbleSize val="0"/>
        </c:dLbls>
        <c:gapWidth val="98"/>
        <c:axId val="333924144"/>
        <c:axId val="333928064"/>
      </c:barChart>
      <c:catAx>
        <c:axId val="33392414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solidFill>
                <a:latin typeface="+mn-lt"/>
                <a:ea typeface="+mn-ea"/>
                <a:cs typeface="Arial" panose="020B0604020202020204" pitchFamily="34" charset="0"/>
              </a:defRPr>
            </a:pPr>
            <a:endParaRPr lang="fr-FR"/>
          </a:p>
        </c:txPr>
        <c:crossAx val="333928064"/>
        <c:crosses val="autoZero"/>
        <c:auto val="1"/>
        <c:lblAlgn val="ctr"/>
        <c:lblOffset val="100"/>
        <c:noMultiLvlLbl val="0"/>
      </c:catAx>
      <c:valAx>
        <c:axId val="333928064"/>
        <c:scaling>
          <c:orientation val="minMax"/>
          <c:max val="0.45"/>
        </c:scaling>
        <c:delete val="1"/>
        <c:axPos val="t"/>
        <c:numFmt formatCode="0%" sourceLinked="1"/>
        <c:majorTickMark val="out"/>
        <c:minorTickMark val="none"/>
        <c:tickLblPos val="nextTo"/>
        <c:crossAx val="333924144"/>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74536284976534"/>
          <c:y val="3.7847098804497652E-2"/>
          <c:w val="0.73327240570591523"/>
          <c:h val="0.92430580239100468"/>
        </c:manualLayout>
      </c:layout>
      <c:barChart>
        <c:barDir val="bar"/>
        <c:grouping val="percentStacked"/>
        <c:varyColors val="0"/>
        <c:ser>
          <c:idx val="0"/>
          <c:order val="0"/>
          <c:tx>
            <c:strRef>
              <c:f>Sheet1!$B$1</c:f>
              <c:strCache>
                <c:ptCount val="1"/>
                <c:pt idx="0">
                  <c:v>Moins de 5 ans</c:v>
                </c:pt>
              </c:strCache>
            </c:strRef>
          </c:tx>
          <c:spPr>
            <a:solidFill>
              <a:srgbClr val="F46C31"/>
            </a:solidFill>
            <a:ln>
              <a:noFill/>
            </a:ln>
            <a:effectLst/>
          </c:spPr>
          <c:invertIfNegative val="0"/>
          <c:dLbls>
            <c:dLbl>
              <c:idx val="0"/>
              <c:layout>
                <c:manualLayout>
                  <c:x val="0"/>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33-4AA1-A4B3-F49E937D22E5}"/>
                </c:ext>
              </c:extLst>
            </c:dLbl>
            <c:dLbl>
              <c:idx val="2"/>
              <c:layout>
                <c:manualLayout>
                  <c:x val="3.2098943621528672E-3"/>
                  <c:y val="3.2510034764063842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33-4AA1-A4B3-F49E937D22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Sheet1!$B$2:$B$9</c:f>
              <c:numCache>
                <c:formatCode>0%</c:formatCode>
                <c:ptCount val="8"/>
                <c:pt idx="0" formatCode="0.0%">
                  <c:v>0.45500000000000002</c:v>
                </c:pt>
                <c:pt idx="1">
                  <c:v>0.44</c:v>
                </c:pt>
                <c:pt idx="2">
                  <c:v>0.47</c:v>
                </c:pt>
                <c:pt idx="3">
                  <c:v>0.45</c:v>
                </c:pt>
                <c:pt idx="4">
                  <c:v>0.48</c:v>
                </c:pt>
                <c:pt idx="5">
                  <c:v>0.51</c:v>
                </c:pt>
                <c:pt idx="6">
                  <c:v>0.47</c:v>
                </c:pt>
                <c:pt idx="7">
                  <c:v>0.4</c:v>
                </c:pt>
              </c:numCache>
            </c:numRef>
          </c:val>
          <c:extLst>
            <c:ext xmlns:c16="http://schemas.microsoft.com/office/drawing/2014/chart" uri="{C3380CC4-5D6E-409C-BE32-E72D297353CC}">
              <c16:uniqueId val="{00000000-5319-4CE1-A6E5-6271A5D10738}"/>
            </c:ext>
          </c:extLst>
        </c:ser>
        <c:ser>
          <c:idx val="1"/>
          <c:order val="1"/>
          <c:tx>
            <c:strRef>
              <c:f>Sheet1!$C$1</c:f>
              <c:strCache>
                <c:ptCount val="1"/>
                <c:pt idx="0">
                  <c:v>5-9 ans</c:v>
                </c:pt>
              </c:strCache>
            </c:strRef>
          </c:tx>
          <c:spPr>
            <a:solidFill>
              <a:srgbClr val="002F5F"/>
            </a:solidFill>
            <a:ln>
              <a:noFill/>
            </a:ln>
            <a:effectLst/>
          </c:spPr>
          <c:invertIfNegative val="0"/>
          <c:dLbls>
            <c:dLbl>
              <c:idx val="0"/>
              <c:layout>
                <c:manualLayout>
                  <c:x val="5.2778738230757601E-3"/>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33-4AA1-A4B3-F49E937D22E5}"/>
                </c:ext>
              </c:extLst>
            </c:dLbl>
            <c:dLbl>
              <c:idx val="2"/>
              <c:layout>
                <c:manualLayout>
                  <c:x val="3.6349044707035287E-3"/>
                  <c:y val="1.739402689116557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33-4AA1-A4B3-F49E937D22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Sheet1!$C$2:$C$9</c:f>
              <c:numCache>
                <c:formatCode>0%</c:formatCode>
                <c:ptCount val="8"/>
                <c:pt idx="0">
                  <c:v>0.2</c:v>
                </c:pt>
                <c:pt idx="1">
                  <c:v>0.2</c:v>
                </c:pt>
                <c:pt idx="2">
                  <c:v>0.15</c:v>
                </c:pt>
                <c:pt idx="3">
                  <c:v>0.21</c:v>
                </c:pt>
                <c:pt idx="4">
                  <c:v>0.2</c:v>
                </c:pt>
                <c:pt idx="5">
                  <c:v>0.22</c:v>
                </c:pt>
                <c:pt idx="6">
                  <c:v>0.17</c:v>
                </c:pt>
                <c:pt idx="7">
                  <c:v>0.22</c:v>
                </c:pt>
              </c:numCache>
            </c:numRef>
          </c:val>
          <c:extLst>
            <c:ext xmlns:c16="http://schemas.microsoft.com/office/drawing/2014/chart" uri="{C3380CC4-5D6E-409C-BE32-E72D297353CC}">
              <c16:uniqueId val="{00000001-5319-4CE1-A6E5-6271A5D10738}"/>
            </c:ext>
          </c:extLst>
        </c:ser>
        <c:ser>
          <c:idx val="2"/>
          <c:order val="2"/>
          <c:tx>
            <c:strRef>
              <c:f>Sheet1!$D$1</c:f>
              <c:strCache>
                <c:ptCount val="1"/>
                <c:pt idx="0">
                  <c:v>10-14 ans</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Sheet1!$D$2:$D$9</c:f>
              <c:numCache>
                <c:formatCode>0%</c:formatCode>
                <c:ptCount val="8"/>
                <c:pt idx="0">
                  <c:v>0.13</c:v>
                </c:pt>
                <c:pt idx="1">
                  <c:v>0.08</c:v>
                </c:pt>
                <c:pt idx="2">
                  <c:v>0.16</c:v>
                </c:pt>
                <c:pt idx="3">
                  <c:v>0.13</c:v>
                </c:pt>
                <c:pt idx="4">
                  <c:v>0.14000000000000001</c:v>
                </c:pt>
                <c:pt idx="5">
                  <c:v>0.1</c:v>
                </c:pt>
                <c:pt idx="6">
                  <c:v>0.2</c:v>
                </c:pt>
                <c:pt idx="7">
                  <c:v>0.13</c:v>
                </c:pt>
              </c:numCache>
            </c:numRef>
          </c:val>
          <c:extLst>
            <c:ext xmlns:c16="http://schemas.microsoft.com/office/drawing/2014/chart" uri="{C3380CC4-5D6E-409C-BE32-E72D297353CC}">
              <c16:uniqueId val="{00000002-5319-4CE1-A6E5-6271A5D10738}"/>
            </c:ext>
          </c:extLst>
        </c:ser>
        <c:ser>
          <c:idx val="3"/>
          <c:order val="3"/>
          <c:tx>
            <c:strRef>
              <c:f>Sheet1!$E$1</c:f>
              <c:strCache>
                <c:ptCount val="1"/>
                <c:pt idx="0">
                  <c:v>15 ans et plus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Sheet1!$E$2:$E$9</c:f>
              <c:numCache>
                <c:formatCode>0%</c:formatCode>
                <c:ptCount val="8"/>
                <c:pt idx="0" formatCode="0.0%">
                  <c:v>0.215</c:v>
                </c:pt>
                <c:pt idx="1">
                  <c:v>0.28000000000000003</c:v>
                </c:pt>
                <c:pt idx="2">
                  <c:v>0.22</c:v>
                </c:pt>
                <c:pt idx="3">
                  <c:v>0.21</c:v>
                </c:pt>
                <c:pt idx="4">
                  <c:v>0.18</c:v>
                </c:pt>
                <c:pt idx="5">
                  <c:v>0.17</c:v>
                </c:pt>
                <c:pt idx="6">
                  <c:v>0.17</c:v>
                </c:pt>
                <c:pt idx="7">
                  <c:v>0.26</c:v>
                </c:pt>
              </c:numCache>
            </c:numRef>
          </c:val>
          <c:extLst>
            <c:ext xmlns:c16="http://schemas.microsoft.com/office/drawing/2014/chart" uri="{C3380CC4-5D6E-409C-BE32-E72D297353CC}">
              <c16:uniqueId val="{00000004-0A33-4AA1-A4B3-F49E937D22E5}"/>
            </c:ext>
          </c:extLst>
        </c:ser>
        <c:dLbls>
          <c:dLblPos val="ctr"/>
          <c:showLegendKey val="0"/>
          <c:showVal val="1"/>
          <c:showCatName val="0"/>
          <c:showSerName val="0"/>
          <c:showPercent val="0"/>
          <c:showBubbleSize val="0"/>
        </c:dLbls>
        <c:gapWidth val="80"/>
        <c:overlap val="100"/>
        <c:axId val="-86253760"/>
        <c:axId val="-2064618480"/>
      </c:barChart>
      <c:catAx>
        <c:axId val="-86253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618480"/>
        <c:crosses val="autoZero"/>
        <c:auto val="1"/>
        <c:lblAlgn val="ctr"/>
        <c:lblOffset val="100"/>
        <c:noMultiLvlLbl val="0"/>
      </c:catAx>
      <c:valAx>
        <c:axId val="-2064618480"/>
        <c:scaling>
          <c:orientation val="minMax"/>
          <c:max val="1"/>
        </c:scaling>
        <c:delete val="1"/>
        <c:axPos val="t"/>
        <c:numFmt formatCode="0%" sourceLinked="1"/>
        <c:majorTickMark val="none"/>
        <c:minorTickMark val="none"/>
        <c:tickLblPos val="nextTo"/>
        <c:crossAx val="-86253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Très qualifié</c:v>
                </c:pt>
              </c:strCache>
            </c:strRef>
          </c:tx>
          <c:spPr>
            <a:solidFill>
              <a:srgbClr val="F46C31"/>
            </a:solidFill>
            <a:ln>
              <a:noFill/>
            </a:ln>
            <a:effectLst/>
          </c:spPr>
          <c:invertIfNegative val="0"/>
          <c:dLbls>
            <c:dLbl>
              <c:idx val="0"/>
              <c:layout>
                <c:manualLayout>
                  <c:x val="0"/>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33-4AA1-A4B3-F49E937D22E5}"/>
                </c:ext>
              </c:extLst>
            </c:dLbl>
            <c:dLbl>
              <c:idx val="2"/>
              <c:layout>
                <c:manualLayout>
                  <c:x val="3.2098943621528672E-3"/>
                  <c:y val="3.2510034764063842E-6"/>
                </c:manualLayout>
              </c:layout>
              <c:spPr>
                <a:noFill/>
                <a:ln w="28575">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33-4AA1-A4B3-F49E937D22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Sheet1!$B$2:$B$9</c:f>
              <c:numCache>
                <c:formatCode>0%</c:formatCode>
                <c:ptCount val="8"/>
                <c:pt idx="0">
                  <c:v>0.12</c:v>
                </c:pt>
                <c:pt idx="1">
                  <c:v>0.13</c:v>
                </c:pt>
                <c:pt idx="2">
                  <c:v>0.04</c:v>
                </c:pt>
                <c:pt idx="3">
                  <c:v>0.13</c:v>
                </c:pt>
                <c:pt idx="4">
                  <c:v>7.0000000000000007E-2</c:v>
                </c:pt>
                <c:pt idx="5">
                  <c:v>0.05</c:v>
                </c:pt>
                <c:pt idx="6">
                  <c:v>0.23</c:v>
                </c:pt>
                <c:pt idx="7">
                  <c:v>0.18</c:v>
                </c:pt>
              </c:numCache>
            </c:numRef>
          </c:val>
          <c:extLst>
            <c:ext xmlns:c16="http://schemas.microsoft.com/office/drawing/2014/chart" uri="{C3380CC4-5D6E-409C-BE32-E72D297353CC}">
              <c16:uniqueId val="{00000000-5319-4CE1-A6E5-6271A5D10738}"/>
            </c:ext>
          </c:extLst>
        </c:ser>
        <c:ser>
          <c:idx val="1"/>
          <c:order val="1"/>
          <c:tx>
            <c:strRef>
              <c:f>Sheet1!$C$1</c:f>
              <c:strCache>
                <c:ptCount val="1"/>
                <c:pt idx="0">
                  <c:v>Qualifié/semi-qualifié</c:v>
                </c:pt>
              </c:strCache>
            </c:strRef>
          </c:tx>
          <c:spPr>
            <a:solidFill>
              <a:srgbClr val="002F5F"/>
            </a:solidFill>
            <a:ln>
              <a:noFill/>
            </a:ln>
            <a:effectLst/>
          </c:spPr>
          <c:invertIfNegative val="0"/>
          <c:dLbls>
            <c:dLbl>
              <c:idx val="0"/>
              <c:layout>
                <c:manualLayout>
                  <c:x val="5.2778738230757601E-3"/>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33-4AA1-A4B3-F49E937D22E5}"/>
                </c:ext>
              </c:extLst>
            </c:dLbl>
            <c:dLbl>
              <c:idx val="2"/>
              <c:layout>
                <c:manualLayout>
                  <c:x val="3.6349044707035287E-3"/>
                  <c:y val="1.739402689116557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33-4AA1-A4B3-F49E937D22E5}"/>
                </c:ext>
              </c:extLst>
            </c:dLbl>
            <c:dLbl>
              <c:idx val="5"/>
              <c:spPr>
                <a:noFill/>
                <a:ln w="28575">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0-58F7-4BB6-A2DF-1F921D4704B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Sheet1!$C$2:$C$9</c:f>
              <c:numCache>
                <c:formatCode>0%</c:formatCode>
                <c:ptCount val="8"/>
                <c:pt idx="0">
                  <c:v>0.35</c:v>
                </c:pt>
                <c:pt idx="1">
                  <c:v>0.22</c:v>
                </c:pt>
                <c:pt idx="2">
                  <c:v>0.44</c:v>
                </c:pt>
                <c:pt idx="3">
                  <c:v>0.35</c:v>
                </c:pt>
                <c:pt idx="4">
                  <c:v>0.21</c:v>
                </c:pt>
                <c:pt idx="5">
                  <c:v>0.24</c:v>
                </c:pt>
                <c:pt idx="6">
                  <c:v>0.46</c:v>
                </c:pt>
                <c:pt idx="7">
                  <c:v>0.44</c:v>
                </c:pt>
              </c:numCache>
            </c:numRef>
          </c:val>
          <c:extLst>
            <c:ext xmlns:c16="http://schemas.microsoft.com/office/drawing/2014/chart" uri="{C3380CC4-5D6E-409C-BE32-E72D297353CC}">
              <c16:uniqueId val="{00000001-5319-4CE1-A6E5-6271A5D10738}"/>
            </c:ext>
          </c:extLst>
        </c:ser>
        <c:ser>
          <c:idx val="2"/>
          <c:order val="2"/>
          <c:tx>
            <c:strRef>
              <c:f>Sheet1!$D$1</c:f>
              <c:strCache>
                <c:ptCount val="1"/>
                <c:pt idx="0">
                  <c:v>Peu/non qualifié</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DES ENTREPRISES</c:v>
                </c:pt>
                <c:pt idx="1">
                  <c:v>SECTEUR PRIMAIRE</c:v>
                </c:pt>
                <c:pt idx="2">
                  <c:v>SECTEUR SECONDAIRE</c:v>
                </c:pt>
                <c:pt idx="3">
                  <c:v>SECTEUR TERTIAIRE TOTAL</c:v>
                </c:pt>
                <c:pt idx="4">
                  <c:v>Hébergement, restauration et tourisme </c:v>
                </c:pt>
                <c:pt idx="5">
                  <c:v>Commerce de détail</c:v>
                </c:pt>
                <c:pt idx="6">
                  <c:v>Secteurs public et parapublic </c:v>
                </c:pt>
                <c:pt idx="7">
                  <c:v>Secteur tertiaire autres</c:v>
                </c:pt>
              </c:strCache>
            </c:strRef>
          </c:cat>
          <c:val>
            <c:numRef>
              <c:f>Sheet1!$D$2:$D$9</c:f>
              <c:numCache>
                <c:formatCode>0%</c:formatCode>
                <c:ptCount val="8"/>
                <c:pt idx="0">
                  <c:v>0.53</c:v>
                </c:pt>
                <c:pt idx="1">
                  <c:v>0.65</c:v>
                </c:pt>
                <c:pt idx="2">
                  <c:v>0.52</c:v>
                </c:pt>
                <c:pt idx="3">
                  <c:v>0.52</c:v>
                </c:pt>
                <c:pt idx="4">
                  <c:v>0.72</c:v>
                </c:pt>
                <c:pt idx="5">
                  <c:v>0.71</c:v>
                </c:pt>
                <c:pt idx="6">
                  <c:v>0.31</c:v>
                </c:pt>
                <c:pt idx="7">
                  <c:v>0.38</c:v>
                </c:pt>
              </c:numCache>
            </c:numRef>
          </c:val>
          <c:extLst>
            <c:ext xmlns:c16="http://schemas.microsoft.com/office/drawing/2014/chart" uri="{C3380CC4-5D6E-409C-BE32-E72D297353CC}">
              <c16:uniqueId val="{00000002-5319-4CE1-A6E5-6271A5D10738}"/>
            </c:ext>
          </c:extLst>
        </c:ser>
        <c:dLbls>
          <c:dLblPos val="ctr"/>
          <c:showLegendKey val="0"/>
          <c:showVal val="1"/>
          <c:showCatName val="0"/>
          <c:showSerName val="0"/>
          <c:showPercent val="0"/>
          <c:showBubbleSize val="0"/>
        </c:dLbls>
        <c:gapWidth val="80"/>
        <c:overlap val="100"/>
        <c:axId val="-86253760"/>
        <c:axId val="-2064618480"/>
      </c:barChart>
      <c:catAx>
        <c:axId val="-86253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618480"/>
        <c:crosses val="autoZero"/>
        <c:auto val="1"/>
        <c:lblAlgn val="ctr"/>
        <c:lblOffset val="100"/>
        <c:noMultiLvlLbl val="0"/>
      </c:catAx>
      <c:valAx>
        <c:axId val="-2064618480"/>
        <c:scaling>
          <c:orientation val="minMax"/>
          <c:max val="1"/>
        </c:scaling>
        <c:delete val="1"/>
        <c:axPos val="t"/>
        <c:numFmt formatCode="0%" sourceLinked="1"/>
        <c:majorTickMark val="none"/>
        <c:minorTickMark val="none"/>
        <c:tickLblPos val="nextTo"/>
        <c:crossAx val="-86253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93072104274161"/>
          <c:y val="1.1863287818419808E-2"/>
          <c:w val="0.49114857762335118"/>
          <c:h val="0.96259251968503934"/>
        </c:manualLayout>
      </c:layout>
      <c:barChart>
        <c:barDir val="bar"/>
        <c:grouping val="clustered"/>
        <c:varyColors val="0"/>
        <c:ser>
          <c:idx val="0"/>
          <c:order val="0"/>
          <c:tx>
            <c:strRef>
              <c:f>Sheet1!$B$1</c:f>
              <c:strCache>
                <c:ptCount val="1"/>
                <c:pt idx="0">
                  <c:v>Total</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3E3E-4F3B-B181-69C511EE8853}"/>
              </c:ext>
            </c:extLst>
          </c:dPt>
          <c:dPt>
            <c:idx val="1"/>
            <c:invertIfNegative val="0"/>
            <c:bubble3D val="0"/>
            <c:spPr>
              <a:solidFill>
                <a:srgbClr val="F46C31"/>
              </a:solidFill>
              <a:ln>
                <a:noFill/>
              </a:ln>
              <a:effectLst/>
            </c:spPr>
            <c:extLst>
              <c:ext xmlns:c16="http://schemas.microsoft.com/office/drawing/2014/chart" uri="{C3380CC4-5D6E-409C-BE32-E72D297353CC}">
                <c16:uniqueId val="{00000003-3E3E-4F3B-B181-69C511EE8853}"/>
              </c:ext>
            </c:extLst>
          </c:dPt>
          <c:dPt>
            <c:idx val="2"/>
            <c:invertIfNegative val="0"/>
            <c:bubble3D val="0"/>
            <c:spPr>
              <a:solidFill>
                <a:srgbClr val="F46C31"/>
              </a:solidFill>
              <a:ln>
                <a:noFill/>
              </a:ln>
              <a:effectLst/>
            </c:spPr>
            <c:extLst>
              <c:ext xmlns:c16="http://schemas.microsoft.com/office/drawing/2014/chart" uri="{C3380CC4-5D6E-409C-BE32-E72D297353CC}">
                <c16:uniqueId val="{00000005-3E3E-4F3B-B181-69C511EE8853}"/>
              </c:ext>
            </c:extLst>
          </c:dPt>
          <c:dPt>
            <c:idx val="3"/>
            <c:invertIfNegative val="0"/>
            <c:bubble3D val="0"/>
            <c:spPr>
              <a:solidFill>
                <a:srgbClr val="F46C31"/>
              </a:solidFill>
              <a:ln>
                <a:noFill/>
              </a:ln>
              <a:effectLst/>
            </c:spPr>
            <c:extLst>
              <c:ext xmlns:c16="http://schemas.microsoft.com/office/drawing/2014/chart" uri="{C3380CC4-5D6E-409C-BE32-E72D297353CC}">
                <c16:uniqueId val="{00000013-95CF-4CCF-9A8F-A0E303F5064E}"/>
              </c:ext>
            </c:extLst>
          </c:dPt>
          <c:dPt>
            <c:idx val="10"/>
            <c:invertIfNegative val="0"/>
            <c:bubble3D val="0"/>
            <c:spPr>
              <a:solidFill>
                <a:srgbClr val="F46C31"/>
              </a:solidFill>
              <a:ln>
                <a:noFill/>
              </a:ln>
              <a:effectLst/>
            </c:spPr>
            <c:extLst>
              <c:ext xmlns:c16="http://schemas.microsoft.com/office/drawing/2014/chart" uri="{C3380CC4-5D6E-409C-BE32-E72D297353CC}">
                <c16:uniqueId val="{00000007-3E3E-4F3B-B181-69C511EE8853}"/>
              </c:ext>
            </c:extLst>
          </c:dPt>
          <c:dPt>
            <c:idx val="11"/>
            <c:invertIfNegative val="0"/>
            <c:bubble3D val="0"/>
            <c:spPr>
              <a:solidFill>
                <a:srgbClr val="F46C31"/>
              </a:solidFill>
              <a:ln>
                <a:noFill/>
              </a:ln>
              <a:effectLst/>
            </c:spPr>
            <c:extLst>
              <c:ext xmlns:c16="http://schemas.microsoft.com/office/drawing/2014/chart" uri="{C3380CC4-5D6E-409C-BE32-E72D297353CC}">
                <c16:uniqueId val="{00000009-3E3E-4F3B-B181-69C511EE8853}"/>
              </c:ext>
            </c:extLst>
          </c:dPt>
          <c:dPt>
            <c:idx val="12"/>
            <c:invertIfNegative val="0"/>
            <c:bubble3D val="0"/>
            <c:spPr>
              <a:solidFill>
                <a:srgbClr val="F46C31"/>
              </a:solidFill>
              <a:ln>
                <a:noFill/>
              </a:ln>
              <a:effectLst/>
            </c:spPr>
            <c:extLst>
              <c:ext xmlns:c16="http://schemas.microsoft.com/office/drawing/2014/chart" uri="{C3380CC4-5D6E-409C-BE32-E72D297353CC}">
                <c16:uniqueId val="{0000000B-3E3E-4F3B-B181-69C511EE8853}"/>
              </c:ext>
            </c:extLst>
          </c:dPt>
          <c:dPt>
            <c:idx val="13"/>
            <c:invertIfNegative val="0"/>
            <c:bubble3D val="0"/>
            <c:spPr>
              <a:solidFill>
                <a:srgbClr val="F46C31"/>
              </a:solidFill>
              <a:ln>
                <a:noFill/>
              </a:ln>
              <a:effectLst/>
            </c:spPr>
            <c:extLst>
              <c:ext xmlns:c16="http://schemas.microsoft.com/office/drawing/2014/chart" uri="{C3380CC4-5D6E-409C-BE32-E72D297353CC}">
                <c16:uniqueId val="{0000000D-3E3E-4F3B-B181-69C511EE8853}"/>
              </c:ext>
            </c:extLst>
          </c:dPt>
          <c:dPt>
            <c:idx val="14"/>
            <c:invertIfNegative val="0"/>
            <c:bubble3D val="0"/>
            <c:spPr>
              <a:solidFill>
                <a:srgbClr val="F46C31"/>
              </a:solidFill>
              <a:ln>
                <a:noFill/>
              </a:ln>
              <a:effectLst/>
            </c:spPr>
            <c:extLst>
              <c:ext xmlns:c16="http://schemas.microsoft.com/office/drawing/2014/chart" uri="{C3380CC4-5D6E-409C-BE32-E72D297353CC}">
                <c16:uniqueId val="{0000000F-3E3E-4F3B-B181-69C511EE8853}"/>
              </c:ext>
            </c:extLst>
          </c:dPt>
          <c:dPt>
            <c:idx val="15"/>
            <c:invertIfNegative val="0"/>
            <c:bubble3D val="0"/>
            <c:spPr>
              <a:solidFill>
                <a:srgbClr val="F46C31"/>
              </a:solidFill>
              <a:ln>
                <a:noFill/>
              </a:ln>
              <a:effectLst/>
            </c:spPr>
            <c:extLst>
              <c:ext xmlns:c16="http://schemas.microsoft.com/office/drawing/2014/chart" uri="{C3380CC4-5D6E-409C-BE32-E72D297353CC}">
                <c16:uniqueId val="{00000011-3E3E-4F3B-B181-69C511EE8853}"/>
              </c:ext>
            </c:extLst>
          </c:dPt>
          <c:dLbls>
            <c:spPr>
              <a:noFill/>
              <a:ln>
                <a:noFill/>
              </a:ln>
              <a:effectLst/>
            </c:spPr>
            <c:txPr>
              <a:bodyPr rot="0" spcFirstLastPara="1" vertOverflow="ellipsis" vert="horz" wrap="square" anchor="ctr" anchorCtr="1"/>
              <a:lstStyle/>
              <a:p>
                <a:pPr>
                  <a:defRPr lang="en-US" sz="900" b="1" i="0" u="none" strike="noStrike" kern="1200" baseline="0">
                    <a:solidFill>
                      <a:srgbClr val="222223"/>
                    </a:solidFill>
                    <a:latin typeface="Calibri" panose="020F0502020204030204" pitchFamily="34" charset="0"/>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Embauche de travailleurs issus des communautés autochtones</c:v>
                </c:pt>
                <c:pt idx="1">
                  <c:v>Embauche de travailleurs retraités</c:v>
                </c:pt>
                <c:pt idx="2">
                  <c:v>Embauche de travailleurs issus de l'immigration ou de communautés culturelles</c:v>
                </c:pt>
                <c:pt idx="3">
                  <c:v>Embauche de travailleurs moins qualifiés que souhaité</c:v>
                </c:pt>
                <c:pt idx="4">
                  <c:v>Embauche de travailleurs ayant un handicap</c:v>
                </c:pt>
                <c:pt idx="5">
                  <c:v>Parrainage d'étudiants poursuivant des études spécialisées</c:v>
                </c:pt>
                <c:pt idx="6">
                  <c:v>Mentoring de jeunes décrocheurs pour des métiers non spécialisés</c:v>
                </c:pt>
                <c:pt idx="7">
                  <c:v>Embauche de jeunes éloignés du marché du travail, encadrés par un intervenant en employabilité</c:v>
                </c:pt>
                <c:pt idx="8">
                  <c:v>Embauche de travailleurs judiciarisés</c:v>
                </c:pt>
                <c:pt idx="9">
                  <c:v>Embauche de travailleurs ayant un problème de santé mentale</c:v>
                </c:pt>
              </c:strCache>
            </c:strRef>
          </c:cat>
          <c:val>
            <c:numRef>
              <c:f>Sheet1!$B$2:$B$11</c:f>
              <c:numCache>
                <c:formatCode>0%</c:formatCode>
                <c:ptCount val="10"/>
                <c:pt idx="0">
                  <c:v>0.72</c:v>
                </c:pt>
                <c:pt idx="1">
                  <c:v>0.71</c:v>
                </c:pt>
                <c:pt idx="2">
                  <c:v>0.67</c:v>
                </c:pt>
                <c:pt idx="3">
                  <c:v>0.56999999999999995</c:v>
                </c:pt>
                <c:pt idx="4">
                  <c:v>0.48</c:v>
                </c:pt>
                <c:pt idx="5">
                  <c:v>0.45</c:v>
                </c:pt>
                <c:pt idx="6">
                  <c:v>0.42</c:v>
                </c:pt>
                <c:pt idx="7">
                  <c:v>0.42</c:v>
                </c:pt>
                <c:pt idx="8">
                  <c:v>0.3</c:v>
                </c:pt>
                <c:pt idx="9">
                  <c:v>0.25</c:v>
                </c:pt>
              </c:numCache>
            </c:numRef>
          </c:val>
          <c:extLst>
            <c:ext xmlns:c16="http://schemas.microsoft.com/office/drawing/2014/chart" uri="{C3380CC4-5D6E-409C-BE32-E72D297353CC}">
              <c16:uniqueId val="{00000000-71BE-4EAD-84CB-B1B995FB0F0F}"/>
            </c:ext>
          </c:extLst>
        </c:ser>
        <c:dLbls>
          <c:showLegendKey val="0"/>
          <c:showVal val="0"/>
          <c:showCatName val="0"/>
          <c:showSerName val="0"/>
          <c:showPercent val="0"/>
          <c:showBubbleSize val="0"/>
        </c:dLbls>
        <c:gapWidth val="73"/>
        <c:axId val="-2064261104"/>
        <c:axId val="-2064248048"/>
      </c:barChart>
      <c:catAx>
        <c:axId val="-20642611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lang="en-US" sz="800" b="0" i="0" u="none" strike="noStrike" kern="1200" baseline="0">
                <a:solidFill>
                  <a:srgbClr val="222223"/>
                </a:solidFill>
                <a:latin typeface="Calibri" panose="020F0502020204030204" pitchFamily="34" charset="0"/>
                <a:ea typeface="+mn-ea"/>
                <a:cs typeface="Calibri" panose="020F0502020204030204" pitchFamily="34" charset="0"/>
              </a:defRPr>
            </a:pPr>
            <a:endParaRPr lang="fr-FR"/>
          </a:p>
        </c:txPr>
        <c:crossAx val="-2064248048"/>
        <c:crosses val="autoZero"/>
        <c:auto val="1"/>
        <c:lblAlgn val="ctr"/>
        <c:lblOffset val="100"/>
        <c:noMultiLvlLbl val="0"/>
      </c:catAx>
      <c:valAx>
        <c:axId val="-2064248048"/>
        <c:scaling>
          <c:orientation val="minMax"/>
          <c:max val="0.9"/>
          <c:min val="0"/>
        </c:scaling>
        <c:delete val="1"/>
        <c:axPos val="t"/>
        <c:numFmt formatCode="0%" sourceLinked="1"/>
        <c:majorTickMark val="out"/>
        <c:minorTickMark val="none"/>
        <c:tickLblPos val="nextTo"/>
        <c:crossAx val="-2064261104"/>
        <c:crosses val="autoZero"/>
        <c:crossBetween val="between"/>
      </c:valAx>
      <c:spPr>
        <a:noFill/>
        <a:ln>
          <a:noFill/>
        </a:ln>
        <a:effectLst/>
      </c:spPr>
    </c:plotArea>
    <c:plotVisOnly val="1"/>
    <c:dispBlanksAs val="gap"/>
    <c:showDLblsOverMax val="0"/>
  </c:chart>
  <c:spPr>
    <a:noFill/>
    <a:ln>
      <a:noFill/>
    </a:ln>
    <a:effectLst/>
  </c:spPr>
  <c:txPr>
    <a:bodyPr/>
    <a:lstStyle/>
    <a:p>
      <a:pPr>
        <a:defRPr lang="en-US" sz="1100" b="0" kern="1200">
          <a:solidFill>
            <a:srgbClr val="222223"/>
          </a:solidFill>
          <a:latin typeface="Calibri" panose="020F0502020204030204" pitchFamily="34" charset="0"/>
          <a:ea typeface="+mn-ea"/>
          <a:cs typeface="Calibri" panose="020F0502020204030204" pitchFamily="34"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21623535163285"/>
          <c:y val="1.1863287818419808E-2"/>
          <c:w val="0.48408520803235983"/>
          <c:h val="0.96259251968503934"/>
        </c:manualLayout>
      </c:layout>
      <c:barChart>
        <c:barDir val="bar"/>
        <c:grouping val="clustered"/>
        <c:varyColors val="0"/>
        <c:ser>
          <c:idx val="0"/>
          <c:order val="0"/>
          <c:tx>
            <c:strRef>
              <c:f>Sheet1!$B$1</c:f>
              <c:strCache>
                <c:ptCount val="1"/>
                <c:pt idx="0">
                  <c:v>Total</c:v>
                </c:pt>
              </c:strCache>
            </c:strRef>
          </c:tx>
          <c:spPr>
            <a:solidFill>
              <a:srgbClr val="1B2F5F"/>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131B-4D48-B2F3-D0D4932FD461}"/>
              </c:ext>
            </c:extLst>
          </c:dPt>
          <c:dPt>
            <c:idx val="1"/>
            <c:invertIfNegative val="0"/>
            <c:bubble3D val="0"/>
            <c:spPr>
              <a:solidFill>
                <a:srgbClr val="F46C31"/>
              </a:solidFill>
              <a:ln>
                <a:noFill/>
              </a:ln>
              <a:effectLst/>
            </c:spPr>
            <c:extLst>
              <c:ext xmlns:c16="http://schemas.microsoft.com/office/drawing/2014/chart" uri="{C3380CC4-5D6E-409C-BE32-E72D297353CC}">
                <c16:uniqueId val="{00000003-131B-4D48-B2F3-D0D4932FD461}"/>
              </c:ext>
            </c:extLst>
          </c:dPt>
          <c:dPt>
            <c:idx val="2"/>
            <c:invertIfNegative val="0"/>
            <c:bubble3D val="0"/>
            <c:spPr>
              <a:solidFill>
                <a:srgbClr val="F46C31"/>
              </a:solidFill>
              <a:ln>
                <a:noFill/>
              </a:ln>
              <a:effectLst/>
            </c:spPr>
            <c:extLst>
              <c:ext xmlns:c16="http://schemas.microsoft.com/office/drawing/2014/chart" uri="{C3380CC4-5D6E-409C-BE32-E72D297353CC}">
                <c16:uniqueId val="{00000005-131B-4D48-B2F3-D0D4932FD461}"/>
              </c:ext>
            </c:extLst>
          </c:dPt>
          <c:dPt>
            <c:idx val="3"/>
            <c:invertIfNegative val="0"/>
            <c:bubble3D val="0"/>
            <c:spPr>
              <a:solidFill>
                <a:srgbClr val="F46C31"/>
              </a:solidFill>
              <a:ln>
                <a:noFill/>
              </a:ln>
              <a:effectLst/>
            </c:spPr>
            <c:extLst>
              <c:ext xmlns:c16="http://schemas.microsoft.com/office/drawing/2014/chart" uri="{C3380CC4-5D6E-409C-BE32-E72D297353CC}">
                <c16:uniqueId val="{00000007-131B-4D48-B2F3-D0D4932FD461}"/>
              </c:ext>
            </c:extLst>
          </c:dPt>
          <c:dPt>
            <c:idx val="4"/>
            <c:invertIfNegative val="0"/>
            <c:bubble3D val="0"/>
            <c:spPr>
              <a:solidFill>
                <a:srgbClr val="F46C31"/>
              </a:solidFill>
              <a:ln>
                <a:noFill/>
              </a:ln>
              <a:effectLst/>
            </c:spPr>
            <c:extLst>
              <c:ext xmlns:c16="http://schemas.microsoft.com/office/drawing/2014/chart" uri="{C3380CC4-5D6E-409C-BE32-E72D297353CC}">
                <c16:uniqueId val="{00000009-131B-4D48-B2F3-D0D4932FD461}"/>
              </c:ext>
            </c:extLst>
          </c:dPt>
          <c:dPt>
            <c:idx val="5"/>
            <c:invertIfNegative val="0"/>
            <c:bubble3D val="0"/>
            <c:spPr>
              <a:solidFill>
                <a:srgbClr val="1B2F5F"/>
              </a:solidFill>
              <a:ln>
                <a:noFill/>
              </a:ln>
              <a:effectLst/>
            </c:spPr>
            <c:extLst>
              <c:ext xmlns:c16="http://schemas.microsoft.com/office/drawing/2014/chart" uri="{C3380CC4-5D6E-409C-BE32-E72D297353CC}">
                <c16:uniqueId val="{0000000B-131B-4D48-B2F3-D0D4932FD461}"/>
              </c:ext>
            </c:extLst>
          </c:dPt>
          <c:dPt>
            <c:idx val="6"/>
            <c:invertIfNegative val="0"/>
            <c:bubble3D val="0"/>
            <c:spPr>
              <a:solidFill>
                <a:srgbClr val="1B2F5F"/>
              </a:solidFill>
              <a:ln>
                <a:noFill/>
              </a:ln>
              <a:effectLst/>
            </c:spPr>
            <c:extLst>
              <c:ext xmlns:c16="http://schemas.microsoft.com/office/drawing/2014/chart" uri="{C3380CC4-5D6E-409C-BE32-E72D297353CC}">
                <c16:uniqueId val="{0000000D-131B-4D48-B2F3-D0D4932FD461}"/>
              </c:ext>
            </c:extLst>
          </c:dPt>
          <c:dPt>
            <c:idx val="10"/>
            <c:invertIfNegative val="0"/>
            <c:bubble3D val="0"/>
            <c:spPr>
              <a:solidFill>
                <a:srgbClr val="1B2F5F"/>
              </a:solidFill>
              <a:ln>
                <a:noFill/>
              </a:ln>
              <a:effectLst/>
            </c:spPr>
            <c:extLst>
              <c:ext xmlns:c16="http://schemas.microsoft.com/office/drawing/2014/chart" uri="{C3380CC4-5D6E-409C-BE32-E72D297353CC}">
                <c16:uniqueId val="{0000000F-131B-4D48-B2F3-D0D4932FD461}"/>
              </c:ext>
            </c:extLst>
          </c:dPt>
          <c:dPt>
            <c:idx val="11"/>
            <c:invertIfNegative val="0"/>
            <c:bubble3D val="0"/>
            <c:spPr>
              <a:solidFill>
                <a:srgbClr val="1B2F5F"/>
              </a:solidFill>
              <a:ln>
                <a:noFill/>
              </a:ln>
              <a:effectLst/>
            </c:spPr>
            <c:extLst>
              <c:ext xmlns:c16="http://schemas.microsoft.com/office/drawing/2014/chart" uri="{C3380CC4-5D6E-409C-BE32-E72D297353CC}">
                <c16:uniqueId val="{00000011-131B-4D48-B2F3-D0D4932FD461}"/>
              </c:ext>
            </c:extLst>
          </c:dPt>
          <c:dPt>
            <c:idx val="12"/>
            <c:invertIfNegative val="0"/>
            <c:bubble3D val="0"/>
            <c:spPr>
              <a:solidFill>
                <a:srgbClr val="1B2F5F"/>
              </a:solidFill>
              <a:ln>
                <a:noFill/>
              </a:ln>
              <a:effectLst/>
            </c:spPr>
            <c:extLst>
              <c:ext xmlns:c16="http://schemas.microsoft.com/office/drawing/2014/chart" uri="{C3380CC4-5D6E-409C-BE32-E72D297353CC}">
                <c16:uniqueId val="{00000013-131B-4D48-B2F3-D0D4932FD461}"/>
              </c:ext>
            </c:extLst>
          </c:dPt>
          <c:dPt>
            <c:idx val="13"/>
            <c:invertIfNegative val="0"/>
            <c:bubble3D val="0"/>
            <c:spPr>
              <a:solidFill>
                <a:srgbClr val="1B2F5F"/>
              </a:solidFill>
              <a:ln>
                <a:noFill/>
              </a:ln>
              <a:effectLst/>
            </c:spPr>
            <c:extLst>
              <c:ext xmlns:c16="http://schemas.microsoft.com/office/drawing/2014/chart" uri="{C3380CC4-5D6E-409C-BE32-E72D297353CC}">
                <c16:uniqueId val="{00000015-131B-4D48-B2F3-D0D4932FD461}"/>
              </c:ext>
            </c:extLst>
          </c:dPt>
          <c:dPt>
            <c:idx val="14"/>
            <c:invertIfNegative val="0"/>
            <c:bubble3D val="0"/>
            <c:spPr>
              <a:solidFill>
                <a:srgbClr val="1B2F5F"/>
              </a:solidFill>
              <a:ln>
                <a:noFill/>
              </a:ln>
              <a:effectLst/>
            </c:spPr>
            <c:extLst>
              <c:ext xmlns:c16="http://schemas.microsoft.com/office/drawing/2014/chart" uri="{C3380CC4-5D6E-409C-BE32-E72D297353CC}">
                <c16:uniqueId val="{00000017-131B-4D48-B2F3-D0D4932FD461}"/>
              </c:ext>
            </c:extLst>
          </c:dPt>
          <c:dPt>
            <c:idx val="15"/>
            <c:invertIfNegative val="0"/>
            <c:bubble3D val="0"/>
            <c:spPr>
              <a:solidFill>
                <a:srgbClr val="1B2F5F"/>
              </a:solidFill>
              <a:ln>
                <a:noFill/>
              </a:ln>
              <a:effectLst/>
            </c:spPr>
            <c:extLst>
              <c:ext xmlns:c16="http://schemas.microsoft.com/office/drawing/2014/chart" uri="{C3380CC4-5D6E-409C-BE32-E72D297353CC}">
                <c16:uniqueId val="{00000019-131B-4D48-B2F3-D0D4932FD461}"/>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Apprentissage en milieu de travail (AMT – formation offerte directement dans le milieu de travail)</c:v>
                </c:pt>
                <c:pt idx="1">
                  <c:v>Reconnaissance des acquis et des compétences (pour les travailleurs expérimentés sans diplôme ou les immigrants)</c:v>
                </c:pt>
                <c:pt idx="2">
                  <c:v>Formation en présentiel (présence en personne du professeur)</c:v>
                </c:pt>
                <c:pt idx="3">
                  <c:v>Formation en ligne (à distance, avec ordinateur)</c:v>
                </c:pt>
                <c:pt idx="4">
                  <c:v>Formation en alternance travail-études (alternance entre formation à l’école et mise en pratique dans le milieu de travail)</c:v>
                </c:pt>
                <c:pt idx="5">
                  <c:v>Aucune de ces réponses</c:v>
                </c:pt>
              </c:strCache>
            </c:strRef>
          </c:cat>
          <c:val>
            <c:numRef>
              <c:f>Sheet1!$B$2:$B$7</c:f>
              <c:numCache>
                <c:formatCode>0%</c:formatCode>
                <c:ptCount val="6"/>
                <c:pt idx="0">
                  <c:v>0.8</c:v>
                </c:pt>
                <c:pt idx="1">
                  <c:v>0.53</c:v>
                </c:pt>
                <c:pt idx="2">
                  <c:v>0.53</c:v>
                </c:pt>
                <c:pt idx="3">
                  <c:v>0.5</c:v>
                </c:pt>
                <c:pt idx="4">
                  <c:v>0.48</c:v>
                </c:pt>
                <c:pt idx="5">
                  <c:v>0.08</c:v>
                </c:pt>
              </c:numCache>
            </c:numRef>
          </c:val>
          <c:extLst>
            <c:ext xmlns:c16="http://schemas.microsoft.com/office/drawing/2014/chart" uri="{C3380CC4-5D6E-409C-BE32-E72D297353CC}">
              <c16:uniqueId val="{00000000-71BE-4EAD-84CB-B1B995FB0F0F}"/>
            </c:ext>
          </c:extLst>
        </c:ser>
        <c:dLbls>
          <c:showLegendKey val="0"/>
          <c:showVal val="0"/>
          <c:showCatName val="0"/>
          <c:showSerName val="0"/>
          <c:showPercent val="0"/>
          <c:showBubbleSize val="0"/>
        </c:dLbls>
        <c:gapWidth val="60"/>
        <c:axId val="-2064249680"/>
        <c:axId val="-2064252944"/>
      </c:barChart>
      <c:catAx>
        <c:axId val="-20642496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252944"/>
        <c:crosses val="autoZero"/>
        <c:auto val="1"/>
        <c:lblAlgn val="ctr"/>
        <c:lblOffset val="100"/>
        <c:noMultiLvlLbl val="0"/>
      </c:catAx>
      <c:valAx>
        <c:axId val="-2064252944"/>
        <c:scaling>
          <c:orientation val="minMax"/>
          <c:max val="0.88000000000000012"/>
          <c:min val="0"/>
        </c:scaling>
        <c:delete val="1"/>
        <c:axPos val="t"/>
        <c:numFmt formatCode="0%" sourceLinked="1"/>
        <c:majorTickMark val="out"/>
        <c:minorTickMark val="none"/>
        <c:tickLblPos val="nextTo"/>
        <c:crossAx val="-2064249680"/>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00602595486476"/>
          <c:y val="1.1863287818419808E-2"/>
          <c:w val="0.50599397404513524"/>
          <c:h val="0.96259251968503934"/>
        </c:manualLayout>
      </c:layout>
      <c:barChart>
        <c:barDir val="bar"/>
        <c:grouping val="clustered"/>
        <c:varyColors val="0"/>
        <c:ser>
          <c:idx val="0"/>
          <c:order val="0"/>
          <c:tx>
            <c:strRef>
              <c:f>Sheet1!$B$1</c:f>
              <c:strCache>
                <c:ptCount val="1"/>
                <c:pt idx="0">
                  <c:v>Total</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B3C0-4034-A08C-21702CC26EB2}"/>
              </c:ext>
            </c:extLst>
          </c:dPt>
          <c:dPt>
            <c:idx val="1"/>
            <c:invertIfNegative val="0"/>
            <c:bubble3D val="0"/>
            <c:spPr>
              <a:solidFill>
                <a:srgbClr val="F46C31"/>
              </a:solidFill>
              <a:ln>
                <a:noFill/>
              </a:ln>
              <a:effectLst/>
            </c:spPr>
            <c:extLst>
              <c:ext xmlns:c16="http://schemas.microsoft.com/office/drawing/2014/chart" uri="{C3380CC4-5D6E-409C-BE32-E72D297353CC}">
                <c16:uniqueId val="{00000003-B3C0-4034-A08C-21702CC26EB2}"/>
              </c:ext>
            </c:extLst>
          </c:dPt>
          <c:dPt>
            <c:idx val="2"/>
            <c:invertIfNegative val="0"/>
            <c:bubble3D val="0"/>
            <c:spPr>
              <a:solidFill>
                <a:srgbClr val="F46C31"/>
              </a:solidFill>
              <a:ln>
                <a:noFill/>
              </a:ln>
              <a:effectLst/>
            </c:spPr>
            <c:extLst>
              <c:ext xmlns:c16="http://schemas.microsoft.com/office/drawing/2014/chart" uri="{C3380CC4-5D6E-409C-BE32-E72D297353CC}">
                <c16:uniqueId val="{00000005-B3C0-4034-A08C-21702CC26EB2}"/>
              </c:ext>
            </c:extLst>
          </c:dPt>
          <c:dPt>
            <c:idx val="3"/>
            <c:invertIfNegative val="0"/>
            <c:bubble3D val="0"/>
            <c:spPr>
              <a:solidFill>
                <a:srgbClr val="F46C31"/>
              </a:solidFill>
              <a:ln>
                <a:noFill/>
              </a:ln>
              <a:effectLst/>
            </c:spPr>
            <c:extLst>
              <c:ext xmlns:c16="http://schemas.microsoft.com/office/drawing/2014/chart" uri="{C3380CC4-5D6E-409C-BE32-E72D297353CC}">
                <c16:uniqueId val="{00000007-B3C0-4034-A08C-21702CC26EB2}"/>
              </c:ext>
            </c:extLst>
          </c:dPt>
          <c:dPt>
            <c:idx val="4"/>
            <c:invertIfNegative val="0"/>
            <c:bubble3D val="0"/>
            <c:spPr>
              <a:solidFill>
                <a:srgbClr val="F46C31"/>
              </a:solidFill>
              <a:ln>
                <a:noFill/>
              </a:ln>
              <a:effectLst/>
            </c:spPr>
            <c:extLst>
              <c:ext xmlns:c16="http://schemas.microsoft.com/office/drawing/2014/chart" uri="{C3380CC4-5D6E-409C-BE32-E72D297353CC}">
                <c16:uniqueId val="{00000009-B3C0-4034-A08C-21702CC26EB2}"/>
              </c:ext>
            </c:extLst>
          </c:dPt>
          <c:dPt>
            <c:idx val="5"/>
            <c:invertIfNegative val="0"/>
            <c:bubble3D val="0"/>
            <c:spPr>
              <a:solidFill>
                <a:srgbClr val="F46C31"/>
              </a:solidFill>
              <a:ln>
                <a:noFill/>
              </a:ln>
              <a:effectLst/>
            </c:spPr>
            <c:extLst>
              <c:ext xmlns:c16="http://schemas.microsoft.com/office/drawing/2014/chart" uri="{C3380CC4-5D6E-409C-BE32-E72D297353CC}">
                <c16:uniqueId val="{0000000B-B3C0-4034-A08C-21702CC26EB2}"/>
              </c:ext>
            </c:extLst>
          </c:dPt>
          <c:dPt>
            <c:idx val="6"/>
            <c:invertIfNegative val="0"/>
            <c:bubble3D val="0"/>
            <c:spPr>
              <a:solidFill>
                <a:srgbClr val="F46C31"/>
              </a:solidFill>
              <a:ln>
                <a:noFill/>
              </a:ln>
              <a:effectLst/>
            </c:spPr>
            <c:extLst>
              <c:ext xmlns:c16="http://schemas.microsoft.com/office/drawing/2014/chart" uri="{C3380CC4-5D6E-409C-BE32-E72D297353CC}">
                <c16:uniqueId val="{0000000D-B3C0-4034-A08C-21702CC26EB2}"/>
              </c:ext>
            </c:extLst>
          </c:dPt>
          <c:dPt>
            <c:idx val="10"/>
            <c:invertIfNegative val="0"/>
            <c:bubble3D val="0"/>
            <c:spPr>
              <a:solidFill>
                <a:srgbClr val="F46C31"/>
              </a:solidFill>
              <a:ln>
                <a:noFill/>
              </a:ln>
              <a:effectLst/>
            </c:spPr>
            <c:extLst>
              <c:ext xmlns:c16="http://schemas.microsoft.com/office/drawing/2014/chart" uri="{C3380CC4-5D6E-409C-BE32-E72D297353CC}">
                <c16:uniqueId val="{0000000F-B3C0-4034-A08C-21702CC26EB2}"/>
              </c:ext>
            </c:extLst>
          </c:dPt>
          <c:dPt>
            <c:idx val="11"/>
            <c:invertIfNegative val="0"/>
            <c:bubble3D val="0"/>
            <c:spPr>
              <a:solidFill>
                <a:srgbClr val="F46C31"/>
              </a:solidFill>
              <a:ln>
                <a:noFill/>
              </a:ln>
              <a:effectLst/>
            </c:spPr>
            <c:extLst>
              <c:ext xmlns:c16="http://schemas.microsoft.com/office/drawing/2014/chart" uri="{C3380CC4-5D6E-409C-BE32-E72D297353CC}">
                <c16:uniqueId val="{00000011-B3C0-4034-A08C-21702CC26EB2}"/>
              </c:ext>
            </c:extLst>
          </c:dPt>
          <c:dPt>
            <c:idx val="12"/>
            <c:invertIfNegative val="0"/>
            <c:bubble3D val="0"/>
            <c:spPr>
              <a:solidFill>
                <a:srgbClr val="002F5F"/>
              </a:solidFill>
              <a:ln>
                <a:noFill/>
              </a:ln>
              <a:effectLst/>
            </c:spPr>
            <c:extLst>
              <c:ext xmlns:c16="http://schemas.microsoft.com/office/drawing/2014/chart" uri="{C3380CC4-5D6E-409C-BE32-E72D297353CC}">
                <c16:uniqueId val="{00000013-B3C0-4034-A08C-21702CC26EB2}"/>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5-B3C0-4034-A08C-21702CC26EB2}"/>
              </c:ext>
            </c:extLst>
          </c:dPt>
          <c:dPt>
            <c:idx val="14"/>
            <c:invertIfNegative val="0"/>
            <c:bubble3D val="0"/>
            <c:spPr>
              <a:solidFill>
                <a:srgbClr val="F46C31"/>
              </a:solidFill>
              <a:ln>
                <a:noFill/>
              </a:ln>
              <a:effectLst/>
            </c:spPr>
            <c:extLst>
              <c:ext xmlns:c16="http://schemas.microsoft.com/office/drawing/2014/chart" uri="{C3380CC4-5D6E-409C-BE32-E72D297353CC}">
                <c16:uniqueId val="{00000017-B3C0-4034-A08C-21702CC26EB2}"/>
              </c:ext>
            </c:extLst>
          </c:dPt>
          <c:dPt>
            <c:idx val="15"/>
            <c:invertIfNegative val="0"/>
            <c:bubble3D val="0"/>
            <c:spPr>
              <a:solidFill>
                <a:srgbClr val="F46C31"/>
              </a:solidFill>
              <a:ln>
                <a:noFill/>
              </a:ln>
              <a:effectLst/>
            </c:spPr>
            <c:extLst>
              <c:ext xmlns:c16="http://schemas.microsoft.com/office/drawing/2014/chart" uri="{C3380CC4-5D6E-409C-BE32-E72D297353CC}">
                <c16:uniqueId val="{00000019-B3C0-4034-A08C-21702CC26EB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Santé et sécurité au travail</c:v>
                </c:pt>
                <c:pt idx="1">
                  <c:v>Bureautique, secrétariat, comptabilité</c:v>
                </c:pt>
                <c:pt idx="2">
                  <c:v>Formations en lien avec la gestion (administration, communication, marketing et mise en marché, GRH, etc.)</c:v>
                </c:pt>
                <c:pt idx="3">
                  <c:v>Formations en lien avec les technologies et l’informatique (développement et mise à jour de site web, commerce électronique, technologies numériques, nouveaux logiciels, le cloud, etc.)</c:v>
                </c:pt>
                <c:pt idx="4">
                  <c:v>Formations techniques en lien avec des métiers industriels (secteurs agroalimentaire, manufacturier, construction, entreposage, transport, etc.)</c:v>
                </c:pt>
                <c:pt idx="5">
                  <c:v>Formation générale de base en entreprise (numératie, littératie, résolution de problèmes, etc.)</c:v>
                </c:pt>
                <c:pt idx="6">
                  <c:v>Formations linguistiques (français, anglais, francisation des immigrants)</c:v>
                </c:pt>
                <c:pt idx="7">
                  <c:v>Formations en lien avec des métiers et professions du secteur tourisme, hôtellerie et restauration</c:v>
                </c:pt>
                <c:pt idx="8">
                  <c:v>Environnement et développement durable</c:v>
                </c:pt>
                <c:pt idx="9">
                  <c:v>Formations en lien avec des métiers et professions des secteurs de la santé et de l’éducation</c:v>
                </c:pt>
                <c:pt idx="10">
                  <c:v>Formations en lien avec le commerce et les services (vente, etc.)</c:v>
                </c:pt>
                <c:pt idx="11">
                  <c:v>Autres domaines</c:v>
                </c:pt>
                <c:pt idx="12">
                  <c:v>Aucune formation nécessaire</c:v>
                </c:pt>
              </c:strCache>
            </c:strRef>
          </c:cat>
          <c:val>
            <c:numRef>
              <c:f>Sheet1!$B$2:$B$14</c:f>
              <c:numCache>
                <c:formatCode>0%</c:formatCode>
                <c:ptCount val="13"/>
                <c:pt idx="0">
                  <c:v>0.56000000000000005</c:v>
                </c:pt>
                <c:pt idx="1">
                  <c:v>0.43</c:v>
                </c:pt>
                <c:pt idx="2">
                  <c:v>0.42</c:v>
                </c:pt>
                <c:pt idx="3">
                  <c:v>0.32</c:v>
                </c:pt>
                <c:pt idx="4">
                  <c:v>0.28000000000000003</c:v>
                </c:pt>
                <c:pt idx="5">
                  <c:v>0.27</c:v>
                </c:pt>
                <c:pt idx="6">
                  <c:v>0.19</c:v>
                </c:pt>
                <c:pt idx="7">
                  <c:v>0.18</c:v>
                </c:pt>
                <c:pt idx="8">
                  <c:v>0.18</c:v>
                </c:pt>
                <c:pt idx="9">
                  <c:v>0.14000000000000001</c:v>
                </c:pt>
                <c:pt idx="10">
                  <c:v>0.05</c:v>
                </c:pt>
                <c:pt idx="11">
                  <c:v>7.0000000000000007E-2</c:v>
                </c:pt>
                <c:pt idx="12">
                  <c:v>0.08</c:v>
                </c:pt>
              </c:numCache>
            </c:numRef>
          </c:val>
          <c:extLst>
            <c:ext xmlns:c16="http://schemas.microsoft.com/office/drawing/2014/chart" uri="{C3380CC4-5D6E-409C-BE32-E72D297353CC}">
              <c16:uniqueId val="{0000001A-B3C0-4034-A08C-21702CC26EB2}"/>
            </c:ext>
          </c:extLst>
        </c:ser>
        <c:dLbls>
          <c:showLegendKey val="0"/>
          <c:showVal val="0"/>
          <c:showCatName val="0"/>
          <c:showSerName val="0"/>
          <c:showPercent val="0"/>
          <c:showBubbleSize val="0"/>
        </c:dLbls>
        <c:gapWidth val="60"/>
        <c:axId val="-2064249680"/>
        <c:axId val="-2064252944"/>
      </c:barChart>
      <c:catAx>
        <c:axId val="-20642496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252944"/>
        <c:crosses val="autoZero"/>
        <c:auto val="1"/>
        <c:lblAlgn val="ctr"/>
        <c:lblOffset val="100"/>
        <c:noMultiLvlLbl val="0"/>
      </c:catAx>
      <c:valAx>
        <c:axId val="-2064252944"/>
        <c:scaling>
          <c:orientation val="minMax"/>
          <c:max val="0.65000000000000013"/>
          <c:min val="0"/>
        </c:scaling>
        <c:delete val="1"/>
        <c:axPos val="t"/>
        <c:numFmt formatCode="0%" sourceLinked="1"/>
        <c:majorTickMark val="out"/>
        <c:minorTickMark val="none"/>
        <c:tickLblPos val="nextTo"/>
        <c:crossAx val="-2064249680"/>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4067504063353388"/>
          <c:y val="1.3917096003104836E-2"/>
          <c:w val="0.65932495936646618"/>
          <c:h val="0.90828657627864651"/>
        </c:manualLayout>
      </c:layout>
      <c:barChart>
        <c:barDir val="bar"/>
        <c:grouping val="percentStacked"/>
        <c:varyColors val="0"/>
        <c:ser>
          <c:idx val="1"/>
          <c:order val="0"/>
          <c:tx>
            <c:strRef>
              <c:f>Feuil1!$B$1</c:f>
              <c:strCache>
                <c:ptCount val="1"/>
                <c:pt idx="0">
                  <c:v>Pas du tout important</c:v>
                </c:pt>
              </c:strCache>
            </c:strRef>
          </c:tx>
          <c:spPr>
            <a:solidFill>
              <a:srgbClr val="002F5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Feuil1!$A$2:$A$19</c:f>
              <c:strCache>
                <c:ptCount val="18"/>
                <c:pt idx="0">
                  <c:v>Recrutement de main-d’œuvre</c:v>
                </c:pt>
                <c:pt idx="1">
                  <c:v>Rétention de main-d’œuvre</c:v>
                </c:pt>
                <c:pt idx="2">
                  <c:v>Amélioration de l’image/de l’attractivité de l'entreprise</c:v>
                </c:pt>
                <c:pt idx="3">
                  <c:v>Développement des compétences de vos employés</c:v>
                </c:pt>
                <c:pt idx="4">
                  <c:v>Réduction de votre empreinte environnementale</c:v>
                </c:pt>
                <c:pt idx="5">
                  <c:v>Cybersécurité</c:v>
                </c:pt>
                <c:pt idx="6">
                  <c:v>Exigences des fournisseurs</c:v>
                </c:pt>
                <c:pt idx="7">
                  <c:v>Implantation des technologies numériques</c:v>
                </c:pt>
                <c:pt idx="8">
                  <c:v>Innovation (produits/procédés/services/commercialisation)</c:v>
                </c:pt>
                <c:pt idx="9">
                  <c:v>Changements des comportements de la main-d’œuvre</c:v>
                </c:pt>
                <c:pt idx="10">
                  <c:v>Changement comportement acheteurs/consommateurs</c:v>
                </c:pt>
                <c:pt idx="11">
                  <c:v>Réduction/réorganisation heures de fonctionnement ou d’ouverture</c:v>
                </c:pt>
                <c:pt idx="12">
                  <c:v>Relève des postes de direction</c:v>
                </c:pt>
                <c:pt idx="13">
                  <c:v>Concurrence des entreprises</c:v>
                </c:pt>
                <c:pt idx="14">
                  <c:v>Relève du ou des propriétaires</c:v>
                </c:pt>
                <c:pt idx="15">
                  <c:v>Accroissement du commerce ou de l’achat en ligne</c:v>
                </c:pt>
                <c:pt idx="16">
                  <c:v>Approvisionnements (matières premières, composantes, produits finis)</c:v>
                </c:pt>
                <c:pt idx="17">
                  <c:v>Développement des marchés à l’extérieur de votre région</c:v>
                </c:pt>
              </c:strCache>
            </c:strRef>
          </c:cat>
          <c:val>
            <c:numRef>
              <c:f>Feuil1!$B$2:$B$19</c:f>
              <c:numCache>
                <c:formatCode>0%</c:formatCode>
                <c:ptCount val="18"/>
                <c:pt idx="0">
                  <c:v>0.05</c:v>
                </c:pt>
                <c:pt idx="1">
                  <c:v>0.06</c:v>
                </c:pt>
                <c:pt idx="2">
                  <c:v>0.05</c:v>
                </c:pt>
                <c:pt idx="3">
                  <c:v>0.06</c:v>
                </c:pt>
                <c:pt idx="4">
                  <c:v>0.1</c:v>
                </c:pt>
                <c:pt idx="5">
                  <c:v>0.17</c:v>
                </c:pt>
                <c:pt idx="6">
                  <c:v>0.22</c:v>
                </c:pt>
                <c:pt idx="7">
                  <c:v>0.22</c:v>
                </c:pt>
                <c:pt idx="8">
                  <c:v>0.24</c:v>
                </c:pt>
                <c:pt idx="9">
                  <c:v>0.18</c:v>
                </c:pt>
                <c:pt idx="10">
                  <c:v>0.24</c:v>
                </c:pt>
                <c:pt idx="11">
                  <c:v>0.24</c:v>
                </c:pt>
                <c:pt idx="12">
                  <c:v>0.27</c:v>
                </c:pt>
                <c:pt idx="13">
                  <c:v>0.28000000000000003</c:v>
                </c:pt>
                <c:pt idx="14">
                  <c:v>0.33</c:v>
                </c:pt>
                <c:pt idx="15">
                  <c:v>0.32</c:v>
                </c:pt>
                <c:pt idx="16">
                  <c:v>0.36</c:v>
                </c:pt>
                <c:pt idx="17">
                  <c:v>0.38</c:v>
                </c:pt>
              </c:numCache>
            </c:numRef>
          </c:val>
          <c:extLst>
            <c:ext xmlns:c16="http://schemas.microsoft.com/office/drawing/2014/chart" uri="{C3380CC4-5D6E-409C-BE32-E72D297353CC}">
              <c16:uniqueId val="{00000000-4C28-446F-AB5B-8B09246EF3EC}"/>
            </c:ext>
          </c:extLst>
        </c:ser>
        <c:ser>
          <c:idx val="2"/>
          <c:order val="1"/>
          <c:tx>
            <c:strRef>
              <c:f>Feuil1!$C$1</c:f>
              <c:strCache>
                <c:ptCount val="1"/>
                <c:pt idx="0">
                  <c:v>Peu important</c:v>
                </c:pt>
              </c:strCache>
            </c:strRef>
          </c:tx>
          <c:spPr>
            <a:solidFill>
              <a:srgbClr val="8DB7E1"/>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Feuil1!$A$2:$A$19</c:f>
              <c:strCache>
                <c:ptCount val="18"/>
                <c:pt idx="0">
                  <c:v>Recrutement de main-d’œuvre</c:v>
                </c:pt>
                <c:pt idx="1">
                  <c:v>Rétention de main-d’œuvre</c:v>
                </c:pt>
                <c:pt idx="2">
                  <c:v>Amélioration de l’image/de l’attractivité de l'entreprise</c:v>
                </c:pt>
                <c:pt idx="3">
                  <c:v>Développement des compétences de vos employés</c:v>
                </c:pt>
                <c:pt idx="4">
                  <c:v>Réduction de votre empreinte environnementale</c:v>
                </c:pt>
                <c:pt idx="5">
                  <c:v>Cybersécurité</c:v>
                </c:pt>
                <c:pt idx="6">
                  <c:v>Exigences des fournisseurs</c:v>
                </c:pt>
                <c:pt idx="7">
                  <c:v>Implantation des technologies numériques</c:v>
                </c:pt>
                <c:pt idx="8">
                  <c:v>Innovation (produits/procédés/services/commercialisation)</c:v>
                </c:pt>
                <c:pt idx="9">
                  <c:v>Changements des comportements de la main-d’œuvre</c:v>
                </c:pt>
                <c:pt idx="10">
                  <c:v>Changement comportement acheteurs/consommateurs</c:v>
                </c:pt>
                <c:pt idx="11">
                  <c:v>Réduction/réorganisation heures de fonctionnement ou d’ouverture</c:v>
                </c:pt>
                <c:pt idx="12">
                  <c:v>Relève des postes de direction</c:v>
                </c:pt>
                <c:pt idx="13">
                  <c:v>Concurrence des entreprises</c:v>
                </c:pt>
                <c:pt idx="14">
                  <c:v>Relève du ou des propriétaires</c:v>
                </c:pt>
                <c:pt idx="15">
                  <c:v>Accroissement du commerce ou de l’achat en ligne</c:v>
                </c:pt>
                <c:pt idx="16">
                  <c:v>Approvisionnements (matières premières, composantes, produits finis)</c:v>
                </c:pt>
                <c:pt idx="17">
                  <c:v>Développement des marchés à l’extérieur de votre région</c:v>
                </c:pt>
              </c:strCache>
            </c:strRef>
          </c:cat>
          <c:val>
            <c:numRef>
              <c:f>Feuil1!$C$2:$C$19</c:f>
              <c:numCache>
                <c:formatCode>0%</c:formatCode>
                <c:ptCount val="18"/>
                <c:pt idx="0">
                  <c:v>0.09</c:v>
                </c:pt>
                <c:pt idx="1">
                  <c:v>0.11</c:v>
                </c:pt>
                <c:pt idx="2">
                  <c:v>0.14000000000000001</c:v>
                </c:pt>
                <c:pt idx="3">
                  <c:v>0.12</c:v>
                </c:pt>
                <c:pt idx="4">
                  <c:v>0.19</c:v>
                </c:pt>
                <c:pt idx="5">
                  <c:v>0.19</c:v>
                </c:pt>
                <c:pt idx="6">
                  <c:v>0.21</c:v>
                </c:pt>
                <c:pt idx="7">
                  <c:v>0.21</c:v>
                </c:pt>
                <c:pt idx="8">
                  <c:v>0.21</c:v>
                </c:pt>
                <c:pt idx="9">
                  <c:v>0.28000000000000003</c:v>
                </c:pt>
                <c:pt idx="10">
                  <c:v>0.22</c:v>
                </c:pt>
                <c:pt idx="11">
                  <c:v>0.22</c:v>
                </c:pt>
                <c:pt idx="12">
                  <c:v>0.25</c:v>
                </c:pt>
                <c:pt idx="13">
                  <c:v>0.26</c:v>
                </c:pt>
                <c:pt idx="14">
                  <c:v>0.24</c:v>
                </c:pt>
                <c:pt idx="15">
                  <c:v>0.25</c:v>
                </c:pt>
                <c:pt idx="16">
                  <c:v>0.28999999999999998</c:v>
                </c:pt>
                <c:pt idx="17">
                  <c:v>0.33</c:v>
                </c:pt>
              </c:numCache>
            </c:numRef>
          </c:val>
          <c:extLst>
            <c:ext xmlns:c16="http://schemas.microsoft.com/office/drawing/2014/chart" uri="{C3380CC4-5D6E-409C-BE32-E72D297353CC}">
              <c16:uniqueId val="{00000001-4C28-446F-AB5B-8B09246EF3EC}"/>
            </c:ext>
          </c:extLst>
        </c:ser>
        <c:ser>
          <c:idx val="3"/>
          <c:order val="2"/>
          <c:tx>
            <c:strRef>
              <c:f>Feuil1!$D$1</c:f>
              <c:strCache>
                <c:ptCount val="1"/>
                <c:pt idx="0">
                  <c:v>Assez important</c:v>
                </c:pt>
              </c:strCache>
            </c:strRef>
          </c:tx>
          <c:spPr>
            <a:solidFill>
              <a:srgbClr val="FAB99C"/>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Feuil1!$A$2:$A$19</c:f>
              <c:strCache>
                <c:ptCount val="18"/>
                <c:pt idx="0">
                  <c:v>Recrutement de main-d’œuvre</c:v>
                </c:pt>
                <c:pt idx="1">
                  <c:v>Rétention de main-d’œuvre</c:v>
                </c:pt>
                <c:pt idx="2">
                  <c:v>Amélioration de l’image/de l’attractivité de l'entreprise</c:v>
                </c:pt>
                <c:pt idx="3">
                  <c:v>Développement des compétences de vos employés</c:v>
                </c:pt>
                <c:pt idx="4">
                  <c:v>Réduction de votre empreinte environnementale</c:v>
                </c:pt>
                <c:pt idx="5">
                  <c:v>Cybersécurité</c:v>
                </c:pt>
                <c:pt idx="6">
                  <c:v>Exigences des fournisseurs</c:v>
                </c:pt>
                <c:pt idx="7">
                  <c:v>Implantation des technologies numériques</c:v>
                </c:pt>
                <c:pt idx="8">
                  <c:v>Innovation (produits/procédés/services/commercialisation)</c:v>
                </c:pt>
                <c:pt idx="9">
                  <c:v>Changements des comportements de la main-d’œuvre</c:v>
                </c:pt>
                <c:pt idx="10">
                  <c:v>Changement comportement acheteurs/consommateurs</c:v>
                </c:pt>
                <c:pt idx="11">
                  <c:v>Réduction/réorganisation heures de fonctionnement ou d’ouverture</c:v>
                </c:pt>
                <c:pt idx="12">
                  <c:v>Relève des postes de direction</c:v>
                </c:pt>
                <c:pt idx="13">
                  <c:v>Concurrence des entreprises</c:v>
                </c:pt>
                <c:pt idx="14">
                  <c:v>Relève du ou des propriétaires</c:v>
                </c:pt>
                <c:pt idx="15">
                  <c:v>Accroissement du commerce ou de l’achat en ligne</c:v>
                </c:pt>
                <c:pt idx="16">
                  <c:v>Approvisionnements (matières premières, composantes, produits finis)</c:v>
                </c:pt>
                <c:pt idx="17">
                  <c:v>Développement des marchés à l’extérieur de votre région</c:v>
                </c:pt>
              </c:strCache>
            </c:strRef>
          </c:cat>
          <c:val>
            <c:numRef>
              <c:f>Feuil1!$D$2:$D$19</c:f>
              <c:numCache>
                <c:formatCode>0%</c:formatCode>
                <c:ptCount val="18"/>
                <c:pt idx="0">
                  <c:v>0.31</c:v>
                </c:pt>
                <c:pt idx="1">
                  <c:v>0.25</c:v>
                </c:pt>
                <c:pt idx="2">
                  <c:v>0.34</c:v>
                </c:pt>
                <c:pt idx="3">
                  <c:v>0.37</c:v>
                </c:pt>
                <c:pt idx="4">
                  <c:v>0.35</c:v>
                </c:pt>
                <c:pt idx="5">
                  <c:v>0.28000000000000003</c:v>
                </c:pt>
                <c:pt idx="6">
                  <c:v>0.24</c:v>
                </c:pt>
                <c:pt idx="7">
                  <c:v>0.3</c:v>
                </c:pt>
                <c:pt idx="8">
                  <c:v>0.28000000000000003</c:v>
                </c:pt>
                <c:pt idx="9">
                  <c:v>0.33</c:v>
                </c:pt>
                <c:pt idx="10">
                  <c:v>0.26</c:v>
                </c:pt>
                <c:pt idx="11">
                  <c:v>0.31</c:v>
                </c:pt>
                <c:pt idx="12">
                  <c:v>0.22</c:v>
                </c:pt>
                <c:pt idx="13">
                  <c:v>0.25</c:v>
                </c:pt>
                <c:pt idx="14">
                  <c:v>0.19</c:v>
                </c:pt>
                <c:pt idx="15">
                  <c:v>0.24</c:v>
                </c:pt>
                <c:pt idx="16">
                  <c:v>0.17</c:v>
                </c:pt>
                <c:pt idx="17">
                  <c:v>0.14000000000000001</c:v>
                </c:pt>
              </c:numCache>
            </c:numRef>
          </c:val>
          <c:extLst>
            <c:ext xmlns:c16="http://schemas.microsoft.com/office/drawing/2014/chart" uri="{C3380CC4-5D6E-409C-BE32-E72D297353CC}">
              <c16:uniqueId val="{00000002-4C28-446F-AB5B-8B09246EF3EC}"/>
            </c:ext>
          </c:extLst>
        </c:ser>
        <c:ser>
          <c:idx val="4"/>
          <c:order val="3"/>
          <c:tx>
            <c:strRef>
              <c:f>Feuil1!$E$1</c:f>
              <c:strCache>
                <c:ptCount val="1"/>
                <c:pt idx="0">
                  <c:v>Très important</c:v>
                </c:pt>
              </c:strCache>
            </c:strRef>
          </c:tx>
          <c:spPr>
            <a:solidFill>
              <a:srgbClr val="F46C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Feuil1!$A$2:$A$19</c:f>
              <c:strCache>
                <c:ptCount val="18"/>
                <c:pt idx="0">
                  <c:v>Recrutement de main-d’œuvre</c:v>
                </c:pt>
                <c:pt idx="1">
                  <c:v>Rétention de main-d’œuvre</c:v>
                </c:pt>
                <c:pt idx="2">
                  <c:v>Amélioration de l’image/de l’attractivité de l'entreprise</c:v>
                </c:pt>
                <c:pt idx="3">
                  <c:v>Développement des compétences de vos employés</c:v>
                </c:pt>
                <c:pt idx="4">
                  <c:v>Réduction de votre empreinte environnementale</c:v>
                </c:pt>
                <c:pt idx="5">
                  <c:v>Cybersécurité</c:v>
                </c:pt>
                <c:pt idx="6">
                  <c:v>Exigences des fournisseurs</c:v>
                </c:pt>
                <c:pt idx="7">
                  <c:v>Implantation des technologies numériques</c:v>
                </c:pt>
                <c:pt idx="8">
                  <c:v>Innovation (produits/procédés/services/commercialisation)</c:v>
                </c:pt>
                <c:pt idx="9">
                  <c:v>Changements des comportements de la main-d’œuvre</c:v>
                </c:pt>
                <c:pt idx="10">
                  <c:v>Changement comportement acheteurs/consommateurs</c:v>
                </c:pt>
                <c:pt idx="11">
                  <c:v>Réduction/réorganisation heures de fonctionnement ou d’ouverture</c:v>
                </c:pt>
                <c:pt idx="12">
                  <c:v>Relève des postes de direction</c:v>
                </c:pt>
                <c:pt idx="13">
                  <c:v>Concurrence des entreprises</c:v>
                </c:pt>
                <c:pt idx="14">
                  <c:v>Relève du ou des propriétaires</c:v>
                </c:pt>
                <c:pt idx="15">
                  <c:v>Accroissement du commerce ou de l’achat en ligne</c:v>
                </c:pt>
                <c:pt idx="16">
                  <c:v>Approvisionnements (matières premières, composantes, produits finis)</c:v>
                </c:pt>
                <c:pt idx="17">
                  <c:v>Développement des marchés à l’extérieur de votre région</c:v>
                </c:pt>
              </c:strCache>
            </c:strRef>
          </c:cat>
          <c:val>
            <c:numRef>
              <c:f>Feuil1!$E$2:$E$19</c:f>
              <c:numCache>
                <c:formatCode>0%</c:formatCode>
                <c:ptCount val="18"/>
                <c:pt idx="0">
                  <c:v>0.55000000000000004</c:v>
                </c:pt>
                <c:pt idx="1">
                  <c:v>0.59</c:v>
                </c:pt>
                <c:pt idx="2">
                  <c:v>0.47</c:v>
                </c:pt>
                <c:pt idx="3">
                  <c:v>0.45</c:v>
                </c:pt>
                <c:pt idx="4">
                  <c:v>0.36</c:v>
                </c:pt>
                <c:pt idx="5">
                  <c:v>0.36</c:v>
                </c:pt>
                <c:pt idx="6">
                  <c:v>0.33</c:v>
                </c:pt>
                <c:pt idx="7">
                  <c:v>0.27</c:v>
                </c:pt>
                <c:pt idx="8">
                  <c:v>0.28000000000000003</c:v>
                </c:pt>
                <c:pt idx="9">
                  <c:v>0.21</c:v>
                </c:pt>
                <c:pt idx="10">
                  <c:v>0.28000000000000003</c:v>
                </c:pt>
                <c:pt idx="11">
                  <c:v>0.23</c:v>
                </c:pt>
                <c:pt idx="12">
                  <c:v>0.26</c:v>
                </c:pt>
                <c:pt idx="13">
                  <c:v>0.22</c:v>
                </c:pt>
                <c:pt idx="14">
                  <c:v>0.25</c:v>
                </c:pt>
                <c:pt idx="15">
                  <c:v>0.18</c:v>
                </c:pt>
                <c:pt idx="16">
                  <c:v>0.18</c:v>
                </c:pt>
                <c:pt idx="17">
                  <c:v>0.14000000000000001</c:v>
                </c:pt>
              </c:numCache>
            </c:numRef>
          </c:val>
          <c:extLst>
            <c:ext xmlns:c16="http://schemas.microsoft.com/office/drawing/2014/chart" uri="{C3380CC4-5D6E-409C-BE32-E72D297353CC}">
              <c16:uniqueId val="{00000003-4C28-446F-AB5B-8B09246EF3EC}"/>
            </c:ext>
          </c:extLst>
        </c:ser>
        <c:dLbls>
          <c:dLblPos val="ctr"/>
          <c:showLegendKey val="0"/>
          <c:showVal val="1"/>
          <c:showCatName val="0"/>
          <c:showSerName val="0"/>
          <c:showPercent val="0"/>
          <c:showBubbleSize val="0"/>
        </c:dLbls>
        <c:gapWidth val="98"/>
        <c:overlap val="100"/>
        <c:axId val="290776752"/>
        <c:axId val="290777872"/>
      </c:barChart>
      <c:catAx>
        <c:axId val="290776752"/>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none" spc="0" normalizeH="0" baseline="0">
                <a:solidFill>
                  <a:schemeClr val="tx1"/>
                </a:solidFill>
                <a:latin typeface="+mn-lt"/>
                <a:ea typeface="+mn-ea"/>
                <a:cs typeface="Arial" panose="020B0604020202020204" pitchFamily="34" charset="0"/>
              </a:defRPr>
            </a:pPr>
            <a:endParaRPr lang="fr-FR"/>
          </a:p>
        </c:txPr>
        <c:crossAx val="290777872"/>
        <c:crosses val="autoZero"/>
        <c:auto val="1"/>
        <c:lblAlgn val="ctr"/>
        <c:lblOffset val="100"/>
        <c:noMultiLvlLbl val="0"/>
      </c:catAx>
      <c:valAx>
        <c:axId val="290777872"/>
        <c:scaling>
          <c:orientation val="minMax"/>
          <c:max val="1"/>
        </c:scaling>
        <c:delete val="1"/>
        <c:axPos val="t"/>
        <c:numFmt formatCode="0%" sourceLinked="1"/>
        <c:majorTickMark val="none"/>
        <c:minorTickMark val="none"/>
        <c:tickLblPos val="nextTo"/>
        <c:crossAx val="290776752"/>
        <c:crossesAt val="1"/>
        <c:crossBetween val="between"/>
      </c:valAx>
      <c:spPr>
        <a:noFill/>
        <a:ln w="25400">
          <a:noFill/>
        </a:ln>
        <a:effectLst/>
      </c:spPr>
    </c:plotArea>
    <c:legend>
      <c:legendPos val="b"/>
      <c:layout>
        <c:manualLayout>
          <c:xMode val="edge"/>
          <c:yMode val="edge"/>
          <c:x val="0.30307564832515999"/>
          <c:y val="0.93606917542608503"/>
          <c:w val="0.69517522442024771"/>
          <c:h val="5.08313806925699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00602595486476"/>
          <c:y val="1.1863287818419808E-2"/>
          <c:w val="0.50599397404513524"/>
          <c:h val="0.96259251968503934"/>
        </c:manualLayout>
      </c:layout>
      <c:barChart>
        <c:barDir val="bar"/>
        <c:grouping val="clustered"/>
        <c:varyColors val="0"/>
        <c:ser>
          <c:idx val="0"/>
          <c:order val="0"/>
          <c:tx>
            <c:strRef>
              <c:f>Sheet1!$B$1</c:f>
              <c:strCache>
                <c:ptCount val="1"/>
                <c:pt idx="0">
                  <c:v>Total</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B3C0-4034-A08C-21702CC26EB2}"/>
              </c:ext>
            </c:extLst>
          </c:dPt>
          <c:dPt>
            <c:idx val="1"/>
            <c:invertIfNegative val="0"/>
            <c:bubble3D val="0"/>
            <c:spPr>
              <a:solidFill>
                <a:srgbClr val="F46C31"/>
              </a:solidFill>
              <a:ln>
                <a:noFill/>
              </a:ln>
              <a:effectLst/>
            </c:spPr>
            <c:extLst>
              <c:ext xmlns:c16="http://schemas.microsoft.com/office/drawing/2014/chart" uri="{C3380CC4-5D6E-409C-BE32-E72D297353CC}">
                <c16:uniqueId val="{00000003-B3C0-4034-A08C-21702CC26EB2}"/>
              </c:ext>
            </c:extLst>
          </c:dPt>
          <c:dPt>
            <c:idx val="2"/>
            <c:invertIfNegative val="0"/>
            <c:bubble3D val="0"/>
            <c:spPr>
              <a:solidFill>
                <a:srgbClr val="F46C31"/>
              </a:solidFill>
              <a:ln>
                <a:noFill/>
              </a:ln>
              <a:effectLst/>
            </c:spPr>
            <c:extLst>
              <c:ext xmlns:c16="http://schemas.microsoft.com/office/drawing/2014/chart" uri="{C3380CC4-5D6E-409C-BE32-E72D297353CC}">
                <c16:uniqueId val="{00000005-B3C0-4034-A08C-21702CC26EB2}"/>
              </c:ext>
            </c:extLst>
          </c:dPt>
          <c:dPt>
            <c:idx val="3"/>
            <c:invertIfNegative val="0"/>
            <c:bubble3D val="0"/>
            <c:spPr>
              <a:solidFill>
                <a:srgbClr val="F46C31"/>
              </a:solidFill>
              <a:ln>
                <a:noFill/>
              </a:ln>
              <a:effectLst/>
            </c:spPr>
            <c:extLst>
              <c:ext xmlns:c16="http://schemas.microsoft.com/office/drawing/2014/chart" uri="{C3380CC4-5D6E-409C-BE32-E72D297353CC}">
                <c16:uniqueId val="{00000007-B3C0-4034-A08C-21702CC26EB2}"/>
              </c:ext>
            </c:extLst>
          </c:dPt>
          <c:dPt>
            <c:idx val="4"/>
            <c:invertIfNegative val="0"/>
            <c:bubble3D val="0"/>
            <c:spPr>
              <a:solidFill>
                <a:srgbClr val="F46C31"/>
              </a:solidFill>
              <a:ln>
                <a:noFill/>
              </a:ln>
              <a:effectLst/>
            </c:spPr>
            <c:extLst>
              <c:ext xmlns:c16="http://schemas.microsoft.com/office/drawing/2014/chart" uri="{C3380CC4-5D6E-409C-BE32-E72D297353CC}">
                <c16:uniqueId val="{00000009-B3C0-4034-A08C-21702CC26EB2}"/>
              </c:ext>
            </c:extLst>
          </c:dPt>
          <c:dPt>
            <c:idx val="5"/>
            <c:invertIfNegative val="0"/>
            <c:bubble3D val="0"/>
            <c:spPr>
              <a:solidFill>
                <a:srgbClr val="F46C31"/>
              </a:solidFill>
              <a:ln>
                <a:noFill/>
              </a:ln>
              <a:effectLst/>
            </c:spPr>
            <c:extLst>
              <c:ext xmlns:c16="http://schemas.microsoft.com/office/drawing/2014/chart" uri="{C3380CC4-5D6E-409C-BE32-E72D297353CC}">
                <c16:uniqueId val="{0000000B-B3C0-4034-A08C-21702CC26EB2}"/>
              </c:ext>
            </c:extLst>
          </c:dPt>
          <c:dPt>
            <c:idx val="6"/>
            <c:invertIfNegative val="0"/>
            <c:bubble3D val="0"/>
            <c:spPr>
              <a:solidFill>
                <a:srgbClr val="F46C31"/>
              </a:solidFill>
              <a:ln>
                <a:noFill/>
              </a:ln>
              <a:effectLst/>
            </c:spPr>
            <c:extLst>
              <c:ext xmlns:c16="http://schemas.microsoft.com/office/drawing/2014/chart" uri="{C3380CC4-5D6E-409C-BE32-E72D297353CC}">
                <c16:uniqueId val="{0000000D-B3C0-4034-A08C-21702CC26EB2}"/>
              </c:ext>
            </c:extLst>
          </c:dPt>
          <c:dPt>
            <c:idx val="10"/>
            <c:invertIfNegative val="0"/>
            <c:bubble3D val="0"/>
            <c:spPr>
              <a:solidFill>
                <a:srgbClr val="F46C31"/>
              </a:solidFill>
              <a:ln>
                <a:noFill/>
              </a:ln>
              <a:effectLst/>
            </c:spPr>
            <c:extLst>
              <c:ext xmlns:c16="http://schemas.microsoft.com/office/drawing/2014/chart" uri="{C3380CC4-5D6E-409C-BE32-E72D297353CC}">
                <c16:uniqueId val="{0000000F-B3C0-4034-A08C-21702CC26EB2}"/>
              </c:ext>
            </c:extLst>
          </c:dPt>
          <c:dPt>
            <c:idx val="11"/>
            <c:invertIfNegative val="0"/>
            <c:bubble3D val="0"/>
            <c:spPr>
              <a:solidFill>
                <a:srgbClr val="F46C31"/>
              </a:solidFill>
              <a:ln>
                <a:noFill/>
              </a:ln>
              <a:effectLst/>
            </c:spPr>
            <c:extLst>
              <c:ext xmlns:c16="http://schemas.microsoft.com/office/drawing/2014/chart" uri="{C3380CC4-5D6E-409C-BE32-E72D297353CC}">
                <c16:uniqueId val="{00000011-B3C0-4034-A08C-21702CC26EB2}"/>
              </c:ext>
            </c:extLst>
          </c:dPt>
          <c:dPt>
            <c:idx val="12"/>
            <c:invertIfNegative val="0"/>
            <c:bubble3D val="0"/>
            <c:spPr>
              <a:solidFill>
                <a:srgbClr val="F46C31"/>
              </a:solidFill>
              <a:ln>
                <a:noFill/>
              </a:ln>
              <a:effectLst/>
            </c:spPr>
            <c:extLst>
              <c:ext xmlns:c16="http://schemas.microsoft.com/office/drawing/2014/chart" uri="{C3380CC4-5D6E-409C-BE32-E72D297353CC}">
                <c16:uniqueId val="{00000013-B3C0-4034-A08C-21702CC26EB2}"/>
              </c:ext>
            </c:extLst>
          </c:dPt>
          <c:dPt>
            <c:idx val="13"/>
            <c:invertIfNegative val="0"/>
            <c:bubble3D val="0"/>
            <c:spPr>
              <a:solidFill>
                <a:srgbClr val="F46C31"/>
              </a:solidFill>
              <a:ln>
                <a:noFill/>
              </a:ln>
              <a:effectLst/>
            </c:spPr>
            <c:extLst>
              <c:ext xmlns:c16="http://schemas.microsoft.com/office/drawing/2014/chart" uri="{C3380CC4-5D6E-409C-BE32-E72D297353CC}">
                <c16:uniqueId val="{00000015-B3C0-4034-A08C-21702CC26EB2}"/>
              </c:ext>
            </c:extLst>
          </c:dPt>
          <c:dPt>
            <c:idx val="14"/>
            <c:invertIfNegative val="0"/>
            <c:bubble3D val="0"/>
            <c:spPr>
              <a:solidFill>
                <a:srgbClr val="F46C31"/>
              </a:solidFill>
              <a:ln>
                <a:noFill/>
              </a:ln>
              <a:effectLst/>
            </c:spPr>
            <c:extLst>
              <c:ext xmlns:c16="http://schemas.microsoft.com/office/drawing/2014/chart" uri="{C3380CC4-5D6E-409C-BE32-E72D297353CC}">
                <c16:uniqueId val="{00000017-B3C0-4034-A08C-21702CC26EB2}"/>
              </c:ext>
            </c:extLst>
          </c:dPt>
          <c:dPt>
            <c:idx val="15"/>
            <c:invertIfNegative val="0"/>
            <c:bubble3D val="0"/>
            <c:spPr>
              <a:solidFill>
                <a:srgbClr val="F46C31"/>
              </a:solidFill>
              <a:ln>
                <a:noFill/>
              </a:ln>
              <a:effectLst/>
            </c:spPr>
            <c:extLst>
              <c:ext xmlns:c16="http://schemas.microsoft.com/office/drawing/2014/chart" uri="{C3380CC4-5D6E-409C-BE32-E72D297353CC}">
                <c16:uniqueId val="{00000019-B3C0-4034-A08C-21702CC26EB2}"/>
              </c:ext>
            </c:extLst>
          </c:dPt>
          <c:dPt>
            <c:idx val="16"/>
            <c:invertIfNegative val="0"/>
            <c:bubble3D val="0"/>
            <c:spPr>
              <a:solidFill>
                <a:srgbClr val="002F5F"/>
              </a:solidFill>
              <a:ln>
                <a:noFill/>
              </a:ln>
              <a:effectLst/>
            </c:spPr>
            <c:extLst>
              <c:ext xmlns:c16="http://schemas.microsoft.com/office/drawing/2014/chart" uri="{C3380CC4-5D6E-409C-BE32-E72D297353CC}">
                <c16:uniqueId val="{00000000-095B-4E6C-BBC1-3E3E8048674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Plan de formation ou perfectionnement des employés</c:v>
                </c:pt>
                <c:pt idx="1">
                  <c:v>Aide à la promotion de l’image de votre entreprise (marketing employeur)</c:v>
                </c:pt>
                <c:pt idx="2">
                  <c:v>Information sur les nouvelles tendances en matière de gestion des ressources humaines</c:v>
                </c:pt>
                <c:pt idx="3">
                  <c:v>Échanges/réseautage avec d'autres entreprises pour connaître les actions qu’elles ont posées</c:v>
                </c:pt>
                <c:pt idx="4">
                  <c:v>Aide à l’innovation</c:v>
                </c:pt>
                <c:pt idx="5">
                  <c:v>Information sur les tendances de marché (comportement du client, concurrence, démographie, styles de vie, etc.)</c:v>
                </c:pt>
                <c:pt idx="6">
                  <c:v>Plan de formation ou de perfectionnement des dirigeants/des cadres</c:v>
                </c:pt>
                <c:pt idx="7">
                  <c:v>Partage de main-d’oeuvre avec d’autres entreprises (postes à temps partiel ou saisonniers)</c:v>
                </c:pt>
                <c:pt idx="8">
                  <c:v>Aide à l’implantation des technologies numériques</c:v>
                </c:pt>
                <c:pt idx="9">
                  <c:v>Aide à l'implantation d'une politique gestion des ressources humaines</c:v>
                </c:pt>
                <c:pt idx="10">
                  <c:v>Diagnostic d’entreprise</c:v>
                </c:pt>
                <c:pt idx="11">
                  <c:v>Aide à l’implantation du commerce en ligne</c:v>
                </c:pt>
                <c:pt idx="12">
                  <c:v>Aide au développement des marchés extérieurs à votre région</c:v>
                </c:pt>
                <c:pt idx="13">
                  <c:v>Outils d'aide au recrutement ou à la rétention de main d'oeuvre</c:v>
                </c:pt>
                <c:pt idx="14">
                  <c:v>Subvention, financement</c:v>
                </c:pt>
                <c:pt idx="15">
                  <c:v>Autres</c:v>
                </c:pt>
                <c:pt idx="16">
                  <c:v>Aucune aide nécessaire</c:v>
                </c:pt>
              </c:strCache>
            </c:strRef>
          </c:cat>
          <c:val>
            <c:numRef>
              <c:f>Sheet1!$B$2:$B$18</c:f>
              <c:numCache>
                <c:formatCode>0%</c:formatCode>
                <c:ptCount val="17"/>
                <c:pt idx="0">
                  <c:v>0.54</c:v>
                </c:pt>
                <c:pt idx="1">
                  <c:v>0.46</c:v>
                </c:pt>
                <c:pt idx="2">
                  <c:v>0.43</c:v>
                </c:pt>
                <c:pt idx="3">
                  <c:v>0.42</c:v>
                </c:pt>
                <c:pt idx="4">
                  <c:v>0.4</c:v>
                </c:pt>
                <c:pt idx="5">
                  <c:v>0.37</c:v>
                </c:pt>
                <c:pt idx="6">
                  <c:v>0.35</c:v>
                </c:pt>
                <c:pt idx="7">
                  <c:v>0.35</c:v>
                </c:pt>
                <c:pt idx="8">
                  <c:v>0.35</c:v>
                </c:pt>
                <c:pt idx="9">
                  <c:v>0.3</c:v>
                </c:pt>
                <c:pt idx="10">
                  <c:v>0.24</c:v>
                </c:pt>
                <c:pt idx="11">
                  <c:v>0.24</c:v>
                </c:pt>
                <c:pt idx="12">
                  <c:v>0.2</c:v>
                </c:pt>
                <c:pt idx="13">
                  <c:v>0.02</c:v>
                </c:pt>
                <c:pt idx="14">
                  <c:v>0.02</c:v>
                </c:pt>
                <c:pt idx="15">
                  <c:v>0.03</c:v>
                </c:pt>
                <c:pt idx="16">
                  <c:v>7.0000000000000007E-2</c:v>
                </c:pt>
              </c:numCache>
            </c:numRef>
          </c:val>
          <c:extLst>
            <c:ext xmlns:c16="http://schemas.microsoft.com/office/drawing/2014/chart" uri="{C3380CC4-5D6E-409C-BE32-E72D297353CC}">
              <c16:uniqueId val="{0000001A-B3C0-4034-A08C-21702CC26EB2}"/>
            </c:ext>
          </c:extLst>
        </c:ser>
        <c:dLbls>
          <c:showLegendKey val="0"/>
          <c:showVal val="0"/>
          <c:showCatName val="0"/>
          <c:showSerName val="0"/>
          <c:showPercent val="0"/>
          <c:showBubbleSize val="0"/>
        </c:dLbls>
        <c:gapWidth val="60"/>
        <c:axId val="-2064249680"/>
        <c:axId val="-2064252944"/>
      </c:barChart>
      <c:catAx>
        <c:axId val="-20642496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252944"/>
        <c:crosses val="autoZero"/>
        <c:auto val="1"/>
        <c:lblAlgn val="ctr"/>
        <c:lblOffset val="100"/>
        <c:noMultiLvlLbl val="0"/>
      </c:catAx>
      <c:valAx>
        <c:axId val="-2064252944"/>
        <c:scaling>
          <c:orientation val="minMax"/>
          <c:max val="0.65000000000000013"/>
          <c:min val="0"/>
        </c:scaling>
        <c:delete val="1"/>
        <c:axPos val="t"/>
        <c:numFmt formatCode="0%" sourceLinked="1"/>
        <c:majorTickMark val="out"/>
        <c:minorTickMark val="none"/>
        <c:tickLblPos val="nextTo"/>
        <c:crossAx val="-2064249680"/>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5" y="2"/>
            <a:ext cx="4035753" cy="351942"/>
          </a:xfrm>
          <a:prstGeom prst="rect">
            <a:avLst/>
          </a:prstGeom>
          <a:noFill/>
          <a:ln w="9525">
            <a:noFill/>
            <a:miter lim="800000"/>
            <a:headEnd/>
            <a:tailEnd/>
          </a:ln>
          <a:effectLst/>
        </p:spPr>
        <p:txBody>
          <a:bodyPr vert="horz" wrap="square" lIns="93295" tIns="46647" rIns="93295" bIns="46647" numCol="1" anchor="t" anchorCtr="0" compatLnSpc="1">
            <a:prstTxWarp prst="textNoShape">
              <a:avLst/>
            </a:prstTxWarp>
          </a:bodyPr>
          <a:lstStyle>
            <a:lvl1pPr defTabSz="931745">
              <a:defRPr sz="1200" b="0"/>
            </a:lvl1pPr>
          </a:lstStyle>
          <a:p>
            <a:endParaRPr lang="en-US"/>
          </a:p>
        </p:txBody>
      </p:sp>
      <p:sp>
        <p:nvSpPr>
          <p:cNvPr id="7171" name="Rectangle 3"/>
          <p:cNvSpPr>
            <a:spLocks noGrp="1" noChangeArrowheads="1"/>
          </p:cNvSpPr>
          <p:nvPr>
            <p:ph type="dt" sz="quarter" idx="1"/>
          </p:nvPr>
        </p:nvSpPr>
        <p:spPr bwMode="auto">
          <a:xfrm>
            <a:off x="5275083" y="2"/>
            <a:ext cx="4035753" cy="351942"/>
          </a:xfrm>
          <a:prstGeom prst="rect">
            <a:avLst/>
          </a:prstGeom>
          <a:noFill/>
          <a:ln w="9525">
            <a:noFill/>
            <a:miter lim="800000"/>
            <a:headEnd/>
            <a:tailEnd/>
          </a:ln>
          <a:effectLst/>
        </p:spPr>
        <p:txBody>
          <a:bodyPr vert="horz" wrap="square" lIns="93295" tIns="46647" rIns="93295" bIns="46647" numCol="1" anchor="t" anchorCtr="0" compatLnSpc="1">
            <a:prstTxWarp prst="textNoShape">
              <a:avLst/>
            </a:prstTxWarp>
          </a:bodyPr>
          <a:lstStyle>
            <a:lvl1pPr algn="r" defTabSz="931745">
              <a:defRPr sz="1200" b="0"/>
            </a:lvl1pPr>
          </a:lstStyle>
          <a:p>
            <a:endParaRPr lang="en-US"/>
          </a:p>
        </p:txBody>
      </p:sp>
      <p:sp>
        <p:nvSpPr>
          <p:cNvPr id="7173" name="Rectangle 5"/>
          <p:cNvSpPr>
            <a:spLocks noGrp="1" noChangeArrowheads="1"/>
          </p:cNvSpPr>
          <p:nvPr>
            <p:ph type="sldNum" sz="quarter" idx="3"/>
          </p:nvPr>
        </p:nvSpPr>
        <p:spPr bwMode="auto">
          <a:xfrm>
            <a:off x="5275083" y="6672765"/>
            <a:ext cx="4035753" cy="351942"/>
          </a:xfrm>
          <a:prstGeom prst="rect">
            <a:avLst/>
          </a:prstGeom>
          <a:noFill/>
          <a:ln w="9525">
            <a:noFill/>
            <a:miter lim="800000"/>
            <a:headEnd/>
            <a:tailEnd/>
          </a:ln>
          <a:effectLst/>
        </p:spPr>
        <p:txBody>
          <a:bodyPr vert="horz" wrap="square" lIns="93295" tIns="46647" rIns="93295" bIns="46647" numCol="1" anchor="b" anchorCtr="0" compatLnSpc="1">
            <a:prstTxWarp prst="textNoShape">
              <a:avLst/>
            </a:prstTxWarp>
          </a:bodyPr>
          <a:lstStyle>
            <a:lvl1pPr algn="r" defTabSz="931745">
              <a:defRPr sz="1200" b="0"/>
            </a:lvl1pPr>
          </a:lstStyle>
          <a:p>
            <a:fld id="{6AEA54F6-711F-4DBB-9924-321DBBB26C37}" type="slidenum">
              <a:rPr lang="fr-CA"/>
              <a:pPr/>
              <a:t>‹N°›</a:t>
            </a:fld>
            <a:endParaRPr lang="fr-CA"/>
          </a:p>
        </p:txBody>
      </p:sp>
      <p:sp>
        <p:nvSpPr>
          <p:cNvPr id="6" name="Espace réservé du pied de page 5"/>
          <p:cNvSpPr>
            <a:spLocks noGrp="1"/>
          </p:cNvSpPr>
          <p:nvPr>
            <p:ph type="ftr" sz="quarter" idx="2"/>
          </p:nvPr>
        </p:nvSpPr>
        <p:spPr>
          <a:xfrm>
            <a:off x="0" y="6674049"/>
            <a:ext cx="4035628" cy="350704"/>
          </a:xfrm>
          <a:prstGeom prst="rect">
            <a:avLst/>
          </a:prstGeom>
        </p:spPr>
        <p:txBody>
          <a:bodyPr vert="horz" lIns="88286" tIns="44144" rIns="88286" bIns="44144" rtlCol="0" anchor="b"/>
          <a:lstStyle>
            <a:lvl1pPr algn="l">
              <a:defRPr sz="1100"/>
            </a:lvl1pPr>
          </a:lstStyle>
          <a:p>
            <a:endParaRPr lang="fr-CA"/>
          </a:p>
        </p:txBody>
      </p:sp>
    </p:spTree>
    <p:extLst>
      <p:ext uri="{BB962C8B-B14F-4D97-AF65-F5344CB8AC3E}">
        <p14:creationId xmlns:p14="http://schemas.microsoft.com/office/powerpoint/2010/main" val="4142918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5" y="2"/>
            <a:ext cx="4035753" cy="351942"/>
          </a:xfrm>
          <a:prstGeom prst="rect">
            <a:avLst/>
          </a:prstGeom>
          <a:noFill/>
          <a:ln w="9525">
            <a:noFill/>
            <a:miter lim="800000"/>
            <a:headEnd/>
            <a:tailEnd/>
          </a:ln>
          <a:effectLst/>
        </p:spPr>
        <p:txBody>
          <a:bodyPr vert="horz" wrap="square" lIns="93295" tIns="46647" rIns="93295" bIns="46647" numCol="1" anchor="t" anchorCtr="0" compatLnSpc="1">
            <a:prstTxWarp prst="textNoShape">
              <a:avLst/>
            </a:prstTxWarp>
          </a:bodyPr>
          <a:lstStyle>
            <a:lvl1pPr defTabSz="931745">
              <a:defRPr sz="1200" b="0"/>
            </a:lvl1pPr>
          </a:lstStyle>
          <a:p>
            <a:endParaRPr lang="en-US"/>
          </a:p>
        </p:txBody>
      </p:sp>
      <p:sp>
        <p:nvSpPr>
          <p:cNvPr id="10243" name="Rectangle 3"/>
          <p:cNvSpPr>
            <a:spLocks noGrp="1" noChangeArrowheads="1"/>
          </p:cNvSpPr>
          <p:nvPr>
            <p:ph type="dt" idx="1"/>
          </p:nvPr>
        </p:nvSpPr>
        <p:spPr bwMode="auto">
          <a:xfrm>
            <a:off x="5275083" y="2"/>
            <a:ext cx="4035753" cy="351942"/>
          </a:xfrm>
          <a:prstGeom prst="rect">
            <a:avLst/>
          </a:prstGeom>
          <a:noFill/>
          <a:ln w="9525">
            <a:noFill/>
            <a:miter lim="800000"/>
            <a:headEnd/>
            <a:tailEnd/>
          </a:ln>
          <a:effectLst/>
        </p:spPr>
        <p:txBody>
          <a:bodyPr vert="horz" wrap="square" lIns="93295" tIns="46647" rIns="93295" bIns="46647" numCol="1" anchor="t" anchorCtr="0" compatLnSpc="1">
            <a:prstTxWarp prst="textNoShape">
              <a:avLst/>
            </a:prstTxWarp>
          </a:bodyPr>
          <a:lstStyle>
            <a:lvl1pPr algn="r" defTabSz="931745">
              <a:defRPr sz="1200" b="0"/>
            </a:lvl1pPr>
          </a:lstStyle>
          <a:p>
            <a:endParaRPr lang="en-US"/>
          </a:p>
        </p:txBody>
      </p:sp>
      <p:sp>
        <p:nvSpPr>
          <p:cNvPr id="36868" name="Rectangle 4"/>
          <p:cNvSpPr>
            <a:spLocks noGrp="1" noRot="1" noChangeAspect="1" noChangeArrowheads="1" noTextEdit="1"/>
          </p:cNvSpPr>
          <p:nvPr>
            <p:ph type="sldImg" idx="2"/>
          </p:nvPr>
        </p:nvSpPr>
        <p:spPr bwMode="auto">
          <a:xfrm>
            <a:off x="2316163" y="525463"/>
            <a:ext cx="4684712" cy="26352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31662" y="3338739"/>
            <a:ext cx="7448953" cy="3161196"/>
          </a:xfrm>
          <a:prstGeom prst="rect">
            <a:avLst/>
          </a:prstGeom>
          <a:noFill/>
          <a:ln w="9525">
            <a:noFill/>
            <a:miter lim="800000"/>
            <a:headEnd/>
            <a:tailEnd/>
          </a:ln>
          <a:effectLst/>
        </p:spPr>
        <p:txBody>
          <a:bodyPr vert="horz" wrap="square" lIns="93295" tIns="46647" rIns="93295" bIns="46647" numCol="1" anchor="t" anchorCtr="0" compatLnSpc="1">
            <a:prstTxWarp prst="textNoShape">
              <a:avLst/>
            </a:prstTxWarp>
          </a:bodyPr>
          <a:lstStyle/>
          <a:p>
            <a:pPr lvl="0"/>
            <a:r>
              <a:rPr lang="fr-CA" noProof="0"/>
              <a:t>Cliquez pour modifier les styles du texte du masque</a:t>
            </a:r>
          </a:p>
          <a:p>
            <a:pPr lvl="1"/>
            <a:r>
              <a:rPr lang="fr-CA" noProof="0"/>
              <a:t>Deuxième niveau</a:t>
            </a:r>
          </a:p>
          <a:p>
            <a:pPr lvl="2"/>
            <a:r>
              <a:rPr lang="fr-CA" noProof="0"/>
              <a:t>Troisième niveau</a:t>
            </a:r>
          </a:p>
          <a:p>
            <a:pPr lvl="3"/>
            <a:r>
              <a:rPr lang="fr-CA" noProof="0"/>
              <a:t>Quatrième niveau</a:t>
            </a:r>
          </a:p>
          <a:p>
            <a:pPr lvl="4"/>
            <a:r>
              <a:rPr lang="fr-CA" noProof="0"/>
              <a:t>Cinquième niveau</a:t>
            </a:r>
          </a:p>
        </p:txBody>
      </p:sp>
      <p:sp>
        <p:nvSpPr>
          <p:cNvPr id="10246" name="Rectangle 6"/>
          <p:cNvSpPr>
            <a:spLocks noGrp="1" noChangeArrowheads="1"/>
          </p:cNvSpPr>
          <p:nvPr>
            <p:ph type="ftr" sz="quarter" idx="4"/>
          </p:nvPr>
        </p:nvSpPr>
        <p:spPr bwMode="auto">
          <a:xfrm>
            <a:off x="5" y="6672765"/>
            <a:ext cx="4035753" cy="351942"/>
          </a:xfrm>
          <a:prstGeom prst="rect">
            <a:avLst/>
          </a:prstGeom>
          <a:noFill/>
          <a:ln w="9525">
            <a:noFill/>
            <a:miter lim="800000"/>
            <a:headEnd/>
            <a:tailEnd/>
          </a:ln>
          <a:effectLst/>
        </p:spPr>
        <p:txBody>
          <a:bodyPr vert="horz" wrap="square" lIns="93295" tIns="46647" rIns="93295" bIns="46647" numCol="1" anchor="b" anchorCtr="0" compatLnSpc="1">
            <a:prstTxWarp prst="textNoShape">
              <a:avLst/>
            </a:prstTxWarp>
          </a:bodyPr>
          <a:lstStyle>
            <a:lvl1pPr defTabSz="931745">
              <a:defRPr sz="1200" b="0"/>
            </a:lvl1pPr>
          </a:lstStyle>
          <a:p>
            <a:endParaRPr lang="en-US"/>
          </a:p>
        </p:txBody>
      </p:sp>
      <p:sp>
        <p:nvSpPr>
          <p:cNvPr id="10247" name="Rectangle 7"/>
          <p:cNvSpPr>
            <a:spLocks noGrp="1" noChangeArrowheads="1"/>
          </p:cNvSpPr>
          <p:nvPr>
            <p:ph type="sldNum" sz="quarter" idx="5"/>
          </p:nvPr>
        </p:nvSpPr>
        <p:spPr bwMode="auto">
          <a:xfrm>
            <a:off x="5275083" y="6672765"/>
            <a:ext cx="4035753" cy="351942"/>
          </a:xfrm>
          <a:prstGeom prst="rect">
            <a:avLst/>
          </a:prstGeom>
          <a:noFill/>
          <a:ln w="9525">
            <a:noFill/>
            <a:miter lim="800000"/>
            <a:headEnd/>
            <a:tailEnd/>
          </a:ln>
          <a:effectLst/>
        </p:spPr>
        <p:txBody>
          <a:bodyPr vert="horz" wrap="square" lIns="93295" tIns="46647" rIns="93295" bIns="46647" numCol="1" anchor="b" anchorCtr="0" compatLnSpc="1">
            <a:prstTxWarp prst="textNoShape">
              <a:avLst/>
            </a:prstTxWarp>
          </a:bodyPr>
          <a:lstStyle>
            <a:lvl1pPr algn="r" defTabSz="931745">
              <a:defRPr sz="1200" b="0"/>
            </a:lvl1pPr>
          </a:lstStyle>
          <a:p>
            <a:fld id="{3C67199F-3D02-45DC-8182-CEE99E7046C5}" type="slidenum">
              <a:rPr lang="fr-CA"/>
              <a:pPr/>
              <a:t>‹N°›</a:t>
            </a:fld>
            <a:endParaRPr lang="fr-CA"/>
          </a:p>
        </p:txBody>
      </p:sp>
    </p:spTree>
    <p:extLst>
      <p:ext uri="{BB962C8B-B14F-4D97-AF65-F5344CB8AC3E}">
        <p14:creationId xmlns:p14="http://schemas.microsoft.com/office/powerpoint/2010/main" val="337218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6767500-2F5E-411E-927C-B45CAD5549D9}" type="slidenum">
              <a:rPr lang="fr-CA"/>
              <a:pPr/>
              <a:t>1</a:t>
            </a:fld>
            <a:endParaRPr lang="fr-CA"/>
          </a:p>
        </p:txBody>
      </p:sp>
      <p:sp>
        <p:nvSpPr>
          <p:cNvPr id="37891" name="Rectangle 2"/>
          <p:cNvSpPr>
            <a:spLocks noGrp="1" noRot="1" noChangeAspect="1" noChangeArrowheads="1" noTextEdit="1"/>
          </p:cNvSpPr>
          <p:nvPr>
            <p:ph type="sldImg"/>
          </p:nvPr>
        </p:nvSpPr>
        <p:spPr>
          <a:xfrm>
            <a:off x="1809750" y="174625"/>
            <a:ext cx="5597525" cy="3148013"/>
          </a:xfrm>
          <a:ln/>
        </p:spPr>
      </p:sp>
      <p:sp>
        <p:nvSpPr>
          <p:cNvPr id="3789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552250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13</a:t>
            </a:fld>
            <a:endParaRPr lang="fr-CA"/>
          </a:p>
        </p:txBody>
      </p:sp>
    </p:spTree>
    <p:extLst>
      <p:ext uri="{BB962C8B-B14F-4D97-AF65-F5344CB8AC3E}">
        <p14:creationId xmlns:p14="http://schemas.microsoft.com/office/powerpoint/2010/main" val="308754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14</a:t>
            </a:fld>
            <a:endParaRPr lang="fr-CA"/>
          </a:p>
        </p:txBody>
      </p:sp>
    </p:spTree>
    <p:extLst>
      <p:ext uri="{BB962C8B-B14F-4D97-AF65-F5344CB8AC3E}">
        <p14:creationId xmlns:p14="http://schemas.microsoft.com/office/powerpoint/2010/main" val="3414637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23</a:t>
            </a:fld>
            <a:endParaRPr lang="fr-CA"/>
          </a:p>
        </p:txBody>
      </p:sp>
    </p:spTree>
    <p:extLst>
      <p:ext uri="{BB962C8B-B14F-4D97-AF65-F5344CB8AC3E}">
        <p14:creationId xmlns:p14="http://schemas.microsoft.com/office/powerpoint/2010/main" val="36851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4</a:t>
            </a:fld>
            <a:endParaRPr lang="fr-CA"/>
          </a:p>
        </p:txBody>
      </p:sp>
    </p:spTree>
    <p:extLst>
      <p:ext uri="{BB962C8B-B14F-4D97-AF65-F5344CB8AC3E}">
        <p14:creationId xmlns:p14="http://schemas.microsoft.com/office/powerpoint/2010/main" val="304249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5</a:t>
            </a:fld>
            <a:endParaRPr lang="fr-CA"/>
          </a:p>
        </p:txBody>
      </p:sp>
    </p:spTree>
    <p:extLst>
      <p:ext uri="{BB962C8B-B14F-4D97-AF65-F5344CB8AC3E}">
        <p14:creationId xmlns:p14="http://schemas.microsoft.com/office/powerpoint/2010/main" val="193878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6</a:t>
            </a:fld>
            <a:endParaRPr lang="fr-CA"/>
          </a:p>
        </p:txBody>
      </p:sp>
    </p:spTree>
    <p:extLst>
      <p:ext uri="{BB962C8B-B14F-4D97-AF65-F5344CB8AC3E}">
        <p14:creationId xmlns:p14="http://schemas.microsoft.com/office/powerpoint/2010/main" val="36787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7</a:t>
            </a:fld>
            <a:endParaRPr lang="fr-CA"/>
          </a:p>
        </p:txBody>
      </p:sp>
    </p:spTree>
    <p:extLst>
      <p:ext uri="{BB962C8B-B14F-4D97-AF65-F5344CB8AC3E}">
        <p14:creationId xmlns:p14="http://schemas.microsoft.com/office/powerpoint/2010/main" val="2595915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8</a:t>
            </a:fld>
            <a:endParaRPr lang="fr-CA"/>
          </a:p>
        </p:txBody>
      </p:sp>
    </p:spTree>
    <p:extLst>
      <p:ext uri="{BB962C8B-B14F-4D97-AF65-F5344CB8AC3E}">
        <p14:creationId xmlns:p14="http://schemas.microsoft.com/office/powerpoint/2010/main" val="60157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10</a:t>
            </a:fld>
            <a:endParaRPr lang="fr-CA"/>
          </a:p>
        </p:txBody>
      </p:sp>
    </p:spTree>
    <p:extLst>
      <p:ext uri="{BB962C8B-B14F-4D97-AF65-F5344CB8AC3E}">
        <p14:creationId xmlns:p14="http://schemas.microsoft.com/office/powerpoint/2010/main" val="94498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11</a:t>
            </a:fld>
            <a:endParaRPr lang="fr-CA"/>
          </a:p>
        </p:txBody>
      </p:sp>
    </p:spTree>
    <p:extLst>
      <p:ext uri="{BB962C8B-B14F-4D97-AF65-F5344CB8AC3E}">
        <p14:creationId xmlns:p14="http://schemas.microsoft.com/office/powerpoint/2010/main" val="15237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12</a:t>
            </a:fld>
            <a:endParaRPr lang="fr-CA"/>
          </a:p>
        </p:txBody>
      </p:sp>
    </p:spTree>
    <p:extLst>
      <p:ext uri="{BB962C8B-B14F-4D97-AF65-F5344CB8AC3E}">
        <p14:creationId xmlns:p14="http://schemas.microsoft.com/office/powerpoint/2010/main" val="1200885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440510" y="1670177"/>
            <a:ext cx="3216846" cy="1102519"/>
          </a:xfrm>
          <a:prstGeom prst="rect">
            <a:avLst/>
          </a:prstGeom>
        </p:spPr>
        <p:txBody>
          <a:bodyPr anchor="ctr"/>
          <a:lstStyle>
            <a:lvl1pPr>
              <a:defRPr sz="1600">
                <a:solidFill>
                  <a:srgbClr val="222223"/>
                </a:solidFill>
                <a:latin typeface="Trebuchet MS" panose="020B0603020202020204" pitchFamily="34" charset="0"/>
                <a:cs typeface="Calibri" panose="020F0502020204030204" pitchFamily="34" charset="0"/>
              </a:defRPr>
            </a:lvl1pPr>
          </a:lstStyle>
          <a:p>
            <a:r>
              <a:rPr lang="fr-FR" dirty="0"/>
              <a:t>Modifiez le style du titre</a:t>
            </a:r>
            <a:endParaRPr lang="fr-CA" dirty="0"/>
          </a:p>
        </p:txBody>
      </p:sp>
      <p:sp>
        <p:nvSpPr>
          <p:cNvPr id="3" name="Sous-titre 2"/>
          <p:cNvSpPr>
            <a:spLocks noGrp="1"/>
          </p:cNvSpPr>
          <p:nvPr>
            <p:ph type="subTitle" idx="1"/>
          </p:nvPr>
        </p:nvSpPr>
        <p:spPr>
          <a:xfrm>
            <a:off x="4973282" y="2993591"/>
            <a:ext cx="2950420" cy="1111341"/>
          </a:xfrm>
          <a:prstGeom prst="rect">
            <a:avLst/>
          </a:prstGeom>
        </p:spPr>
        <p:txBody>
          <a:bodyPr anchor="ctr"/>
          <a:lstStyle>
            <a:lvl1pPr marL="0" indent="0" algn="ctr">
              <a:buNone/>
              <a:defRPr sz="1600">
                <a:solidFill>
                  <a:srgbClr val="1B2F5F"/>
                </a:solidFill>
                <a:latin typeface="Trebuchet MS" panose="020B0603020202020204" pitchFamily="34" charset="0"/>
                <a:cs typeface="Calibri" panose="020F050202020403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dirty="0"/>
              <a:t>Modifiez le style des sous-titres du masque</a:t>
            </a:r>
            <a:endParaRPr lang="fr-CA" dirty="0"/>
          </a:p>
        </p:txBody>
      </p:sp>
      <p:sp>
        <p:nvSpPr>
          <p:cNvPr id="5" name="Espace réservé du texte 4"/>
          <p:cNvSpPr>
            <a:spLocks noGrp="1"/>
          </p:cNvSpPr>
          <p:nvPr>
            <p:ph type="body" sz="quarter" idx="10"/>
          </p:nvPr>
        </p:nvSpPr>
        <p:spPr>
          <a:xfrm>
            <a:off x="6461648" y="4338983"/>
            <a:ext cx="2401888" cy="703263"/>
          </a:xfrm>
          <a:prstGeom prst="rect">
            <a:avLst/>
          </a:prstGeom>
        </p:spPr>
        <p:txBody>
          <a:bodyPr anchor="ctr"/>
          <a:lstStyle>
            <a:lvl1pPr marL="0" indent="0" algn="r">
              <a:spcBef>
                <a:spcPts val="0"/>
              </a:spcBef>
              <a:buNone/>
              <a:defRPr sz="1000">
                <a:solidFill>
                  <a:srgbClr val="444647"/>
                </a:solidFill>
                <a:latin typeface="Calibri" panose="020F0502020204030204" pitchFamily="34" charset="0"/>
                <a:cs typeface="Calibri" panose="020F0502020204030204" pitchFamily="34" charset="0"/>
              </a:defRPr>
            </a:lvl1pPr>
            <a:lvl2pPr marL="323850" indent="0">
              <a:buNone/>
              <a:defRPr sz="1200">
                <a:latin typeface="Calibri" panose="020F0502020204030204" pitchFamily="34" charset="0"/>
                <a:cs typeface="Calibri" panose="020F0502020204030204" pitchFamily="34" charset="0"/>
              </a:defRPr>
            </a:lvl2pPr>
            <a:lvl3pPr marL="648891" indent="0">
              <a:buNone/>
              <a:defRPr sz="1200">
                <a:latin typeface="Calibri" panose="020F0502020204030204" pitchFamily="34" charset="0"/>
                <a:cs typeface="Calibri" panose="020F0502020204030204" pitchFamily="34" charset="0"/>
              </a:defRPr>
            </a:lvl3pPr>
            <a:lvl4pPr marL="972741" indent="0">
              <a:buNone/>
              <a:defRPr sz="1200">
                <a:latin typeface="Calibri" panose="020F0502020204030204" pitchFamily="34" charset="0"/>
                <a:cs typeface="Calibri" panose="020F0502020204030204" pitchFamily="34" charset="0"/>
              </a:defRPr>
            </a:lvl4pPr>
            <a:lvl5pPr marL="1297781" indent="0">
              <a:buNone/>
              <a:defRPr sz="1200">
                <a:latin typeface="Calibri" panose="020F0502020204030204" pitchFamily="34" charset="0"/>
                <a:cs typeface="Calibri" panose="020F0502020204030204" pitchFamily="34" charset="0"/>
              </a:defRPr>
            </a:lvl5pPr>
          </a:lstStyle>
          <a:p>
            <a:pPr lvl="0"/>
            <a:r>
              <a:rPr lang="fr-FR" dirty="0"/>
              <a:t>Modifiez les styles du texte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64781" y="1893839"/>
            <a:ext cx="7772400" cy="1102519"/>
          </a:xfrm>
          <a:prstGeom prst="rect">
            <a:avLst/>
          </a:prstGeom>
        </p:spPr>
        <p:txBody>
          <a:bodyPr/>
          <a:lstStyle>
            <a:lvl1pPr algn="l">
              <a:defRPr sz="5400" b="1">
                <a:solidFill>
                  <a:srgbClr val="F47206"/>
                </a:solidFill>
                <a:latin typeface="Calibri" panose="020F0502020204030204" pitchFamily="34" charset="0"/>
                <a:cs typeface="Calibri" panose="020F0502020204030204" pitchFamily="34" charset="0"/>
              </a:defRPr>
            </a:lvl1pPr>
          </a:lstStyle>
          <a:p>
            <a:r>
              <a:rPr lang="fr-FR" dirty="0"/>
              <a:t>Modifiez le style du titre</a:t>
            </a:r>
            <a:endParaRPr lang="fr-CA" dirty="0"/>
          </a:p>
        </p:txBody>
      </p:sp>
      <p:sp>
        <p:nvSpPr>
          <p:cNvPr id="5" name="Rectangle 2"/>
          <p:cNvSpPr>
            <a:spLocks noGrp="1" noChangeArrowheads="1"/>
          </p:cNvSpPr>
          <p:nvPr>
            <p:ph type="sldNum" sz="quarter" idx="4"/>
          </p:nvPr>
        </p:nvSpPr>
        <p:spPr bwMode="auto">
          <a:xfrm>
            <a:off x="8559249" y="4712062"/>
            <a:ext cx="466332" cy="320426"/>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solidFill>
                  <a:srgbClr val="000000"/>
                </a:solidFill>
              </a:rPr>
              <a:pPr/>
              <a:t>‹N°›</a:t>
            </a:fld>
            <a:endParaRPr lang="fr-CA">
              <a:solidFill>
                <a:srgbClr val="000000"/>
              </a:solidFill>
            </a:endParaRPr>
          </a:p>
        </p:txBody>
      </p:sp>
    </p:spTree>
    <p:extLst>
      <p:ext uri="{BB962C8B-B14F-4D97-AF65-F5344CB8AC3E}">
        <p14:creationId xmlns:p14="http://schemas.microsoft.com/office/powerpoint/2010/main" val="136851245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
        <p:nvSpPr>
          <p:cNvPr id="4" name="Espace réservé du contenu 2"/>
          <p:cNvSpPr>
            <a:spLocks noGrp="1"/>
          </p:cNvSpPr>
          <p:nvPr>
            <p:ph idx="11"/>
          </p:nvPr>
        </p:nvSpPr>
        <p:spPr>
          <a:xfrm>
            <a:off x="300415" y="89495"/>
            <a:ext cx="8606762" cy="436778"/>
          </a:xfrm>
          <a:prstGeom prst="rect">
            <a:avLst/>
          </a:prstGeom>
        </p:spPr>
        <p:txBody>
          <a:bodyPr anchor="ctr"/>
          <a:lstStyle>
            <a:lvl1pPr marL="0" indent="0">
              <a:buNone/>
              <a:defRPr sz="2800" b="1">
                <a:solidFill>
                  <a:schemeClr val="tx1"/>
                </a:solidFill>
                <a:latin typeface="Trebuchet MS" panose="020B060302020202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fr-FR" dirty="0"/>
              <a:t>Modifiez les styles du texte du masque</a:t>
            </a:r>
          </a:p>
        </p:txBody>
      </p:sp>
      <p:sp>
        <p:nvSpPr>
          <p:cNvPr id="5" name="TextBox 1">
            <a:extLst>
              <a:ext uri="{FF2B5EF4-FFF2-40B4-BE49-F238E27FC236}">
                <a16:creationId xmlns:a16="http://schemas.microsoft.com/office/drawing/2014/main" id="{C1A05870-10B5-4D87-A490-9FEA0DC8DE4A}"/>
              </a:ext>
            </a:extLst>
          </p:cNvPr>
          <p:cNvSpPr txBox="1"/>
          <p:nvPr userDrawn="1"/>
        </p:nvSpPr>
        <p:spPr>
          <a:xfrm>
            <a:off x="300415" y="554722"/>
            <a:ext cx="8606762" cy="215444"/>
          </a:xfrm>
          <a:prstGeom prst="rect">
            <a:avLst/>
          </a:prstGeom>
        </p:spPr>
        <p:txBody>
          <a:bodyPr vert="horz" wrap="square" lIns="91440" tIns="0" rIns="91440" bIns="0" rtlCol="0">
            <a:spAutoFit/>
          </a:bodyPr>
          <a:lstStyle/>
          <a:p>
            <a:pPr marL="4763" algn="just"/>
            <a:r>
              <a:rPr lang="fr-CA" sz="1400" b="0" dirty="0">
                <a:solidFill>
                  <a:srgbClr val="222223"/>
                </a:solidFill>
                <a:latin typeface="Calibri" panose="020F0502020204030204" pitchFamily="34" charset="0"/>
                <a:cs typeface="Calibri" panose="020F0502020204030204" pitchFamily="34" charset="0"/>
              </a:rPr>
              <a:t>Insérez</a:t>
            </a:r>
            <a:r>
              <a:rPr lang="fr-CA" sz="1400" b="0" baseline="0" dirty="0">
                <a:solidFill>
                  <a:srgbClr val="222223"/>
                </a:solidFill>
                <a:latin typeface="Calibri" panose="020F0502020204030204" pitchFamily="34" charset="0"/>
                <a:cs typeface="Calibri" panose="020F0502020204030204" pitchFamily="34" charset="0"/>
              </a:rPr>
              <a:t> texte</a:t>
            </a:r>
            <a:endParaRPr lang="fr-CA" sz="1400" b="0" dirty="0">
              <a:solidFill>
                <a:srgbClr val="2222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691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
        <p:nvSpPr>
          <p:cNvPr id="4" name="Espace réservé du contenu 2"/>
          <p:cNvSpPr>
            <a:spLocks noGrp="1"/>
          </p:cNvSpPr>
          <p:nvPr>
            <p:ph idx="11"/>
          </p:nvPr>
        </p:nvSpPr>
        <p:spPr>
          <a:xfrm>
            <a:off x="300415" y="89495"/>
            <a:ext cx="8606762" cy="436778"/>
          </a:xfrm>
          <a:prstGeom prst="rect">
            <a:avLst/>
          </a:prstGeom>
        </p:spPr>
        <p:txBody>
          <a:bodyPr anchor="ctr"/>
          <a:lstStyle>
            <a:lvl1pPr marL="0" indent="0">
              <a:buNone/>
              <a:defRPr sz="2800" b="1">
                <a:solidFill>
                  <a:schemeClr val="tx1"/>
                </a:solidFill>
                <a:latin typeface="Trebuchet MS" panose="020B060302020202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fr-FR" dirty="0"/>
              <a:t>Modifiez les styles du texte du masque</a:t>
            </a:r>
          </a:p>
        </p:txBody>
      </p:sp>
    </p:spTree>
    <p:extLst>
      <p:ext uri="{BB962C8B-B14F-4D97-AF65-F5344CB8AC3E}">
        <p14:creationId xmlns:p14="http://schemas.microsoft.com/office/powerpoint/2010/main" val="377051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
        <p:nvSpPr>
          <p:cNvPr id="4" name="Espace réservé du contenu 2"/>
          <p:cNvSpPr>
            <a:spLocks noGrp="1"/>
          </p:cNvSpPr>
          <p:nvPr>
            <p:ph idx="1"/>
          </p:nvPr>
        </p:nvSpPr>
        <p:spPr>
          <a:xfrm>
            <a:off x="457200" y="1200151"/>
            <a:ext cx="8229600" cy="3394472"/>
          </a:xfrm>
          <a:prstGeom prst="rect">
            <a:avLst/>
          </a:prstGeo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5" name="Espace réservé du contenu 2"/>
          <p:cNvSpPr>
            <a:spLocks noGrp="1"/>
          </p:cNvSpPr>
          <p:nvPr>
            <p:ph idx="11"/>
          </p:nvPr>
        </p:nvSpPr>
        <p:spPr>
          <a:xfrm>
            <a:off x="300415" y="89495"/>
            <a:ext cx="8606762" cy="436778"/>
          </a:xfrm>
          <a:prstGeom prst="rect">
            <a:avLst/>
          </a:prstGeom>
        </p:spPr>
        <p:txBody>
          <a:bodyPr anchor="ctr"/>
          <a:lstStyle>
            <a:lvl1pPr marL="0" indent="0">
              <a:buNone/>
              <a:defRPr sz="2800" b="1">
                <a:solidFill>
                  <a:schemeClr val="tx1"/>
                </a:solidFill>
                <a:latin typeface="Trebuchet MS" panose="020B060302020202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fr-FR" dirty="0"/>
              <a:t>Modifiez les styles du texte du masque</a:t>
            </a:r>
          </a:p>
        </p:txBody>
      </p:sp>
    </p:spTree>
    <p:extLst>
      <p:ext uri="{BB962C8B-B14F-4D97-AF65-F5344CB8AC3E}">
        <p14:creationId xmlns:p14="http://schemas.microsoft.com/office/powerpoint/2010/main" val="396474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29972" y="2419202"/>
            <a:ext cx="7886700" cy="993775"/>
          </a:xfrm>
          <a:prstGeom prst="rect">
            <a:avLst/>
          </a:prstGeom>
        </p:spPr>
        <p:txBody>
          <a:bodyPr anchor="ctr"/>
          <a:lstStyle>
            <a:lvl1pPr>
              <a:defRPr sz="4800" b="1">
                <a:solidFill>
                  <a:srgbClr val="1B2F5F"/>
                </a:solidFill>
                <a:latin typeface="Trebuchet MS" panose="020B0603020202020204" pitchFamily="34" charset="0"/>
              </a:defRPr>
            </a:lvl1pPr>
          </a:lstStyle>
          <a:p>
            <a:r>
              <a:rPr lang="fr-FR" dirty="0"/>
              <a:t>Modifiez le style du titre</a:t>
            </a:r>
            <a:endParaRPr lang="fr-CA" dirty="0"/>
          </a:p>
        </p:txBody>
      </p:sp>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1625464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2919977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
        <p:nvSpPr>
          <p:cNvPr id="4" name="Espace réservé du contenu 2"/>
          <p:cNvSpPr>
            <a:spLocks noGrp="1"/>
          </p:cNvSpPr>
          <p:nvPr>
            <p:ph idx="11"/>
          </p:nvPr>
        </p:nvSpPr>
        <p:spPr>
          <a:xfrm>
            <a:off x="300415" y="89495"/>
            <a:ext cx="8606762" cy="436778"/>
          </a:xfrm>
          <a:prstGeom prst="rect">
            <a:avLst/>
          </a:prstGeom>
        </p:spPr>
        <p:txBody>
          <a:bodyPr anchor="ctr"/>
          <a:lstStyle>
            <a:lvl1pPr marL="0" indent="0">
              <a:buNone/>
              <a:defRPr sz="2800" b="1">
                <a:solidFill>
                  <a:schemeClr val="tx1"/>
                </a:solidFill>
                <a:latin typeface="Trebuchet MS" panose="020B060302020202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fr-FR" dirty="0"/>
              <a:t>Modifiez les styles du texte du masque</a:t>
            </a:r>
          </a:p>
        </p:txBody>
      </p:sp>
      <p:sp>
        <p:nvSpPr>
          <p:cNvPr id="5" name="Rectangle 4">
            <a:extLst>
              <a:ext uri="{FF2B5EF4-FFF2-40B4-BE49-F238E27FC236}">
                <a16:creationId xmlns:a16="http://schemas.microsoft.com/office/drawing/2014/main" id="{53933B27-5A31-4969-B630-8FA3F623A4CD}"/>
              </a:ext>
            </a:extLst>
          </p:cNvPr>
          <p:cNvSpPr/>
          <p:nvPr userDrawn="1"/>
        </p:nvSpPr>
        <p:spPr>
          <a:xfrm>
            <a:off x="65136" y="557523"/>
            <a:ext cx="1828800" cy="9144"/>
          </a:xfrm>
          <a:prstGeom prst="rect">
            <a:avLst/>
          </a:prstGeom>
          <a:solidFill>
            <a:srgbClr val="1B2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rgbClr val="F4720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935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64781" y="1893839"/>
            <a:ext cx="7772400" cy="1102519"/>
          </a:xfrm>
          <a:prstGeom prst="rect">
            <a:avLst/>
          </a:prstGeom>
        </p:spPr>
        <p:txBody>
          <a:bodyPr anchor="ctr"/>
          <a:lstStyle>
            <a:lvl1pPr algn="l">
              <a:defRPr sz="4800" b="1">
                <a:solidFill>
                  <a:srgbClr val="1B2F5F"/>
                </a:solidFill>
                <a:latin typeface="Trebuchet MS" panose="020B0603020202020204" pitchFamily="34" charset="0"/>
                <a:cs typeface="Calibri" panose="020F0502020204030204" pitchFamily="34" charset="0"/>
              </a:defRPr>
            </a:lvl1pPr>
          </a:lstStyle>
          <a:p>
            <a:r>
              <a:rPr lang="fr-FR" dirty="0"/>
              <a:t>Modifiez le style du titre</a:t>
            </a:r>
            <a:endParaRPr lang="fr-CA" dirty="0"/>
          </a:p>
        </p:txBody>
      </p:sp>
      <p:sp>
        <p:nvSpPr>
          <p:cNvPr id="5" name="Rectangle 2"/>
          <p:cNvSpPr>
            <a:spLocks noGrp="1" noChangeArrowheads="1"/>
          </p:cNvSpPr>
          <p:nvPr>
            <p:ph type="sldNum" sz="quarter" idx="4"/>
          </p:nvPr>
        </p:nvSpPr>
        <p:spPr bwMode="auto">
          <a:xfrm>
            <a:off x="8559249" y="4666016"/>
            <a:ext cx="466332" cy="320426"/>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2949429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64781" y="1893839"/>
            <a:ext cx="7772400" cy="1102519"/>
          </a:xfrm>
          <a:prstGeom prst="rect">
            <a:avLst/>
          </a:prstGeom>
        </p:spPr>
        <p:txBody>
          <a:bodyPr anchor="ctr"/>
          <a:lstStyle>
            <a:lvl1pPr algn="l">
              <a:defRPr sz="4800" b="1">
                <a:solidFill>
                  <a:srgbClr val="ED7D31"/>
                </a:solidFill>
                <a:latin typeface="Trebuchet MS" panose="020B0603020202020204" pitchFamily="34" charset="0"/>
                <a:cs typeface="Calibri" panose="020F0502020204030204" pitchFamily="34" charset="0"/>
              </a:defRPr>
            </a:lvl1pPr>
          </a:lstStyle>
          <a:p>
            <a:r>
              <a:rPr lang="fr-FR" dirty="0"/>
              <a:t>Modifiez le style du titre</a:t>
            </a:r>
            <a:endParaRPr lang="fr-CA" dirty="0"/>
          </a:p>
        </p:txBody>
      </p:sp>
      <p:sp>
        <p:nvSpPr>
          <p:cNvPr id="5" name="Rectangle 2"/>
          <p:cNvSpPr>
            <a:spLocks noGrp="1" noChangeArrowheads="1"/>
          </p:cNvSpPr>
          <p:nvPr>
            <p:ph type="sldNum" sz="quarter" idx="4"/>
          </p:nvPr>
        </p:nvSpPr>
        <p:spPr bwMode="auto">
          <a:xfrm>
            <a:off x="8559249" y="4666016"/>
            <a:ext cx="466332" cy="320426"/>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37681783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8" y="0"/>
            <a:ext cx="9150578" cy="5143500"/>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648891" rtl="0" eaLnBrk="0" fontAlgn="base" hangingPunct="0">
        <a:spcBef>
          <a:spcPct val="0"/>
        </a:spcBef>
        <a:spcAft>
          <a:spcPct val="0"/>
        </a:spcAft>
        <a:defRPr sz="3150">
          <a:solidFill>
            <a:schemeClr val="tx2"/>
          </a:solidFill>
          <a:latin typeface="+mj-lt"/>
          <a:ea typeface="+mj-ea"/>
          <a:cs typeface="+mj-cs"/>
        </a:defRPr>
      </a:lvl1pPr>
      <a:lvl2pPr algn="ctr" defTabSz="648891" rtl="0" eaLnBrk="0" fontAlgn="base" hangingPunct="0">
        <a:spcBef>
          <a:spcPct val="0"/>
        </a:spcBef>
        <a:spcAft>
          <a:spcPct val="0"/>
        </a:spcAft>
        <a:defRPr sz="3150">
          <a:solidFill>
            <a:schemeClr val="tx2"/>
          </a:solidFill>
          <a:latin typeface="Arial" pitchFamily="34" charset="0"/>
        </a:defRPr>
      </a:lvl2pPr>
      <a:lvl3pPr algn="ctr" defTabSz="648891" rtl="0" eaLnBrk="0" fontAlgn="base" hangingPunct="0">
        <a:spcBef>
          <a:spcPct val="0"/>
        </a:spcBef>
        <a:spcAft>
          <a:spcPct val="0"/>
        </a:spcAft>
        <a:defRPr sz="3150">
          <a:solidFill>
            <a:schemeClr val="tx2"/>
          </a:solidFill>
          <a:latin typeface="Arial" pitchFamily="34" charset="0"/>
        </a:defRPr>
      </a:lvl3pPr>
      <a:lvl4pPr algn="ctr" defTabSz="648891" rtl="0" eaLnBrk="0" fontAlgn="base" hangingPunct="0">
        <a:spcBef>
          <a:spcPct val="0"/>
        </a:spcBef>
        <a:spcAft>
          <a:spcPct val="0"/>
        </a:spcAft>
        <a:defRPr sz="3150">
          <a:solidFill>
            <a:schemeClr val="tx2"/>
          </a:solidFill>
          <a:latin typeface="Arial" pitchFamily="34" charset="0"/>
        </a:defRPr>
      </a:lvl4pPr>
      <a:lvl5pPr algn="ctr" defTabSz="648891" rtl="0" eaLnBrk="0" fontAlgn="base" hangingPunct="0">
        <a:spcBef>
          <a:spcPct val="0"/>
        </a:spcBef>
        <a:spcAft>
          <a:spcPct val="0"/>
        </a:spcAft>
        <a:defRPr sz="3150">
          <a:solidFill>
            <a:schemeClr val="tx2"/>
          </a:solidFill>
          <a:latin typeface="Arial" pitchFamily="34" charset="0"/>
        </a:defRPr>
      </a:lvl5pPr>
      <a:lvl6pPr marL="342900" algn="ctr" defTabSz="648891" rtl="0" fontAlgn="base">
        <a:spcBef>
          <a:spcPct val="0"/>
        </a:spcBef>
        <a:spcAft>
          <a:spcPct val="0"/>
        </a:spcAft>
        <a:defRPr sz="3150">
          <a:solidFill>
            <a:schemeClr val="tx2"/>
          </a:solidFill>
          <a:latin typeface="Arial" pitchFamily="34" charset="0"/>
        </a:defRPr>
      </a:lvl6pPr>
      <a:lvl7pPr marL="685800" algn="ctr" defTabSz="648891" rtl="0" fontAlgn="base">
        <a:spcBef>
          <a:spcPct val="0"/>
        </a:spcBef>
        <a:spcAft>
          <a:spcPct val="0"/>
        </a:spcAft>
        <a:defRPr sz="3150">
          <a:solidFill>
            <a:schemeClr val="tx2"/>
          </a:solidFill>
          <a:latin typeface="Arial" pitchFamily="34" charset="0"/>
        </a:defRPr>
      </a:lvl7pPr>
      <a:lvl8pPr marL="1028700" algn="ctr" defTabSz="648891" rtl="0" fontAlgn="base">
        <a:spcBef>
          <a:spcPct val="0"/>
        </a:spcBef>
        <a:spcAft>
          <a:spcPct val="0"/>
        </a:spcAft>
        <a:defRPr sz="3150">
          <a:solidFill>
            <a:schemeClr val="tx2"/>
          </a:solidFill>
          <a:latin typeface="Arial" pitchFamily="34" charset="0"/>
        </a:defRPr>
      </a:lvl8pPr>
      <a:lvl9pPr marL="1371600" algn="ctr" defTabSz="648891" rtl="0" fontAlgn="base">
        <a:spcBef>
          <a:spcPct val="0"/>
        </a:spcBef>
        <a:spcAft>
          <a:spcPct val="0"/>
        </a:spcAft>
        <a:defRPr sz="3150">
          <a:solidFill>
            <a:schemeClr val="tx2"/>
          </a:solidFill>
          <a:latin typeface="Arial" pitchFamily="34" charset="0"/>
        </a:defRPr>
      </a:lvl9pPr>
    </p:titleStyle>
    <p:bodyStyle>
      <a:lvl1pPr marL="242888" indent="-242888" algn="l" defTabSz="648891" rtl="0" eaLnBrk="0" fontAlgn="base" hangingPunct="0">
        <a:spcBef>
          <a:spcPct val="20000"/>
        </a:spcBef>
        <a:spcAft>
          <a:spcPct val="0"/>
        </a:spcAft>
        <a:buChar char="•"/>
        <a:defRPr sz="2250">
          <a:solidFill>
            <a:schemeClr val="tx1"/>
          </a:solidFill>
          <a:latin typeface="+mn-lt"/>
          <a:ea typeface="+mn-ea"/>
          <a:cs typeface="+mn-cs"/>
        </a:defRPr>
      </a:lvl1pPr>
      <a:lvl2pPr marL="527447" indent="-203597" algn="l" defTabSz="648891" rtl="0" eaLnBrk="0" fontAlgn="base" hangingPunct="0">
        <a:spcBef>
          <a:spcPct val="20000"/>
        </a:spcBef>
        <a:spcAft>
          <a:spcPct val="0"/>
        </a:spcAft>
        <a:buChar char="–"/>
        <a:defRPr sz="1950">
          <a:solidFill>
            <a:schemeClr val="tx1"/>
          </a:solidFill>
          <a:latin typeface="+mn-lt"/>
        </a:defRPr>
      </a:lvl2pPr>
      <a:lvl3pPr marL="810816" indent="-161925" algn="l" defTabSz="648891" rtl="0" eaLnBrk="0" fontAlgn="base" hangingPunct="0">
        <a:spcBef>
          <a:spcPct val="20000"/>
        </a:spcBef>
        <a:spcAft>
          <a:spcPct val="0"/>
        </a:spcAft>
        <a:buChar char="•"/>
        <a:defRPr sz="1725">
          <a:solidFill>
            <a:schemeClr val="tx1"/>
          </a:solidFill>
          <a:latin typeface="+mn-lt"/>
        </a:defRPr>
      </a:lvl3pPr>
      <a:lvl4pPr marL="1134666" indent="-161925" algn="l" defTabSz="648891" rtl="0" eaLnBrk="0" fontAlgn="base" hangingPunct="0">
        <a:spcBef>
          <a:spcPct val="20000"/>
        </a:spcBef>
        <a:spcAft>
          <a:spcPct val="0"/>
        </a:spcAft>
        <a:buChar char="–"/>
        <a:defRPr sz="1425">
          <a:solidFill>
            <a:schemeClr val="tx1"/>
          </a:solidFill>
          <a:latin typeface="+mn-lt"/>
        </a:defRPr>
      </a:lvl4pPr>
      <a:lvl5pPr marL="1459706" indent="-161925" algn="l" defTabSz="648891" rtl="0" eaLnBrk="0" fontAlgn="base" hangingPunct="0">
        <a:spcBef>
          <a:spcPct val="20000"/>
        </a:spcBef>
        <a:spcAft>
          <a:spcPct val="0"/>
        </a:spcAft>
        <a:buChar char="»"/>
        <a:defRPr sz="1425">
          <a:solidFill>
            <a:schemeClr val="tx1"/>
          </a:solidFill>
          <a:latin typeface="+mn-lt"/>
        </a:defRPr>
      </a:lvl5pPr>
      <a:lvl6pPr marL="1802606" indent="-161925" algn="l" defTabSz="648891" rtl="0" fontAlgn="base">
        <a:spcBef>
          <a:spcPct val="20000"/>
        </a:spcBef>
        <a:spcAft>
          <a:spcPct val="0"/>
        </a:spcAft>
        <a:buChar char="»"/>
        <a:defRPr sz="1425">
          <a:solidFill>
            <a:schemeClr val="tx1"/>
          </a:solidFill>
          <a:latin typeface="+mn-lt"/>
        </a:defRPr>
      </a:lvl6pPr>
      <a:lvl7pPr marL="2145506" indent="-161925" algn="l" defTabSz="648891" rtl="0" fontAlgn="base">
        <a:spcBef>
          <a:spcPct val="20000"/>
        </a:spcBef>
        <a:spcAft>
          <a:spcPct val="0"/>
        </a:spcAft>
        <a:buChar char="»"/>
        <a:defRPr sz="1425">
          <a:solidFill>
            <a:schemeClr val="tx1"/>
          </a:solidFill>
          <a:latin typeface="+mn-lt"/>
        </a:defRPr>
      </a:lvl7pPr>
      <a:lvl8pPr marL="2488406" indent="-161925" algn="l" defTabSz="648891" rtl="0" fontAlgn="base">
        <a:spcBef>
          <a:spcPct val="20000"/>
        </a:spcBef>
        <a:spcAft>
          <a:spcPct val="0"/>
        </a:spcAft>
        <a:buChar char="»"/>
        <a:defRPr sz="1425">
          <a:solidFill>
            <a:schemeClr val="tx1"/>
          </a:solidFill>
          <a:latin typeface="+mn-lt"/>
        </a:defRPr>
      </a:lvl8pPr>
      <a:lvl9pPr marL="2831306" indent="-161925" algn="l" defTabSz="648891" rtl="0" fontAlgn="base">
        <a:spcBef>
          <a:spcPct val="20000"/>
        </a:spcBef>
        <a:spcAft>
          <a:spcPct val="0"/>
        </a:spcAft>
        <a:buChar char="»"/>
        <a:defRPr sz="1425">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8" cstate="print">
            <a:extLst>
              <a:ext uri="{28A0092B-C50C-407E-A947-70E740481C1C}">
                <a14:useLocalDpi xmlns:a14="http://schemas.microsoft.com/office/drawing/2010/main" val="0"/>
              </a:ext>
            </a:extLst>
          </a:blip>
          <a:srcRect r="40343"/>
          <a:stretch/>
        </p:blipFill>
        <p:spPr>
          <a:xfrm>
            <a:off x="8121302" y="4764687"/>
            <a:ext cx="548640" cy="193131"/>
          </a:xfrm>
          <a:prstGeom prst="rect">
            <a:avLst/>
          </a:prstGeom>
        </p:spPr>
      </p:pic>
      <p:sp>
        <p:nvSpPr>
          <p:cNvPr id="8" name="Rectangle 2"/>
          <p:cNvSpPr>
            <a:spLocks noGrp="1" noChangeArrowheads="1"/>
          </p:cNvSpPr>
          <p:nvPr>
            <p:ph type="sldNum" sz="quarter" idx="4"/>
          </p:nvPr>
        </p:nvSpPr>
        <p:spPr bwMode="auto">
          <a:xfrm>
            <a:off x="8546089" y="4692328"/>
            <a:ext cx="466332" cy="274320"/>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1892197147"/>
      </p:ext>
    </p:extLst>
  </p:cSld>
  <p:clrMap bg1="lt1" tx1="dk1" bg2="lt2" tx2="dk2" accent1="accent1" accent2="accent2" accent3="accent3" accent4="accent4" accent5="accent5" accent6="accent6" hlink="hlink" folHlink="folHlink"/>
  <p:sldLayoutIdLst>
    <p:sldLayoutId id="2147483682" r:id="rId1"/>
    <p:sldLayoutId id="2147483678" r:id="rId2"/>
    <p:sldLayoutId id="2147483679" r:id="rId3"/>
    <p:sldLayoutId id="2147483686" r:id="rId4"/>
    <p:sldLayoutId id="2147483685" r:id="rId5"/>
    <p:sldLayoutId id="21474836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4" cstate="print">
            <a:extLst>
              <a:ext uri="{28A0092B-C50C-407E-A947-70E740481C1C}">
                <a14:useLocalDpi xmlns:a14="http://schemas.microsoft.com/office/drawing/2010/main" val="0"/>
              </a:ext>
            </a:extLst>
          </a:blip>
          <a:srcRect r="40343"/>
          <a:stretch/>
        </p:blipFill>
        <p:spPr>
          <a:xfrm>
            <a:off x="8147619" y="4777842"/>
            <a:ext cx="548640" cy="193130"/>
          </a:xfrm>
          <a:prstGeom prst="rect">
            <a:avLst/>
          </a:prstGeom>
        </p:spPr>
      </p:pic>
      <p:sp>
        <p:nvSpPr>
          <p:cNvPr id="8" name="Rectangle 2"/>
          <p:cNvSpPr>
            <a:spLocks noGrp="1" noChangeArrowheads="1"/>
          </p:cNvSpPr>
          <p:nvPr>
            <p:ph type="sldNum" sz="quarter" idx="4"/>
          </p:nvPr>
        </p:nvSpPr>
        <p:spPr bwMode="auto">
          <a:xfrm>
            <a:off x="8559249" y="4666016"/>
            <a:ext cx="466332" cy="320426"/>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2182247057"/>
      </p:ext>
    </p:extLst>
  </p:cSld>
  <p:clrMap bg1="lt1" tx1="dk1" bg2="lt2" tx2="dk2" accent1="accent1" accent2="accent2" accent3="accent3" accent4="accent4" accent5="accent5" accent6="accent6" hlink="hlink" folHlink="folHlink"/>
  <p:sldLayoutIdLst>
    <p:sldLayoutId id="2147483681" r:id="rId1"/>
    <p:sldLayoutId id="2147483687" r:id="rId2"/>
  </p:sldLayoutIdLst>
  <p:hf hdr="0" ftr="0" dt="0"/>
  <p:txStyles>
    <p:titleStyle>
      <a:lvl1pPr algn="ctr" defTabSz="648891" rtl="0" eaLnBrk="0" fontAlgn="base" hangingPunct="0">
        <a:spcBef>
          <a:spcPct val="0"/>
        </a:spcBef>
        <a:spcAft>
          <a:spcPct val="0"/>
        </a:spcAft>
        <a:defRPr sz="3150">
          <a:solidFill>
            <a:schemeClr val="tx2"/>
          </a:solidFill>
          <a:latin typeface="+mj-lt"/>
          <a:ea typeface="+mj-ea"/>
          <a:cs typeface="+mj-cs"/>
        </a:defRPr>
      </a:lvl1pPr>
      <a:lvl2pPr algn="ctr" defTabSz="648891" rtl="0" eaLnBrk="0" fontAlgn="base" hangingPunct="0">
        <a:spcBef>
          <a:spcPct val="0"/>
        </a:spcBef>
        <a:spcAft>
          <a:spcPct val="0"/>
        </a:spcAft>
        <a:defRPr sz="3150">
          <a:solidFill>
            <a:schemeClr val="tx2"/>
          </a:solidFill>
          <a:latin typeface="Arial" pitchFamily="34" charset="0"/>
        </a:defRPr>
      </a:lvl2pPr>
      <a:lvl3pPr algn="ctr" defTabSz="648891" rtl="0" eaLnBrk="0" fontAlgn="base" hangingPunct="0">
        <a:spcBef>
          <a:spcPct val="0"/>
        </a:spcBef>
        <a:spcAft>
          <a:spcPct val="0"/>
        </a:spcAft>
        <a:defRPr sz="3150">
          <a:solidFill>
            <a:schemeClr val="tx2"/>
          </a:solidFill>
          <a:latin typeface="Arial" pitchFamily="34" charset="0"/>
        </a:defRPr>
      </a:lvl3pPr>
      <a:lvl4pPr algn="ctr" defTabSz="648891" rtl="0" eaLnBrk="0" fontAlgn="base" hangingPunct="0">
        <a:spcBef>
          <a:spcPct val="0"/>
        </a:spcBef>
        <a:spcAft>
          <a:spcPct val="0"/>
        </a:spcAft>
        <a:defRPr sz="3150">
          <a:solidFill>
            <a:schemeClr val="tx2"/>
          </a:solidFill>
          <a:latin typeface="Arial" pitchFamily="34" charset="0"/>
        </a:defRPr>
      </a:lvl4pPr>
      <a:lvl5pPr algn="ctr" defTabSz="648891" rtl="0" eaLnBrk="0" fontAlgn="base" hangingPunct="0">
        <a:spcBef>
          <a:spcPct val="0"/>
        </a:spcBef>
        <a:spcAft>
          <a:spcPct val="0"/>
        </a:spcAft>
        <a:defRPr sz="3150">
          <a:solidFill>
            <a:schemeClr val="tx2"/>
          </a:solidFill>
          <a:latin typeface="Arial" pitchFamily="34" charset="0"/>
        </a:defRPr>
      </a:lvl5pPr>
      <a:lvl6pPr marL="342900" algn="ctr" defTabSz="648891" rtl="0" fontAlgn="base">
        <a:spcBef>
          <a:spcPct val="0"/>
        </a:spcBef>
        <a:spcAft>
          <a:spcPct val="0"/>
        </a:spcAft>
        <a:defRPr sz="3150">
          <a:solidFill>
            <a:schemeClr val="tx2"/>
          </a:solidFill>
          <a:latin typeface="Arial" pitchFamily="34" charset="0"/>
        </a:defRPr>
      </a:lvl6pPr>
      <a:lvl7pPr marL="685800" algn="ctr" defTabSz="648891" rtl="0" fontAlgn="base">
        <a:spcBef>
          <a:spcPct val="0"/>
        </a:spcBef>
        <a:spcAft>
          <a:spcPct val="0"/>
        </a:spcAft>
        <a:defRPr sz="3150">
          <a:solidFill>
            <a:schemeClr val="tx2"/>
          </a:solidFill>
          <a:latin typeface="Arial" pitchFamily="34" charset="0"/>
        </a:defRPr>
      </a:lvl7pPr>
      <a:lvl8pPr marL="1028700" algn="ctr" defTabSz="648891" rtl="0" fontAlgn="base">
        <a:spcBef>
          <a:spcPct val="0"/>
        </a:spcBef>
        <a:spcAft>
          <a:spcPct val="0"/>
        </a:spcAft>
        <a:defRPr sz="3150">
          <a:solidFill>
            <a:schemeClr val="tx2"/>
          </a:solidFill>
          <a:latin typeface="Arial" pitchFamily="34" charset="0"/>
        </a:defRPr>
      </a:lvl8pPr>
      <a:lvl9pPr marL="1371600" algn="ctr" defTabSz="648891" rtl="0" fontAlgn="base">
        <a:spcBef>
          <a:spcPct val="0"/>
        </a:spcBef>
        <a:spcAft>
          <a:spcPct val="0"/>
        </a:spcAft>
        <a:defRPr sz="3150">
          <a:solidFill>
            <a:schemeClr val="tx2"/>
          </a:solidFill>
          <a:latin typeface="Arial" pitchFamily="34" charset="0"/>
        </a:defRPr>
      </a:lvl9pPr>
    </p:titleStyle>
    <p:bodyStyle>
      <a:lvl1pPr marL="242888" indent="-242888" algn="l" defTabSz="648891" rtl="0" eaLnBrk="0" fontAlgn="base" hangingPunct="0">
        <a:spcBef>
          <a:spcPct val="20000"/>
        </a:spcBef>
        <a:spcAft>
          <a:spcPct val="0"/>
        </a:spcAft>
        <a:buChar char="•"/>
        <a:defRPr sz="2250">
          <a:solidFill>
            <a:schemeClr val="tx1"/>
          </a:solidFill>
          <a:latin typeface="+mn-lt"/>
          <a:ea typeface="+mn-ea"/>
          <a:cs typeface="+mn-cs"/>
        </a:defRPr>
      </a:lvl1pPr>
      <a:lvl2pPr marL="527447" indent="-203597" algn="l" defTabSz="648891" rtl="0" eaLnBrk="0" fontAlgn="base" hangingPunct="0">
        <a:spcBef>
          <a:spcPct val="20000"/>
        </a:spcBef>
        <a:spcAft>
          <a:spcPct val="0"/>
        </a:spcAft>
        <a:buChar char="–"/>
        <a:defRPr sz="1950">
          <a:solidFill>
            <a:schemeClr val="tx1"/>
          </a:solidFill>
          <a:latin typeface="+mn-lt"/>
        </a:defRPr>
      </a:lvl2pPr>
      <a:lvl3pPr marL="810816" indent="-161925" algn="l" defTabSz="648891" rtl="0" eaLnBrk="0" fontAlgn="base" hangingPunct="0">
        <a:spcBef>
          <a:spcPct val="20000"/>
        </a:spcBef>
        <a:spcAft>
          <a:spcPct val="0"/>
        </a:spcAft>
        <a:buChar char="•"/>
        <a:defRPr sz="1725">
          <a:solidFill>
            <a:schemeClr val="tx1"/>
          </a:solidFill>
          <a:latin typeface="+mn-lt"/>
        </a:defRPr>
      </a:lvl3pPr>
      <a:lvl4pPr marL="1134666" indent="-161925" algn="l" defTabSz="648891" rtl="0" eaLnBrk="0" fontAlgn="base" hangingPunct="0">
        <a:spcBef>
          <a:spcPct val="20000"/>
        </a:spcBef>
        <a:spcAft>
          <a:spcPct val="0"/>
        </a:spcAft>
        <a:buChar char="–"/>
        <a:defRPr sz="1425">
          <a:solidFill>
            <a:schemeClr val="tx1"/>
          </a:solidFill>
          <a:latin typeface="+mn-lt"/>
        </a:defRPr>
      </a:lvl4pPr>
      <a:lvl5pPr marL="1459706" indent="-161925" algn="l" defTabSz="648891" rtl="0" eaLnBrk="0" fontAlgn="base" hangingPunct="0">
        <a:spcBef>
          <a:spcPct val="20000"/>
        </a:spcBef>
        <a:spcAft>
          <a:spcPct val="0"/>
        </a:spcAft>
        <a:buChar char="»"/>
        <a:defRPr sz="1425">
          <a:solidFill>
            <a:schemeClr val="tx1"/>
          </a:solidFill>
          <a:latin typeface="+mn-lt"/>
        </a:defRPr>
      </a:lvl5pPr>
      <a:lvl6pPr marL="1802606" indent="-161925" algn="l" defTabSz="648891" rtl="0" fontAlgn="base">
        <a:spcBef>
          <a:spcPct val="20000"/>
        </a:spcBef>
        <a:spcAft>
          <a:spcPct val="0"/>
        </a:spcAft>
        <a:buChar char="»"/>
        <a:defRPr sz="1425">
          <a:solidFill>
            <a:schemeClr val="tx1"/>
          </a:solidFill>
          <a:latin typeface="+mn-lt"/>
        </a:defRPr>
      </a:lvl6pPr>
      <a:lvl7pPr marL="2145506" indent="-161925" algn="l" defTabSz="648891" rtl="0" fontAlgn="base">
        <a:spcBef>
          <a:spcPct val="20000"/>
        </a:spcBef>
        <a:spcAft>
          <a:spcPct val="0"/>
        </a:spcAft>
        <a:buChar char="»"/>
        <a:defRPr sz="1425">
          <a:solidFill>
            <a:schemeClr val="tx1"/>
          </a:solidFill>
          <a:latin typeface="+mn-lt"/>
        </a:defRPr>
      </a:lvl7pPr>
      <a:lvl8pPr marL="2488406" indent="-161925" algn="l" defTabSz="648891" rtl="0" fontAlgn="base">
        <a:spcBef>
          <a:spcPct val="20000"/>
        </a:spcBef>
        <a:spcAft>
          <a:spcPct val="0"/>
        </a:spcAft>
        <a:buChar char="»"/>
        <a:defRPr sz="1425">
          <a:solidFill>
            <a:schemeClr val="tx1"/>
          </a:solidFill>
          <a:latin typeface="+mn-lt"/>
        </a:defRPr>
      </a:lvl8pPr>
      <a:lvl9pPr marL="2831306" indent="-161925" algn="l" defTabSz="648891" rtl="0" fontAlgn="base">
        <a:spcBef>
          <a:spcPct val="20000"/>
        </a:spcBef>
        <a:spcAft>
          <a:spcPct val="0"/>
        </a:spcAft>
        <a:buChar char="»"/>
        <a:defRPr sz="1425">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40343"/>
          <a:stretch/>
        </p:blipFill>
        <p:spPr>
          <a:xfrm>
            <a:off x="7930538" y="4712062"/>
            <a:ext cx="779281" cy="274320"/>
          </a:xfrm>
          <a:prstGeom prst="rect">
            <a:avLst/>
          </a:prstGeom>
        </p:spPr>
      </p:pic>
      <p:sp>
        <p:nvSpPr>
          <p:cNvPr id="8" name="Rectangle 2"/>
          <p:cNvSpPr>
            <a:spLocks noGrp="1" noChangeArrowheads="1"/>
          </p:cNvSpPr>
          <p:nvPr>
            <p:ph type="sldNum" sz="quarter" idx="4"/>
          </p:nvPr>
        </p:nvSpPr>
        <p:spPr bwMode="auto">
          <a:xfrm>
            <a:off x="8559249" y="4712062"/>
            <a:ext cx="466332" cy="320426"/>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solidFill>
                  <a:srgbClr val="000000"/>
                </a:solidFill>
              </a:rPr>
              <a:pPr/>
              <a:t>‹N°›</a:t>
            </a:fld>
            <a:endParaRPr lang="fr-CA">
              <a:solidFill>
                <a:srgbClr val="000000"/>
              </a:solidFill>
            </a:endParaRPr>
          </a:p>
        </p:txBody>
      </p:sp>
    </p:spTree>
    <p:extLst>
      <p:ext uri="{BB962C8B-B14F-4D97-AF65-F5344CB8AC3E}">
        <p14:creationId xmlns:p14="http://schemas.microsoft.com/office/powerpoint/2010/main" val="402431782"/>
      </p:ext>
    </p:extLst>
  </p:cSld>
  <p:clrMap bg1="lt1" tx1="dk1" bg2="lt2" tx2="dk2" accent1="accent1" accent2="accent2" accent3="accent3" accent4="accent4" accent5="accent5" accent6="accent6" hlink="hlink" folHlink="folHlink"/>
  <p:sldLayoutIdLst>
    <p:sldLayoutId id="2147483689" r:id="rId1"/>
  </p:sldLayoutIdLst>
  <p:hf hdr="0" ftr="0" dt="0"/>
  <p:txStyles>
    <p:titleStyle>
      <a:lvl1pPr algn="ctr" defTabSz="648891" rtl="0" eaLnBrk="0" fontAlgn="base" hangingPunct="0">
        <a:spcBef>
          <a:spcPct val="0"/>
        </a:spcBef>
        <a:spcAft>
          <a:spcPct val="0"/>
        </a:spcAft>
        <a:defRPr sz="3150">
          <a:solidFill>
            <a:schemeClr val="tx2"/>
          </a:solidFill>
          <a:latin typeface="+mj-lt"/>
          <a:ea typeface="+mj-ea"/>
          <a:cs typeface="+mj-cs"/>
        </a:defRPr>
      </a:lvl1pPr>
      <a:lvl2pPr algn="ctr" defTabSz="648891" rtl="0" eaLnBrk="0" fontAlgn="base" hangingPunct="0">
        <a:spcBef>
          <a:spcPct val="0"/>
        </a:spcBef>
        <a:spcAft>
          <a:spcPct val="0"/>
        </a:spcAft>
        <a:defRPr sz="3150">
          <a:solidFill>
            <a:schemeClr val="tx2"/>
          </a:solidFill>
          <a:latin typeface="Arial" pitchFamily="34" charset="0"/>
        </a:defRPr>
      </a:lvl2pPr>
      <a:lvl3pPr algn="ctr" defTabSz="648891" rtl="0" eaLnBrk="0" fontAlgn="base" hangingPunct="0">
        <a:spcBef>
          <a:spcPct val="0"/>
        </a:spcBef>
        <a:spcAft>
          <a:spcPct val="0"/>
        </a:spcAft>
        <a:defRPr sz="3150">
          <a:solidFill>
            <a:schemeClr val="tx2"/>
          </a:solidFill>
          <a:latin typeface="Arial" pitchFamily="34" charset="0"/>
        </a:defRPr>
      </a:lvl3pPr>
      <a:lvl4pPr algn="ctr" defTabSz="648891" rtl="0" eaLnBrk="0" fontAlgn="base" hangingPunct="0">
        <a:spcBef>
          <a:spcPct val="0"/>
        </a:spcBef>
        <a:spcAft>
          <a:spcPct val="0"/>
        </a:spcAft>
        <a:defRPr sz="3150">
          <a:solidFill>
            <a:schemeClr val="tx2"/>
          </a:solidFill>
          <a:latin typeface="Arial" pitchFamily="34" charset="0"/>
        </a:defRPr>
      </a:lvl4pPr>
      <a:lvl5pPr algn="ctr" defTabSz="648891" rtl="0" eaLnBrk="0" fontAlgn="base" hangingPunct="0">
        <a:spcBef>
          <a:spcPct val="0"/>
        </a:spcBef>
        <a:spcAft>
          <a:spcPct val="0"/>
        </a:spcAft>
        <a:defRPr sz="3150">
          <a:solidFill>
            <a:schemeClr val="tx2"/>
          </a:solidFill>
          <a:latin typeface="Arial" pitchFamily="34" charset="0"/>
        </a:defRPr>
      </a:lvl5pPr>
      <a:lvl6pPr marL="342900" algn="ctr" defTabSz="648891" rtl="0" fontAlgn="base">
        <a:spcBef>
          <a:spcPct val="0"/>
        </a:spcBef>
        <a:spcAft>
          <a:spcPct val="0"/>
        </a:spcAft>
        <a:defRPr sz="3150">
          <a:solidFill>
            <a:schemeClr val="tx2"/>
          </a:solidFill>
          <a:latin typeface="Arial" pitchFamily="34" charset="0"/>
        </a:defRPr>
      </a:lvl6pPr>
      <a:lvl7pPr marL="685800" algn="ctr" defTabSz="648891" rtl="0" fontAlgn="base">
        <a:spcBef>
          <a:spcPct val="0"/>
        </a:spcBef>
        <a:spcAft>
          <a:spcPct val="0"/>
        </a:spcAft>
        <a:defRPr sz="3150">
          <a:solidFill>
            <a:schemeClr val="tx2"/>
          </a:solidFill>
          <a:latin typeface="Arial" pitchFamily="34" charset="0"/>
        </a:defRPr>
      </a:lvl7pPr>
      <a:lvl8pPr marL="1028700" algn="ctr" defTabSz="648891" rtl="0" fontAlgn="base">
        <a:spcBef>
          <a:spcPct val="0"/>
        </a:spcBef>
        <a:spcAft>
          <a:spcPct val="0"/>
        </a:spcAft>
        <a:defRPr sz="3150">
          <a:solidFill>
            <a:schemeClr val="tx2"/>
          </a:solidFill>
          <a:latin typeface="Arial" pitchFamily="34" charset="0"/>
        </a:defRPr>
      </a:lvl8pPr>
      <a:lvl9pPr marL="1371600" algn="ctr" defTabSz="648891" rtl="0" fontAlgn="base">
        <a:spcBef>
          <a:spcPct val="0"/>
        </a:spcBef>
        <a:spcAft>
          <a:spcPct val="0"/>
        </a:spcAft>
        <a:defRPr sz="3150">
          <a:solidFill>
            <a:schemeClr val="tx2"/>
          </a:solidFill>
          <a:latin typeface="Arial" pitchFamily="34" charset="0"/>
        </a:defRPr>
      </a:lvl9pPr>
    </p:titleStyle>
    <p:bodyStyle>
      <a:lvl1pPr marL="242888" indent="-242888" algn="l" defTabSz="648891" rtl="0" eaLnBrk="0" fontAlgn="base" hangingPunct="0">
        <a:spcBef>
          <a:spcPct val="20000"/>
        </a:spcBef>
        <a:spcAft>
          <a:spcPct val="0"/>
        </a:spcAft>
        <a:buChar char="•"/>
        <a:defRPr sz="2250">
          <a:solidFill>
            <a:schemeClr val="tx1"/>
          </a:solidFill>
          <a:latin typeface="+mn-lt"/>
          <a:ea typeface="+mn-ea"/>
          <a:cs typeface="+mn-cs"/>
        </a:defRPr>
      </a:lvl1pPr>
      <a:lvl2pPr marL="527447" indent="-203597" algn="l" defTabSz="648891" rtl="0" eaLnBrk="0" fontAlgn="base" hangingPunct="0">
        <a:spcBef>
          <a:spcPct val="20000"/>
        </a:spcBef>
        <a:spcAft>
          <a:spcPct val="0"/>
        </a:spcAft>
        <a:buChar char="–"/>
        <a:defRPr sz="1950">
          <a:solidFill>
            <a:schemeClr val="tx1"/>
          </a:solidFill>
          <a:latin typeface="+mn-lt"/>
        </a:defRPr>
      </a:lvl2pPr>
      <a:lvl3pPr marL="810816" indent="-161925" algn="l" defTabSz="648891" rtl="0" eaLnBrk="0" fontAlgn="base" hangingPunct="0">
        <a:spcBef>
          <a:spcPct val="20000"/>
        </a:spcBef>
        <a:spcAft>
          <a:spcPct val="0"/>
        </a:spcAft>
        <a:buChar char="•"/>
        <a:defRPr sz="1725">
          <a:solidFill>
            <a:schemeClr val="tx1"/>
          </a:solidFill>
          <a:latin typeface="+mn-lt"/>
        </a:defRPr>
      </a:lvl3pPr>
      <a:lvl4pPr marL="1134666" indent="-161925" algn="l" defTabSz="648891" rtl="0" eaLnBrk="0" fontAlgn="base" hangingPunct="0">
        <a:spcBef>
          <a:spcPct val="20000"/>
        </a:spcBef>
        <a:spcAft>
          <a:spcPct val="0"/>
        </a:spcAft>
        <a:buChar char="–"/>
        <a:defRPr sz="1425">
          <a:solidFill>
            <a:schemeClr val="tx1"/>
          </a:solidFill>
          <a:latin typeface="+mn-lt"/>
        </a:defRPr>
      </a:lvl4pPr>
      <a:lvl5pPr marL="1459706" indent="-161925" algn="l" defTabSz="648891" rtl="0" eaLnBrk="0" fontAlgn="base" hangingPunct="0">
        <a:spcBef>
          <a:spcPct val="20000"/>
        </a:spcBef>
        <a:spcAft>
          <a:spcPct val="0"/>
        </a:spcAft>
        <a:buChar char="»"/>
        <a:defRPr sz="1425">
          <a:solidFill>
            <a:schemeClr val="tx1"/>
          </a:solidFill>
          <a:latin typeface="+mn-lt"/>
        </a:defRPr>
      </a:lvl5pPr>
      <a:lvl6pPr marL="1802606" indent="-161925" algn="l" defTabSz="648891" rtl="0" fontAlgn="base">
        <a:spcBef>
          <a:spcPct val="20000"/>
        </a:spcBef>
        <a:spcAft>
          <a:spcPct val="0"/>
        </a:spcAft>
        <a:buChar char="»"/>
        <a:defRPr sz="1425">
          <a:solidFill>
            <a:schemeClr val="tx1"/>
          </a:solidFill>
          <a:latin typeface="+mn-lt"/>
        </a:defRPr>
      </a:lvl6pPr>
      <a:lvl7pPr marL="2145506" indent="-161925" algn="l" defTabSz="648891" rtl="0" fontAlgn="base">
        <a:spcBef>
          <a:spcPct val="20000"/>
        </a:spcBef>
        <a:spcAft>
          <a:spcPct val="0"/>
        </a:spcAft>
        <a:buChar char="»"/>
        <a:defRPr sz="1425">
          <a:solidFill>
            <a:schemeClr val="tx1"/>
          </a:solidFill>
          <a:latin typeface="+mn-lt"/>
        </a:defRPr>
      </a:lvl7pPr>
      <a:lvl8pPr marL="2488406" indent="-161925" algn="l" defTabSz="648891" rtl="0" fontAlgn="base">
        <a:spcBef>
          <a:spcPct val="20000"/>
        </a:spcBef>
        <a:spcAft>
          <a:spcPct val="0"/>
        </a:spcAft>
        <a:buChar char="»"/>
        <a:defRPr sz="1425">
          <a:solidFill>
            <a:schemeClr val="tx1"/>
          </a:solidFill>
          <a:latin typeface="+mn-lt"/>
        </a:defRPr>
      </a:lvl8pPr>
      <a:lvl9pPr marL="2831306" indent="-161925" algn="l" defTabSz="648891" rtl="0" fontAlgn="base">
        <a:spcBef>
          <a:spcPct val="20000"/>
        </a:spcBef>
        <a:spcAft>
          <a:spcPct val="0"/>
        </a:spcAft>
        <a:buChar char="»"/>
        <a:defRPr sz="1425">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0.emf"/><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9.em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notesSlide" Target="../notesSlides/notesSlide1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3.xml"/><Relationship Id="rId5" Type="http://schemas.openxmlformats.org/officeDocument/2006/relationships/tags" Target="../tags/tag42.xml"/><Relationship Id="rId4" Type="http://schemas.openxmlformats.org/officeDocument/2006/relationships/tags" Target="../tags/tag4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4.xml"/><Relationship Id="rId1" Type="http://schemas.openxmlformats.org/officeDocument/2006/relationships/tags" Target="../tags/tag43.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s/_rels/slide17.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1.xml"/><Relationship Id="rId1" Type="http://schemas.openxmlformats.org/officeDocument/2006/relationships/tags" Target="../tags/tag60.xml"/></Relationships>
</file>

<file path=ppt/slides/_rels/slide19.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tags" Target="../tags/tag73.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slideLayout" Target="../slideLayouts/slideLayout3.xml"/><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slideLayout" Target="../slideLayouts/slideLayout3.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s>
</file>

<file path=ppt/slides/_rels/slide21.xml.rels><?xml version="1.0" encoding="UTF-8" standalone="yes"?>
<Relationships xmlns="http://schemas.openxmlformats.org/package/2006/relationships"><Relationship Id="rId8" Type="http://schemas.openxmlformats.org/officeDocument/2006/relationships/tags" Target="../tags/tag89.xml"/><Relationship Id="rId3" Type="http://schemas.openxmlformats.org/officeDocument/2006/relationships/tags" Target="../tags/tag84.xml"/><Relationship Id="rId7" Type="http://schemas.openxmlformats.org/officeDocument/2006/relationships/tags" Target="../tags/tag8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slideLayout" Target="../slideLayouts/slideLayout3.xml"/><Relationship Id="rId5" Type="http://schemas.openxmlformats.org/officeDocument/2006/relationships/tags" Target="../tags/tag86.xml"/><Relationship Id="rId10" Type="http://schemas.openxmlformats.org/officeDocument/2006/relationships/tags" Target="../tags/tag91.xml"/><Relationship Id="rId4" Type="http://schemas.openxmlformats.org/officeDocument/2006/relationships/tags" Target="../tags/tag85.xml"/><Relationship Id="rId9" Type="http://schemas.openxmlformats.org/officeDocument/2006/relationships/tags" Target="../tags/tag90.xml"/></Relationships>
</file>

<file path=ppt/slides/_rels/slide22.xml.rels><?xml version="1.0" encoding="UTF-8" standalone="yes"?>
<Relationships xmlns="http://schemas.openxmlformats.org/package/2006/relationships"><Relationship Id="rId8" Type="http://schemas.openxmlformats.org/officeDocument/2006/relationships/tags" Target="../tags/tag99.xml"/><Relationship Id="rId3" Type="http://schemas.openxmlformats.org/officeDocument/2006/relationships/tags" Target="../tags/tag94.xml"/><Relationship Id="rId7" Type="http://schemas.openxmlformats.org/officeDocument/2006/relationships/tags" Target="../tags/tag98.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10" Type="http://schemas.openxmlformats.org/officeDocument/2006/relationships/slideLayout" Target="../slideLayouts/slideLayout3.xml"/><Relationship Id="rId4" Type="http://schemas.openxmlformats.org/officeDocument/2006/relationships/tags" Target="../tags/tag95.xml"/><Relationship Id="rId9" Type="http://schemas.openxmlformats.org/officeDocument/2006/relationships/tags" Target="../tags/tag100.xml"/></Relationships>
</file>

<file path=ppt/slides/_rels/slide23.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tags" Target="../tags/tag113.xml"/><Relationship Id="rId18" Type="http://schemas.openxmlformats.org/officeDocument/2006/relationships/tags" Target="../tags/tag118.xml"/><Relationship Id="rId3" Type="http://schemas.openxmlformats.org/officeDocument/2006/relationships/tags" Target="../tags/tag103.xml"/><Relationship Id="rId21" Type="http://schemas.openxmlformats.org/officeDocument/2006/relationships/chart" Target="../charts/chart1.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tags" Target="../tags/tag117.xml"/><Relationship Id="rId2" Type="http://schemas.openxmlformats.org/officeDocument/2006/relationships/tags" Target="../tags/tag102.xml"/><Relationship Id="rId16" Type="http://schemas.openxmlformats.org/officeDocument/2006/relationships/tags" Target="../tags/tag116.xml"/><Relationship Id="rId20" Type="http://schemas.openxmlformats.org/officeDocument/2006/relationships/notesSlide" Target="../notesSlides/notesSlide1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5" Type="http://schemas.openxmlformats.org/officeDocument/2006/relationships/tags" Target="../tags/tag115.xml"/><Relationship Id="rId10" Type="http://schemas.openxmlformats.org/officeDocument/2006/relationships/tags" Target="../tags/tag110.xml"/><Relationship Id="rId19" Type="http://schemas.openxmlformats.org/officeDocument/2006/relationships/slideLayout" Target="../slideLayouts/slideLayout3.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s>
</file>

<file path=ppt/slides/_rels/slide24.xml.rels><?xml version="1.0" encoding="UTF-8" standalone="yes"?>
<Relationships xmlns="http://schemas.openxmlformats.org/package/2006/relationships"><Relationship Id="rId8" Type="http://schemas.openxmlformats.org/officeDocument/2006/relationships/tags" Target="../tags/tag126.xml"/><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slideLayout" Target="../slideLayouts/slideLayout3.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0" Type="http://schemas.openxmlformats.org/officeDocument/2006/relationships/tags" Target="../tags/tag128.xml"/><Relationship Id="rId4" Type="http://schemas.openxmlformats.org/officeDocument/2006/relationships/tags" Target="../tags/tag122.xml"/><Relationship Id="rId9" Type="http://schemas.openxmlformats.org/officeDocument/2006/relationships/tags" Target="../tags/tag127.xml"/></Relationships>
</file>

<file path=ppt/slides/_rels/slide25.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2" Type="http://schemas.openxmlformats.org/officeDocument/2006/relationships/tags" Target="../tags/tag131.xml"/><Relationship Id="rId16" Type="http://schemas.openxmlformats.org/officeDocument/2006/relationships/chart" Target="../charts/chart2.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slideLayout" Target="../slideLayouts/slideLayout3.xml"/><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s>
</file>

<file path=ppt/slides/_rels/slide26.xml.rels><?xml version="1.0" encoding="UTF-8" standalone="yes"?>
<Relationships xmlns="http://schemas.openxmlformats.org/package/2006/relationships"><Relationship Id="rId8" Type="http://schemas.openxmlformats.org/officeDocument/2006/relationships/tags" Target="../tags/tag151.xml"/><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slideLayout" Target="../slideLayouts/slideLayout3.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5" Type="http://schemas.openxmlformats.org/officeDocument/2006/relationships/tags" Target="../tags/tag148.xml"/><Relationship Id="rId10" Type="http://schemas.openxmlformats.org/officeDocument/2006/relationships/tags" Target="../tags/tag153.xml"/><Relationship Id="rId4" Type="http://schemas.openxmlformats.org/officeDocument/2006/relationships/tags" Target="../tags/tag147.xml"/><Relationship Id="rId9" Type="http://schemas.openxmlformats.org/officeDocument/2006/relationships/tags" Target="../tags/tag152.xml"/></Relationships>
</file>

<file path=ppt/slides/_rels/slide27.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chart" Target="../charts/chart3.xml"/><Relationship Id="rId2" Type="http://schemas.openxmlformats.org/officeDocument/2006/relationships/tags" Target="../tags/tag156.xml"/><Relationship Id="rId16" Type="http://schemas.openxmlformats.org/officeDocument/2006/relationships/slideLayout" Target="../slideLayouts/slideLayout3.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tags" Target="../tags/tag169.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s>
</file>

<file path=ppt/slides/_rels/slide28.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tags" Target="../tags/tag182.xml"/><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tags" Target="../tags/tag181.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tags" Target="../tags/tag180.xml"/><Relationship Id="rId5" Type="http://schemas.openxmlformats.org/officeDocument/2006/relationships/tags" Target="../tags/tag174.xml"/><Relationship Id="rId10" Type="http://schemas.openxmlformats.org/officeDocument/2006/relationships/tags" Target="../tags/tag179.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tags" Target="../tags/tag195.xml"/><Relationship Id="rId18" Type="http://schemas.openxmlformats.org/officeDocument/2006/relationships/tags" Target="../tags/tag200.xml"/><Relationship Id="rId26" Type="http://schemas.openxmlformats.org/officeDocument/2006/relationships/slideLayout" Target="../slideLayouts/slideLayout3.xml"/><Relationship Id="rId3" Type="http://schemas.openxmlformats.org/officeDocument/2006/relationships/tags" Target="../tags/tag185.xml"/><Relationship Id="rId21" Type="http://schemas.openxmlformats.org/officeDocument/2006/relationships/tags" Target="../tags/tag203.xml"/><Relationship Id="rId7" Type="http://schemas.openxmlformats.org/officeDocument/2006/relationships/tags" Target="../tags/tag189.xml"/><Relationship Id="rId12" Type="http://schemas.openxmlformats.org/officeDocument/2006/relationships/tags" Target="../tags/tag194.xml"/><Relationship Id="rId17" Type="http://schemas.openxmlformats.org/officeDocument/2006/relationships/tags" Target="../tags/tag199.xml"/><Relationship Id="rId25" Type="http://schemas.openxmlformats.org/officeDocument/2006/relationships/tags" Target="../tags/tag207.xml"/><Relationship Id="rId2" Type="http://schemas.openxmlformats.org/officeDocument/2006/relationships/tags" Target="../tags/tag184.xml"/><Relationship Id="rId16" Type="http://schemas.openxmlformats.org/officeDocument/2006/relationships/tags" Target="../tags/tag198.xml"/><Relationship Id="rId20" Type="http://schemas.openxmlformats.org/officeDocument/2006/relationships/tags" Target="../tags/tag202.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tags" Target="../tags/tag193.xml"/><Relationship Id="rId24" Type="http://schemas.openxmlformats.org/officeDocument/2006/relationships/tags" Target="../tags/tag206.xml"/><Relationship Id="rId5" Type="http://schemas.openxmlformats.org/officeDocument/2006/relationships/tags" Target="../tags/tag187.xml"/><Relationship Id="rId15" Type="http://schemas.openxmlformats.org/officeDocument/2006/relationships/tags" Target="../tags/tag197.xml"/><Relationship Id="rId23" Type="http://schemas.openxmlformats.org/officeDocument/2006/relationships/tags" Target="../tags/tag205.xml"/><Relationship Id="rId10" Type="http://schemas.openxmlformats.org/officeDocument/2006/relationships/tags" Target="../tags/tag192.xml"/><Relationship Id="rId19" Type="http://schemas.openxmlformats.org/officeDocument/2006/relationships/tags" Target="../tags/tag201.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tags" Target="../tags/tag196.xml"/><Relationship Id="rId22" Type="http://schemas.openxmlformats.org/officeDocument/2006/relationships/tags" Target="../tags/tag204.xml"/><Relationship Id="rId27" Type="http://schemas.openxmlformats.org/officeDocument/2006/relationships/chart" Target="../charts/chart4.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9.xml"/><Relationship Id="rId1" Type="http://schemas.openxmlformats.org/officeDocument/2006/relationships/tags" Target="../tags/tag208.xml"/></Relationships>
</file>

<file path=ppt/slides/_rels/slide31.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tags" Target="../tags/tag222.xml"/><Relationship Id="rId3" Type="http://schemas.openxmlformats.org/officeDocument/2006/relationships/tags" Target="../tags/tag212.xml"/><Relationship Id="rId7" Type="http://schemas.openxmlformats.org/officeDocument/2006/relationships/tags" Target="../tags/tag216.xml"/><Relationship Id="rId12" Type="http://schemas.openxmlformats.org/officeDocument/2006/relationships/tags" Target="../tags/tag221.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tags" Target="../tags/tag220.xml"/><Relationship Id="rId5" Type="http://schemas.openxmlformats.org/officeDocument/2006/relationships/tags" Target="../tags/tag214.xml"/><Relationship Id="rId10" Type="http://schemas.openxmlformats.org/officeDocument/2006/relationships/tags" Target="../tags/tag219.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Layout" Target="../slideLayouts/slideLayout3.xml"/><Relationship Id="rId5" Type="http://schemas.openxmlformats.org/officeDocument/2006/relationships/tags" Target="../tags/tag227.xml"/><Relationship Id="rId4" Type="http://schemas.openxmlformats.org/officeDocument/2006/relationships/tags" Target="../tags/tag226.xml"/></Relationships>
</file>

<file path=ppt/slides/_rels/slide33.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slideLayout" Target="../slideLayouts/slideLayout3.xml"/><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tags" Target="../tags/tag239.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5" Type="http://schemas.openxmlformats.org/officeDocument/2006/relationships/tags" Target="../tags/tag232.xml"/><Relationship Id="rId10" Type="http://schemas.openxmlformats.org/officeDocument/2006/relationships/tags" Target="../tags/tag237.xml"/><Relationship Id="rId4" Type="http://schemas.openxmlformats.org/officeDocument/2006/relationships/tags" Target="../tags/tag231.xml"/><Relationship Id="rId9" Type="http://schemas.openxmlformats.org/officeDocument/2006/relationships/tags" Target="../tags/tag23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41.xml"/><Relationship Id="rId1" Type="http://schemas.openxmlformats.org/officeDocument/2006/relationships/tags" Target="../tags/tag240.xml"/></Relationships>
</file>

<file path=ppt/slides/_rels/slide35.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slideLayout" Target="../slideLayouts/slideLayout3.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tags" Target="../tags/tag253.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5" Type="http://schemas.openxmlformats.org/officeDocument/2006/relationships/tags" Target="../tags/tag246.xml"/><Relationship Id="rId10" Type="http://schemas.openxmlformats.org/officeDocument/2006/relationships/tags" Target="../tags/tag251.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chart" Target="../charts/chart5.xml"/></Relationships>
</file>

<file path=ppt/slides/_rels/slide36.xml.rels><?xml version="1.0" encoding="UTF-8" standalone="yes"?>
<Relationships xmlns="http://schemas.openxmlformats.org/package/2006/relationships"><Relationship Id="rId8" Type="http://schemas.openxmlformats.org/officeDocument/2006/relationships/tags" Target="../tags/tag261.xml"/><Relationship Id="rId3" Type="http://schemas.openxmlformats.org/officeDocument/2006/relationships/tags" Target="../tags/tag256.xml"/><Relationship Id="rId7" Type="http://schemas.openxmlformats.org/officeDocument/2006/relationships/tags" Target="../tags/tag260.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3.xml"/><Relationship Id="rId1" Type="http://schemas.openxmlformats.org/officeDocument/2006/relationships/tags" Target="../tags/tag262.xml"/></Relationships>
</file>

<file path=ppt/slides/_rels/slide38.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chart" Target="../charts/chart6.xml"/><Relationship Id="rId3" Type="http://schemas.openxmlformats.org/officeDocument/2006/relationships/tags" Target="../tags/tag266.xml"/><Relationship Id="rId7" Type="http://schemas.openxmlformats.org/officeDocument/2006/relationships/tags" Target="../tags/tag270.xml"/><Relationship Id="rId12" Type="http://schemas.openxmlformats.org/officeDocument/2006/relationships/slideLayout" Target="../slideLayouts/slideLayout3.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5" Type="http://schemas.openxmlformats.org/officeDocument/2006/relationships/tags" Target="../tags/tag268.xml"/><Relationship Id="rId10" Type="http://schemas.openxmlformats.org/officeDocument/2006/relationships/tags" Target="../tags/tag273.xml"/><Relationship Id="rId4" Type="http://schemas.openxmlformats.org/officeDocument/2006/relationships/tags" Target="../tags/tag267.xml"/><Relationship Id="rId9" Type="http://schemas.openxmlformats.org/officeDocument/2006/relationships/tags" Target="../tags/tag272.xml"/></Relationships>
</file>

<file path=ppt/slides/_rels/slide39.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chart" Target="../charts/chart7.xml"/><Relationship Id="rId5" Type="http://schemas.openxmlformats.org/officeDocument/2006/relationships/slideLayout" Target="../slideLayouts/slideLayout3.xml"/><Relationship Id="rId4" Type="http://schemas.openxmlformats.org/officeDocument/2006/relationships/tags" Target="../tags/tag278.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286.xml"/><Relationship Id="rId3" Type="http://schemas.openxmlformats.org/officeDocument/2006/relationships/tags" Target="../tags/tag281.xml"/><Relationship Id="rId7" Type="http://schemas.openxmlformats.org/officeDocument/2006/relationships/tags" Target="../tags/tag285.xml"/><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9"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8.xml"/><Relationship Id="rId1" Type="http://schemas.openxmlformats.org/officeDocument/2006/relationships/tags" Target="../tags/tag287.xml"/></Relationships>
</file>

<file path=ppt/slides/_rels/slide42.xml.rels><?xml version="1.0" encoding="UTF-8" standalone="yes"?>
<Relationships xmlns="http://schemas.openxmlformats.org/package/2006/relationships"><Relationship Id="rId8" Type="http://schemas.openxmlformats.org/officeDocument/2006/relationships/tags" Target="../tags/tag296.xml"/><Relationship Id="rId3" Type="http://schemas.openxmlformats.org/officeDocument/2006/relationships/tags" Target="../tags/tag291.xml"/><Relationship Id="rId7" Type="http://schemas.openxmlformats.org/officeDocument/2006/relationships/tags" Target="../tags/tag295.xml"/><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tags" Target="../tags/tag294.xml"/><Relationship Id="rId5" Type="http://schemas.openxmlformats.org/officeDocument/2006/relationships/tags" Target="../tags/tag293.xml"/><Relationship Id="rId10" Type="http://schemas.openxmlformats.org/officeDocument/2006/relationships/chart" Target="../charts/chart8.xml"/><Relationship Id="rId4" Type="http://schemas.openxmlformats.org/officeDocument/2006/relationships/tags" Target="../tags/tag292.xml"/><Relationship Id="rId9"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 Id="rId5" Type="http://schemas.openxmlformats.org/officeDocument/2006/relationships/slideLayout" Target="../slideLayouts/slideLayout3.xml"/><Relationship Id="rId4" Type="http://schemas.openxmlformats.org/officeDocument/2006/relationships/tags" Target="../tags/tag300.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03.xml"/><Relationship Id="rId7" Type="http://schemas.openxmlformats.org/officeDocument/2006/relationships/tags" Target="../tags/tag307.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tags" Target="../tags/tag304.xml"/></Relationships>
</file>

<file path=ppt/slides/_rels/slide45.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5" Type="http://schemas.openxmlformats.org/officeDocument/2006/relationships/slideLayout" Target="../slideLayouts/slideLayout3.xml"/><Relationship Id="rId4" Type="http://schemas.openxmlformats.org/officeDocument/2006/relationships/tags" Target="../tags/tag311.xml"/></Relationships>
</file>

<file path=ppt/slides/_rels/slide46.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chart" Target="../charts/chart9.xml"/><Relationship Id="rId5" Type="http://schemas.openxmlformats.org/officeDocument/2006/relationships/slideLayout" Target="../slideLayouts/slideLayout3.xml"/><Relationship Id="rId4" Type="http://schemas.openxmlformats.org/officeDocument/2006/relationships/tags" Target="../tags/tag315.xml"/></Relationships>
</file>

<file path=ppt/slides/_rels/slide47.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3.xml"/><Relationship Id="rId5" Type="http://schemas.openxmlformats.org/officeDocument/2006/relationships/tags" Target="../tags/tag320.xml"/><Relationship Id="rId4" Type="http://schemas.openxmlformats.org/officeDocument/2006/relationships/tags" Target="../tags/tag319.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23.xml"/><Relationship Id="rId7" Type="http://schemas.openxmlformats.org/officeDocument/2006/relationships/tags" Target="../tags/tag327.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tags" Target="../tags/tag32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9.xml"/><Relationship Id="rId1" Type="http://schemas.openxmlformats.org/officeDocument/2006/relationships/tags" Target="../tags/tag328.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tags" Target="../tags/tag337.xml"/><Relationship Id="rId3" Type="http://schemas.openxmlformats.org/officeDocument/2006/relationships/tags" Target="../tags/tag332.xml"/><Relationship Id="rId7" Type="http://schemas.openxmlformats.org/officeDocument/2006/relationships/tags" Target="../tags/tag336.xml"/><Relationship Id="rId12" Type="http://schemas.openxmlformats.org/officeDocument/2006/relationships/chart" Target="../charts/chart10.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tags" Target="../tags/tag335.xml"/><Relationship Id="rId11" Type="http://schemas.openxmlformats.org/officeDocument/2006/relationships/slideLayout" Target="../slideLayouts/slideLayout3.xml"/><Relationship Id="rId5" Type="http://schemas.openxmlformats.org/officeDocument/2006/relationships/tags" Target="../tags/tag334.xml"/><Relationship Id="rId10" Type="http://schemas.openxmlformats.org/officeDocument/2006/relationships/tags" Target="../tags/tag339.xml"/><Relationship Id="rId4" Type="http://schemas.openxmlformats.org/officeDocument/2006/relationships/tags" Target="../tags/tag333.xml"/><Relationship Id="rId9" Type="http://schemas.openxmlformats.org/officeDocument/2006/relationships/tags" Target="../tags/tag338.xml"/></Relationships>
</file>

<file path=ppt/slides/_rels/slide51.xml.rels><?xml version="1.0" encoding="UTF-8" standalone="yes"?>
<Relationships xmlns="http://schemas.openxmlformats.org/package/2006/relationships"><Relationship Id="rId8" Type="http://schemas.openxmlformats.org/officeDocument/2006/relationships/tags" Target="../tags/tag347.xml"/><Relationship Id="rId13" Type="http://schemas.openxmlformats.org/officeDocument/2006/relationships/slideLayout" Target="../slideLayouts/slideLayout3.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tags" Target="../tags/tag351.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tags" Target="../tags/tag350.xml"/><Relationship Id="rId5" Type="http://schemas.openxmlformats.org/officeDocument/2006/relationships/tags" Target="../tags/tag344.xml"/><Relationship Id="rId10" Type="http://schemas.openxmlformats.org/officeDocument/2006/relationships/tags" Target="../tags/tag349.xml"/><Relationship Id="rId4" Type="http://schemas.openxmlformats.org/officeDocument/2006/relationships/tags" Target="../tags/tag343.xml"/><Relationship Id="rId9" Type="http://schemas.openxmlformats.org/officeDocument/2006/relationships/tags" Target="../tags/tag348.xml"/><Relationship Id="rId14" Type="http://schemas.openxmlformats.org/officeDocument/2006/relationships/chart" Target="../charts/chart11.xml"/></Relationships>
</file>

<file path=ppt/slides/_rels/slide52.xml.rels><?xml version="1.0" encoding="UTF-8" standalone="yes"?>
<Relationships xmlns="http://schemas.openxmlformats.org/package/2006/relationships"><Relationship Id="rId8" Type="http://schemas.openxmlformats.org/officeDocument/2006/relationships/tags" Target="../tags/tag359.xml"/><Relationship Id="rId13" Type="http://schemas.openxmlformats.org/officeDocument/2006/relationships/tags" Target="../tags/tag364.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tags" Target="../tags/tag363.xml"/><Relationship Id="rId2" Type="http://schemas.openxmlformats.org/officeDocument/2006/relationships/tags" Target="../tags/tag353.xml"/><Relationship Id="rId16" Type="http://schemas.openxmlformats.org/officeDocument/2006/relationships/chart" Target="../charts/chart1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tags" Target="../tags/tag362.xml"/><Relationship Id="rId5" Type="http://schemas.openxmlformats.org/officeDocument/2006/relationships/tags" Target="../tags/tag356.xml"/><Relationship Id="rId15" Type="http://schemas.openxmlformats.org/officeDocument/2006/relationships/chart" Target="../charts/chart12.xml"/><Relationship Id="rId10" Type="http://schemas.openxmlformats.org/officeDocument/2006/relationships/tags" Target="../tags/tag361.xml"/><Relationship Id="rId4" Type="http://schemas.openxmlformats.org/officeDocument/2006/relationships/tags" Target="../tags/tag355.xml"/><Relationship Id="rId9" Type="http://schemas.openxmlformats.org/officeDocument/2006/relationships/tags" Target="../tags/tag360.xml"/><Relationship Id="rId14"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tags" Target="../tags/tag377.xml"/><Relationship Id="rId18" Type="http://schemas.openxmlformats.org/officeDocument/2006/relationships/tags" Target="../tags/tag382.xml"/><Relationship Id="rId3" Type="http://schemas.openxmlformats.org/officeDocument/2006/relationships/tags" Target="../tags/tag367.xml"/><Relationship Id="rId21" Type="http://schemas.openxmlformats.org/officeDocument/2006/relationships/chart" Target="../charts/chart14.xml"/><Relationship Id="rId7" Type="http://schemas.openxmlformats.org/officeDocument/2006/relationships/tags" Target="../tags/tag371.xml"/><Relationship Id="rId12" Type="http://schemas.openxmlformats.org/officeDocument/2006/relationships/tags" Target="../tags/tag376.xml"/><Relationship Id="rId17" Type="http://schemas.openxmlformats.org/officeDocument/2006/relationships/tags" Target="../tags/tag381.xml"/><Relationship Id="rId2" Type="http://schemas.openxmlformats.org/officeDocument/2006/relationships/tags" Target="../tags/tag366.xml"/><Relationship Id="rId16" Type="http://schemas.openxmlformats.org/officeDocument/2006/relationships/tags" Target="../tags/tag380.xml"/><Relationship Id="rId20" Type="http://schemas.openxmlformats.org/officeDocument/2006/relationships/slideLayout" Target="../slideLayouts/slideLayout3.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5" Type="http://schemas.openxmlformats.org/officeDocument/2006/relationships/tags" Target="../tags/tag369.xml"/><Relationship Id="rId15" Type="http://schemas.openxmlformats.org/officeDocument/2006/relationships/tags" Target="../tags/tag379.xml"/><Relationship Id="rId23" Type="http://schemas.openxmlformats.org/officeDocument/2006/relationships/chart" Target="../charts/chart16.xml"/><Relationship Id="rId10" Type="http://schemas.openxmlformats.org/officeDocument/2006/relationships/tags" Target="../tags/tag374.xml"/><Relationship Id="rId19" Type="http://schemas.openxmlformats.org/officeDocument/2006/relationships/tags" Target="../tags/tag383.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tags" Target="../tags/tag378.xml"/><Relationship Id="rId22" Type="http://schemas.openxmlformats.org/officeDocument/2006/relationships/chart" Target="../charts/chart15.xml"/></Relationships>
</file>

<file path=ppt/slides/_rels/slide54.xml.rels><?xml version="1.0" encoding="UTF-8" standalone="yes"?>
<Relationships xmlns="http://schemas.openxmlformats.org/package/2006/relationships"><Relationship Id="rId8" Type="http://schemas.openxmlformats.org/officeDocument/2006/relationships/tags" Target="../tags/tag391.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chart" Target="../charts/chart17.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3.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5.xml"/><Relationship Id="rId1" Type="http://schemas.openxmlformats.org/officeDocument/2006/relationships/tags" Target="../tags/tag394.xml"/></Relationships>
</file>

<file path=ppt/slides/_rels/slide56.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slideLayout" Target="../slideLayouts/slideLayout3.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tags" Target="../tags/tag407.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tags" Target="../tags/tag406.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18.xml"/></Relationships>
</file>

<file path=ppt/slides/_rels/slide57.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5" Type="http://schemas.openxmlformats.org/officeDocument/2006/relationships/tags" Target="../tags/tag412.xml"/><Relationship Id="rId10" Type="http://schemas.openxmlformats.org/officeDocument/2006/relationships/slideLayout" Target="../slideLayouts/slideLayout3.xml"/><Relationship Id="rId4" Type="http://schemas.openxmlformats.org/officeDocument/2006/relationships/tags" Target="../tags/tag411.xml"/><Relationship Id="rId9" Type="http://schemas.openxmlformats.org/officeDocument/2006/relationships/tags" Target="../tags/tag416.xml"/></Relationships>
</file>

<file path=ppt/slides/_rels/slide58.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tags" Target="../tags/tag429.xml"/><Relationship Id="rId18" Type="http://schemas.openxmlformats.org/officeDocument/2006/relationships/chart" Target="../charts/chart20.xml"/><Relationship Id="rId3" Type="http://schemas.openxmlformats.org/officeDocument/2006/relationships/tags" Target="../tags/tag419.xml"/><Relationship Id="rId7" Type="http://schemas.openxmlformats.org/officeDocument/2006/relationships/tags" Target="../tags/tag423.xml"/><Relationship Id="rId12" Type="http://schemas.openxmlformats.org/officeDocument/2006/relationships/tags" Target="../tags/tag428.xml"/><Relationship Id="rId17" Type="http://schemas.openxmlformats.org/officeDocument/2006/relationships/chart" Target="../charts/chart19.xml"/><Relationship Id="rId2" Type="http://schemas.openxmlformats.org/officeDocument/2006/relationships/tags" Target="../tags/tag418.xml"/><Relationship Id="rId16" Type="http://schemas.openxmlformats.org/officeDocument/2006/relationships/slideLayout" Target="../slideLayouts/slideLayout3.xml"/><Relationship Id="rId1" Type="http://schemas.openxmlformats.org/officeDocument/2006/relationships/tags" Target="../tags/tag417.xml"/><Relationship Id="rId6" Type="http://schemas.openxmlformats.org/officeDocument/2006/relationships/tags" Target="../tags/tag422.xml"/><Relationship Id="rId11" Type="http://schemas.openxmlformats.org/officeDocument/2006/relationships/tags" Target="../tags/tag427.xml"/><Relationship Id="rId5" Type="http://schemas.openxmlformats.org/officeDocument/2006/relationships/tags" Target="../tags/tag421.xml"/><Relationship Id="rId15" Type="http://schemas.openxmlformats.org/officeDocument/2006/relationships/tags" Target="../tags/tag431.xml"/><Relationship Id="rId10" Type="http://schemas.openxmlformats.org/officeDocument/2006/relationships/tags" Target="../tags/tag426.xml"/><Relationship Id="rId4" Type="http://schemas.openxmlformats.org/officeDocument/2006/relationships/tags" Target="../tags/tag420.xml"/><Relationship Id="rId9" Type="http://schemas.openxmlformats.org/officeDocument/2006/relationships/tags" Target="../tags/tag425.xml"/><Relationship Id="rId14" Type="http://schemas.openxmlformats.org/officeDocument/2006/relationships/tags" Target="../tags/tag430.xml"/></Relationships>
</file>

<file path=ppt/slides/_rels/slide59.xml.rels><?xml version="1.0" encoding="UTF-8" standalone="yes"?>
<Relationships xmlns="http://schemas.openxmlformats.org/package/2006/relationships"><Relationship Id="rId8" Type="http://schemas.openxmlformats.org/officeDocument/2006/relationships/tags" Target="../tags/tag439.xml"/><Relationship Id="rId3" Type="http://schemas.openxmlformats.org/officeDocument/2006/relationships/tags" Target="../tags/tag434.xml"/><Relationship Id="rId7" Type="http://schemas.openxmlformats.org/officeDocument/2006/relationships/tags" Target="../tags/tag438.xml"/><Relationship Id="rId12" Type="http://schemas.openxmlformats.org/officeDocument/2006/relationships/chart" Target="../charts/chart21.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tags" Target="../tags/tag437.xml"/><Relationship Id="rId11" Type="http://schemas.openxmlformats.org/officeDocument/2006/relationships/slideLayout" Target="../slideLayouts/slideLayout3.xml"/><Relationship Id="rId5" Type="http://schemas.openxmlformats.org/officeDocument/2006/relationships/tags" Target="../tags/tag436.xml"/><Relationship Id="rId10" Type="http://schemas.openxmlformats.org/officeDocument/2006/relationships/tags" Target="../tags/tag441.xml"/><Relationship Id="rId4" Type="http://schemas.openxmlformats.org/officeDocument/2006/relationships/tags" Target="../tags/tag435.xml"/><Relationship Id="rId9" Type="http://schemas.openxmlformats.org/officeDocument/2006/relationships/tags" Target="../tags/tag440.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tags" Target="../tags/tag449.xml"/><Relationship Id="rId13" Type="http://schemas.openxmlformats.org/officeDocument/2006/relationships/tags" Target="../tags/tag454.xml"/><Relationship Id="rId3" Type="http://schemas.openxmlformats.org/officeDocument/2006/relationships/tags" Target="../tags/tag444.xml"/><Relationship Id="rId7" Type="http://schemas.openxmlformats.org/officeDocument/2006/relationships/tags" Target="../tags/tag448.xml"/><Relationship Id="rId12" Type="http://schemas.openxmlformats.org/officeDocument/2006/relationships/tags" Target="../tags/tag453.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tags" Target="../tags/tag447.xml"/><Relationship Id="rId11" Type="http://schemas.openxmlformats.org/officeDocument/2006/relationships/tags" Target="../tags/tag452.xml"/><Relationship Id="rId5" Type="http://schemas.openxmlformats.org/officeDocument/2006/relationships/tags" Target="../tags/tag446.xml"/><Relationship Id="rId15" Type="http://schemas.openxmlformats.org/officeDocument/2006/relationships/chart" Target="../charts/chart22.xml"/><Relationship Id="rId10" Type="http://schemas.openxmlformats.org/officeDocument/2006/relationships/tags" Target="../tags/tag451.xml"/><Relationship Id="rId4" Type="http://schemas.openxmlformats.org/officeDocument/2006/relationships/tags" Target="../tags/tag445.xml"/><Relationship Id="rId9" Type="http://schemas.openxmlformats.org/officeDocument/2006/relationships/tags" Target="../tags/tag450.xml"/><Relationship Id="rId14"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57.xml"/><Relationship Id="rId7" Type="http://schemas.openxmlformats.org/officeDocument/2006/relationships/tags" Target="../tags/tag461.xml"/><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tags" Target="../tags/tag460.xml"/><Relationship Id="rId5" Type="http://schemas.openxmlformats.org/officeDocument/2006/relationships/tags" Target="../tags/tag459.xml"/><Relationship Id="rId4" Type="http://schemas.openxmlformats.org/officeDocument/2006/relationships/tags" Target="../tags/tag458.xml"/></Relationships>
</file>

<file path=ppt/slides/_rels/slide62.xml.rels><?xml version="1.0" encoding="UTF-8" standalone="yes"?>
<Relationships xmlns="http://schemas.openxmlformats.org/package/2006/relationships"><Relationship Id="rId8" Type="http://schemas.openxmlformats.org/officeDocument/2006/relationships/tags" Target="../tags/tag469.xml"/><Relationship Id="rId13" Type="http://schemas.openxmlformats.org/officeDocument/2006/relationships/chart" Target="../charts/chart23.xml"/><Relationship Id="rId3" Type="http://schemas.openxmlformats.org/officeDocument/2006/relationships/tags" Target="../tags/tag464.xml"/><Relationship Id="rId7" Type="http://schemas.openxmlformats.org/officeDocument/2006/relationships/tags" Target="../tags/tag468.xml"/><Relationship Id="rId12" Type="http://schemas.openxmlformats.org/officeDocument/2006/relationships/slideLayout" Target="../slideLayouts/slideLayout3.xml"/><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tags" Target="../tags/tag467.xml"/><Relationship Id="rId11" Type="http://schemas.openxmlformats.org/officeDocument/2006/relationships/tags" Target="../tags/tag472.xml"/><Relationship Id="rId5" Type="http://schemas.openxmlformats.org/officeDocument/2006/relationships/tags" Target="../tags/tag466.xml"/><Relationship Id="rId10" Type="http://schemas.openxmlformats.org/officeDocument/2006/relationships/tags" Target="../tags/tag471.xml"/><Relationship Id="rId4" Type="http://schemas.openxmlformats.org/officeDocument/2006/relationships/tags" Target="../tags/tag465.xml"/><Relationship Id="rId9" Type="http://schemas.openxmlformats.org/officeDocument/2006/relationships/tags" Target="../tags/tag47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74.xml"/><Relationship Id="rId1" Type="http://schemas.openxmlformats.org/officeDocument/2006/relationships/tags" Target="../tags/tag473.xml"/></Relationships>
</file>

<file path=ppt/slides/_rels/slide64.xml.rels><?xml version="1.0" encoding="UTF-8" standalone="yes"?>
<Relationships xmlns="http://schemas.openxmlformats.org/package/2006/relationships"><Relationship Id="rId8" Type="http://schemas.openxmlformats.org/officeDocument/2006/relationships/tags" Target="../tags/tag482.xml"/><Relationship Id="rId13" Type="http://schemas.openxmlformats.org/officeDocument/2006/relationships/tags" Target="../tags/tag487.xml"/><Relationship Id="rId18" Type="http://schemas.openxmlformats.org/officeDocument/2006/relationships/chart" Target="../charts/chart26.xml"/><Relationship Id="rId3" Type="http://schemas.openxmlformats.org/officeDocument/2006/relationships/tags" Target="../tags/tag477.xml"/><Relationship Id="rId7" Type="http://schemas.openxmlformats.org/officeDocument/2006/relationships/tags" Target="../tags/tag481.xml"/><Relationship Id="rId12" Type="http://schemas.openxmlformats.org/officeDocument/2006/relationships/tags" Target="../tags/tag486.xml"/><Relationship Id="rId17" Type="http://schemas.openxmlformats.org/officeDocument/2006/relationships/chart" Target="../charts/chart25.xml"/><Relationship Id="rId2" Type="http://schemas.openxmlformats.org/officeDocument/2006/relationships/tags" Target="../tags/tag476.xml"/><Relationship Id="rId16" Type="http://schemas.openxmlformats.org/officeDocument/2006/relationships/chart" Target="../charts/chart24.xml"/><Relationship Id="rId1" Type="http://schemas.openxmlformats.org/officeDocument/2006/relationships/tags" Target="../tags/tag475.xml"/><Relationship Id="rId6" Type="http://schemas.openxmlformats.org/officeDocument/2006/relationships/tags" Target="../tags/tag480.xml"/><Relationship Id="rId11" Type="http://schemas.openxmlformats.org/officeDocument/2006/relationships/tags" Target="../tags/tag485.xml"/><Relationship Id="rId5" Type="http://schemas.openxmlformats.org/officeDocument/2006/relationships/tags" Target="../tags/tag479.xml"/><Relationship Id="rId15" Type="http://schemas.openxmlformats.org/officeDocument/2006/relationships/slideLayout" Target="../slideLayouts/slideLayout3.xml"/><Relationship Id="rId10" Type="http://schemas.openxmlformats.org/officeDocument/2006/relationships/tags" Target="../tags/tag484.xml"/><Relationship Id="rId19" Type="http://schemas.openxmlformats.org/officeDocument/2006/relationships/chart" Target="../charts/chart27.xml"/><Relationship Id="rId4" Type="http://schemas.openxmlformats.org/officeDocument/2006/relationships/tags" Target="../tags/tag478.xml"/><Relationship Id="rId9" Type="http://schemas.openxmlformats.org/officeDocument/2006/relationships/tags" Target="../tags/tag483.xml"/><Relationship Id="rId14" Type="http://schemas.openxmlformats.org/officeDocument/2006/relationships/tags" Target="../tags/tag488.xml"/></Relationships>
</file>

<file path=ppt/slides/_rels/slide65.xml.rels><?xml version="1.0" encoding="UTF-8" standalone="yes"?>
<Relationships xmlns="http://schemas.openxmlformats.org/package/2006/relationships"><Relationship Id="rId8" Type="http://schemas.openxmlformats.org/officeDocument/2006/relationships/tags" Target="../tags/tag496.xml"/><Relationship Id="rId13" Type="http://schemas.openxmlformats.org/officeDocument/2006/relationships/chart" Target="../charts/chart28.xml"/><Relationship Id="rId3" Type="http://schemas.openxmlformats.org/officeDocument/2006/relationships/tags" Target="../tags/tag491.xml"/><Relationship Id="rId7" Type="http://schemas.openxmlformats.org/officeDocument/2006/relationships/tags" Target="../tags/tag495.xml"/><Relationship Id="rId12" Type="http://schemas.openxmlformats.org/officeDocument/2006/relationships/slideLayout" Target="../slideLayouts/slideLayout3.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tags" Target="../tags/tag494.xml"/><Relationship Id="rId11" Type="http://schemas.openxmlformats.org/officeDocument/2006/relationships/tags" Target="../tags/tag499.xml"/><Relationship Id="rId5" Type="http://schemas.openxmlformats.org/officeDocument/2006/relationships/tags" Target="../tags/tag493.xml"/><Relationship Id="rId10" Type="http://schemas.openxmlformats.org/officeDocument/2006/relationships/tags" Target="../tags/tag498.xml"/><Relationship Id="rId4" Type="http://schemas.openxmlformats.org/officeDocument/2006/relationships/tags" Target="../tags/tag492.xml"/><Relationship Id="rId9" Type="http://schemas.openxmlformats.org/officeDocument/2006/relationships/tags" Target="../tags/tag497.xml"/></Relationships>
</file>

<file path=ppt/slides/_rels/slide66.xml.rels><?xml version="1.0" encoding="UTF-8" standalone="yes"?>
<Relationships xmlns="http://schemas.openxmlformats.org/package/2006/relationships"><Relationship Id="rId8" Type="http://schemas.openxmlformats.org/officeDocument/2006/relationships/tags" Target="../tags/tag507.xml"/><Relationship Id="rId13" Type="http://schemas.openxmlformats.org/officeDocument/2006/relationships/chart" Target="../charts/chart29.xml"/><Relationship Id="rId3" Type="http://schemas.openxmlformats.org/officeDocument/2006/relationships/tags" Target="../tags/tag502.xml"/><Relationship Id="rId7" Type="http://schemas.openxmlformats.org/officeDocument/2006/relationships/tags" Target="../tags/tag506.xml"/><Relationship Id="rId12" Type="http://schemas.openxmlformats.org/officeDocument/2006/relationships/slideLayout" Target="../slideLayouts/slideLayout3.xml"/><Relationship Id="rId2" Type="http://schemas.openxmlformats.org/officeDocument/2006/relationships/tags" Target="../tags/tag501.xml"/><Relationship Id="rId1" Type="http://schemas.openxmlformats.org/officeDocument/2006/relationships/tags" Target="../tags/tag500.xml"/><Relationship Id="rId6" Type="http://schemas.openxmlformats.org/officeDocument/2006/relationships/tags" Target="../tags/tag505.xml"/><Relationship Id="rId11" Type="http://schemas.openxmlformats.org/officeDocument/2006/relationships/tags" Target="../tags/tag510.xml"/><Relationship Id="rId5" Type="http://schemas.openxmlformats.org/officeDocument/2006/relationships/tags" Target="../tags/tag504.xml"/><Relationship Id="rId10" Type="http://schemas.openxmlformats.org/officeDocument/2006/relationships/tags" Target="../tags/tag509.xml"/><Relationship Id="rId4" Type="http://schemas.openxmlformats.org/officeDocument/2006/relationships/tags" Target="../tags/tag503.xml"/><Relationship Id="rId9" Type="http://schemas.openxmlformats.org/officeDocument/2006/relationships/tags" Target="../tags/tag508.xml"/></Relationships>
</file>

<file path=ppt/slides/_rels/slide67.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15.xml"/><Relationship Id="rId1" Type="http://schemas.openxmlformats.org/officeDocument/2006/relationships/tags" Target="../tags/tag514.xml"/><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17.xml"/><Relationship Id="rId1" Type="http://schemas.openxmlformats.org/officeDocument/2006/relationships/tags" Target="../tags/tag51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19.xml"/><Relationship Id="rId1" Type="http://schemas.openxmlformats.org/officeDocument/2006/relationships/tags" Target="../tags/tag518.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23.xml"/><Relationship Id="rId1" Type="http://schemas.openxmlformats.org/officeDocument/2006/relationships/tags" Target="../tags/tag522.xml"/><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25.xml"/><Relationship Id="rId1" Type="http://schemas.openxmlformats.org/officeDocument/2006/relationships/tags" Target="../tags/tag52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xml"/><Relationship Id="rId1" Type="http://schemas.openxmlformats.org/officeDocument/2006/relationships/tags" Target="../tags/tag25.xml"/><Relationship Id="rId5" Type="http://schemas.microsoft.com/office/2007/relationships/hdphoto" Target="../media/hdphoto2.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subTitle" idx="1"/>
            <p:custDataLst>
              <p:tags r:id="rId1"/>
            </p:custDataLst>
          </p:nvPr>
        </p:nvSpPr>
        <p:spPr bwMode="auto">
          <a:xfrm>
            <a:off x="5823679" y="4306186"/>
            <a:ext cx="2838893" cy="645929"/>
          </a:xfrm>
          <a:noFill/>
          <a:ln>
            <a:miter lim="800000"/>
            <a:headEnd/>
            <a:tailEnd/>
          </a:ln>
        </p:spPr>
        <p:txBody>
          <a:bodyPr vert="horz" wrap="square" lIns="64853" tIns="32426" rIns="64853" bIns="32426" numCol="1" anchor="t" anchorCtr="0" compatLnSpc="1">
            <a:prstTxWarp prst="textNoShape">
              <a:avLst/>
            </a:prstTxWarp>
          </a:bodyPr>
          <a:lstStyle/>
          <a:p>
            <a:pPr algn="r" eaLnBrk="1" hangingPunct="1">
              <a:spcBef>
                <a:spcPct val="0"/>
              </a:spcBef>
            </a:pPr>
            <a:r>
              <a:rPr lang="fr-CA" sz="1000" dirty="0">
                <a:solidFill>
                  <a:srgbClr val="222223"/>
                </a:solidFill>
              </a:rPr>
              <a:t>Février 2023</a:t>
            </a:r>
          </a:p>
        </p:txBody>
      </p:sp>
      <p:sp>
        <p:nvSpPr>
          <p:cNvPr id="5" name="Rectangle 2"/>
          <p:cNvSpPr txBox="1">
            <a:spLocks noChangeArrowheads="1"/>
          </p:cNvSpPr>
          <p:nvPr>
            <p:custDataLst>
              <p:tags r:id="rId2"/>
            </p:custDataLst>
          </p:nvPr>
        </p:nvSpPr>
        <p:spPr bwMode="auto">
          <a:xfrm>
            <a:off x="7043765" y="1705171"/>
            <a:ext cx="1640071" cy="1057984"/>
          </a:xfrm>
          <a:prstGeom prst="rect">
            <a:avLst/>
          </a:prstGeom>
          <a:noFill/>
          <a:ln>
            <a:miter lim="800000"/>
            <a:headEnd/>
            <a:tailEnd/>
          </a:ln>
        </p:spPr>
        <p:txBody>
          <a:bodyPr vert="horz" wrap="square" lIns="64853" tIns="32426" rIns="64853" bIns="32426" numCol="1" anchor="ctr" anchorCtr="0" compatLnSpc="1">
            <a:prstTxWarp prst="textNoShape">
              <a:avLst/>
            </a:prstTxWarp>
          </a:bodyPr>
          <a:lstStyle>
            <a:lvl1pPr marL="0" indent="0" algn="ctr" defTabSz="865188" rtl="0" eaLnBrk="0" fontAlgn="base" hangingPunct="0">
              <a:spcBef>
                <a:spcPct val="20000"/>
              </a:spcBef>
              <a:spcAft>
                <a:spcPct val="0"/>
              </a:spcAft>
              <a:buNone/>
              <a:defRPr sz="3000">
                <a:solidFill>
                  <a:schemeClr val="tx1"/>
                </a:solidFill>
                <a:latin typeface="+mn-lt"/>
                <a:ea typeface="+mn-ea"/>
                <a:cs typeface="+mn-cs"/>
              </a:defRPr>
            </a:lvl1pPr>
            <a:lvl2pPr marL="457200" indent="0" algn="ctr" defTabSz="865188" rtl="0" eaLnBrk="0" fontAlgn="base" hangingPunct="0">
              <a:spcBef>
                <a:spcPct val="20000"/>
              </a:spcBef>
              <a:spcAft>
                <a:spcPct val="0"/>
              </a:spcAft>
              <a:buNone/>
              <a:defRPr sz="2600">
                <a:solidFill>
                  <a:schemeClr val="tx1"/>
                </a:solidFill>
                <a:latin typeface="+mn-lt"/>
              </a:defRPr>
            </a:lvl2pPr>
            <a:lvl3pPr marL="914400" indent="0" algn="ctr" defTabSz="865188" rtl="0" eaLnBrk="0" fontAlgn="base" hangingPunct="0">
              <a:spcBef>
                <a:spcPct val="20000"/>
              </a:spcBef>
              <a:spcAft>
                <a:spcPct val="0"/>
              </a:spcAft>
              <a:buNone/>
              <a:defRPr sz="2300">
                <a:solidFill>
                  <a:schemeClr val="tx1"/>
                </a:solidFill>
                <a:latin typeface="+mn-lt"/>
              </a:defRPr>
            </a:lvl3pPr>
            <a:lvl4pPr marL="1371600" indent="0" algn="ctr" defTabSz="865188" rtl="0" eaLnBrk="0" fontAlgn="base" hangingPunct="0">
              <a:spcBef>
                <a:spcPct val="20000"/>
              </a:spcBef>
              <a:spcAft>
                <a:spcPct val="0"/>
              </a:spcAft>
              <a:buNone/>
              <a:defRPr sz="1900">
                <a:solidFill>
                  <a:schemeClr val="tx1"/>
                </a:solidFill>
                <a:latin typeface="+mn-lt"/>
              </a:defRPr>
            </a:lvl4pPr>
            <a:lvl5pPr marL="1828800" indent="0" algn="ctr" defTabSz="865188" rtl="0" eaLnBrk="0" fontAlgn="base" hangingPunct="0">
              <a:spcBef>
                <a:spcPct val="20000"/>
              </a:spcBef>
              <a:spcAft>
                <a:spcPct val="0"/>
              </a:spcAft>
              <a:buNone/>
              <a:defRPr sz="1900">
                <a:solidFill>
                  <a:schemeClr val="tx1"/>
                </a:solidFill>
                <a:latin typeface="+mn-lt"/>
              </a:defRPr>
            </a:lvl5pPr>
            <a:lvl6pPr marL="2286000" indent="0" algn="ctr" defTabSz="865188" rtl="0" fontAlgn="base">
              <a:spcBef>
                <a:spcPct val="20000"/>
              </a:spcBef>
              <a:spcAft>
                <a:spcPct val="0"/>
              </a:spcAft>
              <a:buNone/>
              <a:defRPr sz="1900">
                <a:solidFill>
                  <a:schemeClr val="tx1"/>
                </a:solidFill>
                <a:latin typeface="+mn-lt"/>
              </a:defRPr>
            </a:lvl6pPr>
            <a:lvl7pPr marL="2743200" indent="0" algn="ctr" defTabSz="865188" rtl="0" fontAlgn="base">
              <a:spcBef>
                <a:spcPct val="20000"/>
              </a:spcBef>
              <a:spcAft>
                <a:spcPct val="0"/>
              </a:spcAft>
              <a:buNone/>
              <a:defRPr sz="1900">
                <a:solidFill>
                  <a:schemeClr val="tx1"/>
                </a:solidFill>
                <a:latin typeface="+mn-lt"/>
              </a:defRPr>
            </a:lvl7pPr>
            <a:lvl8pPr marL="3200400" indent="0" algn="ctr" defTabSz="865188" rtl="0" fontAlgn="base">
              <a:spcBef>
                <a:spcPct val="20000"/>
              </a:spcBef>
              <a:spcAft>
                <a:spcPct val="0"/>
              </a:spcAft>
              <a:buNone/>
              <a:defRPr sz="1900">
                <a:solidFill>
                  <a:schemeClr val="tx1"/>
                </a:solidFill>
                <a:latin typeface="+mn-lt"/>
              </a:defRPr>
            </a:lvl8pPr>
            <a:lvl9pPr marL="3657600" indent="0" algn="ctr" defTabSz="865188" rtl="0" fontAlgn="base">
              <a:spcBef>
                <a:spcPct val="20000"/>
              </a:spcBef>
              <a:spcAft>
                <a:spcPct val="0"/>
              </a:spcAft>
              <a:buNone/>
              <a:defRPr sz="1900">
                <a:solidFill>
                  <a:schemeClr val="tx1"/>
                </a:solidFill>
                <a:latin typeface="+mn-lt"/>
              </a:defRPr>
            </a:lvl9pPr>
          </a:lstStyle>
          <a:p>
            <a:pPr eaLnBrk="1" hangingPunct="1">
              <a:spcBef>
                <a:spcPct val="0"/>
              </a:spcBef>
            </a:pPr>
            <a:r>
              <a:rPr lang="fr-CA" sz="1600" kern="0" dirty="0">
                <a:latin typeface="Trebuchet MS" panose="020B0603020202020204" pitchFamily="34" charset="0"/>
                <a:cs typeface="Calibri" panose="020F0502020204030204" pitchFamily="34" charset="0"/>
              </a:rPr>
              <a:t>RAPPORT DE RECHERCHE</a:t>
            </a:r>
          </a:p>
        </p:txBody>
      </p:sp>
      <p:sp>
        <p:nvSpPr>
          <p:cNvPr id="7" name="Rectangle 2">
            <a:extLst>
              <a:ext uri="{FF2B5EF4-FFF2-40B4-BE49-F238E27FC236}">
                <a16:creationId xmlns:a16="http://schemas.microsoft.com/office/drawing/2014/main" id="{2711126D-4A16-92CF-4E45-0346A01738D8}"/>
              </a:ext>
            </a:extLst>
          </p:cNvPr>
          <p:cNvSpPr txBox="1">
            <a:spLocks noChangeArrowheads="1"/>
          </p:cNvSpPr>
          <p:nvPr>
            <p:custDataLst>
              <p:tags r:id="rId3"/>
            </p:custDataLst>
          </p:nvPr>
        </p:nvSpPr>
        <p:spPr bwMode="auto">
          <a:xfrm>
            <a:off x="3521575" y="1692035"/>
            <a:ext cx="3077346" cy="999581"/>
          </a:xfrm>
          <a:prstGeom prst="rect">
            <a:avLst/>
          </a:prstGeom>
          <a:noFill/>
          <a:ln>
            <a:miter lim="800000"/>
            <a:headEnd/>
            <a:tailEnd/>
          </a:ln>
        </p:spPr>
        <p:txBody>
          <a:bodyPr vert="horz" wrap="square" lIns="64853" tIns="32426" rIns="64853" bIns="32426" numCol="1" anchor="ctr" anchorCtr="0" compatLnSpc="1">
            <a:prstTxWarp prst="textNoShape">
              <a:avLst/>
            </a:prstTxWarp>
          </a:bodyPr>
          <a:lstStyle>
            <a:lvl1pPr marL="0" indent="0" algn="ctr" defTabSz="865188" rtl="0" eaLnBrk="0" fontAlgn="base" hangingPunct="0">
              <a:spcBef>
                <a:spcPct val="20000"/>
              </a:spcBef>
              <a:spcAft>
                <a:spcPct val="0"/>
              </a:spcAft>
              <a:buNone/>
              <a:defRPr sz="3000">
                <a:solidFill>
                  <a:schemeClr val="tx1"/>
                </a:solidFill>
                <a:latin typeface="+mn-lt"/>
                <a:ea typeface="+mn-ea"/>
                <a:cs typeface="+mn-cs"/>
              </a:defRPr>
            </a:lvl1pPr>
            <a:lvl2pPr marL="457200" indent="0" algn="ctr" defTabSz="865188" rtl="0" eaLnBrk="0" fontAlgn="base" hangingPunct="0">
              <a:spcBef>
                <a:spcPct val="20000"/>
              </a:spcBef>
              <a:spcAft>
                <a:spcPct val="0"/>
              </a:spcAft>
              <a:buNone/>
              <a:defRPr sz="2600">
                <a:solidFill>
                  <a:schemeClr val="tx1"/>
                </a:solidFill>
                <a:latin typeface="+mn-lt"/>
              </a:defRPr>
            </a:lvl2pPr>
            <a:lvl3pPr marL="914400" indent="0" algn="ctr" defTabSz="865188" rtl="0" eaLnBrk="0" fontAlgn="base" hangingPunct="0">
              <a:spcBef>
                <a:spcPct val="20000"/>
              </a:spcBef>
              <a:spcAft>
                <a:spcPct val="0"/>
              </a:spcAft>
              <a:buNone/>
              <a:defRPr sz="2300">
                <a:solidFill>
                  <a:schemeClr val="tx1"/>
                </a:solidFill>
                <a:latin typeface="+mn-lt"/>
              </a:defRPr>
            </a:lvl3pPr>
            <a:lvl4pPr marL="1371600" indent="0" algn="ctr" defTabSz="865188" rtl="0" eaLnBrk="0" fontAlgn="base" hangingPunct="0">
              <a:spcBef>
                <a:spcPct val="20000"/>
              </a:spcBef>
              <a:spcAft>
                <a:spcPct val="0"/>
              </a:spcAft>
              <a:buNone/>
              <a:defRPr sz="1900">
                <a:solidFill>
                  <a:schemeClr val="tx1"/>
                </a:solidFill>
                <a:latin typeface="+mn-lt"/>
              </a:defRPr>
            </a:lvl4pPr>
            <a:lvl5pPr marL="1828800" indent="0" algn="ctr" defTabSz="865188" rtl="0" eaLnBrk="0" fontAlgn="base" hangingPunct="0">
              <a:spcBef>
                <a:spcPct val="20000"/>
              </a:spcBef>
              <a:spcAft>
                <a:spcPct val="0"/>
              </a:spcAft>
              <a:buNone/>
              <a:defRPr sz="1900">
                <a:solidFill>
                  <a:schemeClr val="tx1"/>
                </a:solidFill>
                <a:latin typeface="+mn-lt"/>
              </a:defRPr>
            </a:lvl5pPr>
            <a:lvl6pPr marL="2286000" indent="0" algn="ctr" defTabSz="865188" rtl="0" fontAlgn="base">
              <a:spcBef>
                <a:spcPct val="20000"/>
              </a:spcBef>
              <a:spcAft>
                <a:spcPct val="0"/>
              </a:spcAft>
              <a:buNone/>
              <a:defRPr sz="1900">
                <a:solidFill>
                  <a:schemeClr val="tx1"/>
                </a:solidFill>
                <a:latin typeface="+mn-lt"/>
              </a:defRPr>
            </a:lvl6pPr>
            <a:lvl7pPr marL="2743200" indent="0" algn="ctr" defTabSz="865188" rtl="0" fontAlgn="base">
              <a:spcBef>
                <a:spcPct val="20000"/>
              </a:spcBef>
              <a:spcAft>
                <a:spcPct val="0"/>
              </a:spcAft>
              <a:buNone/>
              <a:defRPr sz="1900">
                <a:solidFill>
                  <a:schemeClr val="tx1"/>
                </a:solidFill>
                <a:latin typeface="+mn-lt"/>
              </a:defRPr>
            </a:lvl7pPr>
            <a:lvl8pPr marL="3200400" indent="0" algn="ctr" defTabSz="865188" rtl="0" fontAlgn="base">
              <a:spcBef>
                <a:spcPct val="20000"/>
              </a:spcBef>
              <a:spcAft>
                <a:spcPct val="0"/>
              </a:spcAft>
              <a:buNone/>
              <a:defRPr sz="1900">
                <a:solidFill>
                  <a:schemeClr val="tx1"/>
                </a:solidFill>
                <a:latin typeface="+mn-lt"/>
              </a:defRPr>
            </a:lvl8pPr>
            <a:lvl9pPr marL="3657600" indent="0" algn="ctr" defTabSz="865188" rtl="0" fontAlgn="base">
              <a:spcBef>
                <a:spcPct val="20000"/>
              </a:spcBef>
              <a:spcAft>
                <a:spcPct val="0"/>
              </a:spcAft>
              <a:buNone/>
              <a:defRPr sz="1900">
                <a:solidFill>
                  <a:schemeClr val="tx1"/>
                </a:solidFill>
                <a:latin typeface="+mn-lt"/>
              </a:defRPr>
            </a:lvl9pPr>
          </a:lstStyle>
          <a:p>
            <a:pPr eaLnBrk="1" hangingPunct="1">
              <a:lnSpc>
                <a:spcPts val="1800"/>
              </a:lnSpc>
              <a:spcBef>
                <a:spcPct val="0"/>
              </a:spcBef>
            </a:pPr>
            <a:r>
              <a:rPr lang="fr-CA" sz="1800" dirty="0">
                <a:latin typeface="Calibri" panose="020F0502020204030204" pitchFamily="34" charset="0"/>
              </a:rPr>
              <a:t>Enquête sur la main-d’œuvre et les enjeux auprès des entreprises de la Vallée-de-la-Gatineau</a:t>
            </a:r>
          </a:p>
        </p:txBody>
      </p:sp>
      <p:pic>
        <p:nvPicPr>
          <p:cNvPr id="1026" name="Picture 2" descr="SADC Vallée de la Gatineau - Home | Facebook">
            <a:extLst>
              <a:ext uri="{FF2B5EF4-FFF2-40B4-BE49-F238E27FC236}">
                <a16:creationId xmlns:a16="http://schemas.microsoft.com/office/drawing/2014/main" id="{0A08A861-E592-52BD-7AE7-456A5F6BB5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2250" y="2974389"/>
            <a:ext cx="1140411" cy="11404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853035B6-0B48-56BF-9EAA-95292064E7F9}"/>
              </a:ext>
            </a:extLst>
          </p:cNvPr>
          <p:cNvSpPr txBox="1">
            <a:spLocks noChangeArrowheads="1"/>
          </p:cNvSpPr>
          <p:nvPr>
            <p:custDataLst>
              <p:tags r:id="rId4"/>
            </p:custDataLst>
          </p:nvPr>
        </p:nvSpPr>
        <p:spPr bwMode="auto">
          <a:xfrm>
            <a:off x="4943041" y="3260526"/>
            <a:ext cx="2021639" cy="645929"/>
          </a:xfrm>
          <a:prstGeom prst="rect">
            <a:avLst/>
          </a:prstGeom>
          <a:noFill/>
          <a:ln>
            <a:miter lim="800000"/>
            <a:headEnd/>
            <a:tailEnd/>
          </a:ln>
        </p:spPr>
        <p:txBody>
          <a:bodyPr vert="horz" wrap="square" lIns="64853" tIns="32426" rIns="64853" bIns="32426" numCol="1" anchor="t" anchorCtr="0" compatLnSpc="1">
            <a:prstTxWarp prst="textNoShape">
              <a:avLst/>
            </a:prstTxWarp>
          </a:bodyPr>
          <a:lstStyle>
            <a:lvl1pPr marL="0" indent="0" algn="ctr" defTabSz="648891" rtl="0" eaLnBrk="0" fontAlgn="base" hangingPunct="0">
              <a:spcBef>
                <a:spcPct val="20000"/>
              </a:spcBef>
              <a:spcAft>
                <a:spcPct val="0"/>
              </a:spcAft>
              <a:buNone/>
              <a:defRPr sz="1600">
                <a:solidFill>
                  <a:srgbClr val="1B2F5F"/>
                </a:solidFill>
                <a:latin typeface="Trebuchet MS" panose="020B0603020202020204" pitchFamily="34" charset="0"/>
                <a:ea typeface="+mn-ea"/>
                <a:cs typeface="Calibri" panose="020F0502020204030204" pitchFamily="34" charset="0"/>
              </a:defRPr>
            </a:lvl1pPr>
            <a:lvl2pPr marL="342900" indent="0" algn="ctr" defTabSz="648891" rtl="0" eaLnBrk="0" fontAlgn="base" hangingPunct="0">
              <a:spcBef>
                <a:spcPct val="20000"/>
              </a:spcBef>
              <a:spcAft>
                <a:spcPct val="0"/>
              </a:spcAft>
              <a:buNone/>
              <a:defRPr sz="1950">
                <a:solidFill>
                  <a:schemeClr val="tx1"/>
                </a:solidFill>
                <a:latin typeface="+mn-lt"/>
              </a:defRPr>
            </a:lvl2pPr>
            <a:lvl3pPr marL="685800" indent="0" algn="ctr" defTabSz="648891" rtl="0" eaLnBrk="0" fontAlgn="base" hangingPunct="0">
              <a:spcBef>
                <a:spcPct val="20000"/>
              </a:spcBef>
              <a:spcAft>
                <a:spcPct val="0"/>
              </a:spcAft>
              <a:buNone/>
              <a:defRPr sz="1725">
                <a:solidFill>
                  <a:schemeClr val="tx1"/>
                </a:solidFill>
                <a:latin typeface="+mn-lt"/>
              </a:defRPr>
            </a:lvl3pPr>
            <a:lvl4pPr marL="1028700" indent="0" algn="ctr" defTabSz="648891" rtl="0" eaLnBrk="0" fontAlgn="base" hangingPunct="0">
              <a:spcBef>
                <a:spcPct val="20000"/>
              </a:spcBef>
              <a:spcAft>
                <a:spcPct val="0"/>
              </a:spcAft>
              <a:buNone/>
              <a:defRPr sz="1425">
                <a:solidFill>
                  <a:schemeClr val="tx1"/>
                </a:solidFill>
                <a:latin typeface="+mn-lt"/>
              </a:defRPr>
            </a:lvl4pPr>
            <a:lvl5pPr marL="1371600" indent="0" algn="ctr" defTabSz="648891" rtl="0" eaLnBrk="0" fontAlgn="base" hangingPunct="0">
              <a:spcBef>
                <a:spcPct val="20000"/>
              </a:spcBef>
              <a:spcAft>
                <a:spcPct val="0"/>
              </a:spcAft>
              <a:buNone/>
              <a:defRPr sz="1425">
                <a:solidFill>
                  <a:schemeClr val="tx1"/>
                </a:solidFill>
                <a:latin typeface="+mn-lt"/>
              </a:defRPr>
            </a:lvl5pPr>
            <a:lvl6pPr marL="1714500" indent="0" algn="ctr" defTabSz="648891" rtl="0" fontAlgn="base">
              <a:spcBef>
                <a:spcPct val="20000"/>
              </a:spcBef>
              <a:spcAft>
                <a:spcPct val="0"/>
              </a:spcAft>
              <a:buNone/>
              <a:defRPr sz="1425">
                <a:solidFill>
                  <a:schemeClr val="tx1"/>
                </a:solidFill>
                <a:latin typeface="+mn-lt"/>
              </a:defRPr>
            </a:lvl6pPr>
            <a:lvl7pPr marL="2057400" indent="0" algn="ctr" defTabSz="648891" rtl="0" fontAlgn="base">
              <a:spcBef>
                <a:spcPct val="20000"/>
              </a:spcBef>
              <a:spcAft>
                <a:spcPct val="0"/>
              </a:spcAft>
              <a:buNone/>
              <a:defRPr sz="1425">
                <a:solidFill>
                  <a:schemeClr val="tx1"/>
                </a:solidFill>
                <a:latin typeface="+mn-lt"/>
              </a:defRPr>
            </a:lvl7pPr>
            <a:lvl8pPr marL="2400300" indent="0" algn="ctr" defTabSz="648891" rtl="0" fontAlgn="base">
              <a:spcBef>
                <a:spcPct val="20000"/>
              </a:spcBef>
              <a:spcAft>
                <a:spcPct val="0"/>
              </a:spcAft>
              <a:buNone/>
              <a:defRPr sz="1425">
                <a:solidFill>
                  <a:schemeClr val="tx1"/>
                </a:solidFill>
                <a:latin typeface="+mn-lt"/>
              </a:defRPr>
            </a:lvl8pPr>
            <a:lvl9pPr marL="2743200" indent="0" algn="ctr" defTabSz="648891" rtl="0" fontAlgn="base">
              <a:spcBef>
                <a:spcPct val="20000"/>
              </a:spcBef>
              <a:spcAft>
                <a:spcPct val="0"/>
              </a:spcAft>
              <a:buNone/>
              <a:defRPr sz="1425">
                <a:solidFill>
                  <a:schemeClr val="tx1"/>
                </a:solidFill>
                <a:latin typeface="+mn-lt"/>
              </a:defRPr>
            </a:lvl9pPr>
          </a:lstStyle>
          <a:p>
            <a:pPr algn="l" eaLnBrk="1" hangingPunct="1">
              <a:spcBef>
                <a:spcPct val="0"/>
              </a:spcBef>
            </a:pPr>
            <a:r>
              <a:rPr lang="fr-CA" sz="1400" b="0" kern="0" dirty="0">
                <a:solidFill>
                  <a:srgbClr val="222223"/>
                </a:solidFill>
              </a:rPr>
              <a:t>Présenté à la SADC Vallée-de-la-Gatineau et ses partenaires</a:t>
            </a:r>
          </a:p>
          <a:p>
            <a:pPr algn="l" eaLnBrk="1" hangingPunct="1">
              <a:spcBef>
                <a:spcPct val="0"/>
              </a:spcBef>
            </a:pPr>
            <a:endParaRPr lang="fr-CA" sz="1400" b="0" kern="0" dirty="0">
              <a:solidFill>
                <a:srgbClr val="222223"/>
              </a:solidFill>
            </a:endParaRPr>
          </a:p>
        </p:txBody>
      </p:sp>
      <p:pic>
        <p:nvPicPr>
          <p:cNvPr id="2" name="Picture 2" descr="Vallée-de-la-Gatineau - Geocentriq">
            <a:extLst>
              <a:ext uri="{FF2B5EF4-FFF2-40B4-BE49-F238E27FC236}">
                <a16:creationId xmlns:a16="http://schemas.microsoft.com/office/drawing/2014/main" id="{AD051719-384C-C55E-3FC3-C3F36C40EE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1411" y="4382192"/>
            <a:ext cx="1617173" cy="49391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417520C7-A688-8B42-70E2-AE99A4803F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0255" y="4384369"/>
            <a:ext cx="1483424" cy="513110"/>
          </a:xfrm>
          <a:prstGeom prst="rect">
            <a:avLst/>
          </a:prstGeom>
        </p:spPr>
      </p:pic>
    </p:spTree>
    <p:extLst>
      <p:ext uri="{BB962C8B-B14F-4D97-AF65-F5344CB8AC3E}">
        <p14:creationId xmlns:p14="http://schemas.microsoft.com/office/powerpoint/2010/main" val="220755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a:xfrm>
            <a:off x="8546089" y="4718832"/>
            <a:ext cx="466332" cy="274320"/>
          </a:xfrm>
        </p:spPr>
        <p:txBody>
          <a:bodyPr/>
          <a:lstStyle/>
          <a:p>
            <a:fld id="{C297CA5E-FF06-48ED-82CF-4AAA99EE0D5C}" type="slidenum">
              <a:rPr lang="fr-CA" smtClean="0"/>
              <a:pPr/>
              <a:t>10</a:t>
            </a:fld>
            <a:endParaRPr lang="fr-CA" dirty="0"/>
          </a:p>
        </p:txBody>
      </p:sp>
      <p:graphicFrame>
        <p:nvGraphicFramePr>
          <p:cNvPr id="7" name="Tableau 6"/>
          <p:cNvGraphicFramePr>
            <a:graphicFrameLocks noGrp="1" noChangeAspect="1"/>
          </p:cNvGraphicFramePr>
          <p:nvPr>
            <p:custDataLst>
              <p:tags r:id="rId2"/>
            </p:custDataLst>
            <p:extLst>
              <p:ext uri="{D42A27DB-BD31-4B8C-83A1-F6EECF244321}">
                <p14:modId xmlns:p14="http://schemas.microsoft.com/office/powerpoint/2010/main" val="1345784326"/>
              </p:ext>
            </p:extLst>
          </p:nvPr>
        </p:nvGraphicFramePr>
        <p:xfrm>
          <a:off x="602512" y="716432"/>
          <a:ext cx="8213828" cy="3774288"/>
        </p:xfrm>
        <a:graphic>
          <a:graphicData uri="http://schemas.openxmlformats.org/drawingml/2006/table">
            <a:tbl>
              <a:tblPr/>
              <a:tblGrid>
                <a:gridCol w="8213828">
                  <a:extLst>
                    <a:ext uri="{9D8B030D-6E8A-4147-A177-3AD203B41FA5}">
                      <a16:colId xmlns:a16="http://schemas.microsoft.com/office/drawing/2014/main" val="20000"/>
                    </a:ext>
                  </a:extLst>
                </a:gridCol>
              </a:tblGrid>
              <a:tr h="2741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latinLnBrk="0" hangingPunct="1">
                        <a:lnSpc>
                          <a:spcPct val="100000"/>
                        </a:lnSpc>
                        <a:spcBef>
                          <a:spcPts val="0"/>
                        </a:spcBef>
                        <a:spcAft>
                          <a:spcPts val="600"/>
                        </a:spcAft>
                        <a:buClr>
                          <a:srgbClr val="FF0000"/>
                        </a:buClr>
                        <a:buFont typeface="LucidaGrande" charset="0"/>
                        <a:buNone/>
                      </a:pPr>
                      <a:r>
                        <a:rPr lang="fr-CA" sz="1200" b="1" i="0" kern="1200" noProof="0" dirty="0">
                          <a:solidFill>
                            <a:srgbClr val="F46C31"/>
                          </a:solidFill>
                          <a:latin typeface="Calibri" panose="020F0502020204030204" pitchFamily="34" charset="0"/>
                          <a:ea typeface="Arial" charset="0"/>
                          <a:cs typeface="Calibri" panose="020F0502020204030204" pitchFamily="34" charset="0"/>
                        </a:rPr>
                        <a:t>OBJECTIFS</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945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latinLnBrk="0" hangingPunct="1">
                        <a:lnSpc>
                          <a:spcPct val="100000"/>
                        </a:lnSpc>
                        <a:spcBef>
                          <a:spcPts val="0"/>
                        </a:spcBef>
                        <a:spcAft>
                          <a:spcPts val="600"/>
                        </a:spcAft>
                        <a:buClr>
                          <a:srgbClr val="FF0000"/>
                        </a:buClr>
                        <a:buSzTx/>
                        <a:buFont typeface="LucidaGrande" charset="0"/>
                        <a:buNone/>
                        <a:tabLst/>
                        <a:defRPr/>
                      </a:pPr>
                      <a:r>
                        <a:rPr lang="fr-CA" sz="1100" b="0" kern="1200" dirty="0">
                          <a:solidFill>
                            <a:srgbClr val="222223"/>
                          </a:solidFill>
                          <a:latin typeface="Calibri" panose="020F0502020204030204"/>
                          <a:ea typeface="+mn-ea"/>
                          <a:cs typeface="+mn-cs"/>
                        </a:rPr>
                        <a:t>La SADC Vallée-de-la-Gatineau – et ses partenaires Services Québec et la MRC Vallée-de-la-Gatineau – ont mandaté BIP Recherche afin de réaliser une enquête auprès des entreprises de son territoire. Cette enquête vise à</a:t>
                      </a:r>
                      <a:r>
                        <a:rPr lang="fr-CA" sz="1100" dirty="0"/>
                        <a:t> documenter un plan d’action axé sur les besoins du milieu en ce qui a trait à la situation actuelle de la main-d’œuvre dans les entreprises et les besoins à venir dans un horizon de un à trois ans. Elle permettra de définir les besoins des entreprises afin de mieux orienter les actions stratégiques pour soutenir les entrepreneurs dans l'adaptation de leur modèle d'affaires.</a:t>
                      </a:r>
                    </a:p>
                    <a:p>
                      <a:pPr marL="0" marR="91440" lvl="1" indent="0" algn="just" defTabSz="342892" rtl="0" eaLnBrk="1" fontAlgn="base" latinLnBrk="0" hangingPunct="1">
                        <a:lnSpc>
                          <a:spcPct val="100000"/>
                        </a:lnSpc>
                        <a:spcBef>
                          <a:spcPts val="0"/>
                        </a:spcBef>
                        <a:spcAft>
                          <a:spcPts val="0"/>
                        </a:spcAft>
                        <a:buClr>
                          <a:srgbClr val="FF0000"/>
                        </a:buClr>
                        <a:buSzTx/>
                        <a:buFont typeface="LucidaGrande" charset="0"/>
                        <a:buNone/>
                        <a:tabLst/>
                        <a:defRPr/>
                      </a:pPr>
                      <a:r>
                        <a:rPr lang="fr-CA" sz="1100" b="0" kern="1200" dirty="0">
                          <a:solidFill>
                            <a:srgbClr val="222223"/>
                          </a:solidFill>
                          <a:latin typeface="Calibri" panose="020F0502020204030204"/>
                          <a:ea typeface="+mn-ea"/>
                          <a:cs typeface="+mn-cs"/>
                        </a:rPr>
                        <a:t>Cette enquête fait suite à celle réalisée il y a quatre ans, à la fin de 2018. Alors que cette dernière était exclusivement axée sur les ressources humaines, la présente enquête dépasse le cadre de la main-d’œuvre et aborde d’autres thèmes. En voici les objectifs </a:t>
                      </a:r>
                      <a:br>
                        <a:rPr lang="fr-CA" sz="1100" b="0" kern="1200" dirty="0">
                          <a:solidFill>
                            <a:srgbClr val="222223"/>
                          </a:solidFill>
                          <a:latin typeface="Calibri" panose="020F0502020204030204"/>
                          <a:ea typeface="+mn-ea"/>
                          <a:cs typeface="+mn-cs"/>
                        </a:rPr>
                      </a:br>
                      <a:r>
                        <a:rPr lang="fr-CA" sz="1100" b="0" kern="1200" dirty="0">
                          <a:solidFill>
                            <a:srgbClr val="222223"/>
                          </a:solidFill>
                          <a:latin typeface="Calibri" panose="020F0502020204030204"/>
                          <a:ea typeface="+mn-ea"/>
                          <a:cs typeface="+mn-cs"/>
                        </a:rPr>
                        <a:t>spécifiques :</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fr-FR" sz="1100" b="0" kern="1200" dirty="0">
                          <a:solidFill>
                            <a:schemeClr val="tx1"/>
                          </a:solidFill>
                          <a:latin typeface="Calibri" panose="020F0502020204030204" pitchFamily="34" charset="0"/>
                          <a:ea typeface="+mn-ea"/>
                          <a:cs typeface="Calibri" panose="020F0502020204030204" pitchFamily="34" charset="0"/>
                        </a:rPr>
                        <a:t>Dresser un profil des emplois présents dans les entreprises du territoire : nombre d’employés selon le statut, répartition des emplois selon le genre, l’âge, l’ancienneté et le niveau de qualification, etc.</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fr-CA" sz="1100" b="0" kern="1200" dirty="0">
                          <a:solidFill>
                            <a:schemeClr val="tx1"/>
                          </a:solidFill>
                          <a:latin typeface="Calibri" panose="020F0502020204030204" pitchFamily="34" charset="0"/>
                          <a:ea typeface="+mn-ea"/>
                          <a:cs typeface="Calibri" panose="020F0502020204030204" pitchFamily="34" charset="0"/>
                        </a:rPr>
                        <a:t>Établir les prévisions en matière d’emplois au cours des trois prochaines années (2023 à 2025).</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fr-CA" sz="1100" b="0" kern="1200" dirty="0">
                          <a:solidFill>
                            <a:schemeClr val="tx1"/>
                          </a:solidFill>
                          <a:latin typeface="Calibri" panose="020F0502020204030204" pitchFamily="34" charset="0"/>
                          <a:ea typeface="+mn-ea"/>
                          <a:cs typeface="Calibri" panose="020F0502020204030204" pitchFamily="34" charset="0"/>
                        </a:rPr>
                        <a:t>Identifier les actions des entreprises en matière de recrutement pour composer avec la rareté de main-d'œuvre.</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fr-CA" sz="1100" b="0" kern="1200" dirty="0">
                          <a:solidFill>
                            <a:schemeClr val="tx1"/>
                          </a:solidFill>
                          <a:latin typeface="Calibri" panose="020F0502020204030204" pitchFamily="34" charset="0"/>
                          <a:ea typeface="+mn-ea"/>
                          <a:cs typeface="Calibri" panose="020F0502020204030204" pitchFamily="34" charset="0"/>
                        </a:rPr>
                        <a:t>Connaître les besoins de formation.</a:t>
                      </a:r>
                      <a:endParaRPr lang="fr-FR" sz="1100" b="0" kern="1200" dirty="0">
                        <a:solidFill>
                          <a:schemeClr val="tx1"/>
                        </a:solidFill>
                        <a:latin typeface="Calibri" panose="020F0502020204030204" pitchFamily="34" charset="0"/>
                        <a:ea typeface="+mn-ea"/>
                        <a:cs typeface="Calibri" panose="020F0502020204030204" pitchFamily="34" charset="0"/>
                      </a:endParaRP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fr-FR" sz="1100" b="0" kern="1200" dirty="0">
                          <a:solidFill>
                            <a:schemeClr val="tx1"/>
                          </a:solidFill>
                          <a:latin typeface="Calibri" panose="020F0502020204030204" pitchFamily="34" charset="0"/>
                          <a:ea typeface="+mn-ea"/>
                          <a:cs typeface="Calibri" panose="020F0502020204030204" pitchFamily="34" charset="0"/>
                        </a:rPr>
                        <a:t>Identifier les principaux enjeux et défis auxquels feront face les entreprises.  </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fr-FR" sz="1100" b="0" kern="1200" dirty="0">
                          <a:solidFill>
                            <a:schemeClr val="tx1"/>
                          </a:solidFill>
                          <a:latin typeface="Calibri" panose="020F0502020204030204" pitchFamily="34" charset="0"/>
                          <a:ea typeface="+mn-ea"/>
                          <a:cs typeface="Calibri" panose="020F0502020204030204" pitchFamily="34" charset="0"/>
                        </a:rPr>
                        <a:t>Approfondir la problématique de la cybersécurité.</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fr-FR" sz="1100" b="0" kern="1200" dirty="0">
                          <a:solidFill>
                            <a:schemeClr val="tx1"/>
                          </a:solidFill>
                          <a:latin typeface="Calibri" panose="020F0502020204030204" pitchFamily="34" charset="0"/>
                          <a:ea typeface="+mn-ea"/>
                          <a:cs typeface="Calibri" panose="020F0502020204030204" pitchFamily="34" charset="0"/>
                        </a:rPr>
                        <a:t>Approfondir la problématique du </a:t>
                      </a:r>
                      <a:r>
                        <a:rPr lang="fr-CA" sz="1100" b="0" kern="1200" dirty="0">
                          <a:solidFill>
                            <a:schemeClr val="tx1"/>
                          </a:solidFill>
                          <a:latin typeface="Calibri" panose="020F0502020204030204" pitchFamily="34" charset="0"/>
                          <a:ea typeface="+mn-ea"/>
                          <a:cs typeface="Calibri" panose="020F0502020204030204" pitchFamily="34" charset="0"/>
                        </a:rPr>
                        <a:t>développement durable et de la gestion environnementale.</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fr-FR" sz="1100" b="0" kern="1200" dirty="0">
                          <a:solidFill>
                            <a:schemeClr val="tx1"/>
                          </a:solidFill>
                          <a:latin typeface="Calibri" panose="020F0502020204030204" pitchFamily="34" charset="0"/>
                          <a:ea typeface="+mn-ea"/>
                          <a:cs typeface="Calibri" panose="020F0502020204030204" pitchFamily="34" charset="0"/>
                        </a:rPr>
                        <a:t>Connaître la situation en matière de </a:t>
                      </a:r>
                      <a:r>
                        <a:rPr lang="fr-CA" sz="1100" b="0" kern="1200" dirty="0">
                          <a:solidFill>
                            <a:schemeClr val="tx1"/>
                          </a:solidFill>
                          <a:latin typeface="Calibri" panose="020F0502020204030204" pitchFamily="34" charset="0"/>
                          <a:ea typeface="+mn-ea"/>
                          <a:cs typeface="Calibri" panose="020F0502020204030204" pitchFamily="34" charset="0"/>
                        </a:rPr>
                        <a:t>relève des propriétaires de l’entreprise (profil des propriétaires, départ prévu, étape où ils en sont dans la planification de leur relève).</a:t>
                      </a:r>
                    </a:p>
                  </a:txBody>
                  <a:tcPr marL="77756" marR="77756"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9" name="Rectangle 3"/>
          <p:cNvSpPr>
            <a:spLocks noChangeArrowheads="1"/>
          </p:cNvSpPr>
          <p:nvPr>
            <p:custDataLst>
              <p:tags r:id="rId3"/>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Objectifs et méthodologie (1/5)</a:t>
            </a:r>
          </a:p>
        </p:txBody>
      </p:sp>
    </p:spTree>
    <p:extLst>
      <p:ext uri="{BB962C8B-B14F-4D97-AF65-F5344CB8AC3E}">
        <p14:creationId xmlns:p14="http://schemas.microsoft.com/office/powerpoint/2010/main" val="25350045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a:xfrm>
            <a:off x="8546089" y="4718832"/>
            <a:ext cx="466332" cy="274320"/>
          </a:xfrm>
        </p:spPr>
        <p:txBody>
          <a:bodyPr/>
          <a:lstStyle/>
          <a:p>
            <a:fld id="{C297CA5E-FF06-48ED-82CF-4AAA99EE0D5C}" type="slidenum">
              <a:rPr lang="fr-CA" smtClean="0"/>
              <a:pPr/>
              <a:t>11</a:t>
            </a:fld>
            <a:endParaRPr lang="fr-CA" dirty="0"/>
          </a:p>
        </p:txBody>
      </p:sp>
      <p:graphicFrame>
        <p:nvGraphicFramePr>
          <p:cNvPr id="7" name="Tableau 6"/>
          <p:cNvGraphicFramePr>
            <a:graphicFrameLocks noGrp="1" noChangeAspect="1"/>
          </p:cNvGraphicFramePr>
          <p:nvPr>
            <p:custDataLst>
              <p:tags r:id="rId2"/>
            </p:custDataLst>
            <p:extLst>
              <p:ext uri="{D42A27DB-BD31-4B8C-83A1-F6EECF244321}">
                <p14:modId xmlns:p14="http://schemas.microsoft.com/office/powerpoint/2010/main" val="1221514778"/>
              </p:ext>
            </p:extLst>
          </p:nvPr>
        </p:nvGraphicFramePr>
        <p:xfrm>
          <a:off x="634314" y="716432"/>
          <a:ext cx="8079990" cy="3422396"/>
        </p:xfrm>
        <a:graphic>
          <a:graphicData uri="http://schemas.openxmlformats.org/drawingml/2006/table">
            <a:tbl>
              <a:tblPr/>
              <a:tblGrid>
                <a:gridCol w="8079990">
                  <a:extLst>
                    <a:ext uri="{9D8B030D-6E8A-4147-A177-3AD203B41FA5}">
                      <a16:colId xmlns:a16="http://schemas.microsoft.com/office/drawing/2014/main" val="20000"/>
                    </a:ext>
                  </a:extLst>
                </a:gridCol>
              </a:tblGrid>
              <a:tr h="21945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r>
                        <a:rPr lang="fr-CA" sz="1200" b="1" i="0" kern="1200" noProof="0" dirty="0">
                          <a:solidFill>
                            <a:srgbClr val="F46C31"/>
                          </a:solidFill>
                          <a:latin typeface="Calibri" panose="020F0502020204030204" pitchFamily="34" charset="0"/>
                          <a:ea typeface="Arial" charset="0"/>
                          <a:cs typeface="Calibri" panose="020F0502020204030204" pitchFamily="34" charset="0"/>
                        </a:rPr>
                        <a:t>ENTREPRISES VISÉES ET ÉCHANTILLON</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71364251"/>
                  </a:ext>
                </a:extLst>
              </a:tr>
              <a:tr h="9684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1775" marR="91440" lvl="1" indent="-231775" algn="just" defTabSz="966788" rtl="0" eaLnBrk="1" fontAlgn="base" latinLnBrk="0" hangingPunct="1">
                        <a:lnSpc>
                          <a:spcPct val="100000"/>
                        </a:lnSpc>
                        <a:spcBef>
                          <a:spcPts val="300"/>
                        </a:spcBef>
                        <a:spcAft>
                          <a:spcPts val="0"/>
                        </a:spcAft>
                        <a:buClr>
                          <a:srgbClr val="F46C31"/>
                        </a:buClr>
                        <a:buSzTx/>
                        <a:buFont typeface="Wingdings 3" panose="05040102010807070707" pitchFamily="18" charset="2"/>
                        <a:buChar char=""/>
                        <a:tabLst/>
                        <a:defRPr/>
                      </a:pPr>
                      <a:r>
                        <a:rPr lang="fr-CA" sz="1100" b="0" kern="1200" noProof="0" dirty="0">
                          <a:solidFill>
                            <a:schemeClr val="tx1"/>
                          </a:solidFill>
                          <a:latin typeface="Calibri" panose="020F0502020204030204" pitchFamily="34" charset="0"/>
                          <a:ea typeface="+mn-ea"/>
                          <a:cs typeface="Calibri" panose="020F0502020204030204" pitchFamily="34" charset="0"/>
                        </a:rPr>
                        <a:t>Entreprises situées dans le territoire </a:t>
                      </a:r>
                      <a:r>
                        <a:rPr lang="fr-CA" sz="1100" b="0" kern="1200" dirty="0">
                          <a:solidFill>
                            <a:schemeClr val="tx1"/>
                          </a:solidFill>
                          <a:latin typeface="Calibri" panose="020F0502020204030204" pitchFamily="34" charset="0"/>
                          <a:ea typeface="+mn-ea"/>
                          <a:cs typeface="Calibri" panose="020F0502020204030204" pitchFamily="34" charset="0"/>
                        </a:rPr>
                        <a:t>de la MRC de la Vallée-de-la-Gatineau.</a:t>
                      </a:r>
                      <a:endParaRPr lang="fr-CA" sz="1100" b="0" kern="1200" noProof="0" dirty="0">
                        <a:solidFill>
                          <a:schemeClr val="tx1"/>
                        </a:solidFill>
                        <a:latin typeface="Calibri" panose="020F0502020204030204" pitchFamily="34" charset="0"/>
                        <a:ea typeface="+mn-ea"/>
                        <a:cs typeface="Calibri" panose="020F0502020204030204" pitchFamily="34" charset="0"/>
                      </a:endParaRPr>
                    </a:p>
                    <a:p>
                      <a:pPr marL="231775" marR="91440" lvl="1" indent="-231775" algn="just" defTabSz="966788" rtl="0" eaLnBrk="1" fontAlgn="base" latinLnBrk="0" hangingPunct="1">
                        <a:lnSpc>
                          <a:spcPct val="100000"/>
                        </a:lnSpc>
                        <a:spcBef>
                          <a:spcPts val="300"/>
                        </a:spcBef>
                        <a:spcAft>
                          <a:spcPts val="0"/>
                        </a:spcAft>
                        <a:buClr>
                          <a:srgbClr val="F46C31"/>
                        </a:buClr>
                        <a:buSzTx/>
                        <a:buFont typeface="Wingdings 3" panose="05040102010807070707" pitchFamily="18" charset="2"/>
                        <a:buChar char=""/>
                        <a:tabLst/>
                        <a:defRPr/>
                      </a:pPr>
                      <a:r>
                        <a:rPr lang="fr-CA" sz="1100" b="0" kern="1200" noProof="0" dirty="0">
                          <a:solidFill>
                            <a:schemeClr val="tx1"/>
                          </a:solidFill>
                          <a:latin typeface="Calibri" panose="020F0502020204030204" pitchFamily="34" charset="0"/>
                          <a:ea typeface="+mn-ea"/>
                          <a:cs typeface="Calibri" panose="020F0502020204030204" pitchFamily="34" charset="0"/>
                        </a:rPr>
                        <a:t>Ayant au moins un</a:t>
                      </a:r>
                      <a:r>
                        <a:rPr lang="fr-CA" sz="1100" b="0" kern="1200" dirty="0">
                          <a:solidFill>
                            <a:schemeClr val="tx1"/>
                          </a:solidFill>
                          <a:latin typeface="Calibri" panose="020F0502020204030204" pitchFamily="34" charset="0"/>
                          <a:ea typeface="+mn-ea"/>
                          <a:cs typeface="Calibri" panose="020F0502020204030204" pitchFamily="34" charset="0"/>
                        </a:rPr>
                        <a:t> employé salarié, qu’il soit à temps plein, à temps partiel ou saisonnier</a:t>
                      </a:r>
                      <a:r>
                        <a:rPr lang="fr-CA" sz="1100" b="0" kern="1200" noProof="0" dirty="0">
                          <a:solidFill>
                            <a:schemeClr val="tx1"/>
                          </a:solidFill>
                          <a:latin typeface="Calibri" panose="020F0502020204030204" pitchFamily="34" charset="0"/>
                          <a:ea typeface="+mn-ea"/>
                          <a:cs typeface="Calibri" panose="020F0502020204030204" pitchFamily="34" charset="0"/>
                        </a:rPr>
                        <a:t>.</a:t>
                      </a:r>
                    </a:p>
                    <a:p>
                      <a:pPr marL="0" marR="0" lvl="1" indent="0" algn="just" defTabSz="342892" rtl="0" eaLnBrk="1" fontAlgn="base" latinLnBrk="0" hangingPunct="1">
                        <a:lnSpc>
                          <a:spcPct val="100000"/>
                        </a:lnSpc>
                        <a:spcBef>
                          <a:spcPts val="600"/>
                        </a:spcBef>
                        <a:spcAft>
                          <a:spcPct val="0"/>
                        </a:spcAft>
                        <a:buClr>
                          <a:srgbClr val="FF0000"/>
                        </a:buClr>
                        <a:buSzPts val="1200"/>
                        <a:buFont typeface="LucidaGrande" charset="0"/>
                        <a:buNone/>
                        <a:tabLst>
                          <a:tab pos="228600" algn="l"/>
                        </a:tabLst>
                        <a:defRPr/>
                      </a:pPr>
                      <a:r>
                        <a:rPr lang="fr-CA" sz="1100" b="0" i="0" kern="1200" baseline="0" noProof="0" dirty="0">
                          <a:solidFill>
                            <a:schemeClr val="tx1"/>
                          </a:solidFill>
                          <a:latin typeface="Calibri" panose="020F0502020204030204" pitchFamily="34" charset="0"/>
                          <a:ea typeface="Arial" charset="0"/>
                          <a:cs typeface="Calibri" panose="020F0502020204030204" pitchFamily="34" charset="0"/>
                        </a:rPr>
                        <a:t>La personne visée par le sondage était le propriétaire ou le directeur général. </a:t>
                      </a:r>
                      <a:r>
                        <a:rPr lang="fr-CA" sz="1100" b="0" i="0" kern="1200" baseline="0" dirty="0">
                          <a:solidFill>
                            <a:schemeClr val="tx1"/>
                          </a:solidFill>
                          <a:latin typeface="Calibri" panose="020F0502020204030204" pitchFamily="34" charset="0"/>
                          <a:ea typeface="Tahoma" pitchFamily="34" charset="0"/>
                          <a:cs typeface="Calibri" panose="020F0502020204030204" pitchFamily="34" charset="0"/>
                        </a:rPr>
                        <a:t>Si cette personne n’était pas disponible, le sondage était administré auprès d’un autre gestionnaire tel que le responsable des ressources humaines ou de la production/des opérations. </a:t>
                      </a:r>
                      <a:endParaRPr lang="fr-CA" sz="1100" b="0" i="0" kern="1200" baseline="0" noProof="0" dirty="0">
                        <a:solidFill>
                          <a:schemeClr val="tx1"/>
                        </a:solidFill>
                        <a:latin typeface="Calibri" panose="020F0502020204030204" pitchFamily="34" charset="0"/>
                        <a:ea typeface="Arial" charset="0"/>
                        <a:cs typeface="Calibri" panose="020F0502020204030204" pitchFamily="34" charset="0"/>
                      </a:endParaRPr>
                    </a:p>
                    <a:p>
                      <a:pPr marL="0" marR="0" lvl="1" indent="0" algn="just" defTabSz="342892" rtl="0" eaLnBrk="1" fontAlgn="base" latinLnBrk="0" hangingPunct="1">
                        <a:lnSpc>
                          <a:spcPct val="100000"/>
                        </a:lnSpc>
                        <a:spcBef>
                          <a:spcPts val="600"/>
                        </a:spcBef>
                        <a:spcAft>
                          <a:spcPct val="0"/>
                        </a:spcAft>
                        <a:buClr>
                          <a:srgbClr val="FF0000"/>
                        </a:buClr>
                        <a:buSzPts val="1200"/>
                        <a:buFont typeface="LucidaGrande" charset="0"/>
                        <a:buNone/>
                        <a:tabLst>
                          <a:tab pos="228600" algn="l"/>
                        </a:tabLst>
                        <a:defRPr/>
                      </a:pPr>
                      <a:r>
                        <a:rPr lang="fr-CA" sz="1100" b="0" i="0" kern="1200" baseline="0" dirty="0">
                          <a:solidFill>
                            <a:schemeClr val="tx1"/>
                          </a:solidFill>
                          <a:latin typeface="Calibri" panose="020F0502020204030204" pitchFamily="34" charset="0"/>
                          <a:ea typeface="+mn-ea"/>
                          <a:cs typeface="Calibri" panose="020F0502020204030204" pitchFamily="34" charset="0"/>
                        </a:rPr>
                        <a:t>Précisons que, dans le cas des entreprises ayant des établissements ou des succursales à l’extérieur de la MRC de la Vallée-de-la-Gatineau, le sondage exclut les données de ces établissements ou succursales.</a:t>
                      </a:r>
                    </a:p>
                    <a:p>
                      <a:pPr marL="0" marR="0" lvl="1" indent="0" algn="just" defTabSz="342892" rtl="0" eaLnBrk="1" fontAlgn="base" latinLnBrk="0" hangingPunct="1">
                        <a:lnSpc>
                          <a:spcPct val="100000"/>
                        </a:lnSpc>
                        <a:spcBef>
                          <a:spcPts val="600"/>
                        </a:spcBef>
                        <a:spcAft>
                          <a:spcPct val="0"/>
                        </a:spcAft>
                        <a:buClr>
                          <a:srgbClr val="FF0000"/>
                        </a:buClr>
                        <a:buSzPts val="1200"/>
                        <a:buFont typeface="LucidaGrande" charset="0"/>
                        <a:buNone/>
                        <a:tabLst>
                          <a:tab pos="228600" algn="l"/>
                        </a:tabLst>
                        <a:defRPr/>
                      </a:pPr>
                      <a:r>
                        <a:rPr lang="fr-CA" sz="1100" b="0" dirty="0">
                          <a:latin typeface="Calibri" panose="020F0502020204030204" pitchFamily="34" charset="0"/>
                          <a:ea typeface="Tahoma" pitchFamily="34" charset="0"/>
                          <a:cs typeface="Calibri" panose="020F0502020204030204" pitchFamily="34" charset="0"/>
                        </a:rPr>
                        <a:t>L’échantillon a été constitué à partir de deux sources : la base de données utilisée lors du sondage de 2018 ainsi qu’une liste achetée de la firme </a:t>
                      </a:r>
                      <a:r>
                        <a:rPr lang="fr-CA" sz="1100" b="0" dirty="0">
                          <a:effectLst/>
                          <a:latin typeface="Calibri" panose="020F0502020204030204" pitchFamily="34" charset="0"/>
                          <a:ea typeface="Times New Roman" panose="02020603050405020304" pitchFamily="18" charset="0"/>
                        </a:rPr>
                        <a:t>Data </a:t>
                      </a:r>
                      <a:r>
                        <a:rPr lang="fr-CA" sz="1100" b="0" dirty="0" err="1">
                          <a:effectLst/>
                          <a:latin typeface="Calibri" panose="020F0502020204030204" pitchFamily="34" charset="0"/>
                          <a:ea typeface="Times New Roman" panose="02020603050405020304" pitchFamily="18" charset="0"/>
                        </a:rPr>
                        <a:t>Axle</a:t>
                      </a:r>
                      <a:r>
                        <a:rPr lang="fr-CA" sz="1100" b="0" dirty="0">
                          <a:effectLst/>
                          <a:latin typeface="Calibri" panose="020F0502020204030204" pitchFamily="34" charset="0"/>
                          <a:ea typeface="Times New Roman" panose="02020603050405020304" pitchFamily="18" charset="0"/>
                        </a:rPr>
                        <a:t> Canada (autrefois Info Canada)</a:t>
                      </a:r>
                      <a:r>
                        <a:rPr lang="fr-CA" sz="1100" b="0" dirty="0">
                          <a:latin typeface="Calibri" panose="020F0502020204030204" pitchFamily="34" charset="0"/>
                          <a:ea typeface="Tahoma" pitchFamily="34" charset="0"/>
                          <a:cs typeface="Calibri" panose="020F0502020204030204" pitchFamily="34" charset="0"/>
                        </a:rPr>
                        <a:t>. L’échantillon total comprend 1 408 noms d’entreprises théoriquement établies dans la </a:t>
                      </a:r>
                      <a:r>
                        <a:rPr lang="fr-CA" sz="1100" b="0" kern="1200" dirty="0">
                          <a:solidFill>
                            <a:schemeClr val="tx1"/>
                          </a:solidFill>
                          <a:latin typeface="Calibri" panose="020F0502020204030204" pitchFamily="34" charset="0"/>
                          <a:ea typeface="+mn-ea"/>
                          <a:cs typeface="Calibri" panose="020F0502020204030204" pitchFamily="34" charset="0"/>
                        </a:rPr>
                        <a:t>MRC de la Vallée-de-la-Gatineau</a:t>
                      </a:r>
                      <a:r>
                        <a:rPr lang="fr-CA" sz="1100" b="0" dirty="0">
                          <a:latin typeface="Calibri" panose="020F0502020204030204" pitchFamily="34" charset="0"/>
                          <a:ea typeface="Tahoma" pitchFamily="34" charset="0"/>
                          <a:cs typeface="Calibri" panose="020F0502020204030204" pitchFamily="34" charset="0"/>
                        </a:rPr>
                        <a:t>, une fois les doublons éliminés entre les deux bases et au sein des deux bases. </a:t>
                      </a:r>
                      <a:endParaRPr lang="fr-CA" sz="1100" b="0" i="0" kern="1200" baseline="0" noProof="0" dirty="0">
                        <a:solidFill>
                          <a:schemeClr val="tx1"/>
                        </a:solidFill>
                        <a:latin typeface="Calibri" panose="020F0502020204030204" pitchFamily="34" charset="0"/>
                        <a:ea typeface="Arial" charset="0"/>
                        <a:cs typeface="Calibri" panose="020F0502020204030204" pitchFamily="34" charset="0"/>
                      </a:endParaRPr>
                    </a:p>
                    <a:p>
                      <a:pPr algn="just">
                        <a:spcBef>
                          <a:spcPts val="400"/>
                        </a:spcBef>
                      </a:pPr>
                      <a:endParaRPr lang="fr-CA" sz="1100" b="0" i="0" kern="1200" dirty="0">
                        <a:solidFill>
                          <a:srgbClr val="222223"/>
                        </a:solidFill>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400"/>
                        </a:spcBef>
                        <a:spcAft>
                          <a:spcPts val="400"/>
                        </a:spcAft>
                        <a:buClrTx/>
                        <a:buSzTx/>
                        <a:buFontTx/>
                        <a:buNone/>
                        <a:tabLst/>
                        <a:defRPr/>
                      </a:pPr>
                      <a:r>
                        <a:rPr lang="fr-CA" sz="1200" b="1" i="0" kern="1200" dirty="0">
                          <a:solidFill>
                            <a:srgbClr val="F46C31"/>
                          </a:solidFill>
                          <a:latin typeface="Calibri" panose="020F0502020204030204" pitchFamily="34" charset="0"/>
                          <a:ea typeface="+mn-ea"/>
                          <a:cs typeface="Calibri" panose="020F0502020204030204" pitchFamily="34" charset="0"/>
                        </a:rPr>
                        <a:t>QUESTIONNAIRE</a:t>
                      </a:r>
                      <a:endParaRPr lang="fr-CA" sz="1200" b="1" i="0" kern="1200" noProof="0" dirty="0">
                        <a:solidFill>
                          <a:srgbClr val="F46C31"/>
                        </a:solidFill>
                        <a:latin typeface="Calibri" panose="020F0502020204030204" pitchFamily="34" charset="0"/>
                        <a:ea typeface="Arial" charset="0"/>
                        <a:cs typeface="Calibri" panose="020F0502020204030204" pitchFamily="34" charset="0"/>
                      </a:endParaRPr>
                    </a:p>
                    <a:p>
                      <a:pPr marL="0" lvl="1" algn="just" defTabSz="966788">
                        <a:spcBef>
                          <a:spcPts val="0"/>
                        </a:spcBef>
                        <a:spcAft>
                          <a:spcPts val="500"/>
                        </a:spcAft>
                        <a:tabLst>
                          <a:tab pos="446088" algn="l"/>
                        </a:tabLst>
                      </a:pPr>
                      <a:r>
                        <a:rPr lang="fr-CA" sz="1100" b="0" i="0" kern="1200" dirty="0">
                          <a:solidFill>
                            <a:srgbClr val="222223"/>
                          </a:solidFill>
                          <a:latin typeface="Calibri" panose="020F0502020204030204" pitchFamily="34" charset="0"/>
                          <a:ea typeface="+mn-ea"/>
                          <a:cs typeface="Calibri" panose="020F0502020204030204" pitchFamily="34" charset="0"/>
                        </a:rPr>
                        <a:t>Le questionnaire a été conçu conjointement par la SADC et ses partenaires et BIP Recherche. Il comporte 80 variables.</a:t>
                      </a:r>
                    </a:p>
                    <a:p>
                      <a:pPr marL="0" lvl="1" algn="just" defTabSz="966788">
                        <a:spcBef>
                          <a:spcPts val="500"/>
                        </a:spcBef>
                        <a:spcAft>
                          <a:spcPts val="500"/>
                        </a:spcAft>
                        <a:tabLst>
                          <a:tab pos="446088" algn="l"/>
                        </a:tabLst>
                      </a:pPr>
                      <a:r>
                        <a:rPr lang="fr-CA" sz="1100" b="0" i="0" kern="1200" dirty="0">
                          <a:solidFill>
                            <a:srgbClr val="222223"/>
                          </a:solidFill>
                          <a:latin typeface="Calibri" panose="020F0502020204030204" pitchFamily="34" charset="0"/>
                          <a:ea typeface="+mn-ea"/>
                          <a:cs typeface="Calibri" panose="020F0502020204030204" pitchFamily="34" charset="0"/>
                        </a:rPr>
                        <a:t>Si le répondant n’était pas le propriétaire de l’entreprise, la section portant sur la relève de la direction de l’entreprise (six variables) ne s’appliquait pas.</a:t>
                      </a:r>
                    </a:p>
                    <a:p>
                      <a:pPr marL="0" lvl="1" algn="just" defTabSz="966788">
                        <a:spcBef>
                          <a:spcPts val="500"/>
                        </a:spcBef>
                        <a:spcAft>
                          <a:spcPts val="500"/>
                        </a:spcAft>
                        <a:tabLst>
                          <a:tab pos="446088" algn="l"/>
                        </a:tabLst>
                      </a:pPr>
                      <a:r>
                        <a:rPr lang="fr-CA" sz="1100" b="0" i="0" kern="1200" dirty="0">
                          <a:solidFill>
                            <a:srgbClr val="222223"/>
                          </a:solidFill>
                          <a:latin typeface="Calibri" panose="020F0502020204030204" pitchFamily="34" charset="0"/>
                          <a:ea typeface="+mn-ea"/>
                          <a:cs typeface="Calibri" panose="020F0502020204030204" pitchFamily="34" charset="0"/>
                        </a:rPr>
                        <a:t>Le questionnaire est présenté en annexe.</a:t>
                      </a:r>
                    </a:p>
                  </a:txBody>
                  <a:tcPr marL="77756" marR="77756"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60873176"/>
                  </a:ext>
                </a:extLst>
              </a:tr>
            </a:tbl>
          </a:graphicData>
        </a:graphic>
      </p:graphicFrame>
      <p:sp>
        <p:nvSpPr>
          <p:cNvPr id="19" name="Rectangle 3"/>
          <p:cNvSpPr>
            <a:spLocks noChangeArrowheads="1"/>
          </p:cNvSpPr>
          <p:nvPr>
            <p:custDataLst>
              <p:tags r:id="rId3"/>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Objectifs et méthodologie (2/5)</a:t>
            </a:r>
          </a:p>
        </p:txBody>
      </p:sp>
    </p:spTree>
    <p:extLst>
      <p:ext uri="{BB962C8B-B14F-4D97-AF65-F5344CB8AC3E}">
        <p14:creationId xmlns:p14="http://schemas.microsoft.com/office/powerpoint/2010/main" val="28264934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a:xfrm>
            <a:off x="8546089" y="4718832"/>
            <a:ext cx="466332" cy="274320"/>
          </a:xfrm>
        </p:spPr>
        <p:txBody>
          <a:bodyPr/>
          <a:lstStyle/>
          <a:p>
            <a:fld id="{C297CA5E-FF06-48ED-82CF-4AAA99EE0D5C}" type="slidenum">
              <a:rPr lang="fr-CA" smtClean="0"/>
              <a:pPr/>
              <a:t>12</a:t>
            </a:fld>
            <a:endParaRPr lang="fr-CA" dirty="0"/>
          </a:p>
        </p:txBody>
      </p:sp>
      <p:sp>
        <p:nvSpPr>
          <p:cNvPr id="19" name="Rectangle 3"/>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Objectifs et méthodologie (3/5)</a:t>
            </a:r>
          </a:p>
        </p:txBody>
      </p:sp>
      <p:graphicFrame>
        <p:nvGraphicFramePr>
          <p:cNvPr id="4" name="Tableau 3">
            <a:extLst>
              <a:ext uri="{FF2B5EF4-FFF2-40B4-BE49-F238E27FC236}">
                <a16:creationId xmlns:a16="http://schemas.microsoft.com/office/drawing/2014/main" id="{28A5BF73-83E6-8639-D905-2AB27F595458}"/>
              </a:ext>
            </a:extLst>
          </p:cNvPr>
          <p:cNvGraphicFramePr>
            <a:graphicFrameLocks noGrp="1"/>
          </p:cNvGraphicFramePr>
          <p:nvPr>
            <p:extLst>
              <p:ext uri="{D42A27DB-BD31-4B8C-83A1-F6EECF244321}">
                <p14:modId xmlns:p14="http://schemas.microsoft.com/office/powerpoint/2010/main" val="716308753"/>
              </p:ext>
            </p:extLst>
          </p:nvPr>
        </p:nvGraphicFramePr>
        <p:xfrm>
          <a:off x="568411" y="694510"/>
          <a:ext cx="8097794" cy="3010155"/>
        </p:xfrm>
        <a:graphic>
          <a:graphicData uri="http://schemas.openxmlformats.org/drawingml/2006/table">
            <a:tbl>
              <a:tblPr/>
              <a:tblGrid>
                <a:gridCol w="8097794">
                  <a:extLst>
                    <a:ext uri="{9D8B030D-6E8A-4147-A177-3AD203B41FA5}">
                      <a16:colId xmlns:a16="http://schemas.microsoft.com/office/drawing/2014/main" val="3139542214"/>
                    </a:ext>
                  </a:extLst>
                </a:gridCol>
              </a:tblGrid>
              <a:tr h="2288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r>
                        <a:rPr lang="fr-CA" sz="1200" b="1" i="0" kern="1200" noProof="0" dirty="0">
                          <a:solidFill>
                            <a:srgbClr val="F46C31"/>
                          </a:solidFill>
                          <a:latin typeface="Calibri" panose="020F0502020204030204" pitchFamily="34" charset="0"/>
                          <a:ea typeface="Arial" charset="0"/>
                          <a:cs typeface="Calibri" panose="020F0502020204030204" pitchFamily="34" charset="0"/>
                        </a:rPr>
                        <a:t>MÉTHODE DE COLLECTE DES DONNÉES</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87905052"/>
                  </a:ext>
                </a:extLst>
              </a:tr>
              <a:tr h="12553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r>
                        <a:rPr lang="fr-CA" sz="1100" b="0" i="0" kern="1200" noProof="0" dirty="0">
                          <a:solidFill>
                            <a:srgbClr val="222223"/>
                          </a:solidFill>
                          <a:latin typeface="Calibri" panose="020F0502020204030204" pitchFamily="34" charset="0"/>
                          <a:ea typeface="Arial" charset="0"/>
                          <a:cs typeface="Calibri" panose="020F0502020204030204" pitchFamily="34" charset="0"/>
                        </a:rPr>
                        <a:t>La collecte s’est déroulée en trois temps : </a:t>
                      </a:r>
                    </a:p>
                    <a:p>
                      <a:pPr marL="231775" marR="91440" lvl="1" indent="-231775" algn="just" defTabSz="966788" rtl="0" eaLnBrk="1" fontAlgn="base" latinLnBrk="0" hangingPunct="1">
                        <a:lnSpc>
                          <a:spcPct val="100000"/>
                        </a:lnSpc>
                        <a:spcBef>
                          <a:spcPts val="300"/>
                        </a:spcBef>
                        <a:spcAft>
                          <a:spcPts val="0"/>
                        </a:spcAft>
                        <a:buClr>
                          <a:srgbClr val="F46C31"/>
                        </a:buClr>
                        <a:buSzTx/>
                        <a:buFont typeface="Wingdings 3" panose="05040102010807070707" pitchFamily="18" charset="2"/>
                        <a:buChar char=""/>
                        <a:tabLst/>
                        <a:defRPr/>
                      </a:pPr>
                      <a:r>
                        <a:rPr lang="fr-CA" sz="1100" b="0" kern="1200" noProof="0" dirty="0">
                          <a:solidFill>
                            <a:srgbClr val="222223"/>
                          </a:solidFill>
                          <a:latin typeface="Calibri" panose="020F0502020204030204" pitchFamily="34" charset="0"/>
                          <a:ea typeface="+mn-ea"/>
                          <a:cs typeface="Calibri" panose="020F0502020204030204" pitchFamily="34" charset="0"/>
                        </a:rPr>
                        <a:t>Un peu avant le début de la collecte, les partenaires ont fait la promotion du sondage </a:t>
                      </a:r>
                      <a:r>
                        <a:rPr lang="fr-CA" sz="1100" b="0" i="0" kern="1200" baseline="0" dirty="0">
                          <a:solidFill>
                            <a:srgbClr val="222223"/>
                          </a:solidFill>
                          <a:latin typeface="Calibri" panose="020F0502020204030204" pitchFamily="34" charset="0"/>
                          <a:ea typeface="Arial" charset="0"/>
                          <a:cs typeface="Calibri" panose="020F0502020204030204" pitchFamily="34" charset="0"/>
                        </a:rPr>
                        <a:t>auprès des entreprises du territoire afin de les inciter à répondre.</a:t>
                      </a:r>
                      <a:endParaRPr lang="fr-CA" sz="1100" b="0" kern="1200" noProof="0" dirty="0">
                        <a:solidFill>
                          <a:srgbClr val="222223"/>
                        </a:solidFill>
                        <a:latin typeface="Calibri" panose="020F0502020204030204" pitchFamily="34" charset="0"/>
                        <a:ea typeface="+mn-ea"/>
                        <a:cs typeface="Calibri" panose="020F0502020204030204" pitchFamily="34" charset="0"/>
                      </a:endParaRPr>
                    </a:p>
                    <a:p>
                      <a:pPr marL="231775" marR="91440" lvl="1" indent="-231775" algn="just" defTabSz="966788" rtl="0" eaLnBrk="1" fontAlgn="base" latinLnBrk="0" hangingPunct="1">
                        <a:lnSpc>
                          <a:spcPct val="100000"/>
                        </a:lnSpc>
                        <a:spcBef>
                          <a:spcPts val="300"/>
                        </a:spcBef>
                        <a:spcAft>
                          <a:spcPts val="0"/>
                        </a:spcAft>
                        <a:buClr>
                          <a:srgbClr val="F46C31"/>
                        </a:buClr>
                        <a:buSzTx/>
                        <a:buFont typeface="Wingdings 3" panose="05040102010807070707" pitchFamily="18" charset="2"/>
                        <a:buChar char=""/>
                        <a:tabLst/>
                        <a:defRPr/>
                      </a:pPr>
                      <a:r>
                        <a:rPr lang="fr-CA" sz="1100" b="0" kern="1200" dirty="0">
                          <a:solidFill>
                            <a:srgbClr val="222223"/>
                          </a:solidFill>
                          <a:latin typeface="Calibri" panose="020F0502020204030204" pitchFamily="34" charset="0"/>
                          <a:ea typeface="+mn-ea"/>
                          <a:cs typeface="Calibri" panose="020F0502020204030204" pitchFamily="34" charset="0"/>
                        </a:rPr>
                        <a:t>BIP Recherche a fait appel à une méthodologie mixte téléphonique-en ligne. Tous les répondants ont d’abord été contactés par téléphone, en français ou en anglais. Une fois l’introduction lue et les objectifs expliqués, les répondants éligibles et acceptant de participer avaient le choix de répondre par téléphone ou en ligne. Dans le cas des personnes ayant choisi de répondre en ligne, nous leur avons envoyé un courriel d’invitation comportant un lien permettant d’accéder au sondage.</a:t>
                      </a:r>
                      <a:endParaRPr lang="fr-CA" sz="1100" b="0" kern="1200" noProof="0" dirty="0">
                        <a:solidFill>
                          <a:srgbClr val="222223"/>
                        </a:solidFill>
                        <a:latin typeface="Calibri" panose="020F0502020204030204" pitchFamily="34" charset="0"/>
                        <a:ea typeface="+mn-ea"/>
                        <a:cs typeface="Calibri" panose="020F0502020204030204" pitchFamily="34" charset="0"/>
                      </a:endParaRPr>
                    </a:p>
                    <a:p>
                      <a:pPr marL="231775" marR="91440" lvl="1" indent="-231775" algn="just" defTabSz="966788" rtl="0" eaLnBrk="1" fontAlgn="base" latinLnBrk="0" hangingPunct="1">
                        <a:lnSpc>
                          <a:spcPct val="100000"/>
                        </a:lnSpc>
                        <a:spcBef>
                          <a:spcPts val="300"/>
                        </a:spcBef>
                        <a:spcAft>
                          <a:spcPts val="0"/>
                        </a:spcAft>
                        <a:buClr>
                          <a:srgbClr val="F46C31"/>
                        </a:buClr>
                        <a:buSzTx/>
                        <a:buFont typeface="Wingdings 3" panose="05040102010807070707" pitchFamily="18" charset="2"/>
                        <a:buChar char=""/>
                        <a:tabLst/>
                        <a:defRPr/>
                      </a:pPr>
                      <a:r>
                        <a:rPr lang="fr-CA" sz="1100" b="0" kern="1200" dirty="0">
                          <a:solidFill>
                            <a:srgbClr val="222223"/>
                          </a:solidFill>
                          <a:latin typeface="Calibri" panose="020F0502020204030204" pitchFamily="34" charset="0"/>
                          <a:ea typeface="+mn-ea"/>
                          <a:cs typeface="Calibri" panose="020F0502020204030204" pitchFamily="34" charset="0"/>
                        </a:rPr>
                        <a:t>Pour les personnes ayant choisi de répondre en ligne, une relance téléphonique ou par courriel (si nous ne pouvions les rejoindre par téléphone) a été effectuée une semaine après l’envoi du lien auprès de celles n’ayant pas retourné le questionnaire rempli. Au besoin, jusqu’à quatre relances hebdomadaires ont été effectuées.</a:t>
                      </a:r>
                      <a:endParaRPr lang="fr-CA" sz="1100" b="0" kern="1200" noProof="0" dirty="0">
                        <a:solidFill>
                          <a:srgbClr val="222223"/>
                        </a:solidFill>
                        <a:latin typeface="Calibri" panose="020F0502020204030204" pitchFamily="34" charset="0"/>
                        <a:ea typeface="+mn-ea"/>
                        <a:cs typeface="Calibri" panose="020F0502020204030204" pitchFamily="34" charset="0"/>
                      </a:endParaRPr>
                    </a:p>
                    <a:p>
                      <a:pPr marL="0" marR="91440" lvl="1" indent="0" algn="just" defTabSz="342892" rtl="0" eaLnBrk="1" fontAlgn="base" latinLnBrk="0" hangingPunct="1">
                        <a:lnSpc>
                          <a:spcPct val="100000"/>
                        </a:lnSpc>
                        <a:spcBef>
                          <a:spcPts val="600"/>
                        </a:spcBef>
                        <a:spcAft>
                          <a:spcPct val="0"/>
                        </a:spcAft>
                        <a:buClr>
                          <a:srgbClr val="FF0000"/>
                        </a:buClr>
                        <a:buSzTx/>
                        <a:buFont typeface="LucidaGrande" charset="0"/>
                        <a:buNone/>
                        <a:tabLst/>
                        <a:defRPr/>
                      </a:pPr>
                      <a:r>
                        <a:rPr lang="fr-CA" sz="1100" b="0" i="0" kern="1200" noProof="0" dirty="0">
                          <a:solidFill>
                            <a:srgbClr val="222223"/>
                          </a:solidFill>
                          <a:latin typeface="Calibri" panose="020F0502020204030204" pitchFamily="34" charset="0"/>
                          <a:ea typeface="Arial" charset="0"/>
                          <a:cs typeface="Calibri" panose="020F0502020204030204" pitchFamily="34" charset="0"/>
                        </a:rPr>
                        <a:t>Le questionnaire était disponible en français ou en anglais, selon la préférence du répondant. La durée approximative pour compléter le questionnaire était de 20 minutes</a:t>
                      </a:r>
                      <a:r>
                        <a:rPr lang="fr-CA" sz="1100" b="0" i="0" kern="1200" baseline="0" noProof="0" dirty="0">
                          <a:solidFill>
                            <a:srgbClr val="222223"/>
                          </a:solidFill>
                          <a:latin typeface="Calibri" panose="020F0502020204030204" pitchFamily="34" charset="0"/>
                          <a:ea typeface="Arial" charset="0"/>
                          <a:cs typeface="Calibri" panose="020F0502020204030204" pitchFamily="34" charset="0"/>
                        </a:rPr>
                        <a:t>.</a:t>
                      </a:r>
                    </a:p>
                    <a:p>
                      <a:pPr marL="0" marR="91440" lvl="1" indent="0" algn="just" defTabSz="342892" rtl="0" eaLnBrk="1" fontAlgn="base" latinLnBrk="0" hangingPunct="1">
                        <a:lnSpc>
                          <a:spcPct val="100000"/>
                        </a:lnSpc>
                        <a:spcBef>
                          <a:spcPts val="600"/>
                        </a:spcBef>
                        <a:spcAft>
                          <a:spcPct val="0"/>
                        </a:spcAft>
                        <a:buClr>
                          <a:srgbClr val="FF0000"/>
                        </a:buClr>
                        <a:buSzTx/>
                        <a:buFont typeface="LucidaGrande" charset="0"/>
                        <a:buNone/>
                        <a:tabLst/>
                        <a:defRPr/>
                      </a:pPr>
                      <a:r>
                        <a:rPr lang="fr-CA" sz="1100" b="0" i="0" kern="1200" baseline="0" noProof="0" dirty="0">
                          <a:solidFill>
                            <a:srgbClr val="222223"/>
                          </a:solidFill>
                          <a:latin typeface="Calibri" panose="020F0502020204030204" pitchFamily="34" charset="0"/>
                          <a:ea typeface="Arial" charset="0"/>
                          <a:cs typeface="Calibri" panose="020F0502020204030204" pitchFamily="34" charset="0"/>
                        </a:rPr>
                        <a:t>Un prétest du questionnaire a été réalisé le 28 novembre 2022 auprès d’une dizaine d’entreprises. Aucune modification notable n’a été apportée au questionnaire suite au prétest. La collecte </a:t>
                      </a:r>
                      <a:r>
                        <a:rPr lang="fr-CA" sz="1100" b="0" i="0" kern="1200" noProof="0" dirty="0">
                          <a:solidFill>
                            <a:srgbClr val="222223"/>
                          </a:solidFill>
                          <a:latin typeface="Calibri" panose="020F0502020204030204" pitchFamily="34" charset="0"/>
                          <a:ea typeface="Arial" charset="0"/>
                          <a:cs typeface="Calibri" panose="020F0502020204030204" pitchFamily="34" charset="0"/>
                        </a:rPr>
                        <a:t>proprement dite a eu lieu du 30 novembre 2022 au 19 janvier 2023, avec un arrêt de deux semaines durant la période des fêtes.</a:t>
                      </a:r>
                    </a:p>
                  </a:txBody>
                  <a:tcPr marL="77756" marR="77756"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2945268"/>
                  </a:ext>
                </a:extLst>
              </a:tr>
            </a:tbl>
          </a:graphicData>
        </a:graphic>
      </p:graphicFrame>
    </p:spTree>
    <p:extLst>
      <p:ext uri="{BB962C8B-B14F-4D97-AF65-F5344CB8AC3E}">
        <p14:creationId xmlns:p14="http://schemas.microsoft.com/office/powerpoint/2010/main" val="5031850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a:xfrm>
            <a:off x="8546089" y="4718832"/>
            <a:ext cx="466332" cy="274320"/>
          </a:xfrm>
        </p:spPr>
        <p:txBody>
          <a:bodyPr/>
          <a:lstStyle/>
          <a:p>
            <a:fld id="{C297CA5E-FF06-48ED-82CF-4AAA99EE0D5C}" type="slidenum">
              <a:rPr lang="fr-CA" smtClean="0"/>
              <a:pPr/>
              <a:t>13</a:t>
            </a:fld>
            <a:endParaRPr lang="fr-CA" dirty="0"/>
          </a:p>
        </p:txBody>
      </p:sp>
      <p:sp>
        <p:nvSpPr>
          <p:cNvPr id="19" name="Rectangle 3"/>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Objectifs et méthodologie (4/5)</a:t>
            </a:r>
          </a:p>
        </p:txBody>
      </p:sp>
      <p:graphicFrame>
        <p:nvGraphicFramePr>
          <p:cNvPr id="3" name="Tableau 2">
            <a:extLst>
              <a:ext uri="{FF2B5EF4-FFF2-40B4-BE49-F238E27FC236}">
                <a16:creationId xmlns:a16="http://schemas.microsoft.com/office/drawing/2014/main" id="{62D0E147-BA3D-0BE4-C915-36840FBD513A}"/>
              </a:ext>
            </a:extLst>
          </p:cNvPr>
          <p:cNvGraphicFramePr>
            <a:graphicFrameLocks noGrp="1" noChangeAspect="1"/>
          </p:cNvGraphicFramePr>
          <p:nvPr>
            <p:custDataLst>
              <p:tags r:id="rId3"/>
            </p:custDataLst>
            <p:extLst>
              <p:ext uri="{D42A27DB-BD31-4B8C-83A1-F6EECF244321}">
                <p14:modId xmlns:p14="http://schemas.microsoft.com/office/powerpoint/2010/main" val="830941923"/>
              </p:ext>
            </p:extLst>
          </p:nvPr>
        </p:nvGraphicFramePr>
        <p:xfrm>
          <a:off x="319087" y="605713"/>
          <a:ext cx="3636700" cy="2682741"/>
        </p:xfrm>
        <a:graphic>
          <a:graphicData uri="http://schemas.openxmlformats.org/drawingml/2006/table">
            <a:tbl>
              <a:tblPr/>
              <a:tblGrid>
                <a:gridCol w="3636700">
                  <a:extLst>
                    <a:ext uri="{9D8B030D-6E8A-4147-A177-3AD203B41FA5}">
                      <a16:colId xmlns:a16="http://schemas.microsoft.com/office/drawing/2014/main" val="20000"/>
                    </a:ext>
                  </a:extLst>
                </a:gridCol>
              </a:tblGrid>
              <a:tr h="2494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hangingPunct="1">
                        <a:lnSpc>
                          <a:spcPct val="100000"/>
                        </a:lnSpc>
                        <a:spcBef>
                          <a:spcPts val="0"/>
                        </a:spcBef>
                        <a:spcAft>
                          <a:spcPts val="600"/>
                        </a:spcAft>
                        <a:buClr>
                          <a:srgbClr val="FF0000"/>
                        </a:buClr>
                        <a:buFont typeface="LucidaGrande" charset="0"/>
                        <a:buNone/>
                      </a:pPr>
                      <a:r>
                        <a:rPr lang="fr-CA" sz="1200" b="1" i="0" kern="1200" noProof="0" dirty="0">
                          <a:solidFill>
                            <a:srgbClr val="F46C31"/>
                          </a:solidFill>
                          <a:latin typeface="Calibri" panose="020F0502020204030204" pitchFamily="34" charset="0"/>
                          <a:ea typeface="Arial" charset="0"/>
                          <a:cs typeface="Calibri" panose="020F0502020204030204" pitchFamily="34" charset="0"/>
                        </a:rPr>
                        <a:t>ÉCHANTILLON ET TAUX DE PARTICIPATION</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65092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1" indent="0" algn="just" defTabSz="342892" rtl="0" eaLnBrk="1" fontAlgn="base" latinLnBrk="0" hangingPunct="1">
                        <a:lnSpc>
                          <a:spcPct val="100000"/>
                        </a:lnSpc>
                        <a:spcBef>
                          <a:spcPts val="0"/>
                        </a:spcBef>
                        <a:spcAft>
                          <a:spcPts val="400"/>
                        </a:spcAft>
                        <a:buClr>
                          <a:srgbClr val="FF0000"/>
                        </a:buClr>
                        <a:buSzPts val="1200"/>
                        <a:buFont typeface="LucidaGrande" charset="0"/>
                        <a:buNone/>
                        <a:tabLst>
                          <a:tab pos="228600" algn="l"/>
                        </a:tabLst>
                        <a:defRPr/>
                      </a:pPr>
                      <a:r>
                        <a:rPr lang="fr-CA" sz="1100" b="0" i="0" kern="1200" noProof="0" dirty="0">
                          <a:solidFill>
                            <a:srgbClr val="222223"/>
                          </a:solidFill>
                          <a:latin typeface="Calibri" panose="020F0502020204030204" pitchFamily="34" charset="0"/>
                          <a:ea typeface="Arial" charset="0"/>
                          <a:cs typeface="Calibri" panose="020F0502020204030204" pitchFamily="34" charset="0"/>
                        </a:rPr>
                        <a:t>La collecte a permis un total de </a:t>
                      </a:r>
                      <a:r>
                        <a:rPr lang="fr-CA" sz="1100" b="1" i="0" kern="1200" noProof="0" dirty="0">
                          <a:solidFill>
                            <a:srgbClr val="222223"/>
                          </a:solidFill>
                          <a:latin typeface="Calibri" panose="020F0502020204030204" pitchFamily="34" charset="0"/>
                          <a:ea typeface="Arial" charset="0"/>
                          <a:cs typeface="Calibri" panose="020F0502020204030204" pitchFamily="34" charset="0"/>
                        </a:rPr>
                        <a:t>233 répondants</a:t>
                      </a:r>
                      <a:r>
                        <a:rPr lang="fr-CA" sz="1100" b="0" i="0" kern="1200" baseline="0" noProof="0" dirty="0">
                          <a:solidFill>
                            <a:srgbClr val="222223"/>
                          </a:solidFill>
                          <a:latin typeface="Calibri" panose="020F0502020204030204" pitchFamily="34" charset="0"/>
                          <a:ea typeface="Arial" charset="0"/>
                          <a:cs typeface="Calibri" panose="020F0502020204030204" pitchFamily="34" charset="0"/>
                        </a:rPr>
                        <a:t>, </a:t>
                      </a:r>
                      <a:r>
                        <a:rPr lang="fr-CA" sz="1100" b="0" i="0" kern="1200" dirty="0">
                          <a:solidFill>
                            <a:srgbClr val="222223"/>
                          </a:solidFill>
                          <a:latin typeface="Calibri" panose="020F0502020204030204" pitchFamily="34" charset="0"/>
                          <a:ea typeface="Tahoma" pitchFamily="34" charset="0"/>
                          <a:cs typeface="Calibri" panose="020F0502020204030204" pitchFamily="34" charset="0"/>
                        </a:rPr>
                        <a:t>soit 135 par téléphone (58 %) et 98 en ligne (42 %).</a:t>
                      </a:r>
                    </a:p>
                    <a:p>
                      <a:pPr marL="0" marR="0" lvl="1" indent="0" algn="just" defTabSz="342892" rtl="0" eaLnBrk="1" fontAlgn="base" latinLnBrk="0" hangingPunct="1">
                        <a:lnSpc>
                          <a:spcPct val="100000"/>
                        </a:lnSpc>
                        <a:spcBef>
                          <a:spcPts val="0"/>
                        </a:spcBef>
                        <a:spcAft>
                          <a:spcPts val="400"/>
                        </a:spcAft>
                        <a:buClr>
                          <a:srgbClr val="FF0000"/>
                        </a:buClr>
                        <a:buSzPts val="1200"/>
                        <a:buFont typeface="LucidaGrande" charset="0"/>
                        <a:buNone/>
                        <a:tabLst>
                          <a:tab pos="228600" algn="l"/>
                        </a:tabLst>
                        <a:defRPr/>
                      </a:pPr>
                      <a:r>
                        <a:rPr lang="fr-CA" sz="1100" b="0" i="0" kern="1200" noProof="0" dirty="0">
                          <a:solidFill>
                            <a:srgbClr val="222223"/>
                          </a:solidFill>
                          <a:latin typeface="Calibri" panose="020F0502020204030204" pitchFamily="34" charset="0"/>
                          <a:ea typeface="Tahoma" pitchFamily="34" charset="0"/>
                          <a:cs typeface="Calibri" panose="020F0502020204030204" pitchFamily="34" charset="0"/>
                        </a:rPr>
                        <a:t>Soulignons que la base de données à partir de laquelle la collecte a été réalisée était de faible qualité. Sur une population de 1 408 noms, 790 (56 %) étaient constitués de numéros non valides, hors échantillon ou non admissibles. La taille réelle de la population était de 618 noms.</a:t>
                      </a:r>
                    </a:p>
                    <a:p>
                      <a:pPr marL="0" marR="0" lvl="1" indent="0" algn="just" defTabSz="342892" rtl="0" eaLnBrk="1" fontAlgn="base" latinLnBrk="0" hangingPunct="1">
                        <a:lnSpc>
                          <a:spcPct val="100000"/>
                        </a:lnSpc>
                        <a:spcBef>
                          <a:spcPts val="400"/>
                        </a:spcBef>
                        <a:spcAft>
                          <a:spcPts val="400"/>
                        </a:spcAft>
                        <a:buClr>
                          <a:srgbClr val="FF0000"/>
                        </a:buClr>
                        <a:buSzPts val="1200"/>
                        <a:buFont typeface="LucidaGrande" charset="0"/>
                        <a:buNone/>
                        <a:tabLst>
                          <a:tab pos="228600" algn="l"/>
                        </a:tabLst>
                        <a:defRPr/>
                      </a:pPr>
                      <a:r>
                        <a:rPr lang="fr-CA" sz="1100" b="0" i="0" kern="1200" baseline="0" noProof="0" dirty="0">
                          <a:solidFill>
                            <a:srgbClr val="222223"/>
                          </a:solidFill>
                          <a:latin typeface="Calibri" panose="020F0502020204030204" pitchFamily="34" charset="0"/>
                          <a:ea typeface="Arial" charset="0"/>
                          <a:cs typeface="Calibri" panose="020F0502020204030204" pitchFamily="34" charset="0"/>
                        </a:rPr>
                        <a:t>Le taux de réponse est de 42,3 %, ce qui est élevé pour un sondage auprès d’entreprises. À titre indicatif, le taux de réponse lors du sondage de 2018 était de 35 %.</a:t>
                      </a:r>
                    </a:p>
                    <a:p>
                      <a:pPr marL="0" marR="0" lvl="1" indent="0" algn="just" defTabSz="342892" rtl="0" eaLnBrk="1" fontAlgn="base" latinLnBrk="0" hangingPunct="1">
                        <a:lnSpc>
                          <a:spcPct val="100000"/>
                        </a:lnSpc>
                        <a:spcBef>
                          <a:spcPts val="400"/>
                        </a:spcBef>
                        <a:spcAft>
                          <a:spcPts val="400"/>
                        </a:spcAft>
                        <a:buClr>
                          <a:srgbClr val="FF0000"/>
                        </a:buClr>
                        <a:buSzPts val="1200"/>
                        <a:buFont typeface="LucidaGrande" charset="0"/>
                        <a:buNone/>
                        <a:tabLst>
                          <a:tab pos="228600" algn="l"/>
                        </a:tabLst>
                        <a:defRPr/>
                      </a:pPr>
                      <a:r>
                        <a:rPr lang="fr-CA" sz="1100" b="0" i="0" kern="1200" baseline="0" noProof="0" dirty="0">
                          <a:solidFill>
                            <a:srgbClr val="222223"/>
                          </a:solidFill>
                          <a:latin typeface="Calibri" panose="020F0502020204030204" pitchFamily="34" charset="0"/>
                          <a:ea typeface="Arial" charset="0"/>
                          <a:cs typeface="Calibri" panose="020F0502020204030204" pitchFamily="34" charset="0"/>
                        </a:rPr>
                        <a:t>La marge d’erreur maximale pour un échantillon de cette taille sur une population finie est de ±5,1 %, 19 fois sur 20.</a:t>
                      </a:r>
                    </a:p>
                  </a:txBody>
                  <a:tcPr marL="77756" marR="77756"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69742">
                <a:tc>
                  <a:txBody>
                    <a:bodyPr/>
                    <a:lstStyle/>
                    <a:p>
                      <a:pPr marL="0" marR="91440" lvl="1" indent="0" algn="just" defTabSz="342892" rtl="0" eaLnBrk="1" fontAlgn="base" hangingPunct="1">
                        <a:lnSpc>
                          <a:spcPct val="100000"/>
                        </a:lnSpc>
                        <a:spcBef>
                          <a:spcPts val="0"/>
                        </a:spcBef>
                        <a:spcAft>
                          <a:spcPct val="0"/>
                        </a:spcAft>
                        <a:buClr>
                          <a:srgbClr val="FF0000"/>
                        </a:buClr>
                        <a:buFont typeface="LucidaGrande" charset="0"/>
                        <a:buNone/>
                      </a:pPr>
                      <a:endParaRPr lang="fr-CA" sz="1100" b="0" i="0" kern="1200" noProof="0" dirty="0">
                        <a:solidFill>
                          <a:schemeClr val="tx1"/>
                        </a:solidFill>
                        <a:latin typeface="Calibri" panose="020F0502020204030204" pitchFamily="34" charset="0"/>
                        <a:ea typeface="Arial" charset="0"/>
                        <a:cs typeface="Calibri" panose="020F0502020204030204" pitchFamily="34" charset="0"/>
                      </a:endParaRP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pic>
        <p:nvPicPr>
          <p:cNvPr id="7" name="Image 6">
            <a:extLst>
              <a:ext uri="{FF2B5EF4-FFF2-40B4-BE49-F238E27FC236}">
                <a16:creationId xmlns:a16="http://schemas.microsoft.com/office/drawing/2014/main" id="{04621C24-30D1-75B6-FE42-278062D2B434}"/>
              </a:ext>
            </a:extLst>
          </p:cNvPr>
          <p:cNvPicPr>
            <a:picLocks noChangeAspect="1"/>
          </p:cNvPicPr>
          <p:nvPr/>
        </p:nvPicPr>
        <p:blipFill>
          <a:blip r:embed="rId6"/>
          <a:stretch>
            <a:fillRect/>
          </a:stretch>
        </p:blipFill>
        <p:spPr>
          <a:xfrm>
            <a:off x="319087" y="3780348"/>
            <a:ext cx="4046220" cy="1211580"/>
          </a:xfrm>
          <a:prstGeom prst="rect">
            <a:avLst/>
          </a:prstGeom>
        </p:spPr>
      </p:pic>
      <p:pic>
        <p:nvPicPr>
          <p:cNvPr id="8" name="Image 7">
            <a:extLst>
              <a:ext uri="{FF2B5EF4-FFF2-40B4-BE49-F238E27FC236}">
                <a16:creationId xmlns:a16="http://schemas.microsoft.com/office/drawing/2014/main" id="{FFAFAAAC-EEA4-1CFC-9194-35EF8190525B}"/>
              </a:ext>
            </a:extLst>
          </p:cNvPr>
          <p:cNvPicPr>
            <a:picLocks noChangeAspect="1"/>
          </p:cNvPicPr>
          <p:nvPr/>
        </p:nvPicPr>
        <p:blipFill>
          <a:blip r:embed="rId7"/>
          <a:stretch>
            <a:fillRect/>
          </a:stretch>
        </p:blipFill>
        <p:spPr>
          <a:xfrm>
            <a:off x="4572000" y="324108"/>
            <a:ext cx="4487337" cy="4451723"/>
          </a:xfrm>
          <a:prstGeom prst="rect">
            <a:avLst/>
          </a:prstGeom>
        </p:spPr>
      </p:pic>
    </p:spTree>
    <p:extLst>
      <p:ext uri="{BB962C8B-B14F-4D97-AF65-F5344CB8AC3E}">
        <p14:creationId xmlns:p14="http://schemas.microsoft.com/office/powerpoint/2010/main" val="4487170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a:xfrm>
            <a:off x="8546089" y="4718832"/>
            <a:ext cx="466332" cy="274320"/>
          </a:xfrm>
        </p:spPr>
        <p:txBody>
          <a:bodyPr/>
          <a:lstStyle/>
          <a:p>
            <a:fld id="{C297CA5E-FF06-48ED-82CF-4AAA99EE0D5C}" type="slidenum">
              <a:rPr lang="fr-CA" smtClean="0"/>
              <a:pPr/>
              <a:t>14</a:t>
            </a:fld>
            <a:endParaRPr lang="fr-CA" dirty="0"/>
          </a:p>
        </p:txBody>
      </p:sp>
      <p:graphicFrame>
        <p:nvGraphicFramePr>
          <p:cNvPr id="7" name="Tableau 6"/>
          <p:cNvGraphicFramePr>
            <a:graphicFrameLocks noGrp="1" noChangeAspect="1"/>
          </p:cNvGraphicFramePr>
          <p:nvPr>
            <p:custDataLst>
              <p:tags r:id="rId2"/>
            </p:custDataLst>
            <p:extLst>
              <p:ext uri="{D42A27DB-BD31-4B8C-83A1-F6EECF244321}">
                <p14:modId xmlns:p14="http://schemas.microsoft.com/office/powerpoint/2010/main" val="1200140645"/>
              </p:ext>
            </p:extLst>
          </p:nvPr>
        </p:nvGraphicFramePr>
        <p:xfrm>
          <a:off x="473444" y="553774"/>
          <a:ext cx="7772240" cy="781050"/>
        </p:xfrm>
        <a:graphic>
          <a:graphicData uri="http://schemas.openxmlformats.org/drawingml/2006/table">
            <a:tbl>
              <a:tblPr/>
              <a:tblGrid>
                <a:gridCol w="7772240">
                  <a:extLst>
                    <a:ext uri="{9D8B030D-6E8A-4147-A177-3AD203B41FA5}">
                      <a16:colId xmlns:a16="http://schemas.microsoft.com/office/drawing/2014/main" val="20000"/>
                    </a:ext>
                  </a:extLst>
                </a:gridCol>
              </a:tblGrid>
              <a:tr h="2781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hangingPunct="1">
                        <a:lnSpc>
                          <a:spcPct val="100000"/>
                        </a:lnSpc>
                        <a:spcBef>
                          <a:spcPts val="0"/>
                        </a:spcBef>
                        <a:spcAft>
                          <a:spcPts val="400"/>
                        </a:spcAft>
                        <a:buClr>
                          <a:srgbClr val="FF0000"/>
                        </a:buClr>
                        <a:buFont typeface="LucidaGrande" charset="0"/>
                        <a:buNone/>
                      </a:pPr>
                      <a:r>
                        <a:rPr lang="fr-CA" sz="1200" b="1" i="0" kern="1200" noProof="0" dirty="0">
                          <a:solidFill>
                            <a:srgbClr val="F46C31"/>
                          </a:solidFill>
                          <a:latin typeface="Calibri" panose="020F0502020204030204" pitchFamily="34" charset="0"/>
                          <a:ea typeface="Arial" charset="0"/>
                          <a:cs typeface="Calibri" panose="020F0502020204030204" pitchFamily="34" charset="0"/>
                        </a:rPr>
                        <a:t>VARIABLES DE SEGMENTATION</a:t>
                      </a:r>
                      <a:endParaRPr lang="fr-CA" sz="1200" b="1" i="0" kern="1200" noProof="0" dirty="0">
                        <a:solidFill>
                          <a:srgbClr val="F46C31"/>
                        </a:solidFill>
                        <a:highlight>
                          <a:srgbClr val="FFFF00"/>
                        </a:highlight>
                        <a:latin typeface="Calibri" panose="020F0502020204030204" pitchFamily="34" charset="0"/>
                        <a:ea typeface="Arial" charset="0"/>
                        <a:cs typeface="Calibri" panose="020F0502020204030204" pitchFamily="34" charset="0"/>
                      </a:endParaRP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1945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1" indent="0" algn="just" defTabSz="342892" rtl="0" eaLnBrk="1" fontAlgn="base" latinLnBrk="0" hangingPunct="1">
                        <a:lnSpc>
                          <a:spcPct val="100000"/>
                        </a:lnSpc>
                        <a:spcBef>
                          <a:spcPts val="0"/>
                        </a:spcBef>
                        <a:spcAft>
                          <a:spcPct val="0"/>
                        </a:spcAft>
                        <a:buClr>
                          <a:srgbClr val="FF0000"/>
                        </a:buClr>
                        <a:buSzPts val="1200"/>
                        <a:buFont typeface="LucidaGrande" charset="0"/>
                        <a:buNone/>
                        <a:tabLst>
                          <a:tab pos="228600" algn="l"/>
                        </a:tabLst>
                        <a:defRPr/>
                      </a:pPr>
                      <a:r>
                        <a:rPr lang="fr-CA" sz="1100" b="0" i="0" kern="1200" baseline="0" dirty="0">
                          <a:solidFill>
                            <a:schemeClr val="tx1"/>
                          </a:solidFill>
                          <a:latin typeface="Calibri" panose="020F0502020204030204" pitchFamily="34" charset="0"/>
                          <a:ea typeface="Tahoma" pitchFamily="34" charset="0"/>
                          <a:cs typeface="Calibri" panose="020F0502020204030204" pitchFamily="34" charset="0"/>
                        </a:rPr>
                        <a:t>Les résultats ont été analysés selon plusieurs variables de segmentation (voir tableau ci-bas). Celles-ci </a:t>
                      </a:r>
                      <a:r>
                        <a:rPr lang="fr-FR" sz="1100" b="0" i="0" kern="1200" baseline="0" dirty="0">
                          <a:solidFill>
                            <a:schemeClr val="tx1"/>
                          </a:solidFill>
                          <a:latin typeface="Calibri" panose="020F0502020204030204" pitchFamily="34" charset="0"/>
                          <a:ea typeface="Tahoma" pitchFamily="34" charset="0"/>
                          <a:cs typeface="Calibri" panose="020F0502020204030204" pitchFamily="34" charset="0"/>
                        </a:rPr>
                        <a:t>ont permis d’effectuer une analyse statistique bivariée, soit le croisement des variables dépendantes avec les variables indépendantes ou de segmentation.</a:t>
                      </a:r>
                      <a:r>
                        <a:rPr lang="fr-CA" sz="1100" b="0" i="0" kern="1200" baseline="0" dirty="0">
                          <a:solidFill>
                            <a:schemeClr val="tx1"/>
                          </a:solidFill>
                          <a:latin typeface="Calibri" panose="020F0502020204030204" pitchFamily="34" charset="0"/>
                          <a:ea typeface="Tahoma" pitchFamily="34" charset="0"/>
                          <a:cs typeface="Calibri" panose="020F0502020204030204" pitchFamily="34" charset="0"/>
                        </a:rPr>
                        <a:t> Ces croisements permettent d’identifier s’il y a des différences statistiquement significatives par sous-groupe de répondant.</a:t>
                      </a:r>
                      <a:endParaRPr lang="fr-CA" sz="2800" kern="1200" dirty="0">
                        <a:solidFill>
                          <a:schemeClr val="tx1"/>
                        </a:solidFill>
                        <a:effectLst/>
                        <a:latin typeface="Calibri" panose="020F0502020204030204"/>
                        <a:ea typeface="+mn-ea"/>
                        <a:cs typeface="+mn-cs"/>
                      </a:endParaRPr>
                    </a:p>
                  </a:txBody>
                  <a:tcPr marL="77756" marR="77756"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19" name="Rectangle 3"/>
          <p:cNvSpPr>
            <a:spLocks noChangeArrowheads="1"/>
          </p:cNvSpPr>
          <p:nvPr>
            <p:custDataLst>
              <p:tags r:id="rId3"/>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Objectifs et méthodologie (5/5)</a:t>
            </a:r>
          </a:p>
        </p:txBody>
      </p:sp>
      <p:graphicFrame>
        <p:nvGraphicFramePr>
          <p:cNvPr id="4" name="Tableau 3">
            <a:extLst>
              <a:ext uri="{FF2B5EF4-FFF2-40B4-BE49-F238E27FC236}">
                <a16:creationId xmlns:a16="http://schemas.microsoft.com/office/drawing/2014/main" id="{C0BFBC6E-C731-A701-8435-CCBF85EF9C38}"/>
              </a:ext>
            </a:extLst>
          </p:cNvPr>
          <p:cNvGraphicFramePr>
            <a:graphicFrameLocks noGrp="1"/>
          </p:cNvGraphicFramePr>
          <p:nvPr>
            <p:extLst>
              <p:ext uri="{D42A27DB-BD31-4B8C-83A1-F6EECF244321}">
                <p14:modId xmlns:p14="http://schemas.microsoft.com/office/powerpoint/2010/main" val="1738527171"/>
              </p:ext>
            </p:extLst>
          </p:nvPr>
        </p:nvGraphicFramePr>
        <p:xfrm>
          <a:off x="533681" y="1449545"/>
          <a:ext cx="7528279" cy="2061276"/>
        </p:xfrm>
        <a:graphic>
          <a:graphicData uri="http://schemas.openxmlformats.org/drawingml/2006/table">
            <a:tbl>
              <a:tblPr firstRow="1" firstCol="1" lastRow="1" lastCol="1" bandRow="1" bandCol="1">
                <a:tableStyleId>{5C22544A-7EE6-4342-B048-85BDC9FD1C3A}</a:tableStyleId>
              </a:tblPr>
              <a:tblGrid>
                <a:gridCol w="865063">
                  <a:extLst>
                    <a:ext uri="{9D8B030D-6E8A-4147-A177-3AD203B41FA5}">
                      <a16:colId xmlns:a16="http://schemas.microsoft.com/office/drawing/2014/main" val="20000"/>
                    </a:ext>
                  </a:extLst>
                </a:gridCol>
                <a:gridCol w="4041936">
                  <a:extLst>
                    <a:ext uri="{9D8B030D-6E8A-4147-A177-3AD203B41FA5}">
                      <a16:colId xmlns:a16="http://schemas.microsoft.com/office/drawing/2014/main" val="20001"/>
                    </a:ext>
                  </a:extLst>
                </a:gridCol>
                <a:gridCol w="2621280">
                  <a:extLst>
                    <a:ext uri="{9D8B030D-6E8A-4147-A177-3AD203B41FA5}">
                      <a16:colId xmlns:a16="http://schemas.microsoft.com/office/drawing/2014/main" val="20002"/>
                    </a:ext>
                  </a:extLst>
                </a:gridCol>
              </a:tblGrid>
              <a:tr h="327493">
                <a:tc>
                  <a:txBody>
                    <a:bodyPr/>
                    <a:lstStyle/>
                    <a:p>
                      <a:pPr marL="0" algn="l" defTabSz="914400" rtl="0" eaLnBrk="1" latinLnBrk="0" hangingPunct="1">
                        <a:lnSpc>
                          <a:spcPts val="1100"/>
                        </a:lnSpc>
                        <a:spcBef>
                          <a:spcPts val="200"/>
                        </a:spcBef>
                        <a:spcAft>
                          <a:spcPts val="200"/>
                        </a:spcAft>
                      </a:pPr>
                      <a:endParaRPr lang="fr-CA" sz="900" b="0" kern="12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lnTlToBr w="12700" cap="flat" cmpd="sng" algn="ctr">
                      <a:noFill/>
                      <a:prstDash val="solid"/>
                      <a:round/>
                      <a:headEnd type="none" w="med" len="med"/>
                      <a:tailEnd type="none" w="med" len="med"/>
                    </a:lnTlToBr>
                    <a:solidFill>
                      <a:srgbClr val="FDCBA1"/>
                    </a:solidFill>
                  </a:tcPr>
                </a:tc>
                <a:tc>
                  <a:txBody>
                    <a:bodyPr/>
                    <a:lstStyle/>
                    <a:p>
                      <a:pPr algn="ctr">
                        <a:lnSpc>
                          <a:spcPts val="1100"/>
                        </a:lnSpc>
                        <a:spcBef>
                          <a:spcPts val="200"/>
                        </a:spcBef>
                        <a:spcAft>
                          <a:spcPts val="200"/>
                        </a:spcAft>
                      </a:pPr>
                      <a:r>
                        <a:rPr lang="fr-CA" sz="900" b="0" dirty="0">
                          <a:solidFill>
                            <a:schemeClr val="tx1"/>
                          </a:solidFill>
                          <a:effectLst/>
                          <a:latin typeface="+mn-lt"/>
                          <a:ea typeface="Tahoma" panose="020B0604030504040204" pitchFamily="34" charset="0"/>
                          <a:cs typeface="Tahoma" panose="020B0604030504040204" pitchFamily="34" charset="0"/>
                        </a:rPr>
                        <a:t>Ensemble du questionnaire, sauf la section </a:t>
                      </a:r>
                      <a:r>
                        <a:rPr lang="fr-CA" sz="900" b="0" i="0" kern="1200" dirty="0">
                          <a:solidFill>
                            <a:srgbClr val="222223"/>
                          </a:solidFill>
                          <a:latin typeface="Calibri" panose="020F0502020204030204" pitchFamily="34" charset="0"/>
                          <a:ea typeface="+mn-ea"/>
                          <a:cs typeface="Calibri" panose="020F0502020204030204" pitchFamily="34" charset="0"/>
                        </a:rPr>
                        <a:t>sur la relève de la direction de l’entreprise </a:t>
                      </a:r>
                      <a:endParaRPr lang="fr-CA" sz="900" b="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rgbClr val="FDCBA1"/>
                    </a:solidFill>
                  </a:tcPr>
                </a:tc>
                <a:tc>
                  <a:txBody>
                    <a:bodyPr/>
                    <a:lstStyle/>
                    <a:p>
                      <a:pPr marL="0" marR="0" indent="0" algn="ctr" defTabSz="914400" rtl="0" eaLnBrk="1" fontAlgn="auto" latinLnBrk="0" hangingPunct="1">
                        <a:lnSpc>
                          <a:spcPts val="1100"/>
                        </a:lnSpc>
                        <a:spcBef>
                          <a:spcPts val="200"/>
                        </a:spcBef>
                        <a:spcAft>
                          <a:spcPts val="200"/>
                        </a:spcAft>
                        <a:buClrTx/>
                        <a:buSzTx/>
                        <a:buFontTx/>
                        <a:buNone/>
                        <a:tabLst/>
                        <a:defRPr/>
                      </a:pPr>
                      <a:r>
                        <a:rPr lang="fr-CA" sz="900" b="0" dirty="0">
                          <a:solidFill>
                            <a:schemeClr val="tx1"/>
                          </a:solidFill>
                          <a:effectLst/>
                          <a:latin typeface="+mn-lt"/>
                          <a:ea typeface="Tahoma" panose="020B0604030504040204" pitchFamily="34" charset="0"/>
                          <a:cs typeface="Tahoma" panose="020B0604030504040204" pitchFamily="34" charset="0"/>
                        </a:rPr>
                        <a:t>Section : </a:t>
                      </a:r>
                      <a:r>
                        <a:rPr lang="fr-CA" sz="900" b="0" i="0" kern="1200" dirty="0">
                          <a:solidFill>
                            <a:srgbClr val="222223"/>
                          </a:solidFill>
                          <a:latin typeface="Calibri" panose="020F0502020204030204" pitchFamily="34" charset="0"/>
                          <a:ea typeface="+mn-ea"/>
                          <a:cs typeface="Calibri" panose="020F0502020204030204" pitchFamily="34" charset="0"/>
                        </a:rPr>
                        <a:t>relève de la direction de l’entreprise </a:t>
                      </a:r>
                      <a:endParaRPr lang="fr-CA" sz="900" b="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rgbClr val="FDCBA1"/>
                    </a:solidFill>
                  </a:tcPr>
                </a:tc>
                <a:extLst>
                  <a:ext uri="{0D108BD9-81ED-4DB2-BD59-A6C34878D82A}">
                    <a16:rowId xmlns:a16="http://schemas.microsoft.com/office/drawing/2014/main" val="10000"/>
                  </a:ext>
                </a:extLst>
              </a:tr>
              <a:tr h="203815">
                <a:tc rowSpan="7">
                  <a:txBody>
                    <a:bodyPr/>
                    <a:lstStyle/>
                    <a:p>
                      <a:pPr algn="l">
                        <a:lnSpc>
                          <a:spcPts val="1200"/>
                        </a:lnSpc>
                        <a:spcBef>
                          <a:spcPts val="200"/>
                        </a:spcBef>
                        <a:spcAft>
                          <a:spcPts val="200"/>
                        </a:spcAft>
                      </a:pPr>
                      <a:r>
                        <a:rPr lang="fr-CA" sz="900" b="0" dirty="0">
                          <a:solidFill>
                            <a:schemeClr val="tx1"/>
                          </a:solidFill>
                          <a:effectLst/>
                          <a:latin typeface="+mn-lt"/>
                          <a:ea typeface="Tahoma" panose="020B0604030504040204" pitchFamily="34" charset="0"/>
                          <a:cs typeface="Tahoma" panose="020B0604030504040204" pitchFamily="34" charset="0"/>
                        </a:rPr>
                        <a:t>Variables de segmentation</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algn="l">
                        <a:lnSpc>
                          <a:spcPts val="1100"/>
                        </a:lnSpc>
                        <a:spcBef>
                          <a:spcPts val="200"/>
                        </a:spcBef>
                        <a:spcAft>
                          <a:spcPts val="200"/>
                        </a:spcAft>
                      </a:pPr>
                      <a:r>
                        <a:rPr lang="fr-CA" sz="900" b="0" dirty="0">
                          <a:solidFill>
                            <a:schemeClr val="tx1"/>
                          </a:solidFill>
                          <a:effectLst/>
                          <a:latin typeface="+mn-lt"/>
                          <a:ea typeface="Tahoma" panose="020B0604030504040204" pitchFamily="34" charset="0"/>
                          <a:cs typeface="Tahoma" panose="020B0604030504040204" pitchFamily="34" charset="0"/>
                        </a:rPr>
                        <a:t>Secteur d’activité SCIAN</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r>
                        <a:rPr lang="fr-CA" sz="900" b="0" dirty="0">
                          <a:solidFill>
                            <a:schemeClr val="tx1"/>
                          </a:solidFill>
                          <a:effectLst/>
                          <a:latin typeface="+mn-lt"/>
                          <a:ea typeface="Tahoma" panose="020B0604030504040204" pitchFamily="34" charset="0"/>
                          <a:cs typeface="Tahoma" panose="020B0604030504040204" pitchFamily="34" charset="0"/>
                        </a:rPr>
                        <a:t>Secteur d’activité SCIAN</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3815">
                <a:tc vMerge="1">
                  <a:txBody>
                    <a:bodyPr/>
                    <a:lstStyle/>
                    <a:p>
                      <a:pPr marL="0" algn="l" defTabSz="914400" rtl="0" eaLnBrk="1" latinLnBrk="0" hangingPunct="1">
                        <a:lnSpc>
                          <a:spcPts val="1200"/>
                        </a:lnSpc>
                        <a:spcBef>
                          <a:spcPts val="200"/>
                        </a:spcBef>
                        <a:spcAft>
                          <a:spcPts val="200"/>
                        </a:spcAft>
                      </a:pPr>
                      <a:endParaRPr lang="fr-CA" sz="9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100"/>
                        </a:lnSpc>
                        <a:spcBef>
                          <a:spcPts val="200"/>
                        </a:spcBef>
                        <a:spcAft>
                          <a:spcPts val="200"/>
                        </a:spcAft>
                        <a:buClrTx/>
                        <a:buSzTx/>
                        <a:buFontTx/>
                        <a:buNone/>
                        <a:tabLst/>
                        <a:defRPr/>
                      </a:pPr>
                      <a:r>
                        <a:rPr lang="fr-CA" sz="900" b="0" kern="1200" dirty="0">
                          <a:solidFill>
                            <a:schemeClr val="tx1"/>
                          </a:solidFill>
                          <a:effectLst/>
                          <a:latin typeface="+mn-lt"/>
                          <a:ea typeface="Tahoma" panose="020B0604030504040204" pitchFamily="34" charset="0"/>
                          <a:cs typeface="Tahoma" panose="020B0604030504040204" pitchFamily="34" charset="0"/>
                        </a:rPr>
                        <a:t>Nombre total d’employés (moins de 5; 5 à 14; 15 ou</a:t>
                      </a:r>
                      <a:r>
                        <a:rPr lang="fr-CA" sz="900" b="0" kern="1200" baseline="0" dirty="0">
                          <a:solidFill>
                            <a:schemeClr val="tx1"/>
                          </a:solidFill>
                          <a:effectLst/>
                          <a:latin typeface="+mn-lt"/>
                          <a:ea typeface="Tahoma" panose="020B0604030504040204" pitchFamily="34" charset="0"/>
                          <a:cs typeface="Tahoma" panose="020B0604030504040204" pitchFamily="34" charset="0"/>
                        </a:rPr>
                        <a:t> plus</a:t>
                      </a:r>
                      <a:r>
                        <a:rPr lang="fr-CA" sz="900" b="0" kern="1200" dirty="0">
                          <a:solidFill>
                            <a:schemeClr val="tx1"/>
                          </a:solidFill>
                          <a:effectLst/>
                          <a:latin typeface="+mn-lt"/>
                          <a:ea typeface="Tahoma" panose="020B0604030504040204" pitchFamily="34" charset="0"/>
                          <a:cs typeface="Tahoma" panose="020B0604030504040204" pitchFamily="34" charset="0"/>
                        </a:rPr>
                        <a:t>)</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r>
                        <a:rPr lang="fr-CA" sz="900" b="0" kern="1200" dirty="0">
                          <a:solidFill>
                            <a:schemeClr val="tx1"/>
                          </a:solidFill>
                          <a:effectLst/>
                          <a:latin typeface="+mn-lt"/>
                          <a:ea typeface="Tahoma" panose="020B0604030504040204" pitchFamily="34" charset="0"/>
                          <a:cs typeface="Tahoma" panose="020B0604030504040204" pitchFamily="34" charset="0"/>
                        </a:rPr>
                        <a:t>Nombre total d’employés (moins de 5; 5 à 14; 15 +)</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3815">
                <a:tc vMerge="1">
                  <a:txBody>
                    <a:bodyPr/>
                    <a:lstStyle/>
                    <a:p>
                      <a:pPr>
                        <a:lnSpc>
                          <a:spcPts val="1200"/>
                        </a:lnSpc>
                        <a:spcBef>
                          <a:spcPts val="200"/>
                        </a:spcBef>
                        <a:spcAft>
                          <a:spcPts val="200"/>
                        </a:spcAft>
                      </a:pPr>
                      <a:endParaRPr lang="fr-CA" sz="9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algn="l" defTabSz="914400" rtl="0" eaLnBrk="1" latinLnBrk="0" hangingPunct="1">
                        <a:lnSpc>
                          <a:spcPts val="1100"/>
                        </a:lnSpc>
                        <a:spcBef>
                          <a:spcPts val="200"/>
                        </a:spcBef>
                        <a:spcAft>
                          <a:spcPts val="200"/>
                        </a:spcAft>
                      </a:pPr>
                      <a:r>
                        <a:rPr lang="fr-CA" sz="900" b="0" kern="1200" dirty="0">
                          <a:solidFill>
                            <a:schemeClr val="tx1"/>
                          </a:solidFill>
                          <a:effectLst/>
                          <a:latin typeface="+mn-lt"/>
                          <a:ea typeface="Tahoma" panose="020B0604030504040204" pitchFamily="34" charset="0"/>
                          <a:cs typeface="Tahoma" panose="020B0604030504040204" pitchFamily="34" charset="0"/>
                        </a:rPr>
                        <a:t>Effectifs selon le genre : majorité de femmes (&gt; 60 %); parité (40 % à 60 %); majorité d’hommes (&gt; 60 %)</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algn="l">
                        <a:lnSpc>
                          <a:spcPts val="1100"/>
                        </a:lnSpc>
                        <a:spcBef>
                          <a:spcPts val="200"/>
                        </a:spcBef>
                        <a:spcAft>
                          <a:spcPts val="200"/>
                        </a:spcAft>
                      </a:pPr>
                      <a:r>
                        <a:rPr lang="fr-CA" sz="900" b="0" dirty="0">
                          <a:solidFill>
                            <a:schemeClr val="tx1"/>
                          </a:solidFill>
                          <a:effectLst/>
                          <a:latin typeface="+mn-lt"/>
                          <a:ea typeface="Tahoma" panose="020B0604030504040204" pitchFamily="34" charset="0"/>
                          <a:cs typeface="Tahoma" panose="020B0604030504040204" pitchFamily="34" charset="0"/>
                        </a:rPr>
                        <a:t>Genre du propriétaire (homme; femme)</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03815">
                <a:tc vMerge="1">
                  <a:txBody>
                    <a:bodyPr/>
                    <a:lstStyle/>
                    <a:p>
                      <a:pPr>
                        <a:lnSpc>
                          <a:spcPts val="1200"/>
                        </a:lnSpc>
                        <a:spcBef>
                          <a:spcPts val="200"/>
                        </a:spcBef>
                        <a:spcAft>
                          <a:spcPts val="200"/>
                        </a:spcAft>
                      </a:pPr>
                      <a:endParaRPr lang="fr-CA" sz="9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algn="l" defTabSz="914400" rtl="0" eaLnBrk="1" latinLnBrk="0" hangingPunct="1">
                        <a:lnSpc>
                          <a:spcPts val="1100"/>
                        </a:lnSpc>
                        <a:spcBef>
                          <a:spcPts val="200"/>
                        </a:spcBef>
                        <a:spcAft>
                          <a:spcPts val="200"/>
                        </a:spcAft>
                      </a:pPr>
                      <a:r>
                        <a:rPr lang="fr-CA" sz="900" b="0" kern="1200" dirty="0">
                          <a:solidFill>
                            <a:schemeClr val="tx1"/>
                          </a:solidFill>
                          <a:effectLst/>
                          <a:latin typeface="+mn-lt"/>
                          <a:ea typeface="Tahoma" panose="020B0604030504040204" pitchFamily="34" charset="0"/>
                          <a:cs typeface="Tahoma" panose="020B0604030504040204" pitchFamily="34" charset="0"/>
                        </a:rPr>
                        <a:t>Effectifs selon l’âge : surreprésentation moins de 25 ans (25 % et +); surreprésentation moins de 55 ans et plus (25 % et +)</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r>
                        <a:rPr lang="fr-CA" sz="900" b="0" dirty="0">
                          <a:solidFill>
                            <a:schemeClr val="tx1"/>
                          </a:solidFill>
                          <a:effectLst/>
                          <a:latin typeface="+mn-lt"/>
                          <a:ea typeface="Tahoma" panose="020B0604030504040204" pitchFamily="34" charset="0"/>
                          <a:cs typeface="Tahoma" panose="020B0604030504040204" pitchFamily="34" charset="0"/>
                        </a:rPr>
                        <a:t>Âge du propriétaire </a:t>
                      </a:r>
                      <a:br>
                        <a:rPr lang="fr-CA" sz="900" b="0" dirty="0">
                          <a:solidFill>
                            <a:schemeClr val="tx1"/>
                          </a:solidFill>
                          <a:effectLst/>
                          <a:latin typeface="+mn-lt"/>
                          <a:ea typeface="Tahoma" panose="020B0604030504040204" pitchFamily="34" charset="0"/>
                          <a:cs typeface="Tahoma" panose="020B0604030504040204" pitchFamily="34" charset="0"/>
                        </a:rPr>
                      </a:br>
                      <a:r>
                        <a:rPr lang="fr-CA" sz="900" b="0" dirty="0">
                          <a:solidFill>
                            <a:schemeClr val="tx1"/>
                          </a:solidFill>
                          <a:effectLst/>
                          <a:latin typeface="+mn-lt"/>
                          <a:ea typeface="Tahoma" panose="020B0604030504040204" pitchFamily="34" charset="0"/>
                          <a:cs typeface="Tahoma" panose="020B0604030504040204" pitchFamily="34" charset="0"/>
                        </a:rPr>
                        <a:t>(˂45 ans; 45-54 ans; 55-64 ans; 65 ans +)</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03815">
                <a:tc vMerge="1">
                  <a:txBody>
                    <a:bodyPr/>
                    <a:lstStyle/>
                    <a:p>
                      <a:pPr>
                        <a:lnSpc>
                          <a:spcPts val="1200"/>
                        </a:lnSpc>
                        <a:spcBef>
                          <a:spcPts val="200"/>
                        </a:spcBef>
                        <a:spcAft>
                          <a:spcPts val="200"/>
                        </a:spcAft>
                      </a:pPr>
                      <a:endParaRPr lang="fr-CA" sz="9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algn="l" defTabSz="914400" rtl="0" eaLnBrk="1" latinLnBrk="0" hangingPunct="1">
                        <a:lnSpc>
                          <a:spcPts val="1100"/>
                        </a:lnSpc>
                        <a:spcBef>
                          <a:spcPts val="200"/>
                        </a:spcBef>
                        <a:spcAft>
                          <a:spcPts val="200"/>
                        </a:spcAft>
                      </a:pPr>
                      <a:r>
                        <a:rPr lang="fr-CA" sz="900" b="0" kern="1200" dirty="0">
                          <a:solidFill>
                            <a:schemeClr val="tx1"/>
                          </a:solidFill>
                          <a:effectLst/>
                          <a:latin typeface="+mn-lt"/>
                          <a:ea typeface="Tahoma" panose="020B0604030504040204" pitchFamily="34" charset="0"/>
                          <a:cs typeface="Tahoma" panose="020B0604030504040204" pitchFamily="34" charset="0"/>
                        </a:rPr>
                        <a:t>Effectifs selon la qualification : majorité d'emplois qualifiés (très + semi) (60 % +); majorité d'emplois peu/non qualifiés (60 % +); autant l’un que l’autre (40 % à 59 %)</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r>
                        <a:rPr lang="fr-CA" sz="900" b="0" dirty="0">
                          <a:solidFill>
                            <a:schemeClr val="tx1"/>
                          </a:solidFill>
                          <a:effectLst/>
                          <a:latin typeface="+mn-lt"/>
                          <a:ea typeface="Tahoma" panose="020B0604030504040204" pitchFamily="34" charset="0"/>
                          <a:cs typeface="Tahoma" panose="020B0604030504040204" pitchFamily="34" charset="0"/>
                        </a:rPr>
                        <a:t>Scolarité du propriétaire </a:t>
                      </a:r>
                      <a:br>
                        <a:rPr lang="fr-CA" sz="900" b="0" dirty="0">
                          <a:solidFill>
                            <a:schemeClr val="tx1"/>
                          </a:solidFill>
                          <a:effectLst/>
                          <a:latin typeface="+mn-lt"/>
                          <a:ea typeface="Tahoma" panose="020B0604030504040204" pitchFamily="34" charset="0"/>
                          <a:cs typeface="Tahoma" panose="020B0604030504040204" pitchFamily="34" charset="0"/>
                        </a:rPr>
                      </a:br>
                      <a:r>
                        <a:rPr lang="fr-CA" sz="900" b="0" dirty="0">
                          <a:solidFill>
                            <a:schemeClr val="tx1"/>
                          </a:solidFill>
                          <a:effectLst/>
                          <a:latin typeface="+mn-lt"/>
                          <a:ea typeface="Tahoma" panose="020B0604030504040204" pitchFamily="34" charset="0"/>
                          <a:cs typeface="Tahoma" panose="020B0604030504040204" pitchFamily="34" charset="0"/>
                        </a:rPr>
                        <a:t>(secondaire ou moins; collégial; universitaire)</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08553">
                <a:tc vMerge="1">
                  <a:txBody>
                    <a:bodyPr/>
                    <a:lstStyle/>
                    <a:p>
                      <a:pPr algn="just">
                        <a:lnSpc>
                          <a:spcPts val="1200"/>
                        </a:lnSpc>
                        <a:spcBef>
                          <a:spcPts val="200"/>
                        </a:spcBef>
                        <a:spcAft>
                          <a:spcPts val="200"/>
                        </a:spcAft>
                      </a:pPr>
                      <a:endParaRPr lang="fr-CA" sz="9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algn="l" defTabSz="914400" rtl="0" eaLnBrk="1" latinLnBrk="0" hangingPunct="1">
                        <a:lnSpc>
                          <a:spcPts val="1100"/>
                        </a:lnSpc>
                        <a:spcBef>
                          <a:spcPts val="200"/>
                        </a:spcBef>
                        <a:spcAft>
                          <a:spcPts val="200"/>
                        </a:spcAft>
                      </a:pPr>
                      <a:r>
                        <a:rPr lang="fr-CA" sz="900" b="0" kern="1200" dirty="0">
                          <a:solidFill>
                            <a:schemeClr val="tx1"/>
                          </a:solidFill>
                          <a:effectLst/>
                          <a:latin typeface="+mn-lt"/>
                          <a:ea typeface="Tahoma" panose="020B0604030504040204" pitchFamily="34" charset="0"/>
                          <a:cs typeface="Tahoma" panose="020B0604030504040204" pitchFamily="34" charset="0"/>
                        </a:rPr>
                        <a:t>Propriétaire de l’entreprise (oui, non)</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r>
                        <a:rPr lang="fr-CA" altLang="fr-FR" sz="900" b="0" kern="1200" dirty="0">
                          <a:solidFill>
                            <a:schemeClr val="tx1"/>
                          </a:solidFill>
                          <a:effectLst/>
                          <a:latin typeface="+mn-lt"/>
                          <a:ea typeface="Tahoma" panose="020B0604030504040204" pitchFamily="34" charset="0"/>
                          <a:cs typeface="Tahoma" panose="020B0604030504040204" pitchFamily="34" charset="0"/>
                        </a:rPr>
                        <a:t>Nombre d'années comme</a:t>
                      </a:r>
                      <a:r>
                        <a:rPr lang="fr-CA" altLang="fr-FR" sz="900" b="0" kern="1200" baseline="0" dirty="0">
                          <a:solidFill>
                            <a:schemeClr val="tx1"/>
                          </a:solidFill>
                          <a:effectLst/>
                          <a:latin typeface="+mn-lt"/>
                          <a:ea typeface="Tahoma" panose="020B0604030504040204" pitchFamily="34" charset="0"/>
                          <a:cs typeface="Tahoma" panose="020B0604030504040204" pitchFamily="34" charset="0"/>
                        </a:rPr>
                        <a:t> </a:t>
                      </a:r>
                      <a:r>
                        <a:rPr lang="fr-CA" altLang="fr-FR" sz="900" b="0" kern="1200" dirty="0">
                          <a:solidFill>
                            <a:schemeClr val="tx1"/>
                          </a:solidFill>
                          <a:effectLst/>
                          <a:latin typeface="+mn-lt"/>
                          <a:ea typeface="Tahoma" panose="020B0604030504040204" pitchFamily="34" charset="0"/>
                          <a:cs typeface="Tahoma" panose="020B0604030504040204" pitchFamily="34" charset="0"/>
                        </a:rPr>
                        <a:t>propriétaire </a:t>
                      </a:r>
                      <a:br>
                        <a:rPr lang="fr-CA" altLang="fr-FR" sz="900" b="0" kern="1200" dirty="0">
                          <a:solidFill>
                            <a:schemeClr val="tx1"/>
                          </a:solidFill>
                          <a:effectLst/>
                          <a:latin typeface="+mn-lt"/>
                          <a:ea typeface="Tahoma" panose="020B0604030504040204" pitchFamily="34" charset="0"/>
                          <a:cs typeface="Tahoma" panose="020B0604030504040204" pitchFamily="34" charset="0"/>
                        </a:rPr>
                      </a:br>
                      <a:r>
                        <a:rPr lang="fr-CA" sz="900" b="0" dirty="0">
                          <a:solidFill>
                            <a:schemeClr val="tx1"/>
                          </a:solidFill>
                          <a:effectLst/>
                          <a:latin typeface="+mn-lt"/>
                          <a:ea typeface="Tahoma" panose="020B0604030504040204" pitchFamily="34" charset="0"/>
                          <a:cs typeface="Tahoma" panose="020B0604030504040204" pitchFamily="34" charset="0"/>
                        </a:rPr>
                        <a:t>(˂5 ans; 5-9 ans; 10-19 ans; 20 ans +)</a:t>
                      </a:r>
                      <a:endParaRPr lang="fr-CA" sz="900" b="0" kern="12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08553">
                <a:tc vMerge="1">
                  <a:txBody>
                    <a:bodyPr/>
                    <a:lstStyle/>
                    <a:p>
                      <a:pPr algn="l">
                        <a:lnSpc>
                          <a:spcPts val="1200"/>
                        </a:lnSpc>
                        <a:spcBef>
                          <a:spcPts val="200"/>
                        </a:spcBef>
                        <a:spcAft>
                          <a:spcPts val="200"/>
                        </a:spcAft>
                      </a:pPr>
                      <a:endParaRPr lang="fr-CA" sz="900" b="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algn="l" defTabSz="914400" rtl="0" eaLnBrk="1" latinLnBrk="0" hangingPunct="1">
                        <a:lnSpc>
                          <a:spcPts val="1100"/>
                        </a:lnSpc>
                        <a:spcBef>
                          <a:spcPts val="200"/>
                        </a:spcBef>
                        <a:spcAft>
                          <a:spcPts val="200"/>
                        </a:spcAft>
                      </a:pPr>
                      <a:r>
                        <a:rPr lang="fr-CA" sz="900" b="0" kern="1200" dirty="0">
                          <a:solidFill>
                            <a:schemeClr val="tx1"/>
                          </a:solidFill>
                          <a:effectLst/>
                          <a:latin typeface="+mn-lt"/>
                          <a:ea typeface="Tahoma" panose="020B0604030504040204" pitchFamily="34" charset="0"/>
                          <a:cs typeface="Tahoma" panose="020B0604030504040204" pitchFamily="34" charset="0"/>
                        </a:rPr>
                        <a:t>Engagements en matière de réduction de l’empreinte environnementale (oui, non)</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endParaRPr lang="fr-CA" sz="900" b="0" kern="12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927207690"/>
                  </a:ext>
                </a:extLst>
              </a:tr>
            </a:tbl>
          </a:graphicData>
        </a:graphic>
      </p:graphicFrame>
      <p:graphicFrame>
        <p:nvGraphicFramePr>
          <p:cNvPr id="5" name="Tableau 4">
            <a:extLst>
              <a:ext uri="{FF2B5EF4-FFF2-40B4-BE49-F238E27FC236}">
                <a16:creationId xmlns:a16="http://schemas.microsoft.com/office/drawing/2014/main" id="{098940E3-8393-7ABA-1A70-F1FEE26023AB}"/>
              </a:ext>
            </a:extLst>
          </p:cNvPr>
          <p:cNvGraphicFramePr>
            <a:graphicFrameLocks noGrp="1" noChangeAspect="1"/>
          </p:cNvGraphicFramePr>
          <p:nvPr>
            <p:custDataLst>
              <p:tags r:id="rId4"/>
            </p:custDataLst>
            <p:extLst>
              <p:ext uri="{D42A27DB-BD31-4B8C-83A1-F6EECF244321}">
                <p14:modId xmlns:p14="http://schemas.microsoft.com/office/powerpoint/2010/main" val="1401832786"/>
              </p:ext>
            </p:extLst>
          </p:nvPr>
        </p:nvGraphicFramePr>
        <p:xfrm>
          <a:off x="457481" y="3662903"/>
          <a:ext cx="7772241" cy="1143000"/>
        </p:xfrm>
        <a:graphic>
          <a:graphicData uri="http://schemas.openxmlformats.org/drawingml/2006/table">
            <a:tbl>
              <a:tblPr/>
              <a:tblGrid>
                <a:gridCol w="7772241">
                  <a:extLst>
                    <a:ext uri="{9D8B030D-6E8A-4147-A177-3AD203B41FA5}">
                      <a16:colId xmlns:a16="http://schemas.microsoft.com/office/drawing/2014/main" val="20000"/>
                    </a:ext>
                  </a:extLst>
                </a:gridCol>
              </a:tblGrid>
              <a:tr h="0">
                <a:tc>
                  <a:txBody>
                    <a:bodyPr/>
                    <a:lstStyle/>
                    <a:p>
                      <a:pPr marL="0" marR="91440" lvl="1" indent="0" algn="l" defTabSz="342892" rtl="0" eaLnBrk="1" fontAlgn="base" hangingPunct="1">
                        <a:lnSpc>
                          <a:spcPct val="100000"/>
                        </a:lnSpc>
                        <a:spcBef>
                          <a:spcPts val="0"/>
                        </a:spcBef>
                        <a:spcAft>
                          <a:spcPct val="0"/>
                        </a:spcAft>
                        <a:buClr>
                          <a:srgbClr val="FF0000"/>
                        </a:buClr>
                        <a:buFont typeface="LucidaGrande" charset="0"/>
                        <a:buNone/>
                      </a:pPr>
                      <a:endParaRPr lang="fr-CA" sz="500" b="0" i="0" kern="1200" noProof="0" dirty="0">
                        <a:solidFill>
                          <a:schemeClr val="tx1"/>
                        </a:solidFill>
                        <a:latin typeface="Calibri" panose="020F0502020204030204" pitchFamily="34" charset="0"/>
                        <a:ea typeface="Arial" charset="0"/>
                        <a:cs typeface="Calibri" panose="020F0502020204030204" pitchFamily="34" charset="0"/>
                      </a:endParaRP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576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l" defTabSz="342892" rtl="0" eaLnBrk="1" fontAlgn="base" latinLnBrk="0" hangingPunct="1">
                        <a:lnSpc>
                          <a:spcPct val="100000"/>
                        </a:lnSpc>
                        <a:spcBef>
                          <a:spcPts val="0"/>
                        </a:spcBef>
                        <a:spcAft>
                          <a:spcPct val="0"/>
                        </a:spcAft>
                        <a:buClr>
                          <a:srgbClr val="FF0000"/>
                        </a:buClr>
                        <a:buFont typeface="LucidaGrande" charset="0"/>
                        <a:buNone/>
                      </a:pPr>
                      <a:r>
                        <a:rPr lang="fr-CA" sz="1200" b="1" i="0" kern="1200" noProof="0" dirty="0">
                          <a:solidFill>
                            <a:srgbClr val="F46C31"/>
                          </a:solidFill>
                          <a:latin typeface="Calibri" panose="020F0502020204030204" pitchFamily="34" charset="0"/>
                          <a:ea typeface="Arial" charset="0"/>
                          <a:cs typeface="Calibri" panose="020F0502020204030204" pitchFamily="34" charset="0"/>
                        </a:rPr>
                        <a:t>RÉSULTATS</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020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l" defTabSz="342892" rtl="0" eaLnBrk="1" fontAlgn="base" latinLnBrk="0" hangingPunct="1">
                        <a:lnSpc>
                          <a:spcPct val="100000"/>
                        </a:lnSpc>
                        <a:spcBef>
                          <a:spcPts val="0"/>
                        </a:spcBef>
                        <a:spcAft>
                          <a:spcPct val="0"/>
                        </a:spcAft>
                        <a:buClr>
                          <a:srgbClr val="FF0000"/>
                        </a:buClr>
                        <a:buSzTx/>
                        <a:buFont typeface="LucidaGrande" charset="0"/>
                        <a:buNone/>
                        <a:tabLst/>
                        <a:defRPr/>
                      </a:pPr>
                      <a:endParaRPr lang="fr-CA" sz="400" b="0" i="0" kern="1200" noProof="0" dirty="0">
                        <a:solidFill>
                          <a:srgbClr val="222223"/>
                        </a:solidFill>
                        <a:latin typeface="Calibri" panose="020F0502020204030204" pitchFamily="34" charset="0"/>
                        <a:ea typeface="Arial" charset="0"/>
                        <a:cs typeface="Calibri" panose="020F0502020204030204" pitchFamily="34" charset="0"/>
                      </a:endParaRPr>
                    </a:p>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r>
                        <a:rPr lang="fr-CA" sz="1000" b="0" i="0" kern="1200" baseline="0" dirty="0">
                          <a:solidFill>
                            <a:srgbClr val="222223"/>
                          </a:solidFill>
                          <a:latin typeface="Calibri" panose="020F0502020204030204" pitchFamily="34" charset="0"/>
                          <a:ea typeface="Arial" charset="0"/>
                          <a:cs typeface="Calibri" panose="020F0502020204030204" pitchFamily="34" charset="0"/>
                        </a:rPr>
                        <a:t>Les chiffres/symboles de couleur, ainsi que les éléments présentés dans les bulles grises        , indiquent des résultats significativement différents </a:t>
                      </a:r>
                      <a:r>
                        <a:rPr lang="fr-CA" sz="800" b="0" i="1" kern="1200" baseline="0" dirty="0">
                          <a:solidFill>
                            <a:srgbClr val="222223"/>
                          </a:solidFill>
                          <a:latin typeface="Calibri" panose="020F0502020204030204" pitchFamily="34" charset="0"/>
                          <a:ea typeface="Arial" charset="0"/>
                          <a:cs typeface="Calibri" panose="020F0502020204030204" pitchFamily="34" charset="0"/>
                        </a:rPr>
                        <a:t>(inférieurs </a:t>
                      </a:r>
                      <a:r>
                        <a:rPr lang="fr-CA" sz="800" b="1" i="1" kern="1200" baseline="0" dirty="0">
                          <a:solidFill>
                            <a:srgbClr val="FF0000"/>
                          </a:solidFill>
                          <a:latin typeface="Calibri" panose="020F0502020204030204" pitchFamily="34" charset="0"/>
                          <a:ea typeface="Arial" charset="0"/>
                          <a:cs typeface="Calibri" panose="020F0502020204030204" pitchFamily="34" charset="0"/>
                        </a:rPr>
                        <a:t>en rouge</a:t>
                      </a:r>
                      <a:r>
                        <a:rPr lang="fr-CA" sz="800" b="0" i="1" kern="1200" baseline="0" dirty="0">
                          <a:solidFill>
                            <a:srgbClr val="222223"/>
                          </a:solidFill>
                          <a:latin typeface="Calibri" panose="020F0502020204030204" pitchFamily="34" charset="0"/>
                          <a:ea typeface="Arial" charset="0"/>
                          <a:cs typeface="Calibri" panose="020F0502020204030204" pitchFamily="34" charset="0"/>
                        </a:rPr>
                        <a:t>, supérieurs </a:t>
                      </a:r>
                      <a:r>
                        <a:rPr lang="fr-CA" sz="800" b="1" i="1" kern="1200" baseline="0" dirty="0">
                          <a:solidFill>
                            <a:srgbClr val="00B050"/>
                          </a:solidFill>
                          <a:latin typeface="Calibri" panose="020F0502020204030204" pitchFamily="34" charset="0"/>
                          <a:ea typeface="Arial" charset="0"/>
                          <a:cs typeface="Calibri" panose="020F0502020204030204" pitchFamily="34" charset="0"/>
                        </a:rPr>
                        <a:t>en vert</a:t>
                      </a:r>
                      <a:r>
                        <a:rPr lang="fr-CA" sz="800" b="0" i="1" kern="1200" baseline="0" dirty="0">
                          <a:solidFill>
                            <a:srgbClr val="222223"/>
                          </a:solidFill>
                          <a:latin typeface="Calibri" panose="020F0502020204030204" pitchFamily="34" charset="0"/>
                          <a:ea typeface="Arial" charset="0"/>
                          <a:cs typeface="Calibri" panose="020F0502020204030204" pitchFamily="34" charset="0"/>
                        </a:rPr>
                        <a:t>)</a:t>
                      </a:r>
                      <a:r>
                        <a:rPr lang="fr-CA" sz="1000" b="0" i="0" kern="1200" baseline="0" dirty="0">
                          <a:solidFill>
                            <a:srgbClr val="222223"/>
                          </a:solidFill>
                          <a:latin typeface="Calibri" panose="020F0502020204030204" pitchFamily="34" charset="0"/>
                          <a:ea typeface="Arial" charset="0"/>
                          <a:cs typeface="Calibri" panose="020F0502020204030204" pitchFamily="34" charset="0"/>
                        </a:rPr>
                        <a:t>, d’un point de vue statistique, à ceux observés chez les autres répondants (selon un niveau de confiance de 95 % ou plus). </a:t>
                      </a:r>
                    </a:p>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endParaRPr lang="fr-CA" sz="400" b="0" i="0" kern="1200" baseline="0" dirty="0">
                        <a:solidFill>
                          <a:srgbClr val="222223"/>
                        </a:solidFill>
                        <a:latin typeface="Calibri" panose="020F0502020204030204" pitchFamily="34" charset="0"/>
                        <a:ea typeface="Arial" charset="0"/>
                        <a:cs typeface="Calibri" panose="020F0502020204030204" pitchFamily="34" charset="0"/>
                      </a:endParaRPr>
                    </a:p>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r>
                        <a:rPr lang="fr-CA" sz="1000" b="0" i="0" kern="1200" baseline="0" dirty="0">
                          <a:solidFill>
                            <a:srgbClr val="222223"/>
                          </a:solidFill>
                          <a:latin typeface="Calibri" panose="020F0502020204030204" pitchFamily="34" charset="0"/>
                          <a:cs typeface="Calibri" panose="020F0502020204030204" pitchFamily="34" charset="0"/>
                        </a:rPr>
                        <a:t>Il peut arriver que le total ne corresponde pas à la somme des parties (par exemple, 99 % ou 101 %), soit en raison de l’arrondissement des données, soit en raison de la non-réponse. Le total peut largement dépasser 100 % pour les questions où plusieurs mentions étaient possibles.</a:t>
                      </a:r>
                      <a:endParaRPr lang="fr-CA" altLang="en-US" sz="1000" b="0" i="0" kern="1200" baseline="0" noProof="0" dirty="0">
                        <a:solidFill>
                          <a:srgbClr val="222223"/>
                        </a:solidFill>
                        <a:latin typeface="Calibri" panose="020F0502020204030204" pitchFamily="34" charset="0"/>
                        <a:ea typeface="Arial" charset="0"/>
                        <a:cs typeface="Calibri" panose="020F0502020204030204" pitchFamily="34" charset="0"/>
                      </a:endParaRP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sp>
        <p:nvSpPr>
          <p:cNvPr id="6" name="Rectangle: Rounded Corners 21">
            <a:extLst>
              <a:ext uri="{FF2B5EF4-FFF2-40B4-BE49-F238E27FC236}">
                <a16:creationId xmlns:a16="http://schemas.microsoft.com/office/drawing/2014/main" id="{77E69070-73E4-404F-8EF1-4DABD82113B5}"/>
              </a:ext>
            </a:extLst>
          </p:cNvPr>
          <p:cNvSpPr/>
          <p:nvPr>
            <p:custDataLst>
              <p:tags r:id="rId5"/>
            </p:custDataLst>
          </p:nvPr>
        </p:nvSpPr>
        <p:spPr>
          <a:xfrm>
            <a:off x="5114977" y="3976066"/>
            <a:ext cx="232325" cy="158430"/>
          </a:xfrm>
          <a:prstGeom prst="roundRect">
            <a:avLst/>
          </a:prstGeom>
          <a:solidFill>
            <a:schemeClr val="bg1">
              <a:lumMod val="75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lang="fr-CA" sz="800" b="0" kern="0" dirty="0">
              <a:solidFill>
                <a:schemeClr val="bg2">
                  <a:lumMod val="50000"/>
                </a:schemeClr>
              </a:solidFill>
              <a:latin typeface="+mn-lt"/>
            </a:endParaRPr>
          </a:p>
        </p:txBody>
      </p:sp>
    </p:spTree>
    <p:extLst>
      <p:ext uri="{BB962C8B-B14F-4D97-AF65-F5344CB8AC3E}">
        <p14:creationId xmlns:p14="http://schemas.microsoft.com/office/powerpoint/2010/main" val="62567456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15</a:t>
            </a:fld>
            <a:endParaRPr lang="fr-CA"/>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1. Profil des répondants</a:t>
            </a:r>
          </a:p>
        </p:txBody>
      </p:sp>
    </p:spTree>
    <p:extLst>
      <p:ext uri="{BB962C8B-B14F-4D97-AF65-F5344CB8AC3E}">
        <p14:creationId xmlns:p14="http://schemas.microsoft.com/office/powerpoint/2010/main" val="13516999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16</a:t>
            </a:fld>
            <a:endParaRPr lang="fr-CA"/>
          </a:p>
        </p:txBody>
      </p:sp>
      <p:sp>
        <p:nvSpPr>
          <p:cNvPr id="7" name="Rectangle 3"/>
          <p:cNvSpPr>
            <a:spLocks noChangeArrowheads="1"/>
          </p:cNvSpPr>
          <p:nvPr>
            <p:custDataLst>
              <p:tags r:id="rId2"/>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Secteur d’activité</a:t>
            </a:r>
          </a:p>
        </p:txBody>
      </p:sp>
      <p:graphicFrame>
        <p:nvGraphicFramePr>
          <p:cNvPr id="52" name="Table 3">
            <a:extLst>
              <a:ext uri="{FF2B5EF4-FFF2-40B4-BE49-F238E27FC236}">
                <a16:creationId xmlns:a16="http://schemas.microsoft.com/office/drawing/2014/main" id="{BC4A3EB7-433C-427A-9A3F-3483B61BD4E3}"/>
              </a:ext>
            </a:extLst>
          </p:cNvPr>
          <p:cNvGraphicFramePr>
            <a:graphicFrameLocks noGrp="1"/>
          </p:cNvGraphicFramePr>
          <p:nvPr>
            <p:custDataLst>
              <p:tags r:id="rId3"/>
            </p:custDataLst>
            <p:extLst>
              <p:ext uri="{D42A27DB-BD31-4B8C-83A1-F6EECF244321}">
                <p14:modId xmlns:p14="http://schemas.microsoft.com/office/powerpoint/2010/main" val="698561453"/>
              </p:ext>
            </p:extLst>
          </p:nvPr>
        </p:nvGraphicFramePr>
        <p:xfrm>
          <a:off x="477076" y="519303"/>
          <a:ext cx="5473252" cy="4259910"/>
        </p:xfrm>
        <a:graphic>
          <a:graphicData uri="http://schemas.openxmlformats.org/drawingml/2006/table">
            <a:tbl>
              <a:tblPr firstRow="1" bandRow="1">
                <a:tableStyleId>{073A0DAA-6AF3-43AB-8588-CEC1D06C72B9}</a:tableStyleId>
              </a:tblPr>
              <a:tblGrid>
                <a:gridCol w="2978505">
                  <a:extLst>
                    <a:ext uri="{9D8B030D-6E8A-4147-A177-3AD203B41FA5}">
                      <a16:colId xmlns:a16="http://schemas.microsoft.com/office/drawing/2014/main" val="20000"/>
                    </a:ext>
                  </a:extLst>
                </a:gridCol>
                <a:gridCol w="956931">
                  <a:extLst>
                    <a:ext uri="{9D8B030D-6E8A-4147-A177-3AD203B41FA5}">
                      <a16:colId xmlns:a16="http://schemas.microsoft.com/office/drawing/2014/main" val="20001"/>
                    </a:ext>
                  </a:extLst>
                </a:gridCol>
                <a:gridCol w="1537816">
                  <a:extLst>
                    <a:ext uri="{9D8B030D-6E8A-4147-A177-3AD203B41FA5}">
                      <a16:colId xmlns:a16="http://schemas.microsoft.com/office/drawing/2014/main" val="1184875257"/>
                    </a:ext>
                  </a:extLst>
                </a:gridCol>
              </a:tblGrid>
              <a:tr h="280810">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1000" b="0" baseline="0" noProof="0" dirty="0">
                          <a:solidFill>
                            <a:schemeClr val="bg1"/>
                          </a:solidFill>
                          <a:latin typeface="Calibri" panose="020F0502020204030204" pitchFamily="34" charset="0"/>
                          <a:cs typeface="Calibri" panose="020F0502020204030204" pitchFamily="34" charset="0"/>
                        </a:rPr>
                        <a:t>TOTAL</a:t>
                      </a:r>
                    </a:p>
                    <a:p>
                      <a:pPr algn="ctr">
                        <a:lnSpc>
                          <a:spcPct val="100000"/>
                        </a:lnSpc>
                      </a:pPr>
                      <a:r>
                        <a:rPr lang="fr-CA" sz="1000" b="0" baseline="0" noProof="0" dirty="0">
                          <a:solidFill>
                            <a:schemeClr val="bg1"/>
                          </a:solidFill>
                          <a:latin typeface="Calibri" panose="020F0502020204030204" pitchFamily="34" charset="0"/>
                          <a:cs typeface="Calibri" panose="020F0502020204030204" pitchFamily="34" charset="0"/>
                        </a:rPr>
                        <a:t>entreprises</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REGROUPEMENTS SECTORIELS</a:t>
                      </a:r>
                      <a:endParaRPr lang="fr-CA" sz="1000" b="0" noProof="0">
                        <a:solidFill>
                          <a:schemeClr val="bg1"/>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extLst>
                  <a:ext uri="{0D108BD9-81ED-4DB2-BD59-A6C34878D82A}">
                    <a16:rowId xmlns:a16="http://schemas.microsoft.com/office/drawing/2014/main" val="10000"/>
                  </a:ext>
                </a:extLst>
              </a:tr>
              <a:tr h="98425">
                <a:tc>
                  <a:txBody>
                    <a:bodyPr/>
                    <a:lstStyle/>
                    <a:p>
                      <a:pPr marL="0" marR="0" indent="0" algn="l" defTabSz="914400" rtl="0" eaLnBrk="1" fontAlgn="auto" latinLnBrk="0" hangingPunct="1">
                        <a:lnSpc>
                          <a:spcPts val="11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SECTEUR D’ACTIVITÉ DE L’ENTREPRISE</a:t>
                      </a:r>
                      <a:endParaRPr lang="fr-CA" sz="900" b="0" i="0" noProof="0" dirty="0">
                        <a:solidFill>
                          <a:srgbClr val="222223"/>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ctr" latinLnBrk="0" hangingPunct="1">
                        <a:lnSpc>
                          <a:spcPts val="11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(n=233)</a:t>
                      </a:r>
                      <a:endParaRPr lang="fr-CA" sz="800" b="0" i="0" noProof="0" dirty="0">
                        <a:solidFill>
                          <a:srgbClr val="222223"/>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ctr" latinLnBrk="0" hangingPunct="1">
                        <a:lnSpc>
                          <a:spcPts val="11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(n=233)</a:t>
                      </a:r>
                      <a:endParaRPr lang="fr-CA" sz="800" b="0" i="0" noProof="0" dirty="0">
                        <a:solidFill>
                          <a:srgbClr val="222223"/>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93773068"/>
                  </a:ext>
                </a:extLst>
              </a:tr>
              <a:tr h="103003">
                <a:tc>
                  <a:txBody>
                    <a:bodyPr/>
                    <a:lstStyle/>
                    <a:p>
                      <a:pPr marL="0" marR="0">
                        <a:lnSpc>
                          <a:spcPts val="1100"/>
                        </a:lnSpc>
                        <a:spcBef>
                          <a:spcPts val="0"/>
                        </a:spcBef>
                        <a:spcAft>
                          <a:spcPts val="0"/>
                        </a:spcAft>
                        <a:tabLst>
                          <a:tab pos="342900" algn="l"/>
                        </a:tabLst>
                      </a:pPr>
                      <a:r>
                        <a:rPr lang="fr-FR" sz="900" b="0" dirty="0">
                          <a:solidFill>
                            <a:srgbClr val="222223"/>
                          </a:solidFill>
                          <a:latin typeface="+mn-lt"/>
                          <a:ea typeface="Times New Roman" panose="02020603050405020304" pitchFamily="18" charset="0"/>
                          <a:cs typeface="Arial" panose="020B0604020202020204" pitchFamily="34" charset="0"/>
                        </a:rPr>
                        <a:t>Agriculture, foresterie, pêche et chasse (n=18)</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8 %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rowSpan="3">
                  <a:txBody>
                    <a:bodyPr/>
                    <a:lstStyle/>
                    <a:p>
                      <a:pPr marL="0" marR="0" indent="0" algn="ctr" defTabSz="914400" rtl="0" eaLnBrk="1" fontAlgn="ctr" latinLnBrk="0" hangingPunct="1">
                        <a:lnSpc>
                          <a:spcPts val="1100"/>
                        </a:lnSpc>
                        <a:spcBef>
                          <a:spcPts val="0"/>
                        </a:spcBef>
                        <a:spcAft>
                          <a:spcPts val="500"/>
                        </a:spcAft>
                        <a:buClrTx/>
                        <a:buSzTx/>
                        <a:buFontTx/>
                        <a:buNone/>
                        <a:tabLst/>
                        <a:defRPr/>
                      </a:pPr>
                      <a:r>
                        <a:rPr lang="fr-CA" sz="900" b="1" u="none" strike="noStrike" dirty="0">
                          <a:solidFill>
                            <a:schemeClr val="tx1">
                              <a:lumMod val="75000"/>
                              <a:lumOff val="25000"/>
                            </a:schemeClr>
                          </a:solidFill>
                          <a:effectLst/>
                          <a:latin typeface="+mn-lt"/>
                        </a:rPr>
                        <a:t>Secteurs primaire et secondaire  </a:t>
                      </a:r>
                      <a:endParaRPr lang="fr-CA" sz="900" b="1" i="0" u="none" strike="noStrike" dirty="0">
                        <a:solidFill>
                          <a:schemeClr val="tx1">
                            <a:lumMod val="75000"/>
                            <a:lumOff val="25000"/>
                          </a:schemeClr>
                        </a:solidFill>
                        <a:effectLst/>
                        <a:latin typeface="+mn-lt"/>
                      </a:endParaRPr>
                    </a:p>
                    <a:p>
                      <a:pPr marL="0" algn="ctr" defTabSz="914400" rtl="0" eaLnBrk="1" fontAlgn="ctr" latinLnBrk="0" hangingPunct="1">
                        <a:lnSpc>
                          <a:spcPts val="1100"/>
                        </a:lnSpc>
                        <a:spcBef>
                          <a:spcPts val="0"/>
                        </a:spcBef>
                        <a:spcAft>
                          <a:spcPts val="0"/>
                        </a:spcAft>
                      </a:pPr>
                      <a:r>
                        <a:rPr lang="fr-CA" sz="1400" b="1" i="0" u="none" strike="noStrike" kern="1200" dirty="0">
                          <a:solidFill>
                            <a:srgbClr val="002F5F"/>
                          </a:solidFill>
                          <a:effectLst/>
                          <a:latin typeface="+mn-lt"/>
                          <a:ea typeface="+mn-ea"/>
                          <a:cs typeface="+mn-cs"/>
                        </a:rPr>
                        <a:t>21 %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2"/>
                  </a:ext>
                </a:extLst>
              </a:tr>
              <a:tr h="87884">
                <a:tc>
                  <a:txBody>
                    <a:bodyPr/>
                    <a:lstStyle/>
                    <a:p>
                      <a:pPr marL="0" marR="0">
                        <a:lnSpc>
                          <a:spcPts val="1100"/>
                        </a:lnSpc>
                        <a:spcBef>
                          <a:spcPts val="0"/>
                        </a:spcBef>
                        <a:spcAft>
                          <a:spcPts val="0"/>
                        </a:spcAft>
                        <a:tabLst>
                          <a:tab pos="342900" algn="l"/>
                        </a:tabLst>
                      </a:pPr>
                      <a:r>
                        <a:rPr lang="fr-CA" sz="900" b="0" noProof="0" dirty="0">
                          <a:solidFill>
                            <a:srgbClr val="222223"/>
                          </a:solidFill>
                          <a:latin typeface="+mn-lt"/>
                          <a:ea typeface="Times New Roman"/>
                          <a:cs typeface="Calibri" panose="020F0502020204030204" pitchFamily="34" charset="0"/>
                        </a:rPr>
                        <a:t>Construction (n=20)</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9 %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marR="0" indent="0" algn="ctr" defTabSz="914400" rtl="0" eaLnBrk="1" fontAlgn="ctr" latinLnBrk="0" hangingPunct="1">
                        <a:lnSpc>
                          <a:spcPts val="1100"/>
                        </a:lnSpc>
                        <a:spcBef>
                          <a:spcPts val="0"/>
                        </a:spcBef>
                        <a:spcAft>
                          <a:spcPts val="500"/>
                        </a:spcAft>
                        <a:buClrTx/>
                        <a:buSzTx/>
                        <a:buFontTx/>
                        <a:buNone/>
                        <a:tabLst/>
                        <a:defRPr/>
                      </a:pPr>
                      <a:endParaRPr lang="fr-CA" sz="1400" b="1" i="0" u="none" strike="noStrike" kern="1200" dirty="0">
                        <a:solidFill>
                          <a:srgbClr val="002F5F"/>
                        </a:solidFill>
                        <a:effectLst/>
                        <a:latin typeface="+mn-lt"/>
                        <a:ea typeface="+mn-ea"/>
                        <a:cs typeface="+mn-cs"/>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6"/>
                  </a:ext>
                </a:extLst>
              </a:tr>
              <a:tr h="236740">
                <a:tc>
                  <a:txBody>
                    <a:bodyPr/>
                    <a:lstStyle/>
                    <a:p>
                      <a:pPr marL="0" marR="0">
                        <a:lnSpc>
                          <a:spcPts val="1100"/>
                        </a:lnSpc>
                        <a:spcBef>
                          <a:spcPts val="0"/>
                        </a:spcBef>
                        <a:spcAft>
                          <a:spcPts val="0"/>
                        </a:spcAft>
                        <a:tabLst>
                          <a:tab pos="342900" algn="l"/>
                        </a:tabLst>
                      </a:pPr>
                      <a:r>
                        <a:rPr lang="fr-CA" sz="900" b="0" dirty="0">
                          <a:solidFill>
                            <a:srgbClr val="222223"/>
                          </a:solidFill>
                          <a:latin typeface="+mn-lt"/>
                          <a:ea typeface="Times New Roman" panose="02020603050405020304" pitchFamily="18" charset="0"/>
                          <a:cs typeface="Arial" panose="020B0604020202020204" pitchFamily="34" charset="0"/>
                        </a:rPr>
                        <a:t>Fabrication (n=10)</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4 %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endParaRPr lang="fr-CA"/>
                    </a:p>
                  </a:txBody>
                  <a:tcPr/>
                </a:tc>
                <a:extLst>
                  <a:ext uri="{0D108BD9-81ED-4DB2-BD59-A6C34878D82A}">
                    <a16:rowId xmlns:a16="http://schemas.microsoft.com/office/drawing/2014/main" val="1745867881"/>
                  </a:ext>
                </a:extLst>
              </a:tr>
              <a:tr h="0">
                <a:tc>
                  <a:txBody>
                    <a:bodyPr/>
                    <a:lstStyle/>
                    <a:p>
                      <a:pPr marL="0" marR="0" lvl="0" indent="0" algn="l" defTabSz="914400" rtl="0" eaLnBrk="1" fontAlgn="auto" latinLnBrk="0" hangingPunct="1">
                        <a:lnSpc>
                          <a:spcPts val="1100"/>
                        </a:lnSpc>
                        <a:spcBef>
                          <a:spcPts val="0"/>
                        </a:spcBef>
                        <a:spcAft>
                          <a:spcPts val="0"/>
                        </a:spcAft>
                        <a:buClrTx/>
                        <a:buSzTx/>
                        <a:buFontTx/>
                        <a:buNone/>
                        <a:tabLst>
                          <a:tab pos="342900" algn="l"/>
                        </a:tabLst>
                        <a:defRPr/>
                      </a:pPr>
                      <a:r>
                        <a:rPr lang="fr-CA" sz="900" b="0" dirty="0">
                          <a:solidFill>
                            <a:srgbClr val="222223"/>
                          </a:solidFill>
                          <a:latin typeface="+mn-lt"/>
                          <a:ea typeface="Times New Roman" panose="02020603050405020304" pitchFamily="18" charset="0"/>
                          <a:cs typeface="Arial" panose="020B0604020202020204" pitchFamily="34" charset="0"/>
                        </a:rPr>
                        <a:t>Commerce de détail (n=56)</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24 %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000"/>
                        </a:lnSpc>
                        <a:spcBef>
                          <a:spcPts val="0"/>
                        </a:spcBef>
                        <a:spcAft>
                          <a:spcPts val="500"/>
                        </a:spcAft>
                      </a:pPr>
                      <a:r>
                        <a:rPr lang="fr-CA" sz="900" b="1" i="0" u="none" strike="noStrike" kern="1200" dirty="0">
                          <a:solidFill>
                            <a:schemeClr val="tx1">
                              <a:lumMod val="75000"/>
                              <a:lumOff val="25000"/>
                            </a:schemeClr>
                          </a:solidFill>
                          <a:effectLst/>
                          <a:latin typeface="+mn-lt"/>
                          <a:ea typeface="+mn-ea"/>
                          <a:cs typeface="+mn-cs"/>
                        </a:rPr>
                        <a:t>Commerce de détail </a:t>
                      </a:r>
                    </a:p>
                    <a:p>
                      <a:pPr marL="0" algn="ctr" defTabSz="914400" rtl="0" eaLnBrk="1" fontAlgn="ctr" latinLnBrk="0" hangingPunct="1">
                        <a:lnSpc>
                          <a:spcPts val="1000"/>
                        </a:lnSpc>
                        <a:spcBef>
                          <a:spcPts val="0"/>
                        </a:spcBef>
                        <a:spcAft>
                          <a:spcPts val="0"/>
                        </a:spcAft>
                      </a:pPr>
                      <a:r>
                        <a:rPr lang="fr-CA" sz="1400" b="1" i="0" u="none" strike="noStrike" kern="1200" dirty="0">
                          <a:solidFill>
                            <a:srgbClr val="002F5F"/>
                          </a:solidFill>
                          <a:effectLst/>
                          <a:latin typeface="+mn-lt"/>
                          <a:ea typeface="+mn-ea"/>
                          <a:cs typeface="+mn-cs"/>
                        </a:rPr>
                        <a:t>24 %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749802029"/>
                  </a:ext>
                </a:extLst>
              </a:tr>
              <a:tr h="0">
                <a:tc>
                  <a:txBody>
                    <a:bodyPr/>
                    <a:lstStyle/>
                    <a:p>
                      <a:pPr marL="0" marR="0" lvl="0" indent="0" algn="l" defTabSz="914400" rtl="0" eaLnBrk="1" fontAlgn="auto" latinLnBrk="0" hangingPunct="1">
                        <a:lnSpc>
                          <a:spcPts val="1100"/>
                        </a:lnSpc>
                        <a:spcBef>
                          <a:spcPts val="0"/>
                        </a:spcBef>
                        <a:spcAft>
                          <a:spcPts val="0"/>
                        </a:spcAft>
                        <a:buClrTx/>
                        <a:buSzTx/>
                        <a:buFontTx/>
                        <a:buNone/>
                        <a:tabLst>
                          <a:tab pos="342900" algn="l"/>
                        </a:tabLst>
                        <a:defRPr/>
                      </a:pPr>
                      <a:r>
                        <a:rPr lang="fr-CA" sz="900" b="0" dirty="0">
                          <a:solidFill>
                            <a:srgbClr val="222223"/>
                          </a:solidFill>
                          <a:latin typeface="+mn-lt"/>
                          <a:ea typeface="Times New Roman" panose="02020603050405020304" pitchFamily="18" charset="0"/>
                          <a:cs typeface="Arial" panose="020B0604020202020204" pitchFamily="34" charset="0"/>
                        </a:rPr>
                        <a:t>Hébergement, restauration et tourisme (n=28)</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12 %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000"/>
                        </a:lnSpc>
                        <a:spcBef>
                          <a:spcPts val="0"/>
                        </a:spcBef>
                        <a:spcAft>
                          <a:spcPts val="500"/>
                        </a:spcAft>
                      </a:pPr>
                      <a:r>
                        <a:rPr lang="fr-CA" sz="900" b="1" i="0" u="none" strike="noStrike" kern="1200" dirty="0">
                          <a:solidFill>
                            <a:schemeClr val="tx1">
                              <a:lumMod val="75000"/>
                              <a:lumOff val="25000"/>
                            </a:schemeClr>
                          </a:solidFill>
                          <a:effectLst/>
                          <a:latin typeface="+mn-lt"/>
                          <a:ea typeface="+mn-ea"/>
                          <a:cs typeface="+mn-cs"/>
                        </a:rPr>
                        <a:t>Hébergement, restauration et tourisme </a:t>
                      </a:r>
                    </a:p>
                    <a:p>
                      <a:pPr marL="0" algn="ctr" defTabSz="914400" rtl="0" eaLnBrk="1" fontAlgn="ctr" latinLnBrk="0" hangingPunct="1">
                        <a:lnSpc>
                          <a:spcPts val="1000"/>
                        </a:lnSpc>
                        <a:spcBef>
                          <a:spcPts val="0"/>
                        </a:spcBef>
                        <a:spcAft>
                          <a:spcPts val="0"/>
                        </a:spcAft>
                      </a:pPr>
                      <a:r>
                        <a:rPr lang="fr-CA" sz="1400" b="1" i="0" u="none" strike="noStrike" kern="1200" dirty="0">
                          <a:solidFill>
                            <a:srgbClr val="002F5F"/>
                          </a:solidFill>
                          <a:effectLst/>
                          <a:latin typeface="+mn-lt"/>
                          <a:ea typeface="+mn-ea"/>
                          <a:cs typeface="+mn-cs"/>
                        </a:rPr>
                        <a:t>12 %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163527416"/>
                  </a:ext>
                </a:extLst>
              </a:tr>
              <a:tr h="198946">
                <a:tc>
                  <a:txBody>
                    <a:bodyPr/>
                    <a:lstStyle/>
                    <a:p>
                      <a:pPr marL="0" marR="0">
                        <a:lnSpc>
                          <a:spcPts val="1100"/>
                        </a:lnSpc>
                        <a:spcBef>
                          <a:spcPts val="0"/>
                        </a:spcBef>
                        <a:spcAft>
                          <a:spcPts val="0"/>
                        </a:spcAft>
                        <a:tabLst>
                          <a:tab pos="342900" algn="l"/>
                        </a:tabLst>
                      </a:pPr>
                      <a:r>
                        <a:rPr lang="fr-CA" sz="900" b="0" dirty="0">
                          <a:solidFill>
                            <a:srgbClr val="222223"/>
                          </a:solidFill>
                          <a:latin typeface="+mn-lt"/>
                          <a:ea typeface="Times New Roman" panose="02020603050405020304" pitchFamily="18" charset="0"/>
                          <a:cs typeface="Arial" panose="020B0604020202020204" pitchFamily="34" charset="0"/>
                        </a:rPr>
                        <a:t>Commerce de gros (n=2)</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rowSpan="8">
                  <a:txBody>
                    <a:bodyPr/>
                    <a:lstStyle/>
                    <a:p>
                      <a:pPr marL="0" marR="0" indent="0" algn="ctr" defTabSz="914400" rtl="0" eaLnBrk="1" fontAlgn="ctr" latinLnBrk="0" hangingPunct="1">
                        <a:lnSpc>
                          <a:spcPts val="1100"/>
                        </a:lnSpc>
                        <a:spcBef>
                          <a:spcPts val="0"/>
                        </a:spcBef>
                        <a:spcAft>
                          <a:spcPts val="500"/>
                        </a:spcAft>
                        <a:buClrTx/>
                        <a:buSzTx/>
                        <a:buFontTx/>
                        <a:buNone/>
                        <a:tabLst/>
                        <a:defRPr/>
                      </a:pPr>
                      <a:r>
                        <a:rPr lang="fr-CA" sz="900" b="1" u="none" strike="noStrike" dirty="0">
                          <a:solidFill>
                            <a:schemeClr val="tx1">
                              <a:lumMod val="75000"/>
                              <a:lumOff val="25000"/>
                            </a:schemeClr>
                          </a:solidFill>
                          <a:effectLst/>
                          <a:latin typeface="+mn-lt"/>
                        </a:rPr>
                        <a:t>Secteur tertiaire – autres services</a:t>
                      </a:r>
                      <a:endParaRPr lang="fr-CA" sz="900" b="1" i="0" u="none" strike="noStrike" dirty="0">
                        <a:solidFill>
                          <a:schemeClr val="tx1">
                            <a:lumMod val="75000"/>
                            <a:lumOff val="25000"/>
                          </a:schemeClr>
                        </a:solidFill>
                        <a:effectLst/>
                        <a:latin typeface="+mn-lt"/>
                      </a:endParaRPr>
                    </a:p>
                    <a:p>
                      <a:pPr marL="0" algn="ctr" defTabSz="914400" rtl="0" eaLnBrk="1" fontAlgn="ctr" latinLnBrk="0" hangingPunct="1">
                        <a:lnSpc>
                          <a:spcPts val="1100"/>
                        </a:lnSpc>
                        <a:spcBef>
                          <a:spcPts val="0"/>
                        </a:spcBef>
                        <a:spcAft>
                          <a:spcPts val="0"/>
                        </a:spcAft>
                      </a:pPr>
                      <a:r>
                        <a:rPr lang="fr-CA" sz="1400" b="1" i="0" u="none" strike="noStrike" kern="1200" dirty="0">
                          <a:solidFill>
                            <a:srgbClr val="002F5F"/>
                          </a:solidFill>
                          <a:effectLst/>
                          <a:latin typeface="+mn-lt"/>
                          <a:ea typeface="+mn-ea"/>
                          <a:cs typeface="+mn-cs"/>
                        </a:rPr>
                        <a:t>29 %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8"/>
                  </a:ext>
                </a:extLst>
              </a:tr>
              <a:tr h="0">
                <a:tc>
                  <a:txBody>
                    <a:bodyPr/>
                    <a:lstStyle/>
                    <a:p>
                      <a:r>
                        <a:rPr lang="fr-CA" sz="900" b="0" dirty="0">
                          <a:solidFill>
                            <a:srgbClr val="222223"/>
                          </a:solidFill>
                          <a:latin typeface="+mn-lt"/>
                          <a:ea typeface="Times New Roman" panose="02020603050405020304" pitchFamily="18" charset="0"/>
                          <a:cs typeface="Arial" panose="020B0604020202020204" pitchFamily="34" charset="0"/>
                        </a:rPr>
                        <a:t>Transport et entreposage (n=9)</a:t>
                      </a:r>
                      <a:endParaRPr lang="fr-CA" dirty="0"/>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900" b="0" i="0" u="none" strike="noStrike" kern="1200" dirty="0">
                          <a:solidFill>
                            <a:srgbClr val="222223"/>
                          </a:solidFill>
                          <a:effectLst/>
                          <a:latin typeface="+mn-lt"/>
                          <a:ea typeface="+mn-ea"/>
                          <a:cs typeface="+mn-cs"/>
                        </a:rPr>
                        <a:t>4 %</a:t>
                      </a:r>
                      <a:endParaRPr lang="fr-CA" sz="1800" b="0" i="0" u="none" strike="noStrike" kern="1200" dirty="0">
                        <a:solidFill>
                          <a:srgbClr val="222223"/>
                        </a:solidFill>
                        <a:effectLst/>
                        <a:latin typeface="+mn-lt"/>
                        <a:ea typeface="+mn-ea"/>
                        <a:cs typeface="+mn-cs"/>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pPr marL="0" marR="0" indent="0" algn="ctr" defTabSz="914400" rtl="0" eaLnBrk="1" fontAlgn="ctr" latinLnBrk="0" hangingPunct="1">
                        <a:lnSpc>
                          <a:spcPts val="1100"/>
                        </a:lnSpc>
                        <a:spcBef>
                          <a:spcPts val="0"/>
                        </a:spcBef>
                        <a:spcAft>
                          <a:spcPts val="500"/>
                        </a:spcAft>
                        <a:buClrTx/>
                        <a:buSzTx/>
                        <a:buFontTx/>
                        <a:buNone/>
                        <a:tabLst/>
                        <a:defRPr/>
                      </a:pPr>
                      <a:r>
                        <a:rPr lang="fr-CA" sz="900" b="1" u="none" strike="noStrike" dirty="0">
                          <a:solidFill>
                            <a:schemeClr val="tx1">
                              <a:lumMod val="75000"/>
                              <a:lumOff val="25000"/>
                            </a:schemeClr>
                          </a:solidFill>
                          <a:effectLst/>
                          <a:latin typeface="+mn-lt"/>
                        </a:rPr>
                        <a:t>Secteur tertiaire – autres services</a:t>
                      </a:r>
                      <a:endParaRPr lang="fr-CA" sz="900" b="1" i="0" u="none" strike="noStrike" dirty="0">
                        <a:solidFill>
                          <a:schemeClr val="tx1">
                            <a:lumMod val="75000"/>
                            <a:lumOff val="25000"/>
                          </a:schemeClr>
                        </a:solidFill>
                        <a:effectLst/>
                        <a:latin typeface="+mn-lt"/>
                      </a:endParaRPr>
                    </a:p>
                    <a:p>
                      <a:pPr marL="0" algn="ctr" defTabSz="914400" rtl="0" eaLnBrk="1" fontAlgn="ctr" latinLnBrk="0" hangingPunct="1">
                        <a:lnSpc>
                          <a:spcPts val="1100"/>
                        </a:lnSpc>
                        <a:spcBef>
                          <a:spcPts val="0"/>
                        </a:spcBef>
                        <a:spcAft>
                          <a:spcPts val="0"/>
                        </a:spcAft>
                      </a:pPr>
                      <a:r>
                        <a:rPr lang="fr-CA" sz="1400" b="1" i="0" u="none" strike="noStrike" kern="1200" dirty="0">
                          <a:solidFill>
                            <a:srgbClr val="002F5F"/>
                          </a:solidFill>
                          <a:effectLst/>
                          <a:latin typeface="+mn-lt"/>
                          <a:ea typeface="+mn-ea"/>
                          <a:cs typeface="+mn-cs"/>
                        </a:rPr>
                        <a:t>32 %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9"/>
                  </a:ext>
                </a:extLst>
              </a:tr>
              <a:tr h="0">
                <a:tc>
                  <a:txBody>
                    <a:bodyPr/>
                    <a:lstStyle/>
                    <a:p>
                      <a:pPr marL="0" marR="0">
                        <a:lnSpc>
                          <a:spcPts val="1100"/>
                        </a:lnSpc>
                        <a:spcBef>
                          <a:spcPts val="0"/>
                        </a:spcBef>
                        <a:spcAft>
                          <a:spcPts val="0"/>
                        </a:spcAft>
                        <a:tabLst>
                          <a:tab pos="342900" algn="l"/>
                        </a:tabLst>
                      </a:pPr>
                      <a:r>
                        <a:rPr lang="fr-CA" sz="900" b="0" dirty="0">
                          <a:solidFill>
                            <a:srgbClr val="222223"/>
                          </a:solidFill>
                          <a:latin typeface="+mn-lt"/>
                          <a:ea typeface="Times New Roman" panose="02020603050405020304" pitchFamily="18" charset="0"/>
                          <a:cs typeface="Arial" panose="020B0604020202020204" pitchFamily="34" charset="0"/>
                        </a:rPr>
                        <a:t>Arts, spectacles et loisirs (n=5) / </a:t>
                      </a:r>
                      <a:r>
                        <a:rPr lang="fr-FR" sz="900" b="0" dirty="0">
                          <a:solidFill>
                            <a:srgbClr val="222223"/>
                          </a:solidFill>
                          <a:latin typeface="+mn-lt"/>
                          <a:ea typeface="Times New Roman" panose="02020603050405020304" pitchFamily="18" charset="0"/>
                          <a:cs typeface="Arial" panose="020B0604020202020204" pitchFamily="34" charset="0"/>
                        </a:rPr>
                        <a:t>Industrie de l'information et industrie culturelle</a:t>
                      </a:r>
                      <a:r>
                        <a:rPr lang="fr-CA" sz="900" b="0" dirty="0">
                          <a:solidFill>
                            <a:srgbClr val="222223"/>
                          </a:solidFill>
                          <a:latin typeface="+mn-lt"/>
                          <a:ea typeface="Times New Roman" panose="02020603050405020304" pitchFamily="18" charset="0"/>
                          <a:cs typeface="Arial" panose="020B0604020202020204" pitchFamily="34" charset="0"/>
                        </a:rPr>
                        <a:t> (n=2)</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3 %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endParaRPr lang="fr-CA"/>
                    </a:p>
                  </a:txBody>
                  <a:tcPr/>
                </a:tc>
                <a:extLst>
                  <a:ext uri="{0D108BD9-81ED-4DB2-BD59-A6C34878D82A}">
                    <a16:rowId xmlns:a16="http://schemas.microsoft.com/office/drawing/2014/main" val="3950565709"/>
                  </a:ext>
                </a:extLst>
              </a:tr>
              <a:tr h="0">
                <a:tc>
                  <a:txBody>
                    <a:bodyPr/>
                    <a:lstStyle/>
                    <a:p>
                      <a:pPr marL="0" marR="0">
                        <a:lnSpc>
                          <a:spcPts val="1100"/>
                        </a:lnSpc>
                        <a:spcBef>
                          <a:spcPts val="0"/>
                        </a:spcBef>
                        <a:spcAft>
                          <a:spcPts val="0"/>
                        </a:spcAft>
                        <a:tabLst>
                          <a:tab pos="342900" algn="l"/>
                        </a:tabLst>
                      </a:pPr>
                      <a:r>
                        <a:rPr lang="fr-CA" sz="900" b="0" dirty="0">
                          <a:solidFill>
                            <a:srgbClr val="222223"/>
                          </a:solidFill>
                          <a:latin typeface="+mn-lt"/>
                          <a:ea typeface="Times New Roman" panose="02020603050405020304" pitchFamily="18" charset="0"/>
                          <a:cs typeface="Arial" panose="020B0604020202020204" pitchFamily="34" charset="0"/>
                        </a:rPr>
                        <a:t>Finances et assurances (n=2)</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1 %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endParaRPr lang="fr-CA"/>
                    </a:p>
                  </a:txBody>
                  <a:tcPr/>
                </a:tc>
                <a:extLst>
                  <a:ext uri="{0D108BD9-81ED-4DB2-BD59-A6C34878D82A}">
                    <a16:rowId xmlns:a16="http://schemas.microsoft.com/office/drawing/2014/main" val="3892697258"/>
                  </a:ext>
                </a:extLst>
              </a:tr>
              <a:tr h="0">
                <a:tc>
                  <a:txBody>
                    <a:bodyPr/>
                    <a:lstStyle/>
                    <a:p>
                      <a:pPr marL="0" marR="0">
                        <a:lnSpc>
                          <a:spcPts val="1100"/>
                        </a:lnSpc>
                        <a:spcBef>
                          <a:spcPts val="0"/>
                        </a:spcBef>
                        <a:spcAft>
                          <a:spcPts val="0"/>
                        </a:spcAft>
                        <a:tabLst>
                          <a:tab pos="342900" algn="l"/>
                        </a:tabLst>
                      </a:pPr>
                      <a:r>
                        <a:rPr lang="fr-CA" sz="900" b="0" dirty="0">
                          <a:solidFill>
                            <a:srgbClr val="222223"/>
                          </a:solidFill>
                          <a:latin typeface="+mn-lt"/>
                          <a:ea typeface="Times New Roman" panose="02020603050405020304" pitchFamily="18" charset="0"/>
                          <a:cs typeface="Arial" panose="020B0604020202020204" pitchFamily="34" charset="0"/>
                        </a:rPr>
                        <a:t>Services immobiliers et services de location (n=2)</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1 %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10"/>
                  </a:ext>
                </a:extLst>
              </a:tr>
              <a:tr h="0">
                <a:tc>
                  <a:txBody>
                    <a:bodyPr/>
                    <a:lstStyle/>
                    <a:p>
                      <a:pPr marL="0" marR="0">
                        <a:lnSpc>
                          <a:spcPts val="1100"/>
                        </a:lnSpc>
                        <a:spcBef>
                          <a:spcPts val="0"/>
                        </a:spcBef>
                        <a:spcAft>
                          <a:spcPts val="0"/>
                        </a:spcAft>
                        <a:tabLst>
                          <a:tab pos="457200" algn="l"/>
                        </a:tabLst>
                      </a:pPr>
                      <a:r>
                        <a:rPr lang="fr-CA" sz="900" b="0" dirty="0">
                          <a:solidFill>
                            <a:srgbClr val="222223"/>
                          </a:solidFill>
                          <a:latin typeface="+mn-lt"/>
                          <a:ea typeface="Times New Roman" panose="02020603050405020304" pitchFamily="18" charset="0"/>
                          <a:cs typeface="Arial" panose="020B0604020202020204" pitchFamily="34" charset="0"/>
                        </a:rPr>
                        <a:t>Services professionnels, scientifiques et techniques (n=14)</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6 %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899936365"/>
                  </a:ext>
                </a:extLst>
              </a:tr>
              <a:tr h="0">
                <a:tc>
                  <a:txBody>
                    <a:bodyPr/>
                    <a:lstStyle/>
                    <a:p>
                      <a:pPr marL="0" marR="0">
                        <a:lnSpc>
                          <a:spcPts val="1100"/>
                        </a:lnSpc>
                        <a:spcBef>
                          <a:spcPts val="0"/>
                        </a:spcBef>
                        <a:spcAft>
                          <a:spcPts val="0"/>
                        </a:spcAft>
                        <a:tabLst>
                          <a:tab pos="457200" algn="l"/>
                        </a:tabLst>
                      </a:pPr>
                      <a:r>
                        <a:rPr lang="fr-CA" sz="900" b="0" dirty="0">
                          <a:solidFill>
                            <a:srgbClr val="222223"/>
                          </a:solidFill>
                          <a:latin typeface="+mn-lt"/>
                          <a:ea typeface="Times New Roman" panose="02020603050405020304" pitchFamily="18" charset="0"/>
                          <a:cs typeface="Arial" panose="020B0604020202020204" pitchFamily="34" charset="0"/>
                        </a:rPr>
                        <a:t>Services administratifs, de soutien, de gestion des déchets et d’assainissement (n=8)</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3 %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endParaRPr lang="fr-CA"/>
                    </a:p>
                  </a:txBody>
                  <a:tcPr/>
                </a:tc>
                <a:extLst>
                  <a:ext uri="{0D108BD9-81ED-4DB2-BD59-A6C34878D82A}">
                    <a16:rowId xmlns:a16="http://schemas.microsoft.com/office/drawing/2014/main" val="1150617481"/>
                  </a:ext>
                </a:extLst>
              </a:tr>
              <a:tr h="0">
                <a:tc>
                  <a:txBody>
                    <a:bodyPr/>
                    <a:lstStyle/>
                    <a:p>
                      <a:pPr marL="0" marR="0" indent="0" algn="l" defTabSz="914400" rtl="0" eaLnBrk="1" fontAlgn="auto" latinLnBrk="0" hangingPunct="1">
                        <a:lnSpc>
                          <a:spcPts val="1100"/>
                        </a:lnSpc>
                        <a:spcBef>
                          <a:spcPts val="0"/>
                        </a:spcBef>
                        <a:spcAft>
                          <a:spcPts val="0"/>
                        </a:spcAft>
                        <a:buClrTx/>
                        <a:buSzTx/>
                        <a:buFontTx/>
                        <a:buNone/>
                        <a:tabLst>
                          <a:tab pos="342900" algn="l"/>
                        </a:tabLst>
                        <a:defRPr/>
                      </a:pPr>
                      <a:r>
                        <a:rPr lang="fr-CA" sz="900" b="0" dirty="0">
                          <a:solidFill>
                            <a:srgbClr val="222223"/>
                          </a:solidFill>
                          <a:latin typeface="+mn-lt"/>
                          <a:ea typeface="Times New Roman" panose="02020603050405020304" pitchFamily="18" charset="0"/>
                          <a:cs typeface="Arial" panose="020B0604020202020204" pitchFamily="34" charset="0"/>
                        </a:rPr>
                        <a:t>Autres services, </a:t>
                      </a:r>
                      <a:r>
                        <a:rPr lang="fr-CA" sz="900" b="0" noProof="0" dirty="0">
                          <a:solidFill>
                            <a:srgbClr val="222223"/>
                          </a:solidFill>
                          <a:latin typeface="+mn-lt"/>
                          <a:ea typeface="Times New Roman" panose="02020603050405020304" pitchFamily="18" charset="0"/>
                          <a:cs typeface="Calibri" panose="020F0502020204030204" pitchFamily="34" charset="0"/>
                        </a:rPr>
                        <a:t>sauf les administrations</a:t>
                      </a:r>
                      <a:r>
                        <a:rPr lang="fr-CA" sz="900" b="0" noProof="0" dirty="0">
                          <a:solidFill>
                            <a:srgbClr val="222223"/>
                          </a:solidFill>
                          <a:latin typeface="+mn-lt"/>
                          <a:ea typeface="Times New Roman"/>
                          <a:cs typeface="Calibri" panose="020F0502020204030204" pitchFamily="34" charset="0"/>
                        </a:rPr>
                        <a:t> publiques</a:t>
                      </a:r>
                      <a:r>
                        <a:rPr lang="fr-CA" sz="900" b="0" dirty="0">
                          <a:solidFill>
                            <a:srgbClr val="222223"/>
                          </a:solidFill>
                          <a:latin typeface="+mn-lt"/>
                          <a:ea typeface="Times New Roman" panose="02020603050405020304" pitchFamily="18" charset="0"/>
                          <a:cs typeface="Arial" panose="020B0604020202020204" pitchFamily="34" charset="0"/>
                        </a:rPr>
                        <a:t> (n=25)</a:t>
                      </a:r>
                      <a:endParaRPr lang="fr-CA" sz="900" b="0" dirty="0">
                        <a:solidFill>
                          <a:srgbClr val="222223"/>
                        </a:solidFill>
                        <a:effectLst/>
                        <a:latin typeface="+mn-lt"/>
                        <a:ea typeface="Times New Roman" panose="02020603050405020304" pitchFamily="18"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11 %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12"/>
                  </a:ext>
                </a:extLst>
              </a:tr>
              <a:tr h="88138">
                <a:tc>
                  <a:txBody>
                    <a:bodyPr/>
                    <a:lstStyle/>
                    <a:p>
                      <a:pPr marL="0" marR="0">
                        <a:lnSpc>
                          <a:spcPts val="1100"/>
                        </a:lnSpc>
                        <a:spcBef>
                          <a:spcPts val="0"/>
                        </a:spcBef>
                        <a:spcAft>
                          <a:spcPts val="0"/>
                        </a:spcAft>
                        <a:tabLst>
                          <a:tab pos="342900" algn="l"/>
                        </a:tabLst>
                      </a:pPr>
                      <a:r>
                        <a:rPr lang="fr-CA" sz="900" b="0" dirty="0">
                          <a:solidFill>
                            <a:srgbClr val="222223"/>
                          </a:solidFill>
                          <a:latin typeface="+mn-lt"/>
                          <a:ea typeface="Times New Roman" panose="02020603050405020304" pitchFamily="18" charset="0"/>
                          <a:cs typeface="Arial" panose="020B0604020202020204" pitchFamily="34" charset="0"/>
                        </a:rPr>
                        <a:t>Soins de santé et assistance sociale (n=14)</a:t>
                      </a:r>
                      <a:endParaRPr lang="fr-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6 %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rowSpan="3">
                  <a:txBody>
                    <a:bodyPr/>
                    <a:lstStyle/>
                    <a:p>
                      <a:pPr marL="0" marR="0" indent="0" algn="ctr" defTabSz="914400" rtl="0" eaLnBrk="1" fontAlgn="ctr" latinLnBrk="0" hangingPunct="1">
                        <a:lnSpc>
                          <a:spcPts val="1000"/>
                        </a:lnSpc>
                        <a:spcBef>
                          <a:spcPts val="0"/>
                        </a:spcBef>
                        <a:spcAft>
                          <a:spcPts val="500"/>
                        </a:spcAft>
                        <a:buClrTx/>
                        <a:buSzTx/>
                        <a:buFontTx/>
                        <a:buNone/>
                        <a:tabLst/>
                        <a:defRPr/>
                      </a:pPr>
                      <a:r>
                        <a:rPr lang="fr-CA" sz="900" b="1" u="none" strike="noStrike" dirty="0">
                          <a:solidFill>
                            <a:schemeClr val="tx1">
                              <a:lumMod val="75000"/>
                              <a:lumOff val="25000"/>
                            </a:schemeClr>
                          </a:solidFill>
                          <a:effectLst/>
                          <a:latin typeface="+mn-lt"/>
                        </a:rPr>
                        <a:t>Secteurs public et parapublic (santé-services sociaux et éducation)</a:t>
                      </a:r>
                    </a:p>
                    <a:p>
                      <a:pPr marL="0" algn="ctr" defTabSz="914400" rtl="0" eaLnBrk="1" fontAlgn="ctr" latinLnBrk="0" hangingPunct="1">
                        <a:lnSpc>
                          <a:spcPts val="1000"/>
                        </a:lnSpc>
                        <a:spcBef>
                          <a:spcPts val="0"/>
                        </a:spcBef>
                        <a:spcAft>
                          <a:spcPts val="0"/>
                        </a:spcAft>
                      </a:pPr>
                      <a:r>
                        <a:rPr lang="fr-CA" sz="1400" b="1" i="0" u="none" strike="noStrike" kern="1200" dirty="0">
                          <a:solidFill>
                            <a:srgbClr val="002F5F"/>
                          </a:solidFill>
                          <a:effectLst/>
                          <a:latin typeface="+mn-lt"/>
                          <a:ea typeface="+mn-ea"/>
                          <a:cs typeface="+mn-cs"/>
                        </a:rPr>
                        <a:t>14 %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r h="0">
                <a:tc>
                  <a:txBody>
                    <a:bodyPr/>
                    <a:lstStyle/>
                    <a:p>
                      <a:pPr marL="0" marR="0">
                        <a:lnSpc>
                          <a:spcPts val="1100"/>
                        </a:lnSpc>
                        <a:spcBef>
                          <a:spcPts val="0"/>
                        </a:spcBef>
                        <a:spcAft>
                          <a:spcPts val="0"/>
                        </a:spcAft>
                        <a:tabLst>
                          <a:tab pos="342900" algn="l"/>
                        </a:tabLst>
                      </a:pPr>
                      <a:r>
                        <a:rPr lang="fr-CA" sz="900" b="0" noProof="0" dirty="0">
                          <a:solidFill>
                            <a:srgbClr val="222223"/>
                          </a:solidFill>
                          <a:latin typeface="+mn-lt"/>
                          <a:ea typeface="Times New Roman"/>
                          <a:cs typeface="Calibri" panose="020F0502020204030204" pitchFamily="34" charset="0"/>
                        </a:rPr>
                        <a:t>Services d'enseignement (n=5)</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endParaRPr lang="fr-CA"/>
                    </a:p>
                  </a:txBody>
                  <a:tcPr/>
                </a:tc>
                <a:extLst>
                  <a:ext uri="{0D108BD9-81ED-4DB2-BD59-A6C34878D82A}">
                    <a16:rowId xmlns:a16="http://schemas.microsoft.com/office/drawing/2014/main" val="2394608601"/>
                  </a:ext>
                </a:extLst>
              </a:tr>
              <a:tr h="0">
                <a:tc>
                  <a:txBody>
                    <a:bodyPr/>
                    <a:lstStyle/>
                    <a:p>
                      <a:pPr marL="0" marR="0">
                        <a:lnSpc>
                          <a:spcPts val="1100"/>
                        </a:lnSpc>
                        <a:spcBef>
                          <a:spcPts val="0"/>
                        </a:spcBef>
                        <a:spcAft>
                          <a:spcPts val="0"/>
                        </a:spcAft>
                        <a:tabLst>
                          <a:tab pos="342900" algn="l"/>
                        </a:tabLst>
                      </a:pPr>
                      <a:r>
                        <a:rPr lang="fr-CA" sz="900" b="0" noProof="0" dirty="0">
                          <a:solidFill>
                            <a:srgbClr val="222223"/>
                          </a:solidFill>
                          <a:latin typeface="+mn-lt"/>
                          <a:ea typeface="Times New Roman"/>
                          <a:cs typeface="Calibri" panose="020F0502020204030204" pitchFamily="34" charset="0"/>
                        </a:rPr>
                        <a:t>Administrations publiques (n=13)</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6 %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algn="ctr" defTabSz="914400" rtl="0" eaLnBrk="1" fontAlgn="ctr" latinLnBrk="0" hangingPunct="1">
                        <a:lnSpc>
                          <a:spcPts val="1100"/>
                        </a:lnSpc>
                        <a:spcBef>
                          <a:spcPts val="0"/>
                        </a:spcBef>
                        <a:spcAft>
                          <a:spcPts val="0"/>
                        </a:spcAft>
                      </a:pPr>
                      <a:endParaRPr lang="fr-CA" sz="1400" b="1" i="0" u="none" strike="noStrike" kern="1200" dirty="0">
                        <a:solidFill>
                          <a:srgbClr val="002F5F"/>
                        </a:solidFill>
                        <a:effectLst/>
                        <a:latin typeface="+mn-lt"/>
                        <a:ea typeface="+mn-ea"/>
                        <a:cs typeface="+mn-cs"/>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85961626"/>
                  </a:ext>
                </a:extLst>
              </a:tr>
            </a:tbl>
          </a:graphicData>
        </a:graphic>
      </p:graphicFrame>
      <p:sp>
        <p:nvSpPr>
          <p:cNvPr id="11" name="ZoneTexte 6"/>
          <p:cNvSpPr txBox="1"/>
          <p:nvPr>
            <p:custDataLst>
              <p:tags r:id="rId4"/>
            </p:custDataLst>
          </p:nvPr>
        </p:nvSpPr>
        <p:spPr>
          <a:xfrm>
            <a:off x="390510" y="4867588"/>
            <a:ext cx="7384775"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Secteur d’activité : variable importée. Base : Tous les répondants (n=233).</a:t>
            </a:r>
          </a:p>
        </p:txBody>
      </p:sp>
      <p:sp>
        <p:nvSpPr>
          <p:cNvPr id="8" name="TextBox 1">
            <a:extLst>
              <a:ext uri="{FF2B5EF4-FFF2-40B4-BE49-F238E27FC236}">
                <a16:creationId xmlns:a16="http://schemas.microsoft.com/office/drawing/2014/main" id="{C2D58FE8-CB50-4687-978F-E1C6F62D146C}"/>
              </a:ext>
            </a:extLst>
          </p:cNvPr>
          <p:cNvSpPr txBox="1"/>
          <p:nvPr>
            <p:custDataLst>
              <p:tags r:id="rId5"/>
            </p:custDataLst>
          </p:nvPr>
        </p:nvSpPr>
        <p:spPr>
          <a:xfrm>
            <a:off x="6523765" y="767301"/>
            <a:ext cx="2488656" cy="2031325"/>
          </a:xfrm>
          <a:prstGeom prst="rect">
            <a:avLst/>
          </a:prstGeom>
        </p:spPr>
        <p:txBody>
          <a:bodyPr vert="horz" wrap="square" lIns="91440" tIns="0" rIns="91440" bIns="0" rtlCol="0">
            <a:spAutoFit/>
          </a:bodyPr>
          <a:lstStyle/>
          <a:p>
            <a:pPr marL="4763" algn="just"/>
            <a:r>
              <a:rPr lang="fr-CA" sz="1100" b="0" dirty="0">
                <a:solidFill>
                  <a:srgbClr val="222223"/>
                </a:solidFill>
                <a:latin typeface="Calibri" panose="020F0502020204030204" pitchFamily="34" charset="0"/>
                <a:cs typeface="Calibri" panose="020F0502020204030204" pitchFamily="34" charset="0"/>
              </a:rPr>
              <a:t>Les secteurs primaire et secondaire comptent pour 21 % des entreprises répondantes.</a:t>
            </a:r>
          </a:p>
          <a:p>
            <a:pPr marL="4763" algn="just"/>
            <a:endParaRPr lang="fr-CA" sz="1100" b="0" dirty="0">
              <a:solidFill>
                <a:srgbClr val="222223"/>
              </a:solidFill>
              <a:latin typeface="Calibri" panose="020F0502020204030204" pitchFamily="34" charset="0"/>
              <a:cs typeface="Calibri" panose="020F0502020204030204" pitchFamily="34" charset="0"/>
            </a:endParaRPr>
          </a:p>
          <a:p>
            <a:pPr marL="4763" algn="just"/>
            <a:r>
              <a:rPr lang="fr-CA" sz="1100" b="0" dirty="0">
                <a:solidFill>
                  <a:srgbClr val="222223"/>
                </a:solidFill>
                <a:latin typeface="Calibri" panose="020F0502020204030204" pitchFamily="34" charset="0"/>
                <a:cs typeface="Calibri" panose="020F0502020204030204" pitchFamily="34" charset="0"/>
              </a:rPr>
              <a:t>79 % des répondants œuvrent dans le secteur tertiaire dont 18 % dans le commerce de détail, 12 % en h</a:t>
            </a:r>
            <a:r>
              <a:rPr lang="fr-CA" sz="1100" b="0" dirty="0">
                <a:solidFill>
                  <a:srgbClr val="222223"/>
                </a:solidFill>
                <a:latin typeface="+mn-lt"/>
                <a:ea typeface="Times New Roman" panose="02020603050405020304" pitchFamily="18" charset="0"/>
                <a:cs typeface="Arial" panose="020B0604020202020204" pitchFamily="34" charset="0"/>
              </a:rPr>
              <a:t>ébergement, restauration et tourisme, </a:t>
            </a:r>
            <a:r>
              <a:rPr lang="fr-CA" sz="1100" b="0" dirty="0">
                <a:solidFill>
                  <a:srgbClr val="222223"/>
                </a:solidFill>
                <a:latin typeface="Calibri" panose="020F0502020204030204" pitchFamily="34" charset="0"/>
                <a:cs typeface="Calibri" panose="020F0502020204030204" pitchFamily="34" charset="0"/>
              </a:rPr>
              <a:t>14 % dans les secteurs public et parapublic (santé-services sociaux et éducation) et 29 % dans les autres services du secteur tertiaire.</a:t>
            </a:r>
          </a:p>
        </p:txBody>
      </p:sp>
      <p:sp>
        <p:nvSpPr>
          <p:cNvPr id="9" name="TextBox 4">
            <a:extLst>
              <a:ext uri="{FF2B5EF4-FFF2-40B4-BE49-F238E27FC236}">
                <a16:creationId xmlns:a16="http://schemas.microsoft.com/office/drawing/2014/main" id="{FF118DC5-3DA6-4106-953F-82E323F56415}"/>
              </a:ext>
            </a:extLst>
          </p:cNvPr>
          <p:cNvSpPr txBox="1"/>
          <p:nvPr>
            <p:custDataLst>
              <p:tags r:id="rId6"/>
            </p:custDataLst>
          </p:nvPr>
        </p:nvSpPr>
        <p:spPr>
          <a:xfrm>
            <a:off x="6152355" y="3111659"/>
            <a:ext cx="777043" cy="276999"/>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lgn="ctr"/>
            <a:r>
              <a:rPr lang="fr-CA" sz="900" dirty="0">
                <a:solidFill>
                  <a:srgbClr val="222223"/>
                </a:solidFill>
                <a:latin typeface="+mn-lt"/>
              </a:rPr>
              <a:t>Secteur tertiaire</a:t>
            </a:r>
            <a:endParaRPr lang="fr-CA" sz="900" b="1" dirty="0">
              <a:solidFill>
                <a:srgbClr val="222223"/>
              </a:solidFill>
              <a:latin typeface="+mn-lt"/>
            </a:endParaRPr>
          </a:p>
        </p:txBody>
      </p:sp>
      <p:sp>
        <p:nvSpPr>
          <p:cNvPr id="10" name="Rectangle 9">
            <a:extLst>
              <a:ext uri="{FF2B5EF4-FFF2-40B4-BE49-F238E27FC236}">
                <a16:creationId xmlns:a16="http://schemas.microsoft.com/office/drawing/2014/main" id="{7071C30F-D402-43EC-8386-CE4D946E6EC0}"/>
              </a:ext>
            </a:extLst>
          </p:cNvPr>
          <p:cNvSpPr/>
          <p:nvPr>
            <p:custDataLst>
              <p:tags r:id="rId7"/>
            </p:custDataLst>
          </p:nvPr>
        </p:nvSpPr>
        <p:spPr>
          <a:xfrm>
            <a:off x="6318894" y="3428061"/>
            <a:ext cx="457200" cy="1828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00" dirty="0">
                <a:solidFill>
                  <a:schemeClr val="tx1"/>
                </a:solidFill>
              </a:rPr>
              <a:t>79</a:t>
            </a:r>
            <a:r>
              <a:rPr lang="fr-CA" sz="1000" b="1" dirty="0">
                <a:solidFill>
                  <a:schemeClr val="tx1"/>
                </a:solidFill>
              </a:rPr>
              <a:t> %</a:t>
            </a:r>
            <a:endParaRPr lang="en-CA" sz="1000" b="1" dirty="0">
              <a:solidFill>
                <a:schemeClr val="tx1"/>
              </a:solidFill>
            </a:endParaRPr>
          </a:p>
        </p:txBody>
      </p:sp>
      <p:sp>
        <p:nvSpPr>
          <p:cNvPr id="4" name="Accolade fermante 3">
            <a:extLst>
              <a:ext uri="{FF2B5EF4-FFF2-40B4-BE49-F238E27FC236}">
                <a16:creationId xmlns:a16="http://schemas.microsoft.com/office/drawing/2014/main" id="{72225179-02DA-4AAD-A9F3-F08B4973DCDB}"/>
              </a:ext>
            </a:extLst>
          </p:cNvPr>
          <p:cNvSpPr/>
          <p:nvPr/>
        </p:nvSpPr>
        <p:spPr>
          <a:xfrm>
            <a:off x="5950328" y="1931751"/>
            <a:ext cx="233926" cy="27526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19484381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17</a:t>
            </a:fld>
            <a:endParaRPr lang="fr-CA"/>
          </a:p>
        </p:txBody>
      </p:sp>
      <p:sp>
        <p:nvSpPr>
          <p:cNvPr id="11" name="ZoneTexte 6"/>
          <p:cNvSpPr txBox="1"/>
          <p:nvPr>
            <p:custDataLst>
              <p:tags r:id="rId2"/>
            </p:custDataLst>
          </p:nvPr>
        </p:nvSpPr>
        <p:spPr>
          <a:xfrm>
            <a:off x="406116" y="4515341"/>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Q3. En vous incluant, combien d’employés travaillent dans votre entreprise? Base : Tous les répondants (n=233).</a:t>
            </a:r>
          </a:p>
          <a:p>
            <a:r>
              <a:rPr lang="fr-FR" sz="800" b="0" dirty="0">
                <a:solidFill>
                  <a:schemeClr val="bg1">
                    <a:lumMod val="50000"/>
                  </a:schemeClr>
                </a:solidFill>
                <a:latin typeface="Calibri" panose="020F0502020204030204" pitchFamily="34" charset="0"/>
                <a:cs typeface="Calibri" panose="020F0502020204030204" pitchFamily="34" charset="0"/>
              </a:rPr>
              <a:t>Q1d. Êtes-vous propriétaire de l’entreprise? </a:t>
            </a:r>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
        <p:nvSpPr>
          <p:cNvPr id="9" name="Rectangle 3">
            <a:extLst>
              <a:ext uri="{FF2B5EF4-FFF2-40B4-BE49-F238E27FC236}">
                <a16:creationId xmlns:a16="http://schemas.microsoft.com/office/drawing/2014/main" id="{7F45F016-DDDA-4AA9-AA5F-A10A3A91B515}"/>
              </a:ext>
            </a:extLst>
          </p:cNvPr>
          <p:cNvSpPr>
            <a:spLocks noChangeArrowheads="1"/>
          </p:cNvSpPr>
          <p:nvPr>
            <p:custDataLst>
              <p:tags r:id="rId3"/>
            </p:custDataLst>
          </p:nvPr>
        </p:nvSpPr>
        <p:spPr bwMode="auto">
          <a:xfrm>
            <a:off x="589671" y="212214"/>
            <a:ext cx="2980028" cy="477782"/>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Taille</a:t>
            </a:r>
          </a:p>
        </p:txBody>
      </p:sp>
      <p:graphicFrame>
        <p:nvGraphicFramePr>
          <p:cNvPr id="12" name="Table 3">
            <a:extLst>
              <a:ext uri="{FF2B5EF4-FFF2-40B4-BE49-F238E27FC236}">
                <a16:creationId xmlns:a16="http://schemas.microsoft.com/office/drawing/2014/main" id="{C00141BC-51A8-48AF-8622-CF3169CC5EA8}"/>
              </a:ext>
            </a:extLst>
          </p:cNvPr>
          <p:cNvGraphicFramePr>
            <a:graphicFrameLocks noGrp="1"/>
          </p:cNvGraphicFramePr>
          <p:nvPr>
            <p:custDataLst>
              <p:tags r:id="rId4"/>
            </p:custDataLst>
            <p:extLst>
              <p:ext uri="{D42A27DB-BD31-4B8C-83A1-F6EECF244321}">
                <p14:modId xmlns:p14="http://schemas.microsoft.com/office/powerpoint/2010/main" val="306954733"/>
              </p:ext>
            </p:extLst>
          </p:nvPr>
        </p:nvGraphicFramePr>
        <p:xfrm>
          <a:off x="652575" y="1000358"/>
          <a:ext cx="2342972" cy="1702659"/>
        </p:xfrm>
        <a:graphic>
          <a:graphicData uri="http://schemas.openxmlformats.org/drawingml/2006/table">
            <a:tbl>
              <a:tblPr firstRow="1" bandRow="1">
                <a:tableStyleId>{073A0DAA-6AF3-43AB-8588-CEC1D06C72B9}</a:tableStyleId>
              </a:tblPr>
              <a:tblGrid>
                <a:gridCol w="1545529">
                  <a:extLst>
                    <a:ext uri="{9D8B030D-6E8A-4147-A177-3AD203B41FA5}">
                      <a16:colId xmlns:a16="http://schemas.microsoft.com/office/drawing/2014/main" val="20000"/>
                    </a:ext>
                  </a:extLst>
                </a:gridCol>
                <a:gridCol w="797443">
                  <a:extLst>
                    <a:ext uri="{9D8B030D-6E8A-4147-A177-3AD203B41FA5}">
                      <a16:colId xmlns:a16="http://schemas.microsoft.com/office/drawing/2014/main" val="1184875257"/>
                    </a:ext>
                  </a:extLst>
                </a:gridCol>
              </a:tblGrid>
              <a:tr h="364008">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TOTAL</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entreprises</a:t>
                      </a:r>
                      <a:endParaRPr lang="fr-CA" sz="1000" b="0" noProof="0" dirty="0">
                        <a:solidFill>
                          <a:schemeClr val="bg1"/>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extLst>
                  <a:ext uri="{0D108BD9-81ED-4DB2-BD59-A6C34878D82A}">
                    <a16:rowId xmlns:a16="http://schemas.microsoft.com/office/drawing/2014/main" val="10000"/>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kern="1200" noProof="0" dirty="0">
                          <a:solidFill>
                            <a:srgbClr val="222223"/>
                          </a:solidFill>
                          <a:latin typeface="Calibri" panose="020F0502020204030204" pitchFamily="34" charset="0"/>
                          <a:ea typeface="+mn-ea"/>
                          <a:cs typeface="Calibri" panose="020F0502020204030204" pitchFamily="34" charset="0"/>
                        </a:rPr>
                        <a:t>NOMBRE D’EMPLOYÉS (temps plein, temps partiel et saisonniers)</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(n=233)</a:t>
                      </a:r>
                      <a:endParaRPr lang="fr-CA" sz="800" b="0" i="0" noProof="0" dirty="0">
                        <a:solidFill>
                          <a:srgbClr val="222223"/>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 à 4</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34 %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2"/>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5 à 14</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36 %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15 à 24</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17 %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899936365"/>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20 à 49</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9 %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4073188667"/>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50 et plus</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4 %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bl>
          </a:graphicData>
        </a:graphic>
      </p:graphicFrame>
      <p:sp>
        <p:nvSpPr>
          <p:cNvPr id="15" name="TextBox 1">
            <a:extLst>
              <a:ext uri="{FF2B5EF4-FFF2-40B4-BE49-F238E27FC236}">
                <a16:creationId xmlns:a16="http://schemas.microsoft.com/office/drawing/2014/main" id="{DCE0A0AE-3508-4387-8F40-5E6FA8FF6F7F}"/>
              </a:ext>
            </a:extLst>
          </p:cNvPr>
          <p:cNvSpPr txBox="1"/>
          <p:nvPr>
            <p:custDataLst>
              <p:tags r:id="rId5"/>
            </p:custDataLst>
          </p:nvPr>
        </p:nvSpPr>
        <p:spPr>
          <a:xfrm>
            <a:off x="652575" y="3011409"/>
            <a:ext cx="2520693" cy="677108"/>
          </a:xfrm>
          <a:prstGeom prst="rect">
            <a:avLst/>
          </a:prstGeom>
        </p:spPr>
        <p:txBody>
          <a:bodyPr vert="horz" wrap="square" lIns="91440" tIns="0" rIns="91440" bIns="0" rtlCol="0">
            <a:spAutoFit/>
          </a:bodyPr>
          <a:lstStyle/>
          <a:p>
            <a:pPr marL="4763" algn="just"/>
            <a:r>
              <a:rPr lang="fr-CA" sz="1100" b="0" dirty="0">
                <a:solidFill>
                  <a:srgbClr val="222223"/>
                </a:solidFill>
                <a:latin typeface="Calibri" panose="020F0502020204030204" pitchFamily="34" charset="0"/>
                <a:cs typeface="Calibri" panose="020F0502020204030204" pitchFamily="34" charset="0"/>
              </a:rPr>
              <a:t>Un tiers des répondants sont des micro entreprises (moins de 5 employés); 36 % ont entre 5 et 14 employés et seulement 4 % ont 50 employés et plus.</a:t>
            </a:r>
          </a:p>
        </p:txBody>
      </p:sp>
      <p:sp>
        <p:nvSpPr>
          <p:cNvPr id="3" name="Rectangle 3">
            <a:extLst>
              <a:ext uri="{FF2B5EF4-FFF2-40B4-BE49-F238E27FC236}">
                <a16:creationId xmlns:a16="http://schemas.microsoft.com/office/drawing/2014/main" id="{838918EB-1731-F0CC-E126-21EA0813E961}"/>
              </a:ext>
            </a:extLst>
          </p:cNvPr>
          <p:cNvSpPr>
            <a:spLocks noChangeArrowheads="1"/>
          </p:cNvSpPr>
          <p:nvPr>
            <p:custDataLst>
              <p:tags r:id="rId6"/>
            </p:custDataLst>
          </p:nvPr>
        </p:nvSpPr>
        <p:spPr bwMode="auto">
          <a:xfrm>
            <a:off x="4235439" y="298241"/>
            <a:ext cx="2980028"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Propriété</a:t>
            </a:r>
          </a:p>
        </p:txBody>
      </p:sp>
      <p:graphicFrame>
        <p:nvGraphicFramePr>
          <p:cNvPr id="4" name="Table 3">
            <a:extLst>
              <a:ext uri="{FF2B5EF4-FFF2-40B4-BE49-F238E27FC236}">
                <a16:creationId xmlns:a16="http://schemas.microsoft.com/office/drawing/2014/main" id="{7188FEC9-18D0-47C0-91D9-F2D3DBFC61F0}"/>
              </a:ext>
            </a:extLst>
          </p:cNvPr>
          <p:cNvGraphicFramePr>
            <a:graphicFrameLocks noGrp="1"/>
          </p:cNvGraphicFramePr>
          <p:nvPr>
            <p:custDataLst>
              <p:tags r:id="rId7"/>
            </p:custDataLst>
            <p:extLst>
              <p:ext uri="{D42A27DB-BD31-4B8C-83A1-F6EECF244321}">
                <p14:modId xmlns:p14="http://schemas.microsoft.com/office/powerpoint/2010/main" val="2199219611"/>
              </p:ext>
            </p:extLst>
          </p:nvPr>
        </p:nvGraphicFramePr>
        <p:xfrm>
          <a:off x="4332197" y="1117066"/>
          <a:ext cx="2680181" cy="1031142"/>
        </p:xfrm>
        <a:graphic>
          <a:graphicData uri="http://schemas.openxmlformats.org/drawingml/2006/table">
            <a:tbl>
              <a:tblPr firstRow="1" bandRow="1">
                <a:tableStyleId>{073A0DAA-6AF3-43AB-8588-CEC1D06C72B9}</a:tableStyleId>
              </a:tblPr>
              <a:tblGrid>
                <a:gridCol w="1893279">
                  <a:extLst>
                    <a:ext uri="{9D8B030D-6E8A-4147-A177-3AD203B41FA5}">
                      <a16:colId xmlns:a16="http://schemas.microsoft.com/office/drawing/2014/main" val="20000"/>
                    </a:ext>
                  </a:extLst>
                </a:gridCol>
                <a:gridCol w="786902">
                  <a:extLst>
                    <a:ext uri="{9D8B030D-6E8A-4147-A177-3AD203B41FA5}">
                      <a16:colId xmlns:a16="http://schemas.microsoft.com/office/drawing/2014/main" val="1184875257"/>
                    </a:ext>
                  </a:extLst>
                </a:gridCol>
              </a:tblGrid>
              <a:tr h="364008">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TOTAL</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entreprises</a:t>
                      </a:r>
                      <a:endParaRPr lang="fr-CA" sz="1000" b="0" noProof="0" dirty="0">
                        <a:solidFill>
                          <a:schemeClr val="bg1"/>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extLst>
                  <a:ext uri="{0D108BD9-81ED-4DB2-BD59-A6C34878D82A}">
                    <a16:rowId xmlns:a16="http://schemas.microsoft.com/office/drawing/2014/main" val="10000"/>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FR" sz="900" b="1" i="0" kern="1200" noProof="0" dirty="0">
                          <a:solidFill>
                            <a:srgbClr val="222223"/>
                          </a:solidFill>
                          <a:latin typeface="Calibri" panose="020F0502020204030204" pitchFamily="34" charset="0"/>
                          <a:ea typeface="+mn-ea"/>
                          <a:cs typeface="Calibri" panose="020F0502020204030204" pitchFamily="34" charset="0"/>
                        </a:rPr>
                        <a:t>PROPRIÉTAIRE OU COPROPRIÉTAIRE DE L’ENTREPRISE</a:t>
                      </a:r>
                      <a:endParaRPr lang="fr-CA" sz="900" b="1" i="0" kern="1200" noProof="0" dirty="0">
                        <a:solidFill>
                          <a:srgbClr val="222223"/>
                        </a:solidFill>
                        <a:latin typeface="Calibri" panose="020F0502020204030204" pitchFamily="34" charset="0"/>
                        <a:ea typeface="+mn-ea"/>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(n=233)</a:t>
                      </a:r>
                      <a:endParaRPr lang="fr-CA" sz="800" b="0" i="0" noProof="0" dirty="0">
                        <a:solidFill>
                          <a:srgbClr val="222223"/>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Oui</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63 %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2"/>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Non</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37 %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bl>
          </a:graphicData>
        </a:graphic>
      </p:graphicFrame>
      <p:sp>
        <p:nvSpPr>
          <p:cNvPr id="5" name="TextBox 1">
            <a:extLst>
              <a:ext uri="{FF2B5EF4-FFF2-40B4-BE49-F238E27FC236}">
                <a16:creationId xmlns:a16="http://schemas.microsoft.com/office/drawing/2014/main" id="{A73B8840-70D7-0140-2040-D63EA24151FD}"/>
              </a:ext>
            </a:extLst>
          </p:cNvPr>
          <p:cNvSpPr txBox="1"/>
          <p:nvPr>
            <p:custDataLst>
              <p:tags r:id="rId8"/>
            </p:custDataLst>
          </p:nvPr>
        </p:nvSpPr>
        <p:spPr>
          <a:xfrm>
            <a:off x="4378144" y="2537865"/>
            <a:ext cx="2520693" cy="507831"/>
          </a:xfrm>
          <a:prstGeom prst="rect">
            <a:avLst/>
          </a:prstGeom>
        </p:spPr>
        <p:txBody>
          <a:bodyPr vert="horz" wrap="square" lIns="91440" tIns="0" rIns="91440" bIns="0" rtlCol="0">
            <a:spAutoFit/>
          </a:bodyPr>
          <a:lstStyle/>
          <a:p>
            <a:pPr marL="4763" algn="just"/>
            <a:r>
              <a:rPr lang="fr-CA" sz="1100" b="0" dirty="0">
                <a:solidFill>
                  <a:srgbClr val="222223"/>
                </a:solidFill>
                <a:latin typeface="Calibri" panose="020F0502020204030204" pitchFamily="34" charset="0"/>
                <a:cs typeface="Calibri" panose="020F0502020204030204" pitchFamily="34" charset="0"/>
              </a:rPr>
              <a:t>Près des deux tiers des répondants sont propriétaires ou copropriétaires de l’entreprise.</a:t>
            </a:r>
          </a:p>
        </p:txBody>
      </p:sp>
    </p:spTree>
    <p:extLst>
      <p:ext uri="{BB962C8B-B14F-4D97-AF65-F5344CB8AC3E}">
        <p14:creationId xmlns:p14="http://schemas.microsoft.com/office/powerpoint/2010/main" val="6634554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18</a:t>
            </a:fld>
            <a:endParaRPr lang="fr-CA"/>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2. Profil des emplois</a:t>
            </a:r>
          </a:p>
        </p:txBody>
      </p:sp>
    </p:spTree>
    <p:extLst>
      <p:ext uri="{BB962C8B-B14F-4D97-AF65-F5344CB8AC3E}">
        <p14:creationId xmlns:p14="http://schemas.microsoft.com/office/powerpoint/2010/main" val="37217199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19</a:t>
            </a:fld>
            <a:endParaRPr lang="fr-CA" dirty="0"/>
          </a:p>
        </p:txBody>
      </p:sp>
      <p:sp>
        <p:nvSpPr>
          <p:cNvPr id="7" name="Rectangle 3"/>
          <p:cNvSpPr>
            <a:spLocks noChangeArrowheads="1"/>
          </p:cNvSpPr>
          <p:nvPr>
            <p:custDataLst>
              <p:tags r:id="rId2"/>
            </p:custDataLst>
          </p:nvPr>
        </p:nvSpPr>
        <p:spPr bwMode="auto">
          <a:xfrm>
            <a:off x="319087" y="154516"/>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Nombre d’employés (1/2)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287163" y="551336"/>
            <a:ext cx="8393011" cy="1092607"/>
          </a:xfrm>
          <a:prstGeom prst="rect">
            <a:avLst/>
          </a:prstGeom>
        </p:spPr>
        <p:txBody>
          <a:bodyPr vert="horz" wrap="square" lIns="91440" tIns="0" rIns="91440" bIns="0" rtlCol="0">
            <a:spAutoFit/>
          </a:bodyPr>
          <a:lstStyle/>
          <a:p>
            <a:pPr marL="4763" algn="just">
              <a:spcAft>
                <a:spcPts val="600"/>
              </a:spcAft>
            </a:pPr>
            <a:r>
              <a:rPr lang="fr-CA" sz="1100" b="0" dirty="0">
                <a:solidFill>
                  <a:srgbClr val="222223"/>
                </a:solidFill>
                <a:latin typeface="Calibri" panose="020F0502020204030204" pitchFamily="34" charset="0"/>
                <a:cs typeface="Calibri" panose="020F0502020204030204" pitchFamily="34" charset="0"/>
              </a:rPr>
              <a:t>Les 233 entreprises interrogées comptent un total de 3 254 employés. Elle ont en moyenne 14,0 employés, dont 8,3 travailleurs à temps plein (59 %), 2,9 à temps partiel (21 %) et 2,8 saisonniers (20 %). Plus de quatre sur dix n’ont aucun employé à temps partiel (42 %) et plus de la moitié n’ont aucun employé saisonnier (53 %). Ces moyennes sont gonflées par les répondants ayant 25 employés et plus. Par conséquent, la médiane est un indicateur plus représentatif de la réalité pour mesurer le nombre total d’employés. Ainsi, le nombre total médian d’employés est de 7,0.</a:t>
            </a:r>
          </a:p>
          <a:p>
            <a:pPr marL="4763" algn="just"/>
            <a:r>
              <a:rPr lang="fr-CA" sz="1100" b="0" dirty="0">
                <a:solidFill>
                  <a:srgbClr val="222223"/>
                </a:solidFill>
                <a:latin typeface="Calibri" panose="020F0502020204030204" pitchFamily="34" charset="0"/>
                <a:cs typeface="Calibri" panose="020F0502020204030204" pitchFamily="34" charset="0"/>
              </a:rPr>
              <a:t>Par rapport au sondage de 2018, le nombre d’employés à temps plein est un peu plus élevé et le nombre d’employés à temps partiel et saisonniers est plus bas. </a:t>
            </a:r>
          </a:p>
        </p:txBody>
      </p:sp>
      <p:sp>
        <p:nvSpPr>
          <p:cNvPr id="12" name="ZoneTexte 6"/>
          <p:cNvSpPr txBox="1"/>
          <p:nvPr>
            <p:custDataLst>
              <p:tags r:id="rId4"/>
            </p:custDataLst>
          </p:nvPr>
        </p:nvSpPr>
        <p:spPr>
          <a:xfrm>
            <a:off x="386520" y="4309545"/>
            <a:ext cx="1891749"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rgbClr val="222223"/>
                </a:solidFill>
                <a:latin typeface="Calibri" panose="020F0502020204030204" pitchFamily="34" charset="0"/>
                <a:ea typeface="+mn-ea"/>
                <a:cs typeface="Calibri" panose="020F0502020204030204" pitchFamily="34" charset="0"/>
              </a:rPr>
              <a:t>Le calcul des moyennes inclut les zéros. </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5"/>
            </p:custDataLst>
          </p:nvPr>
        </p:nvSpPr>
        <p:spPr>
          <a:xfrm>
            <a:off x="5881249" y="1732970"/>
            <a:ext cx="2442997" cy="611631"/>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TOTAL – nombre moyen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(28,3)</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(21,5)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(16,0)</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881250" y="2483581"/>
            <a:ext cx="2442996" cy="48588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TEMPS PLEIN – nombre moyen plus élevé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(18,4)</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(13,3)</a:t>
            </a:r>
          </a:p>
        </p:txBody>
      </p:sp>
      <p:sp>
        <p:nvSpPr>
          <p:cNvPr id="15" name="Rectangle: Rounded Corners 21">
            <a:extLst>
              <a:ext uri="{FF2B5EF4-FFF2-40B4-BE49-F238E27FC236}">
                <a16:creationId xmlns:a16="http://schemas.microsoft.com/office/drawing/2014/main" id="{1E11900A-0374-444E-BD71-3F27D2DFB8D2}"/>
              </a:ext>
            </a:extLst>
          </p:cNvPr>
          <p:cNvSpPr/>
          <p:nvPr>
            <p:custDataLst>
              <p:tags r:id="rId7"/>
            </p:custDataLst>
          </p:nvPr>
        </p:nvSpPr>
        <p:spPr>
          <a:xfrm>
            <a:off x="5881250" y="3123092"/>
            <a:ext cx="2442996" cy="58843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TEMPS PARTIEL – nombre moyen plus élevé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(7,0)</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(4,2)</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(3,7)</a:t>
            </a:r>
          </a:p>
        </p:txBody>
      </p:sp>
      <p:sp>
        <p:nvSpPr>
          <p:cNvPr id="16" name="Rectangle: Rounded Corners 21">
            <a:extLst>
              <a:ext uri="{FF2B5EF4-FFF2-40B4-BE49-F238E27FC236}">
                <a16:creationId xmlns:a16="http://schemas.microsoft.com/office/drawing/2014/main" id="{1E11900A-0374-444E-BD71-3F27D2DFB8D2}"/>
              </a:ext>
            </a:extLst>
          </p:cNvPr>
          <p:cNvSpPr/>
          <p:nvPr>
            <p:custDataLst>
              <p:tags r:id="rId8"/>
            </p:custDataLst>
          </p:nvPr>
        </p:nvSpPr>
        <p:spPr>
          <a:xfrm>
            <a:off x="5869986" y="3864647"/>
            <a:ext cx="2454260" cy="79483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SAISONNIERS – nombre moyen plus élevé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(4,9)</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(8,4)</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&gt;60 % employés peu ou pas qualifiés (4,1)</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(4,0)</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(3,5)</a:t>
            </a:r>
          </a:p>
        </p:txBody>
      </p:sp>
      <p:graphicFrame>
        <p:nvGraphicFramePr>
          <p:cNvPr id="18" name="Table 3">
            <a:extLst>
              <a:ext uri="{FF2B5EF4-FFF2-40B4-BE49-F238E27FC236}">
                <a16:creationId xmlns:a16="http://schemas.microsoft.com/office/drawing/2014/main" id="{BC4A3EB7-433C-427A-9A3F-3483B61BD4E3}"/>
              </a:ext>
            </a:extLst>
          </p:cNvPr>
          <p:cNvGraphicFramePr>
            <a:graphicFrameLocks noGrp="1"/>
          </p:cNvGraphicFramePr>
          <p:nvPr>
            <p:custDataLst>
              <p:tags r:id="rId9"/>
            </p:custDataLst>
            <p:extLst>
              <p:ext uri="{D42A27DB-BD31-4B8C-83A1-F6EECF244321}">
                <p14:modId xmlns:p14="http://schemas.microsoft.com/office/powerpoint/2010/main" val="3816416066"/>
              </p:ext>
            </p:extLst>
          </p:nvPr>
        </p:nvGraphicFramePr>
        <p:xfrm>
          <a:off x="386520" y="1732971"/>
          <a:ext cx="4613003" cy="2596817"/>
        </p:xfrm>
        <a:graphic>
          <a:graphicData uri="http://schemas.openxmlformats.org/drawingml/2006/table">
            <a:tbl>
              <a:tblPr firstRow="1" bandRow="1">
                <a:tableStyleId>{073A0DAA-6AF3-43AB-8588-CEC1D06C72B9}</a:tableStyleId>
              </a:tblPr>
              <a:tblGrid>
                <a:gridCol w="1650827">
                  <a:extLst>
                    <a:ext uri="{9D8B030D-6E8A-4147-A177-3AD203B41FA5}">
                      <a16:colId xmlns:a16="http://schemas.microsoft.com/office/drawing/2014/main" val="20000"/>
                    </a:ext>
                  </a:extLst>
                </a:gridCol>
                <a:gridCol w="762000">
                  <a:extLst>
                    <a:ext uri="{9D8B030D-6E8A-4147-A177-3AD203B41FA5}">
                      <a16:colId xmlns:a16="http://schemas.microsoft.com/office/drawing/2014/main" val="20002"/>
                    </a:ext>
                  </a:extLst>
                </a:gridCol>
                <a:gridCol w="753979">
                  <a:extLst>
                    <a:ext uri="{9D8B030D-6E8A-4147-A177-3AD203B41FA5}">
                      <a16:colId xmlns:a16="http://schemas.microsoft.com/office/drawing/2014/main" val="20001"/>
                    </a:ext>
                  </a:extLst>
                </a:gridCol>
                <a:gridCol w="705853">
                  <a:extLst>
                    <a:ext uri="{9D8B030D-6E8A-4147-A177-3AD203B41FA5}">
                      <a16:colId xmlns:a16="http://schemas.microsoft.com/office/drawing/2014/main" val="1184875257"/>
                    </a:ext>
                  </a:extLst>
                </a:gridCol>
                <a:gridCol w="740344">
                  <a:extLst>
                    <a:ext uri="{9D8B030D-6E8A-4147-A177-3AD203B41FA5}">
                      <a16:colId xmlns:a16="http://schemas.microsoft.com/office/drawing/2014/main" val="20004"/>
                    </a:ext>
                  </a:extLst>
                </a:gridCol>
              </a:tblGrid>
              <a:tr h="376278">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TOTAL</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Temps </a:t>
                      </a:r>
                    </a:p>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plein</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Temps </a:t>
                      </a:r>
                      <a:b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partiel</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950" b="0" noProof="0" dirty="0">
                          <a:solidFill>
                            <a:schemeClr val="tx1"/>
                          </a:solidFill>
                          <a:latin typeface="Calibri" panose="020F0502020204030204" pitchFamily="34" charset="0"/>
                          <a:cs typeface="Calibri" panose="020F0502020204030204" pitchFamily="34" charset="0"/>
                        </a:rPr>
                        <a:t>Saisonniers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0">
                <a:tc>
                  <a:txBody>
                    <a:bodyPr/>
                    <a:lstStyle/>
                    <a:p>
                      <a:pPr algn="r">
                        <a:lnSpc>
                          <a:spcPts val="1400"/>
                        </a:lnSpc>
                      </a:pPr>
                      <a:endParaRPr lang="fr-CA" sz="800" i="1" noProof="0" dirty="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Nombre</a:t>
                      </a:r>
                      <a:r>
                        <a:rPr lang="fr-CA" sz="900" b="1" i="0" baseline="0" noProof="0" dirty="0">
                          <a:solidFill>
                            <a:srgbClr val="222223"/>
                          </a:solidFill>
                          <a:latin typeface="Calibri" panose="020F0502020204030204" pitchFamily="34" charset="0"/>
                          <a:cs typeface="Calibri" panose="020F0502020204030204" pitchFamily="34" charset="0"/>
                        </a:rPr>
                        <a:t> d’employés</a:t>
                      </a:r>
                      <a:endParaRPr lang="fr-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Aucun</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0 %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6 %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42 %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 à 4</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50 %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42 %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33481078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5 à 14</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36 %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27 %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12 %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11 %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fr-CA" sz="900" b="0" baseline="0" noProof="0" dirty="0">
                          <a:solidFill>
                            <a:srgbClr val="222223"/>
                          </a:solidFill>
                          <a:latin typeface="Calibri" panose="020F0502020204030204" pitchFamily="34" charset="0"/>
                          <a:ea typeface="Times New Roman"/>
                          <a:cs typeface="Calibri" panose="020F0502020204030204" pitchFamily="34" charset="0"/>
                        </a:rPr>
                        <a:t>14 à 24 </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17 %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10 %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rowSpan="3">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4 %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rowSpan="3">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6"/>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25 à 49</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5 %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7"/>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50</a:t>
                      </a:r>
                      <a:r>
                        <a:rPr lang="fr-CA" sz="900" b="0" baseline="0" noProof="0" dirty="0">
                          <a:solidFill>
                            <a:srgbClr val="222223"/>
                          </a:solidFill>
                          <a:latin typeface="Calibri" panose="020F0502020204030204" pitchFamily="34" charset="0"/>
                          <a:ea typeface="Times New Roman"/>
                          <a:cs typeface="Calibri" panose="020F0502020204030204" pitchFamily="34" charset="0"/>
                        </a:rPr>
                        <a:t> et plus</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2 %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kern="1200" noProof="0" dirty="0">
                          <a:solidFill>
                            <a:srgbClr val="222223"/>
                          </a:solidFill>
                          <a:latin typeface="Calibri" panose="020F0502020204030204" pitchFamily="34" charset="0"/>
                          <a:ea typeface="+mn-ea"/>
                          <a:cs typeface="Calibri" panose="020F0502020204030204" pitchFamily="34" charset="0"/>
                        </a:rPr>
                        <a:t>NOMBRE MOYEN D’EMPLOYÉS</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14,0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8,3</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2,9</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2,8</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10"/>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800" b="0" i="1" kern="1200" noProof="0" dirty="0">
                          <a:solidFill>
                            <a:srgbClr val="222223"/>
                          </a:solidFill>
                          <a:latin typeface="Calibri" panose="020F0502020204030204" pitchFamily="34" charset="0"/>
                          <a:ea typeface="+mn-ea"/>
                          <a:cs typeface="Calibri" panose="020F0502020204030204" pitchFamily="34" charset="0"/>
                        </a:rPr>
                        <a:t>Nombre moyen d’employés 2018</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14,9</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7,4</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3,9</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3,6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3780653472"/>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noProof="0" dirty="0">
                          <a:solidFill>
                            <a:srgbClr val="222223"/>
                          </a:solidFill>
                          <a:latin typeface="Calibri" panose="020F0502020204030204" pitchFamily="34" charset="0"/>
                          <a:cs typeface="Calibri" panose="020F0502020204030204" pitchFamily="34" charset="0"/>
                        </a:rPr>
                        <a:t>MÉDIANE</a:t>
                      </a:r>
                      <a:endParaRPr lang="fr-CA" sz="900" b="0" i="1" noProof="0" dirty="0">
                        <a:solidFill>
                          <a:srgbClr val="222223"/>
                        </a:solidFill>
                        <a:latin typeface="Calibri" panose="020F0502020204030204" pitchFamily="34" charset="0"/>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7,0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4,0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1,0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0,0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5"/>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Nombre total d’employés</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3 254</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1 936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675</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643</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105417204"/>
                  </a:ext>
                </a:extLst>
              </a:tr>
            </a:tbl>
          </a:graphicData>
        </a:graphic>
      </p:graphicFrame>
      <p:sp>
        <p:nvSpPr>
          <p:cNvPr id="3" name="ZoneTexte 6">
            <a:extLst>
              <a:ext uri="{FF2B5EF4-FFF2-40B4-BE49-F238E27FC236}">
                <a16:creationId xmlns:a16="http://schemas.microsoft.com/office/drawing/2014/main" id="{21F8C460-4A86-24C1-424B-50AB82481119}"/>
              </a:ext>
            </a:extLst>
          </p:cNvPr>
          <p:cNvSpPr txBox="1"/>
          <p:nvPr>
            <p:custDataLst>
              <p:tags r:id="rId10"/>
            </p:custDataLst>
          </p:nvPr>
        </p:nvSpPr>
        <p:spPr>
          <a:xfrm>
            <a:off x="406116" y="4617292"/>
            <a:ext cx="4643844"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Q3. En vous incluant, combien d’employés travaillent dans votre entreprise?</a:t>
            </a:r>
            <a:br>
              <a:rPr lang="fr-CA" sz="800" b="0" dirty="0">
                <a:solidFill>
                  <a:schemeClr val="bg1">
                    <a:lumMod val="50000"/>
                  </a:schemeClr>
                </a:solidFill>
                <a:latin typeface="Calibri" panose="020F0502020204030204" pitchFamily="34" charset="0"/>
                <a:cs typeface="Calibri" panose="020F0502020204030204" pitchFamily="34" charset="0"/>
              </a:rPr>
            </a:br>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
        <p:nvSpPr>
          <p:cNvPr id="4" name="ZoneTexte 3">
            <a:extLst>
              <a:ext uri="{FF2B5EF4-FFF2-40B4-BE49-F238E27FC236}">
                <a16:creationId xmlns:a16="http://schemas.microsoft.com/office/drawing/2014/main" id="{C500F488-4B95-A64E-9DA7-1CF86E5A1AED}"/>
              </a:ext>
            </a:extLst>
          </p:cNvPr>
          <p:cNvSpPr txBox="1"/>
          <p:nvPr>
            <p:custDataLst>
              <p:tags r:id="rId11"/>
            </p:custDataLst>
          </p:nvPr>
        </p:nvSpPr>
        <p:spPr>
          <a:xfrm>
            <a:off x="5221367" y="1772830"/>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1" name="ZoneTexte 10">
            <a:extLst>
              <a:ext uri="{FF2B5EF4-FFF2-40B4-BE49-F238E27FC236}">
                <a16:creationId xmlns:a16="http://schemas.microsoft.com/office/drawing/2014/main" id="{36CC85E5-038B-FC81-F155-F87394187627}"/>
              </a:ext>
            </a:extLst>
          </p:cNvPr>
          <p:cNvSpPr txBox="1"/>
          <p:nvPr>
            <p:custDataLst>
              <p:tags r:id="rId12"/>
            </p:custDataLst>
          </p:nvPr>
        </p:nvSpPr>
        <p:spPr>
          <a:xfrm>
            <a:off x="5221367" y="2463044"/>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7" name="ZoneTexte 16">
            <a:extLst>
              <a:ext uri="{FF2B5EF4-FFF2-40B4-BE49-F238E27FC236}">
                <a16:creationId xmlns:a16="http://schemas.microsoft.com/office/drawing/2014/main" id="{3160DA01-709A-C037-169F-DE5623377616}"/>
              </a:ext>
            </a:extLst>
          </p:cNvPr>
          <p:cNvSpPr txBox="1"/>
          <p:nvPr>
            <p:custDataLst>
              <p:tags r:id="rId13"/>
            </p:custDataLst>
          </p:nvPr>
        </p:nvSpPr>
        <p:spPr>
          <a:xfrm>
            <a:off x="5221367" y="3101596"/>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9" name="ZoneTexte 18">
            <a:extLst>
              <a:ext uri="{FF2B5EF4-FFF2-40B4-BE49-F238E27FC236}">
                <a16:creationId xmlns:a16="http://schemas.microsoft.com/office/drawing/2014/main" id="{EAB0CF44-DE85-5C50-D5B6-8A524B9C6308}"/>
              </a:ext>
            </a:extLst>
          </p:cNvPr>
          <p:cNvSpPr txBox="1"/>
          <p:nvPr>
            <p:custDataLst>
              <p:tags r:id="rId14"/>
            </p:custDataLst>
          </p:nvPr>
        </p:nvSpPr>
        <p:spPr>
          <a:xfrm>
            <a:off x="5221367" y="3940322"/>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5" name="ZoneTexte 19">
            <a:extLst>
              <a:ext uri="{FF2B5EF4-FFF2-40B4-BE49-F238E27FC236}">
                <a16:creationId xmlns:a16="http://schemas.microsoft.com/office/drawing/2014/main" id="{36F51A37-CF80-F731-9356-1F721DC6811A}"/>
              </a:ext>
            </a:extLst>
          </p:cNvPr>
          <p:cNvSpPr txBox="1"/>
          <p:nvPr/>
        </p:nvSpPr>
        <p:spPr>
          <a:xfrm>
            <a:off x="3917638" y="3562851"/>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FF0000"/>
                </a:solidFill>
                <a:latin typeface="+mn-lt"/>
                <a:sym typeface="Wingdings 3" panose="05040102010807070707" pitchFamily="18" charset="2"/>
              </a:rPr>
              <a:t></a:t>
            </a:r>
            <a:endParaRPr lang="fr-CA" sz="1200" dirty="0">
              <a:solidFill>
                <a:srgbClr val="FF0000"/>
              </a:solidFill>
              <a:latin typeface="+mn-lt"/>
            </a:endParaRPr>
          </a:p>
        </p:txBody>
      </p:sp>
      <p:sp>
        <p:nvSpPr>
          <p:cNvPr id="6" name="ZoneTexte 22">
            <a:extLst>
              <a:ext uri="{FF2B5EF4-FFF2-40B4-BE49-F238E27FC236}">
                <a16:creationId xmlns:a16="http://schemas.microsoft.com/office/drawing/2014/main" id="{19523106-D451-0C0B-5C09-3B53980548A8}"/>
              </a:ext>
            </a:extLst>
          </p:cNvPr>
          <p:cNvSpPr txBox="1"/>
          <p:nvPr/>
        </p:nvSpPr>
        <p:spPr>
          <a:xfrm>
            <a:off x="3204599" y="3538737"/>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00B050"/>
                </a:solidFill>
                <a:latin typeface="+mn-lt"/>
                <a:sym typeface="Wingdings 3" panose="05040102010807070707" pitchFamily="18" charset="2"/>
              </a:rPr>
              <a:t></a:t>
            </a:r>
            <a:endParaRPr lang="fr-CA" sz="1200" dirty="0">
              <a:solidFill>
                <a:srgbClr val="00B050"/>
              </a:solidFill>
              <a:latin typeface="+mn-lt"/>
            </a:endParaRPr>
          </a:p>
        </p:txBody>
      </p:sp>
      <p:sp>
        <p:nvSpPr>
          <p:cNvPr id="9" name="ZoneTexte 19">
            <a:extLst>
              <a:ext uri="{FF2B5EF4-FFF2-40B4-BE49-F238E27FC236}">
                <a16:creationId xmlns:a16="http://schemas.microsoft.com/office/drawing/2014/main" id="{301874FC-C89E-C93E-23C8-937BB21866E9}"/>
              </a:ext>
            </a:extLst>
          </p:cNvPr>
          <p:cNvSpPr txBox="1"/>
          <p:nvPr/>
        </p:nvSpPr>
        <p:spPr>
          <a:xfrm>
            <a:off x="4631508" y="3562852"/>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FF0000"/>
                </a:solidFill>
                <a:latin typeface="+mn-lt"/>
                <a:sym typeface="Wingdings 3" panose="05040102010807070707" pitchFamily="18" charset="2"/>
              </a:rPr>
              <a:t></a:t>
            </a:r>
            <a:endParaRPr lang="fr-CA" sz="1200" dirty="0">
              <a:solidFill>
                <a:srgbClr val="FF0000"/>
              </a:solidFill>
              <a:latin typeface="+mn-lt"/>
            </a:endParaRPr>
          </a:p>
        </p:txBody>
      </p:sp>
    </p:spTree>
    <p:extLst>
      <p:ext uri="{BB962C8B-B14F-4D97-AF65-F5344CB8AC3E}">
        <p14:creationId xmlns:p14="http://schemas.microsoft.com/office/powerpoint/2010/main" val="26095370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a:t>
            </a:fld>
            <a:endParaRPr lang="fr-CA" dirty="0"/>
          </a:p>
        </p:txBody>
      </p:sp>
      <p:sp>
        <p:nvSpPr>
          <p:cNvPr id="7" name="Rectangle 3"/>
          <p:cNvSpPr>
            <a:spLocks noChangeArrowheads="1"/>
          </p:cNvSpPr>
          <p:nvPr>
            <p:custDataLst>
              <p:tags r:id="rId2"/>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400" b="1" dirty="0">
                <a:solidFill>
                  <a:srgbClr val="222223"/>
                </a:solidFill>
                <a:latin typeface="Trebuchet MS" panose="020B0603020202020204" pitchFamily="34" charset="0"/>
                <a:ea typeface="Cambria" panose="02040503050406030204" pitchFamily="18" charset="0"/>
                <a:cs typeface="Calibri" panose="020F0502020204030204" pitchFamily="34" charset="0"/>
              </a:rPr>
              <a:t>Table des matières</a:t>
            </a:r>
          </a:p>
        </p:txBody>
      </p:sp>
      <p:graphicFrame>
        <p:nvGraphicFramePr>
          <p:cNvPr id="4" name="Tableau 3">
            <a:extLst>
              <a:ext uri="{FF2B5EF4-FFF2-40B4-BE49-F238E27FC236}">
                <a16:creationId xmlns:a16="http://schemas.microsoft.com/office/drawing/2014/main" id="{C14A8C47-D0F4-24BE-397C-92081D972A49}"/>
              </a:ext>
            </a:extLst>
          </p:cNvPr>
          <p:cNvGraphicFramePr>
            <a:graphicFrameLocks noGrp="1"/>
          </p:cNvGraphicFramePr>
          <p:nvPr>
            <p:extLst>
              <p:ext uri="{D42A27DB-BD31-4B8C-83A1-F6EECF244321}">
                <p14:modId xmlns:p14="http://schemas.microsoft.com/office/powerpoint/2010/main" val="89795541"/>
              </p:ext>
            </p:extLst>
          </p:nvPr>
        </p:nvGraphicFramePr>
        <p:xfrm>
          <a:off x="535517" y="912813"/>
          <a:ext cx="4844203" cy="3146378"/>
        </p:xfrm>
        <a:graphic>
          <a:graphicData uri="http://schemas.openxmlformats.org/drawingml/2006/table">
            <a:tbl>
              <a:tblPr firstRow="1" bandRow="1">
                <a:tableStyleId>{5C22544A-7EE6-4342-B048-85BDC9FD1C3A}</a:tableStyleId>
              </a:tblPr>
              <a:tblGrid>
                <a:gridCol w="4413399">
                  <a:extLst>
                    <a:ext uri="{9D8B030D-6E8A-4147-A177-3AD203B41FA5}">
                      <a16:colId xmlns:a16="http://schemas.microsoft.com/office/drawing/2014/main" val="2917949358"/>
                    </a:ext>
                  </a:extLst>
                </a:gridCol>
                <a:gridCol w="430804">
                  <a:extLst>
                    <a:ext uri="{9D8B030D-6E8A-4147-A177-3AD203B41FA5}">
                      <a16:colId xmlns:a16="http://schemas.microsoft.com/office/drawing/2014/main" val="188855603"/>
                    </a:ext>
                  </a:extLst>
                </a:gridCol>
              </a:tblGrid>
              <a:tr h="316439">
                <a:tc>
                  <a:txBody>
                    <a:bodyPr/>
                    <a:lstStyle/>
                    <a:p>
                      <a:pPr>
                        <a:lnSpc>
                          <a:spcPct val="90000"/>
                        </a:lnSpc>
                        <a:spcBef>
                          <a:spcPts val="0"/>
                        </a:spcBef>
                        <a:spcAft>
                          <a:spcPts val="0"/>
                        </a:spcAft>
                      </a:pPr>
                      <a:r>
                        <a:rPr lang="fr-CA" sz="1400" b="1" dirty="0">
                          <a:solidFill>
                            <a:schemeClr val="tx1"/>
                          </a:solidFill>
                          <a:latin typeface="+mn-lt"/>
                        </a:rPr>
                        <a:t>Faits</a:t>
                      </a:r>
                      <a:r>
                        <a:rPr lang="fr-CA" sz="1400" b="1" baseline="0" dirty="0">
                          <a:solidFill>
                            <a:schemeClr val="tx1"/>
                          </a:solidFill>
                          <a:latin typeface="+mn-lt"/>
                        </a:rPr>
                        <a:t> saillants</a:t>
                      </a:r>
                      <a:endParaRPr lang="fr-CA" sz="1400" b="1" dirty="0">
                        <a:solidFill>
                          <a:schemeClr val="tx1"/>
                        </a:solidFill>
                        <a:latin typeface="+mn-lt"/>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0"/>
                        </a:spcBef>
                        <a:spcAft>
                          <a:spcPts val="0"/>
                        </a:spcAft>
                      </a:pPr>
                      <a:r>
                        <a:rPr lang="fr-CA" sz="1400" b="0" kern="1200" dirty="0">
                          <a:solidFill>
                            <a:schemeClr val="tx1"/>
                          </a:solidFill>
                          <a:latin typeface="+mn-lt"/>
                          <a:ea typeface="Open Sans" panose="020B0606030504020204" pitchFamily="34" charset="0"/>
                          <a:cs typeface="Univers LT Std 45 Light"/>
                        </a:rPr>
                        <a:t>3</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1129035"/>
                  </a:ext>
                </a:extLst>
              </a:tr>
              <a:tr h="316439">
                <a:tc>
                  <a:txBody>
                    <a:bodyPr/>
                    <a:lstStyle/>
                    <a:p>
                      <a:pPr>
                        <a:lnSpc>
                          <a:spcPct val="90000"/>
                        </a:lnSpc>
                        <a:spcBef>
                          <a:spcPts val="0"/>
                        </a:spcBef>
                        <a:spcAft>
                          <a:spcPts val="0"/>
                        </a:spcAft>
                      </a:pPr>
                      <a:r>
                        <a:rPr lang="fr-CA" sz="1400" b="1" dirty="0">
                          <a:solidFill>
                            <a:schemeClr val="tx1"/>
                          </a:solidFill>
                          <a:latin typeface="+mn-lt"/>
                          <a:ea typeface="Open Sans" panose="020B0606030504020204" pitchFamily="34" charset="0"/>
                          <a:cs typeface="Univers LT Std 45 Light"/>
                        </a:rPr>
                        <a:t>Objectifs et méthodologie </a:t>
                      </a:r>
                      <a:endParaRPr lang="fr-CA" sz="1400" b="1" dirty="0">
                        <a:solidFill>
                          <a:schemeClr val="tx1"/>
                        </a:solidFill>
                        <a:latin typeface="+mn-lt"/>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0"/>
                        </a:spcBef>
                        <a:spcAft>
                          <a:spcPts val="0"/>
                        </a:spcAft>
                      </a:pPr>
                      <a:r>
                        <a:rPr lang="fr-CA" sz="1400" b="0" kern="1200" dirty="0">
                          <a:solidFill>
                            <a:schemeClr val="tx1"/>
                          </a:solidFill>
                          <a:latin typeface="+mn-lt"/>
                          <a:ea typeface="Open Sans" panose="020B0606030504020204" pitchFamily="34" charset="0"/>
                          <a:cs typeface="Univers LT Std 45 Light"/>
                        </a:rPr>
                        <a:t>9</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5707034"/>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mj-lt"/>
                        <a:buNone/>
                        <a:tabLst/>
                        <a:defRPr/>
                      </a:pPr>
                      <a:r>
                        <a:rPr lang="fr-CA" sz="1400" i="0" kern="1200" dirty="0">
                          <a:solidFill>
                            <a:schemeClr val="tx1"/>
                          </a:solidFill>
                          <a:latin typeface="+mn-lt"/>
                          <a:ea typeface="+mn-ea"/>
                          <a:cs typeface="+mn-cs"/>
                        </a:rPr>
                        <a:t>1. Profil des répondants</a:t>
                      </a:r>
                    </a:p>
                    <a:p>
                      <a:pPr marL="3175" marR="0" indent="0" algn="l" defTabSz="914400" rtl="0" eaLnBrk="1" fontAlgn="auto" latinLnBrk="0" hangingPunct="1">
                        <a:lnSpc>
                          <a:spcPct val="90000"/>
                        </a:lnSpc>
                        <a:spcBef>
                          <a:spcPts val="200"/>
                        </a:spcBef>
                        <a:spcAft>
                          <a:spcPts val="200"/>
                        </a:spcAft>
                        <a:buClrTx/>
                        <a:buSzTx/>
                        <a:buFont typeface="+mj-lt"/>
                        <a:buNone/>
                        <a:tabLst/>
                        <a:defRPr/>
                      </a:pPr>
                      <a:r>
                        <a:rPr lang="fr-CA" sz="1400" i="0" kern="1200" dirty="0">
                          <a:solidFill>
                            <a:schemeClr val="tx1"/>
                          </a:solidFill>
                          <a:latin typeface="+mn-lt"/>
                          <a:ea typeface="+mn-ea"/>
                          <a:cs typeface="+mn-cs"/>
                        </a:rPr>
                        <a:t>2. Profil des emplois  </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15</a:t>
                      </a:r>
                    </a:p>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18</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051863"/>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fr-CA" sz="1400" i="0" kern="1200" dirty="0">
                          <a:solidFill>
                            <a:schemeClr val="tx1"/>
                          </a:solidFill>
                          <a:latin typeface="+mn-lt"/>
                          <a:ea typeface="+mn-ea"/>
                          <a:cs typeface="+mn-cs"/>
                        </a:rPr>
                        <a:t>3. Prévisions en matière d’emplois</a:t>
                      </a:r>
                      <a:endParaRPr lang="fr-FR" sz="1400" i="0" kern="1200" dirty="0">
                        <a:solidFill>
                          <a:schemeClr val="tx1"/>
                        </a:solidFill>
                        <a:latin typeface="+mn-lt"/>
                        <a:ea typeface="+mn-ea"/>
                        <a:cs typeface="+mn-cs"/>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i="0" kern="1200" dirty="0">
                          <a:solidFill>
                            <a:schemeClr val="tx1"/>
                          </a:solidFill>
                          <a:latin typeface="+mn-lt"/>
                          <a:ea typeface="+mn-ea"/>
                          <a:cs typeface="+mn-cs"/>
                        </a:rPr>
                        <a:t>30</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5904065"/>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fr-CA" sz="1400" i="0" kern="1200" dirty="0">
                          <a:solidFill>
                            <a:schemeClr val="tx1"/>
                          </a:solidFill>
                          <a:latin typeface="+mn-lt"/>
                          <a:ea typeface="+mn-ea"/>
                          <a:cs typeface="+mn-cs"/>
                        </a:rPr>
                        <a:t>4. Recrutement de la main-d'œuvre</a:t>
                      </a:r>
                      <a:endParaRPr lang="fr-FR" sz="1400" i="0" kern="1200" dirty="0">
                        <a:solidFill>
                          <a:schemeClr val="tx1"/>
                        </a:solidFill>
                        <a:latin typeface="+mn-lt"/>
                        <a:ea typeface="+mn-ea"/>
                        <a:cs typeface="+mn-cs"/>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34</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9032367"/>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fr-CA" sz="1400" i="0" kern="1200" dirty="0">
                          <a:solidFill>
                            <a:schemeClr val="tx1"/>
                          </a:solidFill>
                          <a:latin typeface="+mn-lt"/>
                          <a:ea typeface="+mn-ea"/>
                          <a:cs typeface="+mn-cs"/>
                        </a:rPr>
                        <a:t>5. Formation de la main-d'œuvre</a:t>
                      </a:r>
                      <a:endParaRPr lang="fr-FR" sz="1400" i="0" kern="1200" dirty="0">
                        <a:solidFill>
                          <a:schemeClr val="tx1"/>
                        </a:solidFill>
                        <a:latin typeface="+mn-lt"/>
                        <a:ea typeface="+mn-ea"/>
                        <a:cs typeface="+mn-cs"/>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37</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733000"/>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fr-CA" sz="1400" i="0" kern="1200" dirty="0">
                          <a:solidFill>
                            <a:schemeClr val="tx1"/>
                          </a:solidFill>
                          <a:latin typeface="+mn-lt"/>
                          <a:ea typeface="+mn-ea"/>
                          <a:cs typeface="+mn-cs"/>
                        </a:rPr>
                        <a:t>6. Enjeux et défis</a:t>
                      </a:r>
                      <a:endParaRPr lang="fr-FR" sz="1400" i="0" kern="1200" dirty="0">
                        <a:solidFill>
                          <a:schemeClr val="tx1"/>
                        </a:solidFill>
                        <a:latin typeface="+mn-lt"/>
                        <a:ea typeface="+mn-ea"/>
                        <a:cs typeface="+mn-cs"/>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41</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654306"/>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fr-FR" sz="1400" i="0" kern="1200" dirty="0">
                          <a:solidFill>
                            <a:schemeClr val="tx1"/>
                          </a:solidFill>
                          <a:latin typeface="+mn-lt"/>
                          <a:ea typeface="+mn-ea"/>
                          <a:cs typeface="+mn-cs"/>
                        </a:rPr>
                        <a:t>7. Cybersécurité</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49</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5899783"/>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fr-FR" sz="1400" i="0" kern="1200" dirty="0">
                          <a:solidFill>
                            <a:schemeClr val="tx1"/>
                          </a:solidFill>
                          <a:latin typeface="+mn-lt"/>
                          <a:ea typeface="+mn-ea"/>
                          <a:cs typeface="+mn-cs"/>
                        </a:rPr>
                        <a:t>8. </a:t>
                      </a:r>
                      <a:r>
                        <a:rPr lang="fr-CA" sz="1400" i="0" kern="1200" dirty="0">
                          <a:solidFill>
                            <a:schemeClr val="tx1"/>
                          </a:solidFill>
                          <a:latin typeface="+mn-lt"/>
                          <a:ea typeface="+mn-ea"/>
                          <a:cs typeface="+mn-cs"/>
                        </a:rPr>
                        <a:t>Développement durable et gestion environnementale</a:t>
                      </a:r>
                      <a:endParaRPr lang="fr-FR" sz="1400" i="0" kern="1200" dirty="0">
                        <a:solidFill>
                          <a:schemeClr val="tx1"/>
                        </a:solidFill>
                        <a:latin typeface="+mn-lt"/>
                        <a:ea typeface="+mn-ea"/>
                        <a:cs typeface="+mn-cs"/>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55</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494208"/>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fr-CA" sz="1400" i="0" kern="1200" dirty="0">
                          <a:solidFill>
                            <a:schemeClr val="tx1"/>
                          </a:solidFill>
                          <a:latin typeface="+mn-lt"/>
                          <a:ea typeface="+mn-ea"/>
                          <a:cs typeface="+mn-cs"/>
                        </a:rPr>
                        <a:t>9. Relève de la direction de l’entreprise</a:t>
                      </a:r>
                      <a:endParaRPr lang="fr-FR" sz="1400" i="0" kern="1200" dirty="0">
                        <a:solidFill>
                          <a:schemeClr val="tx1"/>
                        </a:solidFill>
                        <a:latin typeface="+mn-lt"/>
                        <a:ea typeface="+mn-ea"/>
                        <a:cs typeface="+mn-cs"/>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63</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106468"/>
                  </a:ext>
                </a:extLst>
              </a:tr>
              <a:tr h="323545">
                <a:tc>
                  <a:txBody>
                    <a:bodyPr/>
                    <a:lstStyle/>
                    <a:p>
                      <a:pPr>
                        <a:lnSpc>
                          <a:spcPct val="90000"/>
                        </a:lnSpc>
                        <a:spcBef>
                          <a:spcPts val="0"/>
                        </a:spcBef>
                        <a:spcAft>
                          <a:spcPts val="0"/>
                        </a:spcAft>
                      </a:pPr>
                      <a:r>
                        <a:rPr lang="fr-CA" sz="1400" b="1" dirty="0">
                          <a:solidFill>
                            <a:schemeClr val="tx1"/>
                          </a:solidFill>
                          <a:latin typeface="+mn-lt"/>
                        </a:rPr>
                        <a:t>Annexe – Questionnaire</a:t>
                      </a:r>
                      <a:endParaRPr lang="fr-CA" sz="1400" dirty="0">
                        <a:solidFill>
                          <a:schemeClr val="tx1"/>
                        </a:solidFill>
                        <a:latin typeface="+mn-lt"/>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0"/>
                        </a:spcBef>
                        <a:spcAft>
                          <a:spcPts val="0"/>
                        </a:spcAft>
                      </a:pPr>
                      <a:r>
                        <a:rPr lang="fr-CA" sz="1400" b="0" kern="1200" dirty="0">
                          <a:solidFill>
                            <a:schemeClr val="tx1"/>
                          </a:solidFill>
                          <a:latin typeface="+mn-lt"/>
                          <a:ea typeface="Open Sans" panose="020B0606030504020204" pitchFamily="34" charset="0"/>
                          <a:cs typeface="Univers LT Std 45 Light"/>
                        </a:rPr>
                        <a:t>67</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0889098"/>
                  </a:ext>
                </a:extLst>
              </a:tr>
            </a:tbl>
          </a:graphicData>
        </a:graphic>
      </p:graphicFrame>
    </p:spTree>
    <p:extLst>
      <p:ext uri="{BB962C8B-B14F-4D97-AF65-F5344CB8AC3E}">
        <p14:creationId xmlns:p14="http://schemas.microsoft.com/office/powerpoint/2010/main" val="343862177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20</a:t>
            </a:fld>
            <a:endParaRPr lang="fr-CA"/>
          </a:p>
        </p:txBody>
      </p:sp>
      <p:graphicFrame>
        <p:nvGraphicFramePr>
          <p:cNvPr id="11" name="Table 3">
            <a:extLst>
              <a:ext uri="{FF2B5EF4-FFF2-40B4-BE49-F238E27FC236}">
                <a16:creationId xmlns:a16="http://schemas.microsoft.com/office/drawing/2014/main" id="{BC4A3EB7-433C-427A-9A3F-3483B61BD4E3}"/>
              </a:ext>
            </a:extLst>
          </p:cNvPr>
          <p:cNvGraphicFramePr>
            <a:graphicFrameLocks noGrp="1"/>
          </p:cNvGraphicFramePr>
          <p:nvPr>
            <p:custDataLst>
              <p:tags r:id="rId2"/>
            </p:custDataLst>
            <p:extLst>
              <p:ext uri="{D42A27DB-BD31-4B8C-83A1-F6EECF244321}">
                <p14:modId xmlns:p14="http://schemas.microsoft.com/office/powerpoint/2010/main" val="4085538263"/>
              </p:ext>
            </p:extLst>
          </p:nvPr>
        </p:nvGraphicFramePr>
        <p:xfrm>
          <a:off x="477411" y="953396"/>
          <a:ext cx="8137257" cy="1875768"/>
        </p:xfrm>
        <a:graphic>
          <a:graphicData uri="http://schemas.openxmlformats.org/drawingml/2006/table">
            <a:tbl>
              <a:tblPr firstRow="1" bandRow="1">
                <a:tableStyleId>{073A0DAA-6AF3-43AB-8588-CEC1D06C72B9}</a:tableStyleId>
              </a:tblPr>
              <a:tblGrid>
                <a:gridCol w="1762869">
                  <a:extLst>
                    <a:ext uri="{9D8B030D-6E8A-4147-A177-3AD203B41FA5}">
                      <a16:colId xmlns:a16="http://schemas.microsoft.com/office/drawing/2014/main" val="20000"/>
                    </a:ext>
                  </a:extLst>
                </a:gridCol>
                <a:gridCol w="708660">
                  <a:extLst>
                    <a:ext uri="{9D8B030D-6E8A-4147-A177-3AD203B41FA5}">
                      <a16:colId xmlns:a16="http://schemas.microsoft.com/office/drawing/2014/main" val="20001"/>
                    </a:ext>
                  </a:extLst>
                </a:gridCol>
                <a:gridCol w="708660">
                  <a:extLst>
                    <a:ext uri="{9D8B030D-6E8A-4147-A177-3AD203B41FA5}">
                      <a16:colId xmlns:a16="http://schemas.microsoft.com/office/drawing/2014/main" val="20002"/>
                    </a:ext>
                  </a:extLst>
                </a:gridCol>
                <a:gridCol w="670560">
                  <a:extLst>
                    <a:ext uri="{9D8B030D-6E8A-4147-A177-3AD203B41FA5}">
                      <a16:colId xmlns:a16="http://schemas.microsoft.com/office/drawing/2014/main" val="3425158172"/>
                    </a:ext>
                  </a:extLst>
                </a:gridCol>
                <a:gridCol w="701040">
                  <a:extLst>
                    <a:ext uri="{9D8B030D-6E8A-4147-A177-3AD203B41FA5}">
                      <a16:colId xmlns:a16="http://schemas.microsoft.com/office/drawing/2014/main" val="339942596"/>
                    </a:ext>
                  </a:extLst>
                </a:gridCol>
                <a:gridCol w="708660">
                  <a:extLst>
                    <a:ext uri="{9D8B030D-6E8A-4147-A177-3AD203B41FA5}">
                      <a16:colId xmlns:a16="http://schemas.microsoft.com/office/drawing/2014/main" val="20007"/>
                    </a:ext>
                  </a:extLst>
                </a:gridCol>
                <a:gridCol w="678180">
                  <a:extLst>
                    <a:ext uri="{9D8B030D-6E8A-4147-A177-3AD203B41FA5}">
                      <a16:colId xmlns:a16="http://schemas.microsoft.com/office/drawing/2014/main" val="20008"/>
                    </a:ext>
                  </a:extLst>
                </a:gridCol>
                <a:gridCol w="780708">
                  <a:extLst>
                    <a:ext uri="{9D8B030D-6E8A-4147-A177-3AD203B41FA5}">
                      <a16:colId xmlns:a16="http://schemas.microsoft.com/office/drawing/2014/main" val="20009"/>
                    </a:ext>
                  </a:extLst>
                </a:gridCol>
                <a:gridCol w="628992">
                  <a:extLst>
                    <a:ext uri="{9D8B030D-6E8A-4147-A177-3AD203B41FA5}">
                      <a16:colId xmlns:a16="http://schemas.microsoft.com/office/drawing/2014/main" val="20012"/>
                    </a:ext>
                  </a:extLst>
                </a:gridCol>
                <a:gridCol w="788928">
                  <a:extLst>
                    <a:ext uri="{9D8B030D-6E8A-4147-A177-3AD203B41FA5}">
                      <a16:colId xmlns:a16="http://schemas.microsoft.com/office/drawing/2014/main" val="20013"/>
                    </a:ext>
                  </a:extLst>
                </a:gridCol>
              </a:tblGrid>
              <a:tr h="238125">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u="none" strike="noStrike" kern="1200" noProof="0" dirty="0">
                          <a:solidFill>
                            <a:schemeClr val="bg1"/>
                          </a:solidFill>
                          <a:effectLst/>
                          <a:latin typeface="Calibri" panose="020F0502020204030204" pitchFamily="34" charset="0"/>
                          <a:ea typeface="+mn-ea"/>
                          <a:cs typeface="+mn-cs"/>
                        </a:rPr>
                        <a:t>Nombre d’employés</a:t>
                      </a:r>
                    </a:p>
                  </a:txBody>
                  <a:tcPr marL="60113"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6C31"/>
                    </a:solidFill>
                  </a:tcPr>
                </a:tc>
                <a:tc>
                  <a:txBody>
                    <a:bodyPr/>
                    <a:lstStyle/>
                    <a:p>
                      <a:pPr algn="ctr" fontAlgn="ctr"/>
                      <a:r>
                        <a:rPr lang="fr-CA" sz="900" b="1" i="0" u="none" strike="noStrike" dirty="0">
                          <a:solidFill>
                            <a:schemeClr val="bg1"/>
                          </a:solidFill>
                          <a:effectLst/>
                          <a:latin typeface="Calibri" panose="020F0502020204030204" pitchFamily="34" charset="0"/>
                        </a:rPr>
                        <a:t>TOUS LES SECTEURS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6C31"/>
                    </a:solidFill>
                  </a:tcPr>
                </a:tc>
                <a:tc>
                  <a:txBody>
                    <a:bodyPr/>
                    <a:lstStyle/>
                    <a:p>
                      <a:pPr algn="ctr" fontAlgn="b"/>
                      <a:r>
                        <a:rPr lang="fr-CA" sz="900" b="1" i="0" u="none" strike="noStrike" dirty="0">
                          <a:solidFill>
                            <a:schemeClr val="bg1"/>
                          </a:solidFill>
                          <a:effectLst/>
                          <a:latin typeface="+mn-lt"/>
                        </a:rPr>
                        <a:t>SECTEURS PRIMAIRE ET SECONDAIRE</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b="1" i="0" u="none" strike="noStrike" dirty="0">
                          <a:solidFill>
                            <a:schemeClr val="bg1"/>
                          </a:solidFill>
                          <a:effectLst/>
                          <a:latin typeface="+mn-lt"/>
                        </a:rPr>
                        <a:t>Secteur primaire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b="1" i="0" u="none" strike="noStrike" dirty="0">
                          <a:solidFill>
                            <a:schemeClr val="bg1"/>
                          </a:solidFill>
                          <a:effectLst/>
                          <a:latin typeface="+mn-lt"/>
                        </a:rPr>
                        <a:t>Secteur secondaire</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algn="ctr" fontAlgn="b"/>
                      <a:r>
                        <a:rPr lang="fr-CA" sz="900" b="1" i="0" u="none" strike="noStrike" dirty="0">
                          <a:solidFill>
                            <a:schemeClr val="tx1"/>
                          </a:solidFill>
                          <a:effectLst/>
                          <a:latin typeface="+mn-lt"/>
                        </a:rPr>
                        <a:t>SECTEUR TERTIAIRE TOTAL</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chemeClr val="tx1"/>
                          </a:solidFill>
                          <a:effectLst/>
                          <a:latin typeface="+mn-lt"/>
                        </a:rPr>
                        <a:t>Commerce de détail</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algn="ctr" defTabSz="914400" rtl="0" eaLnBrk="1" fontAlgn="b" latinLnBrk="0" hangingPunct="1"/>
                      <a:r>
                        <a:rPr lang="fr-CA" sz="900" b="0" i="0" u="none" strike="noStrike" kern="1200" dirty="0">
                          <a:solidFill>
                            <a:schemeClr val="tx1"/>
                          </a:solidFill>
                          <a:effectLst/>
                          <a:latin typeface="+mn-lt"/>
                          <a:ea typeface="+mn-ea"/>
                          <a:cs typeface="+mn-cs"/>
                        </a:rPr>
                        <a:t>Hébergement, restauration et tourisme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fr-CA" sz="900" b="0" i="0" u="none" strike="noStrike" dirty="0">
                          <a:solidFill>
                            <a:schemeClr val="tx1"/>
                          </a:solidFill>
                          <a:effectLst/>
                          <a:latin typeface="+mn-lt"/>
                        </a:rPr>
                        <a:t>Secteurs public et parapublic</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fr-CA" sz="900" b="0" i="0" u="none" strike="noStrike" dirty="0">
                          <a:solidFill>
                            <a:schemeClr val="tx1"/>
                          </a:solidFill>
                          <a:effectLst/>
                          <a:latin typeface="+mn-lt"/>
                        </a:rPr>
                        <a:t>Secteur tertiaire – autres services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693773068"/>
                  </a:ext>
                </a:extLst>
              </a:tr>
              <a:tr h="117058">
                <a:tc>
                  <a:txBody>
                    <a:bodyPr/>
                    <a:lstStyle/>
                    <a:p>
                      <a:pPr marL="0" marR="0">
                        <a:lnSpc>
                          <a:spcPct val="100000"/>
                        </a:lnSpc>
                        <a:spcBef>
                          <a:spcPts val="0"/>
                        </a:spcBef>
                        <a:spcAft>
                          <a:spcPts val="0"/>
                        </a:spcAft>
                        <a:tabLst>
                          <a:tab pos="342900" algn="l"/>
                        </a:tabLst>
                      </a:pP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800" b="0" i="1" u="none" strike="noStrike" kern="1200" dirty="0">
                          <a:solidFill>
                            <a:srgbClr val="222223"/>
                          </a:solidFill>
                          <a:effectLst/>
                          <a:latin typeface="Calibri" panose="020F0502020204030204" pitchFamily="34" charset="0"/>
                          <a:ea typeface="+mn-ea"/>
                          <a:cs typeface="+mn-cs"/>
                        </a:rPr>
                        <a:t>(n=233)</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(n=48)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(n=18)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(n=30)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(n=185)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(n=56)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(n=28)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(n=32)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(n=69)</a:t>
                      </a:r>
                      <a:endParaRPr lang="fr-CA" sz="800" b="0" i="1" u="none" strike="noStrike" kern="1200" dirty="0">
                        <a:solidFill>
                          <a:srgbClr val="222223"/>
                        </a:solidFill>
                        <a:effectLst/>
                        <a:highlight>
                          <a:srgbClr val="FFFF00"/>
                        </a:highligh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1"/>
                  </a:ext>
                </a:extLst>
              </a:tr>
              <a:tr h="205440">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À temps plein – nombre moyen</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8,3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3,7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6,8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9,0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9,6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6,4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00B050"/>
                          </a:solidFill>
                          <a:effectLst/>
                          <a:latin typeface="Calibri" panose="020F0502020204030204" pitchFamily="34" charset="0"/>
                          <a:ea typeface="+mn-ea"/>
                          <a:cs typeface="+mn-cs"/>
                        </a:rPr>
                        <a:t>18,4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5,3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2"/>
                  </a:ext>
                </a:extLst>
              </a:tr>
              <a:tr h="205440">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À temps partiel – nombre moyen</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0,9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1,1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0,8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4,5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00B050"/>
                          </a:solidFill>
                          <a:effectLst/>
                          <a:latin typeface="Calibri" panose="020F0502020204030204" pitchFamily="34" charset="0"/>
                          <a:ea typeface="+mn-ea"/>
                          <a:cs typeface="+mn-cs"/>
                        </a:rPr>
                        <a:t>7,0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1,2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2054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noProof="0" dirty="0">
                          <a:solidFill>
                            <a:srgbClr val="222223"/>
                          </a:solidFill>
                          <a:latin typeface="Calibri" panose="020F0502020204030204" pitchFamily="34" charset="0"/>
                          <a:ea typeface="Times New Roman"/>
                          <a:cs typeface="Calibri" panose="020F0502020204030204" pitchFamily="34" charset="0"/>
                        </a:rPr>
                        <a:t>Saisonniers – nombre moyen</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00B050"/>
                          </a:solidFill>
                          <a:effectLst/>
                          <a:latin typeface="Calibri" panose="020F0502020204030204" pitchFamily="34" charset="0"/>
                          <a:ea typeface="+mn-ea"/>
                          <a:cs typeface="+mn-cs"/>
                        </a:rPr>
                        <a:t>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1,1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00B050"/>
                          </a:solidFill>
                          <a:effectLst/>
                          <a:latin typeface="Calibri" panose="020F0502020204030204" pitchFamily="34" charset="0"/>
                          <a:ea typeface="+mn-ea"/>
                          <a:cs typeface="+mn-cs"/>
                        </a:rPr>
                        <a:t>8,4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1,3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205440">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TOTAL – nombre moyen</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14,0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10,0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9,7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10,2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15,0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15,1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17,3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1" i="0" u="none" strike="noStrike" kern="1200" dirty="0">
                          <a:solidFill>
                            <a:srgbClr val="00B050"/>
                          </a:solidFill>
                          <a:effectLst/>
                          <a:latin typeface="Calibri" panose="020F0502020204030204" pitchFamily="34" charset="0"/>
                          <a:ea typeface="+mn-ea"/>
                          <a:cs typeface="+mn-cs"/>
                        </a:rPr>
                        <a:t>28,3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7,8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5"/>
                  </a:ext>
                </a:extLst>
              </a:tr>
              <a:tr h="2054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noProof="0" dirty="0">
                          <a:solidFill>
                            <a:srgbClr val="222223"/>
                          </a:solidFill>
                          <a:latin typeface="Calibri" panose="020F0502020204030204" pitchFamily="34" charset="0"/>
                          <a:ea typeface="Times New Roman"/>
                          <a:cs typeface="Calibri" panose="020F0502020204030204" pitchFamily="34" charset="0"/>
                        </a:rPr>
                        <a:t>  TOTAL – nombre total</a:t>
                      </a:r>
                    </a:p>
                  </a:txBody>
                  <a:tcPr marL="6096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3 254</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kern="1200" dirty="0">
                          <a:solidFill>
                            <a:schemeClr val="tx1"/>
                          </a:solidFill>
                          <a:effectLst/>
                          <a:latin typeface="Calibri" panose="020F0502020204030204" pitchFamily="34" charset="0"/>
                          <a:ea typeface="+mn-ea"/>
                          <a:cs typeface="+mn-cs"/>
                        </a:rPr>
                        <a:t>480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175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305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kern="1200" dirty="0">
                          <a:solidFill>
                            <a:schemeClr val="tx1"/>
                          </a:solidFill>
                          <a:effectLst/>
                          <a:latin typeface="Calibri" panose="020F0502020204030204" pitchFamily="34" charset="0"/>
                          <a:ea typeface="+mn-ea"/>
                          <a:cs typeface="+mn-cs"/>
                        </a:rPr>
                        <a:t>2 774</a:t>
                      </a:r>
                      <a:endParaRPr lang="fr-CA" sz="900" b="0" i="0" u="none" strike="noStrike" kern="1200" dirty="0">
                        <a:solidFill>
                          <a:schemeClr val="tx1"/>
                        </a:solidFill>
                        <a:effectLst/>
                        <a:highlight>
                          <a:srgbClr val="FFFF00"/>
                        </a:highligh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846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484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907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537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84684128"/>
                  </a:ext>
                </a:extLst>
              </a:tr>
              <a:tr h="205440">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kern="1200" noProof="0" dirty="0">
                          <a:solidFill>
                            <a:srgbClr val="222223"/>
                          </a:solidFill>
                          <a:latin typeface="Calibri" panose="020F0502020204030204" pitchFamily="34" charset="0"/>
                          <a:ea typeface="+mn-ea"/>
                          <a:cs typeface="Calibri" panose="020F0502020204030204" pitchFamily="34" charset="0"/>
                        </a:rPr>
                        <a:t>  Répartition du nb d’employés</a:t>
                      </a:r>
                    </a:p>
                  </a:txBody>
                  <a:tcPr marL="6096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100 %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14,8 %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5,4 %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9,4 %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85,2 %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26,0 %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14,9 %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27,9 %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kern="1200" dirty="0">
                          <a:solidFill>
                            <a:schemeClr val="tx1"/>
                          </a:solidFill>
                          <a:effectLst/>
                          <a:latin typeface="Calibri" panose="020F0502020204030204" pitchFamily="34" charset="0"/>
                          <a:ea typeface="+mn-ea"/>
                          <a:cs typeface="+mn-cs"/>
                        </a:rPr>
                        <a:t>16,5 %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234376954"/>
                  </a:ext>
                </a:extLst>
              </a:tr>
            </a:tbl>
          </a:graphicData>
        </a:graphic>
      </p:graphicFrame>
      <p:sp>
        <p:nvSpPr>
          <p:cNvPr id="12"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477410" y="652006"/>
            <a:ext cx="8137258" cy="215444"/>
          </a:xfrm>
          <a:prstGeom prst="rect">
            <a:avLst/>
          </a:prstGeom>
        </p:spPr>
        <p:txBody>
          <a:bodyPr vert="horz" wrap="square" lIns="91440" tIns="0" rIns="91440" bIns="0" rtlCol="0">
            <a:spAutoFit/>
          </a:bodyPr>
          <a:lstStyle/>
          <a:p>
            <a:pPr marL="4763" algn="just"/>
            <a:r>
              <a:rPr lang="fr-CA" sz="1400" b="0" dirty="0">
                <a:solidFill>
                  <a:srgbClr val="222223"/>
                </a:solidFill>
                <a:latin typeface="Calibri" panose="020F0502020204030204" pitchFamily="34" charset="0"/>
                <a:cs typeface="Calibri" panose="020F0502020204030204" pitchFamily="34" charset="0"/>
              </a:rPr>
              <a:t>Nombre d’employés selon les principaux secteurs d’activités</a:t>
            </a:r>
          </a:p>
        </p:txBody>
      </p:sp>
      <p:sp>
        <p:nvSpPr>
          <p:cNvPr id="6" name="TextBox 1">
            <a:extLst>
              <a:ext uri="{FF2B5EF4-FFF2-40B4-BE49-F238E27FC236}">
                <a16:creationId xmlns:a16="http://schemas.microsoft.com/office/drawing/2014/main" id="{DA85A939-15F1-46BF-8E96-FDE6D133A609}"/>
              </a:ext>
            </a:extLst>
          </p:cNvPr>
          <p:cNvSpPr txBox="1"/>
          <p:nvPr>
            <p:custDataLst>
              <p:tags r:id="rId4"/>
            </p:custDataLst>
          </p:nvPr>
        </p:nvSpPr>
        <p:spPr>
          <a:xfrm>
            <a:off x="408832" y="3096480"/>
            <a:ext cx="8137258" cy="1092607"/>
          </a:xfrm>
          <a:prstGeom prst="rect">
            <a:avLst/>
          </a:prstGeom>
        </p:spPr>
        <p:txBody>
          <a:bodyPr vert="horz" wrap="square" lIns="91440" tIns="0" rIns="91440" bIns="0" rtlCol="0">
            <a:spAutoFit/>
          </a:bodyPr>
          <a:lstStyle/>
          <a:p>
            <a:pPr marL="4763" algn="just">
              <a:spcAft>
                <a:spcPts val="600"/>
              </a:spcAft>
            </a:pPr>
            <a:r>
              <a:rPr lang="fr-CA" sz="1100" b="0" dirty="0">
                <a:solidFill>
                  <a:srgbClr val="222223"/>
                </a:solidFill>
                <a:latin typeface="Calibri" panose="020F0502020204030204" pitchFamily="34" charset="0"/>
                <a:cs typeface="Calibri" panose="020F0502020204030204" pitchFamily="34" charset="0"/>
              </a:rPr>
              <a:t>Le nombre moyen d’employés est significativement plus élevé dans les entreprises des secteurs public et parapublic (temps plein, temps partiel et total) et, pour les employés saisonniers, dans les entreprises du secteur </a:t>
            </a:r>
            <a:r>
              <a:rPr lang="fr-CA" sz="1100" b="0" dirty="0">
                <a:latin typeface="+mn-lt"/>
              </a:rPr>
              <a:t>h</a:t>
            </a:r>
            <a:r>
              <a:rPr lang="fr-CA" sz="1100" b="0" i="0" u="none" strike="noStrike" kern="1200" dirty="0">
                <a:solidFill>
                  <a:schemeClr val="tx1"/>
                </a:solidFill>
                <a:effectLst/>
                <a:latin typeface="+mn-lt"/>
                <a:ea typeface="+mn-ea"/>
                <a:cs typeface="+mn-cs"/>
              </a:rPr>
              <a:t>ébergement, restauration et tourisme et du </a:t>
            </a:r>
            <a:r>
              <a:rPr lang="fr-CA" sz="1100" b="0" dirty="0">
                <a:solidFill>
                  <a:srgbClr val="222223"/>
                </a:solidFill>
                <a:latin typeface="Calibri" panose="020F0502020204030204" pitchFamily="34" charset="0"/>
                <a:cs typeface="Calibri" panose="020F0502020204030204" pitchFamily="34" charset="0"/>
              </a:rPr>
              <a:t>secteur primaire (surtout composé d’entreprises agricoles).</a:t>
            </a:r>
          </a:p>
          <a:p>
            <a:pPr marL="4763" algn="just"/>
            <a:r>
              <a:rPr lang="fr-CA" sz="1100" b="0" dirty="0">
                <a:solidFill>
                  <a:srgbClr val="222223"/>
                </a:solidFill>
                <a:latin typeface="Calibri" panose="020F0502020204030204" pitchFamily="34" charset="0"/>
                <a:cs typeface="Calibri" panose="020F0502020204030204" pitchFamily="34" charset="0"/>
              </a:rPr>
              <a:t>Il est significativement plus bas dans les autres services du secteur tertiaire (temps plein, temps partiel, saisonniers et total), dans le secteur primaire (temps plein, temps partiel et total), dans le secteur secondaire (temps partiel seulement) et le commerce de détail (saisonniers seulement). </a:t>
            </a:r>
          </a:p>
        </p:txBody>
      </p:sp>
      <p:sp>
        <p:nvSpPr>
          <p:cNvPr id="8" name="Rectangle 3">
            <a:extLst>
              <a:ext uri="{FF2B5EF4-FFF2-40B4-BE49-F238E27FC236}">
                <a16:creationId xmlns:a16="http://schemas.microsoft.com/office/drawing/2014/main" id="{7EBA18F5-771F-4124-B53F-D270A27EB908}"/>
              </a:ext>
            </a:extLst>
          </p:cNvPr>
          <p:cNvSpPr>
            <a:spLocks noChangeArrowheads="1"/>
          </p:cNvSpPr>
          <p:nvPr>
            <p:custDataLst>
              <p:tags r:id="rId5"/>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Nombre d’employés (2/2)</a:t>
            </a:r>
          </a:p>
        </p:txBody>
      </p:sp>
      <p:sp>
        <p:nvSpPr>
          <p:cNvPr id="3" name="ZoneTexte 6">
            <a:extLst>
              <a:ext uri="{FF2B5EF4-FFF2-40B4-BE49-F238E27FC236}">
                <a16:creationId xmlns:a16="http://schemas.microsoft.com/office/drawing/2014/main" id="{16B36451-3548-D385-C0FD-EF5BD0AA224D}"/>
              </a:ext>
            </a:extLst>
          </p:cNvPr>
          <p:cNvSpPr txBox="1"/>
          <p:nvPr>
            <p:custDataLst>
              <p:tags r:id="rId6"/>
            </p:custDataLst>
          </p:nvPr>
        </p:nvSpPr>
        <p:spPr>
          <a:xfrm>
            <a:off x="408832" y="4637096"/>
            <a:ext cx="5476524"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Q3. En vous incluant, combien d’employés travaillent dans votre entreprise?</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Tree>
    <p:extLst>
      <p:ext uri="{BB962C8B-B14F-4D97-AF65-F5344CB8AC3E}">
        <p14:creationId xmlns:p14="http://schemas.microsoft.com/office/powerpoint/2010/main" val="20546956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21</a:t>
            </a:fld>
            <a:endParaRPr lang="fr-CA" dirty="0"/>
          </a:p>
        </p:txBody>
      </p:sp>
      <p:sp>
        <p:nvSpPr>
          <p:cNvPr id="7" name="Rectangle 3"/>
          <p:cNvSpPr>
            <a:spLocks noChangeArrowheads="1"/>
          </p:cNvSpPr>
          <p:nvPr>
            <p:custDataLst>
              <p:tags r:id="rId2"/>
            </p:custDataLst>
          </p:nvPr>
        </p:nvSpPr>
        <p:spPr bwMode="auto">
          <a:xfrm>
            <a:off x="319087" y="154516"/>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Nombre de postes</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287163" y="604676"/>
            <a:ext cx="8393011" cy="1092607"/>
          </a:xfrm>
          <a:prstGeom prst="rect">
            <a:avLst/>
          </a:prstGeom>
        </p:spPr>
        <p:txBody>
          <a:bodyPr vert="horz" wrap="square" lIns="91440" tIns="0" rIns="91440" bIns="0" rtlCol="0">
            <a:spAutoFit/>
          </a:bodyPr>
          <a:lstStyle/>
          <a:p>
            <a:pPr marL="4763" algn="just"/>
            <a:r>
              <a:rPr lang="fr-CA" sz="1100" b="0" dirty="0">
                <a:solidFill>
                  <a:srgbClr val="222223"/>
                </a:solidFill>
                <a:latin typeface="Calibri" panose="020F0502020204030204" pitchFamily="34" charset="0"/>
                <a:cs typeface="Calibri" panose="020F0502020204030204" pitchFamily="34" charset="0"/>
              </a:rPr>
              <a:t>Les entreprises répondantes comptent en moyenne 8,6 postes. Cette moyenne est gonflée par les répondants ayant 20 postes et plus. Par conséquent, la médiane est un indicateur plus représentatif de la réalité pour mesurer le nombre total de postes. Ainsi, le nombre total médian de postes est de 4,0. Par rapport aux données sur le nombre d’employés (page 17), on constate que le nombre d’employés est 1,63 fois plus nombreux que le nombre de postes. </a:t>
            </a:r>
          </a:p>
          <a:p>
            <a:pPr marL="4763" algn="just">
              <a:spcBef>
                <a:spcPts val="600"/>
              </a:spcBef>
            </a:pPr>
            <a:r>
              <a:rPr lang="fr-CA" sz="1100" b="0" dirty="0">
                <a:solidFill>
                  <a:srgbClr val="222223"/>
                </a:solidFill>
                <a:latin typeface="Calibri" panose="020F0502020204030204" pitchFamily="34" charset="0"/>
                <a:cs typeface="Calibri" panose="020F0502020204030204" pitchFamily="34" charset="0"/>
              </a:rPr>
              <a:t>Le nombre moyen de postes est significativement plus élevé dans les entreprises des secteurs public et parapublic et du secteur </a:t>
            </a:r>
            <a:r>
              <a:rPr lang="fr-CA" sz="1100" b="0" dirty="0">
                <a:latin typeface="+mn-lt"/>
              </a:rPr>
              <a:t>h</a:t>
            </a:r>
            <a:r>
              <a:rPr lang="fr-CA" sz="1100" b="0" i="0" u="none" strike="noStrike" kern="1200" dirty="0">
                <a:solidFill>
                  <a:schemeClr val="tx1"/>
                </a:solidFill>
                <a:effectLst/>
                <a:latin typeface="+mn-lt"/>
                <a:ea typeface="+mn-ea"/>
                <a:cs typeface="+mn-cs"/>
              </a:rPr>
              <a:t>ébergement, restauration et tourisme. Il est plus bas dans les entreprises du secteur primaire et </a:t>
            </a:r>
            <a:r>
              <a:rPr lang="fr-CA" sz="1100" b="0" dirty="0">
                <a:solidFill>
                  <a:srgbClr val="222223"/>
                </a:solidFill>
                <a:latin typeface="Calibri" panose="020F0502020204030204" pitchFamily="34" charset="0"/>
                <a:cs typeface="Calibri" panose="020F0502020204030204" pitchFamily="34" charset="0"/>
              </a:rPr>
              <a:t>dans les autres services du secteur tertiaire.</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4"/>
            </p:custDataLst>
          </p:nvPr>
        </p:nvSpPr>
        <p:spPr>
          <a:xfrm>
            <a:off x="5070323" y="2283083"/>
            <a:ext cx="2420137" cy="61851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Nombre moyen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(20,0)</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(11,7)</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(14,3)</a:t>
            </a:r>
          </a:p>
        </p:txBody>
      </p:sp>
      <p:sp>
        <p:nvSpPr>
          <p:cNvPr id="16" name="Rectangle: Rounded Corners 21">
            <a:extLst>
              <a:ext uri="{FF2B5EF4-FFF2-40B4-BE49-F238E27FC236}">
                <a16:creationId xmlns:a16="http://schemas.microsoft.com/office/drawing/2014/main" id="{1E11900A-0374-444E-BD71-3F27D2DFB8D2}"/>
              </a:ext>
            </a:extLst>
          </p:cNvPr>
          <p:cNvSpPr/>
          <p:nvPr>
            <p:custDataLst>
              <p:tags r:id="rId5"/>
            </p:custDataLst>
          </p:nvPr>
        </p:nvSpPr>
        <p:spPr>
          <a:xfrm>
            <a:off x="5070323" y="3065763"/>
            <a:ext cx="2420137" cy="61851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Nombre moyen plus bas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(4,9)</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tertiaire autres (5,3)</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Propriétaire de l’entreprise (5,1)</a:t>
            </a:r>
          </a:p>
        </p:txBody>
      </p:sp>
      <p:graphicFrame>
        <p:nvGraphicFramePr>
          <p:cNvPr id="18" name="Table 3">
            <a:extLst>
              <a:ext uri="{FF2B5EF4-FFF2-40B4-BE49-F238E27FC236}">
                <a16:creationId xmlns:a16="http://schemas.microsoft.com/office/drawing/2014/main" id="{BC4A3EB7-433C-427A-9A3F-3483B61BD4E3}"/>
              </a:ext>
            </a:extLst>
          </p:cNvPr>
          <p:cNvGraphicFramePr>
            <a:graphicFrameLocks noGrp="1"/>
          </p:cNvGraphicFramePr>
          <p:nvPr>
            <p:custDataLst>
              <p:tags r:id="rId6"/>
            </p:custDataLst>
            <p:extLst>
              <p:ext uri="{D42A27DB-BD31-4B8C-83A1-F6EECF244321}">
                <p14:modId xmlns:p14="http://schemas.microsoft.com/office/powerpoint/2010/main" val="388479284"/>
              </p:ext>
            </p:extLst>
          </p:nvPr>
        </p:nvGraphicFramePr>
        <p:xfrm>
          <a:off x="998935" y="1905000"/>
          <a:ext cx="2743200" cy="186222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640080">
                  <a:extLst>
                    <a:ext uri="{9D8B030D-6E8A-4147-A177-3AD203B41FA5}">
                      <a16:colId xmlns:a16="http://schemas.microsoft.com/office/drawing/2014/main" val="20002"/>
                    </a:ext>
                  </a:extLst>
                </a:gridCol>
              </a:tblGrid>
              <a:tr h="259472">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1000" b="0" baseline="0" noProof="0" dirty="0">
                          <a:solidFill>
                            <a:schemeClr val="bg1"/>
                          </a:solidFill>
                          <a:latin typeface="Calibri" panose="020F0502020204030204" pitchFamily="34" charset="0"/>
                          <a:cs typeface="Calibri" panose="020F0502020204030204" pitchFamily="34" charset="0"/>
                        </a:rPr>
                        <a:t>TOTAL</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extLst>
                  <a:ext uri="{0D108BD9-81ED-4DB2-BD59-A6C34878D82A}">
                    <a16:rowId xmlns:a16="http://schemas.microsoft.com/office/drawing/2014/main" val="10000"/>
                  </a:ext>
                </a:extLst>
              </a:tr>
              <a:tr h="0">
                <a:tc>
                  <a:txBody>
                    <a:bodyPr/>
                    <a:lstStyle/>
                    <a:p>
                      <a:pPr algn="r">
                        <a:lnSpc>
                          <a:spcPts val="1400"/>
                        </a:lnSpc>
                      </a:pPr>
                      <a:endParaRPr lang="fr-CA" sz="800" i="1" noProof="0" dirty="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Nombre</a:t>
                      </a:r>
                      <a:r>
                        <a:rPr lang="fr-CA" sz="900" b="1" i="0" baseline="0" noProof="0" dirty="0">
                          <a:solidFill>
                            <a:srgbClr val="222223"/>
                          </a:solidFill>
                          <a:latin typeface="Calibri" panose="020F0502020204030204" pitchFamily="34" charset="0"/>
                          <a:cs typeface="Calibri" panose="020F0502020204030204" pitchFamily="34" charset="0"/>
                        </a:rPr>
                        <a:t> de postes</a:t>
                      </a:r>
                      <a:endParaRPr lang="fr-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 ou 2</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33481078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3 à 5</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32 %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fr-CA" sz="900" b="0" baseline="0" noProof="0" dirty="0">
                          <a:solidFill>
                            <a:srgbClr val="222223"/>
                          </a:solidFill>
                          <a:latin typeface="Calibri" panose="020F0502020204030204" pitchFamily="34" charset="0"/>
                          <a:ea typeface="Times New Roman"/>
                          <a:cs typeface="Calibri" panose="020F0502020204030204" pitchFamily="34" charset="0"/>
                        </a:rPr>
                        <a:t>6 à 9 </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6"/>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10 à 19</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7"/>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20</a:t>
                      </a:r>
                      <a:r>
                        <a:rPr lang="fr-CA" sz="900" b="0" baseline="0" noProof="0" dirty="0">
                          <a:solidFill>
                            <a:srgbClr val="222223"/>
                          </a:solidFill>
                          <a:latin typeface="Calibri" panose="020F0502020204030204" pitchFamily="34" charset="0"/>
                          <a:ea typeface="Times New Roman"/>
                          <a:cs typeface="Calibri" panose="020F0502020204030204" pitchFamily="34" charset="0"/>
                        </a:rPr>
                        <a:t> et plus</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kern="1200" noProof="0" dirty="0">
                          <a:solidFill>
                            <a:srgbClr val="222223"/>
                          </a:solidFill>
                          <a:latin typeface="Calibri" panose="020F0502020204030204" pitchFamily="34" charset="0"/>
                          <a:ea typeface="+mn-ea"/>
                          <a:cs typeface="Calibri" panose="020F0502020204030204" pitchFamily="34" charset="0"/>
                        </a:rPr>
                        <a:t>NOMBRE MOYEN DE POSTES</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8,6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10"/>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noProof="0" dirty="0">
                          <a:solidFill>
                            <a:srgbClr val="222223"/>
                          </a:solidFill>
                          <a:latin typeface="Calibri" panose="020F0502020204030204" pitchFamily="34" charset="0"/>
                          <a:cs typeface="Calibri" panose="020F0502020204030204" pitchFamily="34" charset="0"/>
                        </a:rPr>
                        <a:t>MÉDIANE</a:t>
                      </a:r>
                      <a:endParaRPr lang="fr-CA" sz="900" b="0" i="1" noProof="0" dirty="0">
                        <a:solidFill>
                          <a:srgbClr val="222223"/>
                        </a:solidFill>
                        <a:latin typeface="Calibri" panose="020F0502020204030204" pitchFamily="34" charset="0"/>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4,0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5"/>
                  </a:ext>
                </a:extLst>
              </a:tr>
            </a:tbl>
          </a:graphicData>
        </a:graphic>
      </p:graphicFrame>
      <p:sp>
        <p:nvSpPr>
          <p:cNvPr id="3" name="ZoneTexte 6">
            <a:extLst>
              <a:ext uri="{FF2B5EF4-FFF2-40B4-BE49-F238E27FC236}">
                <a16:creationId xmlns:a16="http://schemas.microsoft.com/office/drawing/2014/main" id="{21F8C460-4A86-24C1-424B-50AB82481119}"/>
              </a:ext>
            </a:extLst>
          </p:cNvPr>
          <p:cNvSpPr txBox="1"/>
          <p:nvPr>
            <p:custDataLst>
              <p:tags r:id="rId7"/>
            </p:custDataLst>
          </p:nvPr>
        </p:nvSpPr>
        <p:spPr>
          <a:xfrm>
            <a:off x="406116" y="4663012"/>
            <a:ext cx="5872764"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Q4. Combien y a-t-il de postes dans votre entreprise? Base : Tous les répondants (n=233).</a:t>
            </a:r>
          </a:p>
        </p:txBody>
      </p:sp>
      <p:sp>
        <p:nvSpPr>
          <p:cNvPr id="4" name="ZoneTexte 6">
            <a:extLst>
              <a:ext uri="{FF2B5EF4-FFF2-40B4-BE49-F238E27FC236}">
                <a16:creationId xmlns:a16="http://schemas.microsoft.com/office/drawing/2014/main" id="{24E49CE9-9B74-5853-7105-4BAF90AA21C2}"/>
              </a:ext>
            </a:extLst>
          </p:cNvPr>
          <p:cNvSpPr txBox="1"/>
          <p:nvPr>
            <p:custDataLst>
              <p:tags r:id="rId8"/>
            </p:custDataLst>
          </p:nvPr>
        </p:nvSpPr>
        <p:spPr>
          <a:xfrm>
            <a:off x="998935" y="3787735"/>
            <a:ext cx="2946684"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rgbClr val="222223"/>
                </a:solidFill>
                <a:latin typeface="Calibri" panose="020F0502020204030204" pitchFamily="34" charset="0"/>
                <a:ea typeface="+mn-ea"/>
                <a:cs typeface="Calibri" panose="020F0502020204030204" pitchFamily="34" charset="0"/>
              </a:rPr>
              <a:t>Les réponses NSP (7 %) sont exclues des calculs. </a:t>
            </a:r>
          </a:p>
        </p:txBody>
      </p:sp>
      <p:sp>
        <p:nvSpPr>
          <p:cNvPr id="5" name="ZoneTexte 4">
            <a:extLst>
              <a:ext uri="{FF2B5EF4-FFF2-40B4-BE49-F238E27FC236}">
                <a16:creationId xmlns:a16="http://schemas.microsoft.com/office/drawing/2014/main" id="{DC0A5AC6-B9E2-E133-609E-1C5C5769B543}"/>
              </a:ext>
            </a:extLst>
          </p:cNvPr>
          <p:cNvSpPr txBox="1"/>
          <p:nvPr>
            <p:custDataLst>
              <p:tags r:id="rId9"/>
            </p:custDataLst>
          </p:nvPr>
        </p:nvSpPr>
        <p:spPr>
          <a:xfrm>
            <a:off x="4356827" y="2279328"/>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6" name="ZoneTexte 5">
            <a:extLst>
              <a:ext uri="{FF2B5EF4-FFF2-40B4-BE49-F238E27FC236}">
                <a16:creationId xmlns:a16="http://schemas.microsoft.com/office/drawing/2014/main" id="{8902AA52-ACDD-EEAF-4F05-BB48DBBF7DAB}"/>
              </a:ext>
            </a:extLst>
          </p:cNvPr>
          <p:cNvSpPr txBox="1"/>
          <p:nvPr>
            <p:custDataLst>
              <p:tags r:id="rId10"/>
            </p:custDataLst>
          </p:nvPr>
        </p:nvSpPr>
        <p:spPr>
          <a:xfrm>
            <a:off x="4361590" y="3093549"/>
            <a:ext cx="869439" cy="523220"/>
          </a:xfrm>
          <a:prstGeom prst="rect">
            <a:avLst/>
          </a:prstGeom>
          <a:noFill/>
        </p:spPr>
        <p:txBody>
          <a:bodyPr wrap="square" rtlCol="0">
            <a:spAutoFit/>
          </a:bodyPr>
          <a:lstStyle/>
          <a:p>
            <a:pPr algn="ctr"/>
            <a:r>
              <a:rPr lang="fr-CA" sz="2800" dirty="0">
                <a:solidFill>
                  <a:srgbClr val="FF0000"/>
                </a:solidFill>
                <a:latin typeface="+mn-lt"/>
              </a:rPr>
              <a:t>– </a:t>
            </a:r>
          </a:p>
        </p:txBody>
      </p:sp>
    </p:spTree>
    <p:extLst>
      <p:ext uri="{BB962C8B-B14F-4D97-AF65-F5344CB8AC3E}">
        <p14:creationId xmlns:p14="http://schemas.microsoft.com/office/powerpoint/2010/main" val="33774263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22</a:t>
            </a:fld>
            <a:endParaRPr lang="fr-CA"/>
          </a:p>
        </p:txBody>
      </p:sp>
      <p:sp>
        <p:nvSpPr>
          <p:cNvPr id="7" name="Rectangle 3"/>
          <p:cNvSpPr>
            <a:spLocks noChangeArrowheads="1"/>
          </p:cNvSpPr>
          <p:nvPr>
            <p:custDataLst>
              <p:tags r:id="rId2"/>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Répartition des employés selon le genre (1/2)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300415" y="674523"/>
            <a:ext cx="8119685" cy="1092607"/>
          </a:xfrm>
          <a:prstGeom prst="rect">
            <a:avLst/>
          </a:prstGeom>
        </p:spPr>
        <p:txBody>
          <a:bodyPr vert="horz" wrap="square" lIns="91440" tIns="0" rIns="91440" bIns="0" rtlCol="0">
            <a:spAutoFit/>
          </a:bodyPr>
          <a:lstStyle/>
          <a:p>
            <a:pPr marL="4763" algn="just"/>
            <a:r>
              <a:rPr lang="fr-CA" sz="1100" b="0" dirty="0">
                <a:solidFill>
                  <a:srgbClr val="222223"/>
                </a:solidFill>
                <a:latin typeface="Calibri" panose="020F0502020204030204" pitchFamily="34" charset="0"/>
                <a:cs typeface="Calibri" panose="020F0502020204030204" pitchFamily="34" charset="0"/>
              </a:rPr>
              <a:t>Les entreprises sondées ont à leur emploi, en moyenne, une proportion d’hommes (54 %) légèrement supérieure à la proportion de femmes (46 %). Lors du sondage de 2018, les répartitions étaient exactement les mêmes.</a:t>
            </a:r>
          </a:p>
          <a:p>
            <a:pPr marL="4763" algn="just"/>
            <a:endParaRPr lang="fr-CA" sz="500" b="0" dirty="0">
              <a:solidFill>
                <a:srgbClr val="222223"/>
              </a:solidFill>
              <a:latin typeface="Calibri" panose="020F0502020204030204" pitchFamily="34" charset="0"/>
              <a:cs typeface="Calibri" panose="020F0502020204030204" pitchFamily="34" charset="0"/>
            </a:endParaRPr>
          </a:p>
          <a:p>
            <a:pPr marL="4763" algn="just"/>
            <a:r>
              <a:rPr lang="fr-CA" sz="1100" b="0" dirty="0">
                <a:solidFill>
                  <a:srgbClr val="222223"/>
                </a:solidFill>
                <a:latin typeface="Calibri" panose="020F0502020204030204" pitchFamily="34" charset="0"/>
                <a:cs typeface="Calibri" panose="020F0502020204030204" pitchFamily="34" charset="0"/>
              </a:rPr>
              <a:t>Toutefois, des variations importantes dans la répartition des genres sont observées selon les catégories d’entreprises (voir bulles plus bas à droite et le graphique de la page suivante). Par exemple, la proportion d’hommes est très élevée dans les secteurs primaire et secondaire (81 %). Inversement, les femmes sont majoritaires dans le secteur tertiaire en général (53 %) et particulièrement dans les secteurs public et parapublic (58 %), </a:t>
            </a:r>
            <a:r>
              <a:rPr lang="fr-CA" sz="1100" b="0" dirty="0">
                <a:latin typeface="+mn-lt"/>
              </a:rPr>
              <a:t>h</a:t>
            </a:r>
            <a:r>
              <a:rPr lang="fr-CA" sz="1100" b="0" i="0" u="none" strike="noStrike" kern="1200" dirty="0">
                <a:solidFill>
                  <a:schemeClr val="tx1"/>
                </a:solidFill>
                <a:effectLst/>
                <a:latin typeface="+mn-lt"/>
                <a:ea typeface="+mn-ea"/>
                <a:cs typeface="+mn-cs"/>
              </a:rPr>
              <a:t>ébergement, restauration et tourisme (55 %) et commerce de détail (55 %)</a:t>
            </a:r>
            <a:r>
              <a:rPr lang="fr-CA" sz="1100" b="0" dirty="0">
                <a:solidFill>
                  <a:srgbClr val="222223"/>
                </a:solidFill>
                <a:latin typeface="Calibri" panose="020F0502020204030204" pitchFamily="34" charset="0"/>
                <a:cs typeface="Calibri" panose="020F0502020204030204" pitchFamily="34" charset="0"/>
              </a:rPr>
              <a:t>.</a:t>
            </a:r>
          </a:p>
        </p:txBody>
      </p:sp>
      <p:graphicFrame>
        <p:nvGraphicFramePr>
          <p:cNvPr id="10" name="Table 3">
            <a:extLst>
              <a:ext uri="{FF2B5EF4-FFF2-40B4-BE49-F238E27FC236}">
                <a16:creationId xmlns:a16="http://schemas.microsoft.com/office/drawing/2014/main" id="{BC4A3EB7-433C-427A-9A3F-3483B61BD4E3}"/>
              </a:ext>
            </a:extLst>
          </p:cNvPr>
          <p:cNvGraphicFramePr>
            <a:graphicFrameLocks noGrp="1"/>
          </p:cNvGraphicFramePr>
          <p:nvPr>
            <p:custDataLst>
              <p:tags r:id="rId4"/>
            </p:custDataLst>
            <p:extLst>
              <p:ext uri="{D42A27DB-BD31-4B8C-83A1-F6EECF244321}">
                <p14:modId xmlns:p14="http://schemas.microsoft.com/office/powerpoint/2010/main" val="2458817176"/>
              </p:ext>
            </p:extLst>
          </p:nvPr>
        </p:nvGraphicFramePr>
        <p:xfrm>
          <a:off x="736488" y="2105586"/>
          <a:ext cx="3383280" cy="1800911"/>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1"/>
                    </a:ext>
                  </a:extLst>
                </a:gridCol>
              </a:tblGrid>
              <a:tr h="376278">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1000" b="0" baseline="0" noProof="0" dirty="0">
                          <a:solidFill>
                            <a:schemeClr val="bg1"/>
                          </a:solidFill>
                          <a:latin typeface="Calibri" panose="020F0502020204030204" pitchFamily="34" charset="0"/>
                          <a:cs typeface="Calibri" panose="020F0502020204030204" pitchFamily="34" charset="0"/>
                        </a:rPr>
                        <a:t>Hommes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algn="ctr">
                        <a:lnSpc>
                          <a:spcPct val="100000"/>
                        </a:lnSpc>
                      </a:pPr>
                      <a:r>
                        <a:rPr lang="fr-CA" sz="1000" b="0" baseline="0" noProof="0" dirty="0">
                          <a:solidFill>
                            <a:schemeClr val="bg1"/>
                          </a:solidFill>
                          <a:latin typeface="Calibri" panose="020F0502020204030204" pitchFamily="34" charset="0"/>
                          <a:cs typeface="Calibri" panose="020F0502020204030204" pitchFamily="34" charset="0"/>
                        </a:rPr>
                        <a:t>Femmes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extLst>
                  <a:ext uri="{0D108BD9-81ED-4DB2-BD59-A6C34878D82A}">
                    <a16:rowId xmlns:a16="http://schemas.microsoft.com/office/drawing/2014/main" val="10000"/>
                  </a:ext>
                </a:extLst>
              </a:tr>
              <a:tr h="0">
                <a:tc>
                  <a:txBody>
                    <a:bodyPr/>
                    <a:lstStyle/>
                    <a:p>
                      <a:pPr algn="r">
                        <a:lnSpc>
                          <a:spcPts val="1200"/>
                        </a:lnSpc>
                      </a:pPr>
                      <a:endParaRPr lang="fr-CA" sz="900" i="1" noProof="0" dirty="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Proportion</a:t>
                      </a:r>
                      <a:r>
                        <a:rPr lang="fr-CA" sz="900" b="1" i="0" baseline="0" noProof="0" dirty="0">
                          <a:solidFill>
                            <a:srgbClr val="222223"/>
                          </a:solidFill>
                          <a:latin typeface="Calibri" panose="020F0502020204030204" pitchFamily="34" charset="0"/>
                          <a:cs typeface="Calibri" panose="020F0502020204030204" pitchFamily="34" charset="0"/>
                        </a:rPr>
                        <a:t> des employés</a:t>
                      </a:r>
                      <a:endParaRPr lang="fr-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0 % à 9 %</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12 %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17 %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982344065"/>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10 % à 49 %</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22 %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28 %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50 %</a:t>
                      </a:r>
                      <a:r>
                        <a:rPr lang="fr-CA" sz="900" b="0" baseline="0" noProof="0" dirty="0">
                          <a:solidFill>
                            <a:srgbClr val="222223"/>
                          </a:solidFill>
                          <a:latin typeface="Calibri" panose="020F0502020204030204" pitchFamily="34" charset="0"/>
                          <a:ea typeface="Times New Roman"/>
                          <a:cs typeface="Calibri" panose="020F0502020204030204" pitchFamily="34" charset="0"/>
                        </a:rPr>
                        <a:t> à 89 % </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47 %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40 %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5"/>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90 à 100 %</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742019536"/>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kern="1200" noProof="0" dirty="0">
                          <a:solidFill>
                            <a:srgbClr val="222223"/>
                          </a:solidFill>
                          <a:latin typeface="Calibri" panose="020F0502020204030204" pitchFamily="34" charset="0"/>
                          <a:ea typeface="+mn-ea"/>
                          <a:cs typeface="Calibri" panose="020F0502020204030204" pitchFamily="34" charset="0"/>
                        </a:rPr>
                        <a:t>RÉPARTITION</a:t>
                      </a:r>
                      <a:r>
                        <a:rPr lang="fr-CA" sz="900" b="1" kern="1200" baseline="0" noProof="0" dirty="0">
                          <a:solidFill>
                            <a:srgbClr val="222223"/>
                          </a:solidFill>
                          <a:latin typeface="Calibri" panose="020F0502020204030204" pitchFamily="34" charset="0"/>
                          <a:ea typeface="+mn-ea"/>
                          <a:cs typeface="Calibri" panose="020F0502020204030204" pitchFamily="34" charset="0"/>
                        </a:rPr>
                        <a:t> MOYENNE</a:t>
                      </a:r>
                      <a:endParaRPr lang="fr-CA" sz="900" b="1" kern="1200" noProof="0" dirty="0">
                        <a:solidFill>
                          <a:srgbClr val="222223"/>
                        </a:solidFill>
                        <a:latin typeface="Calibri" panose="020F0502020204030204" pitchFamily="34" charset="0"/>
                        <a:ea typeface="+mn-ea"/>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54,0 %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46,0 %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7"/>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800" b="0" i="1" kern="1200" noProof="0" dirty="0">
                          <a:solidFill>
                            <a:srgbClr val="222223"/>
                          </a:solidFill>
                          <a:latin typeface="Calibri" panose="020F0502020204030204" pitchFamily="34" charset="0"/>
                          <a:ea typeface="+mn-ea"/>
                          <a:cs typeface="Calibri" panose="020F0502020204030204" pitchFamily="34" charset="0"/>
                        </a:rPr>
                        <a:t>Répartition</a:t>
                      </a:r>
                      <a:r>
                        <a:rPr lang="fr-CA" sz="800" b="0" i="1" kern="1200" baseline="0" noProof="0" dirty="0">
                          <a:solidFill>
                            <a:srgbClr val="222223"/>
                          </a:solidFill>
                          <a:latin typeface="Calibri" panose="020F0502020204030204" pitchFamily="34" charset="0"/>
                          <a:ea typeface="+mn-ea"/>
                          <a:cs typeface="Calibri" panose="020F0502020204030204" pitchFamily="34" charset="0"/>
                        </a:rPr>
                        <a:t> moyenne 2018</a:t>
                      </a:r>
                      <a:endParaRPr lang="fr-CA" sz="800" b="0" i="1" kern="1200" noProof="0" dirty="0">
                        <a:solidFill>
                          <a:srgbClr val="222223"/>
                        </a:solidFill>
                        <a:latin typeface="Calibri" panose="020F0502020204030204" pitchFamily="34" charset="0"/>
                        <a:ea typeface="+mn-ea"/>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54,3 %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45,7 %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83577419"/>
                  </a:ext>
                </a:extLst>
              </a:tr>
            </a:tbl>
          </a:graphicData>
        </a:graphic>
      </p:graphicFrame>
      <p:sp>
        <p:nvSpPr>
          <p:cNvPr id="13" name="Rectangle: Rounded Corners 21">
            <a:extLst>
              <a:ext uri="{FF2B5EF4-FFF2-40B4-BE49-F238E27FC236}">
                <a16:creationId xmlns:a16="http://schemas.microsoft.com/office/drawing/2014/main" id="{1E11900A-0374-444E-BD71-3F27D2DFB8D2}"/>
              </a:ext>
            </a:extLst>
          </p:cNvPr>
          <p:cNvSpPr/>
          <p:nvPr>
            <p:custDataLst>
              <p:tags r:id="rId5"/>
            </p:custDataLst>
          </p:nvPr>
        </p:nvSpPr>
        <p:spPr>
          <a:xfrm>
            <a:off x="5316641" y="2232672"/>
            <a:ext cx="2387178" cy="59587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HOMMES – proportion plus élevée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primaire et secondaire (81,3 %)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Propriétaire de l’entreprise (59,7 %) </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316642" y="3001366"/>
            <a:ext cx="2387178" cy="93808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FEMMES – proportion plus élevée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tertiaire (52,9 %)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(57,7 %)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(55,3 %)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Commerce de détail (55,3 %)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(55,6 %) </a:t>
            </a:r>
          </a:p>
        </p:txBody>
      </p:sp>
      <p:sp>
        <p:nvSpPr>
          <p:cNvPr id="3" name="ZoneTexte 2">
            <a:extLst>
              <a:ext uri="{FF2B5EF4-FFF2-40B4-BE49-F238E27FC236}">
                <a16:creationId xmlns:a16="http://schemas.microsoft.com/office/drawing/2014/main" id="{037B9210-B1BD-2BC4-0E0A-9C79058C0BE3}"/>
              </a:ext>
            </a:extLst>
          </p:cNvPr>
          <p:cNvSpPr txBox="1"/>
          <p:nvPr>
            <p:custDataLst>
              <p:tags r:id="rId7"/>
            </p:custDataLst>
          </p:nvPr>
        </p:nvSpPr>
        <p:spPr>
          <a:xfrm>
            <a:off x="4572000" y="2233620"/>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4" name="ZoneTexte 3">
            <a:extLst>
              <a:ext uri="{FF2B5EF4-FFF2-40B4-BE49-F238E27FC236}">
                <a16:creationId xmlns:a16="http://schemas.microsoft.com/office/drawing/2014/main" id="{0DEB428C-6916-8988-E49F-68736A51EABB}"/>
              </a:ext>
            </a:extLst>
          </p:cNvPr>
          <p:cNvSpPr txBox="1"/>
          <p:nvPr>
            <p:custDataLst>
              <p:tags r:id="rId8"/>
            </p:custDataLst>
          </p:nvPr>
        </p:nvSpPr>
        <p:spPr>
          <a:xfrm>
            <a:off x="4572000" y="3148020"/>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5" name="ZoneTexte 6">
            <a:extLst>
              <a:ext uri="{FF2B5EF4-FFF2-40B4-BE49-F238E27FC236}">
                <a16:creationId xmlns:a16="http://schemas.microsoft.com/office/drawing/2014/main" id="{D3B868DE-E752-001E-E8EC-54C421D6C0F1}"/>
              </a:ext>
            </a:extLst>
          </p:cNvPr>
          <p:cNvSpPr txBox="1"/>
          <p:nvPr>
            <p:custDataLst>
              <p:tags r:id="rId9"/>
            </p:custDataLst>
          </p:nvPr>
        </p:nvSpPr>
        <p:spPr>
          <a:xfrm>
            <a:off x="427381" y="4664738"/>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Q5. Veuillez répartir en pourcentage vos employés selon le genre en %.</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Tree>
    <p:extLst>
      <p:ext uri="{BB962C8B-B14F-4D97-AF65-F5344CB8AC3E}">
        <p14:creationId xmlns:p14="http://schemas.microsoft.com/office/powerpoint/2010/main" val="204461694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23</a:t>
            </a:fld>
            <a:endParaRPr lang="fr-CA" dirty="0"/>
          </a:p>
        </p:txBody>
      </p:sp>
      <p:sp>
        <p:nvSpPr>
          <p:cNvPr id="8" name="TextBox 1">
            <a:extLst>
              <a:ext uri="{FF2B5EF4-FFF2-40B4-BE49-F238E27FC236}">
                <a16:creationId xmlns:a16="http://schemas.microsoft.com/office/drawing/2014/main" id="{C1A05870-10B5-4D87-A490-9FEA0DC8DE4A}"/>
              </a:ext>
            </a:extLst>
          </p:cNvPr>
          <p:cNvSpPr txBox="1"/>
          <p:nvPr>
            <p:custDataLst>
              <p:tags r:id="rId2"/>
            </p:custDataLst>
          </p:nvPr>
        </p:nvSpPr>
        <p:spPr>
          <a:xfrm>
            <a:off x="342947" y="629153"/>
            <a:ext cx="8289709" cy="215444"/>
          </a:xfrm>
          <a:prstGeom prst="rect">
            <a:avLst/>
          </a:prstGeom>
        </p:spPr>
        <p:txBody>
          <a:bodyPr vert="horz" wrap="square" lIns="91440" tIns="0" rIns="91440" bIns="0" rtlCol="0">
            <a:spAutoFit/>
          </a:bodyPr>
          <a:lstStyle/>
          <a:p>
            <a:pPr marL="4763" algn="just"/>
            <a:r>
              <a:rPr lang="fr-CA" sz="1400" b="0" dirty="0">
                <a:solidFill>
                  <a:srgbClr val="222223"/>
                </a:solidFill>
                <a:latin typeface="Calibri" panose="020F0502020204030204" pitchFamily="34" charset="0"/>
                <a:cs typeface="Calibri" panose="020F0502020204030204" pitchFamily="34" charset="0"/>
              </a:rPr>
              <a:t>Répartition moyenne des employés par genre selon les principaux secteurs d’activité</a:t>
            </a:r>
          </a:p>
        </p:txBody>
      </p:sp>
      <p:graphicFrame>
        <p:nvGraphicFramePr>
          <p:cNvPr id="17" name="Chart 25">
            <a:extLst>
              <a:ext uri="{FF2B5EF4-FFF2-40B4-BE49-F238E27FC236}">
                <a16:creationId xmlns:a16="http://schemas.microsoft.com/office/drawing/2014/main" id="{38442F9B-588A-4B6A-82CF-236FBE23C790}"/>
              </a:ext>
            </a:extLst>
          </p:cNvPr>
          <p:cNvGraphicFramePr/>
          <p:nvPr>
            <p:custDataLst>
              <p:tags r:id="rId3"/>
            </p:custDataLst>
            <p:extLst>
              <p:ext uri="{D42A27DB-BD31-4B8C-83A1-F6EECF244321}">
                <p14:modId xmlns:p14="http://schemas.microsoft.com/office/powerpoint/2010/main" val="4016078010"/>
              </p:ext>
            </p:extLst>
          </p:nvPr>
        </p:nvGraphicFramePr>
        <p:xfrm>
          <a:off x="235532" y="902517"/>
          <a:ext cx="7855377" cy="3330816"/>
        </p:xfrm>
        <a:graphic>
          <a:graphicData uri="http://schemas.openxmlformats.org/drawingml/2006/chart">
            <c:chart xmlns:c="http://schemas.openxmlformats.org/drawingml/2006/chart" xmlns:r="http://schemas.openxmlformats.org/officeDocument/2006/relationships" r:id="rId21"/>
          </a:graphicData>
        </a:graphic>
      </p:graphicFrame>
      <p:sp>
        <p:nvSpPr>
          <p:cNvPr id="33" name="Rectangle 32"/>
          <p:cNvSpPr/>
          <p:nvPr>
            <p:custDataLst>
              <p:tags r:id="rId4"/>
            </p:custDataLst>
          </p:nvPr>
        </p:nvSpPr>
        <p:spPr>
          <a:xfrm>
            <a:off x="4318236" y="1598095"/>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nvGrpSpPr>
          <p:cNvPr id="11" name="Groupe 10"/>
          <p:cNvGrpSpPr/>
          <p:nvPr>
            <p:custDataLst>
              <p:tags r:id="rId5"/>
            </p:custDataLst>
          </p:nvPr>
        </p:nvGrpSpPr>
        <p:grpSpPr>
          <a:xfrm>
            <a:off x="436774" y="1114331"/>
            <a:ext cx="7541876" cy="290867"/>
            <a:chOff x="682858" y="1030680"/>
            <a:chExt cx="7301577" cy="290867"/>
          </a:xfrm>
        </p:grpSpPr>
        <p:sp>
          <p:nvSpPr>
            <p:cNvPr id="55" name="Rectangle 54"/>
            <p:cNvSpPr/>
            <p:nvPr>
              <p:custDataLst>
                <p:tags r:id="rId18"/>
              </p:custDataLst>
            </p:nvPr>
          </p:nvSpPr>
          <p:spPr>
            <a:xfrm>
              <a:off x="682858" y="1030680"/>
              <a:ext cx="7301577" cy="290867"/>
            </a:xfrm>
            <a:prstGeom prst="rect">
              <a:avLst/>
            </a:pr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 name="ZoneTexte 3"/>
            <p:cNvSpPr txBox="1"/>
            <p:nvPr/>
          </p:nvSpPr>
          <p:spPr>
            <a:xfrm>
              <a:off x="771384" y="1041480"/>
              <a:ext cx="1450955" cy="246221"/>
            </a:xfrm>
            <a:prstGeom prst="rect">
              <a:avLst/>
            </a:prstGeom>
            <a:solidFill>
              <a:schemeClr val="bg1"/>
            </a:solidFill>
          </p:spPr>
          <p:txBody>
            <a:bodyPr wrap="square" rtlCol="0">
              <a:spAutoFit/>
            </a:bodyPr>
            <a:lstStyle/>
            <a:p>
              <a:pPr algn="r">
                <a:lnSpc>
                  <a:spcPts val="1200"/>
                </a:lnSpc>
              </a:pPr>
              <a:r>
                <a:rPr lang="fr-CA" sz="1000" dirty="0">
                  <a:latin typeface="+mn-lt"/>
                </a:rPr>
                <a:t>TOTAL DES ENTREPRISES</a:t>
              </a:r>
            </a:p>
          </p:txBody>
        </p:sp>
      </p:grpSp>
      <p:sp>
        <p:nvSpPr>
          <p:cNvPr id="41" name="Rectangle 40"/>
          <p:cNvSpPr/>
          <p:nvPr>
            <p:custDataLst>
              <p:tags r:id="rId6"/>
            </p:custDataLst>
          </p:nvPr>
        </p:nvSpPr>
        <p:spPr>
          <a:xfrm>
            <a:off x="3171643" y="3341350"/>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2" name="Rectangle 41"/>
          <p:cNvSpPr/>
          <p:nvPr>
            <p:custDataLst>
              <p:tags r:id="rId7"/>
            </p:custDataLst>
          </p:nvPr>
        </p:nvSpPr>
        <p:spPr>
          <a:xfrm>
            <a:off x="6284635" y="2044923"/>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0" name="Rectangle 59"/>
          <p:cNvSpPr/>
          <p:nvPr>
            <p:custDataLst>
              <p:tags r:id="rId8"/>
            </p:custDataLst>
          </p:nvPr>
        </p:nvSpPr>
        <p:spPr>
          <a:xfrm>
            <a:off x="6202360" y="2481594"/>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1" name="Rectangle 60"/>
          <p:cNvSpPr/>
          <p:nvPr>
            <p:custDataLst>
              <p:tags r:id="rId9"/>
            </p:custDataLst>
          </p:nvPr>
        </p:nvSpPr>
        <p:spPr>
          <a:xfrm>
            <a:off x="7261234" y="160861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5" name="Rectangle 64"/>
          <p:cNvSpPr/>
          <p:nvPr>
            <p:custDataLst>
              <p:tags r:id="rId10"/>
            </p:custDataLst>
          </p:nvPr>
        </p:nvSpPr>
        <p:spPr>
          <a:xfrm>
            <a:off x="3345717" y="2044923"/>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7" name="Rectangle 66"/>
          <p:cNvSpPr/>
          <p:nvPr>
            <p:custDataLst>
              <p:tags r:id="rId11"/>
            </p:custDataLst>
          </p:nvPr>
        </p:nvSpPr>
        <p:spPr>
          <a:xfrm>
            <a:off x="3260373" y="247632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8" name="Rectangle 67"/>
          <p:cNvSpPr/>
          <p:nvPr>
            <p:custDataLst>
              <p:tags r:id="rId12"/>
            </p:custDataLst>
          </p:nvPr>
        </p:nvSpPr>
        <p:spPr>
          <a:xfrm>
            <a:off x="6209917" y="2900883"/>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nvGrpSpPr>
          <p:cNvPr id="12" name="Groupe 11"/>
          <p:cNvGrpSpPr/>
          <p:nvPr>
            <p:custDataLst>
              <p:tags r:id="rId13"/>
            </p:custDataLst>
          </p:nvPr>
        </p:nvGrpSpPr>
        <p:grpSpPr>
          <a:xfrm>
            <a:off x="4605337" y="4141303"/>
            <a:ext cx="779840" cy="551025"/>
            <a:chOff x="8147980" y="2562817"/>
            <a:chExt cx="779840" cy="551025"/>
          </a:xfrm>
        </p:grpSpPr>
        <p:grpSp>
          <p:nvGrpSpPr>
            <p:cNvPr id="75" name="Groupe 74"/>
            <p:cNvGrpSpPr/>
            <p:nvPr/>
          </p:nvGrpSpPr>
          <p:grpSpPr>
            <a:xfrm>
              <a:off x="8212795" y="2574339"/>
              <a:ext cx="217141" cy="420623"/>
              <a:chOff x="4386417" y="3029008"/>
              <a:chExt cx="508017" cy="1019189"/>
            </a:xfrm>
            <a:solidFill>
              <a:srgbClr val="F46C31"/>
            </a:solidFill>
          </p:grpSpPr>
          <p:sp>
            <p:nvSpPr>
              <p:cNvPr id="88" name="Freeform 6"/>
              <p:cNvSpPr>
                <a:spLocks/>
              </p:cNvSpPr>
              <p:nvPr/>
            </p:nvSpPr>
            <p:spPr bwMode="auto">
              <a:xfrm>
                <a:off x="4386417" y="3214744"/>
                <a:ext cx="508017" cy="833453"/>
              </a:xfrm>
              <a:custGeom>
                <a:avLst/>
                <a:gdLst>
                  <a:gd name="T0" fmla="*/ 97 w 134"/>
                  <a:gd name="T1" fmla="*/ 61 h 220"/>
                  <a:gd name="T2" fmla="*/ 97 w 134"/>
                  <a:gd name="T3" fmla="*/ 220 h 220"/>
                  <a:gd name="T4" fmla="*/ 73 w 134"/>
                  <a:gd name="T5" fmla="*/ 220 h 220"/>
                  <a:gd name="T6" fmla="*/ 73 w 134"/>
                  <a:gd name="T7" fmla="*/ 114 h 220"/>
                  <a:gd name="T8" fmla="*/ 61 w 134"/>
                  <a:gd name="T9" fmla="*/ 114 h 220"/>
                  <a:gd name="T10" fmla="*/ 61 w 134"/>
                  <a:gd name="T11" fmla="*/ 220 h 220"/>
                  <a:gd name="T12" fmla="*/ 37 w 134"/>
                  <a:gd name="T13" fmla="*/ 220 h 220"/>
                  <a:gd name="T14" fmla="*/ 37 w 134"/>
                  <a:gd name="T15" fmla="*/ 62 h 220"/>
                  <a:gd name="T16" fmla="*/ 35 w 134"/>
                  <a:gd name="T17" fmla="*/ 62 h 220"/>
                  <a:gd name="T18" fmla="*/ 25 w 134"/>
                  <a:gd name="T19" fmla="*/ 103 h 220"/>
                  <a:gd name="T20" fmla="*/ 11 w 134"/>
                  <a:gd name="T21" fmla="*/ 114 h 220"/>
                  <a:gd name="T22" fmla="*/ 2 w 134"/>
                  <a:gd name="T23" fmla="*/ 100 h 220"/>
                  <a:gd name="T24" fmla="*/ 19 w 134"/>
                  <a:gd name="T25" fmla="*/ 27 h 220"/>
                  <a:gd name="T26" fmla="*/ 26 w 134"/>
                  <a:gd name="T27" fmla="*/ 18 h 220"/>
                  <a:gd name="T28" fmla="*/ 108 w 134"/>
                  <a:gd name="T29" fmla="*/ 18 h 220"/>
                  <a:gd name="T30" fmla="*/ 116 w 134"/>
                  <a:gd name="T31" fmla="*/ 30 h 220"/>
                  <a:gd name="T32" fmla="*/ 132 w 134"/>
                  <a:gd name="T33" fmla="*/ 96 h 220"/>
                  <a:gd name="T34" fmla="*/ 124 w 134"/>
                  <a:gd name="T35" fmla="*/ 113 h 220"/>
                  <a:gd name="T36" fmla="*/ 109 w 134"/>
                  <a:gd name="T37" fmla="*/ 101 h 220"/>
                  <a:gd name="T38" fmla="*/ 99 w 134"/>
                  <a:gd name="T39" fmla="*/ 61 h 220"/>
                  <a:gd name="T40" fmla="*/ 98 w 134"/>
                  <a:gd name="T41" fmla="*/ 56 h 220"/>
                  <a:gd name="T42" fmla="*/ 96 w 134"/>
                  <a:gd name="T43" fmla="*/ 56 h 220"/>
                  <a:gd name="T44" fmla="*/ 97 w 134"/>
                  <a:gd name="T45" fmla="*/ 6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4" h="220">
                    <a:moveTo>
                      <a:pt x="97" y="61"/>
                    </a:moveTo>
                    <a:cubicBezTo>
                      <a:pt x="97" y="114"/>
                      <a:pt x="97" y="167"/>
                      <a:pt x="97" y="220"/>
                    </a:cubicBezTo>
                    <a:cubicBezTo>
                      <a:pt x="89" y="220"/>
                      <a:pt x="82" y="220"/>
                      <a:pt x="73" y="220"/>
                    </a:cubicBezTo>
                    <a:cubicBezTo>
                      <a:pt x="73" y="185"/>
                      <a:pt x="73" y="150"/>
                      <a:pt x="73" y="114"/>
                    </a:cubicBezTo>
                    <a:cubicBezTo>
                      <a:pt x="69" y="114"/>
                      <a:pt x="66" y="114"/>
                      <a:pt x="61" y="114"/>
                    </a:cubicBezTo>
                    <a:cubicBezTo>
                      <a:pt x="61" y="149"/>
                      <a:pt x="61" y="184"/>
                      <a:pt x="61" y="220"/>
                    </a:cubicBezTo>
                    <a:cubicBezTo>
                      <a:pt x="53" y="220"/>
                      <a:pt x="45" y="220"/>
                      <a:pt x="37" y="220"/>
                    </a:cubicBezTo>
                    <a:cubicBezTo>
                      <a:pt x="37" y="167"/>
                      <a:pt x="37" y="115"/>
                      <a:pt x="37" y="62"/>
                    </a:cubicBezTo>
                    <a:cubicBezTo>
                      <a:pt x="36" y="62"/>
                      <a:pt x="36" y="62"/>
                      <a:pt x="35" y="62"/>
                    </a:cubicBezTo>
                    <a:cubicBezTo>
                      <a:pt x="32" y="76"/>
                      <a:pt x="28" y="90"/>
                      <a:pt x="25" y="103"/>
                    </a:cubicBezTo>
                    <a:cubicBezTo>
                      <a:pt x="23" y="110"/>
                      <a:pt x="19" y="115"/>
                      <a:pt x="11" y="114"/>
                    </a:cubicBezTo>
                    <a:cubicBezTo>
                      <a:pt x="4" y="113"/>
                      <a:pt x="0" y="107"/>
                      <a:pt x="2" y="100"/>
                    </a:cubicBezTo>
                    <a:cubicBezTo>
                      <a:pt x="7" y="75"/>
                      <a:pt x="13" y="51"/>
                      <a:pt x="19" y="27"/>
                    </a:cubicBezTo>
                    <a:cubicBezTo>
                      <a:pt x="20" y="24"/>
                      <a:pt x="23" y="21"/>
                      <a:pt x="26" y="18"/>
                    </a:cubicBezTo>
                    <a:cubicBezTo>
                      <a:pt x="49" y="1"/>
                      <a:pt x="84" y="0"/>
                      <a:pt x="108" y="18"/>
                    </a:cubicBezTo>
                    <a:cubicBezTo>
                      <a:pt x="112" y="20"/>
                      <a:pt x="115" y="26"/>
                      <a:pt x="116" y="30"/>
                    </a:cubicBezTo>
                    <a:cubicBezTo>
                      <a:pt x="122" y="52"/>
                      <a:pt x="127" y="74"/>
                      <a:pt x="132" y="96"/>
                    </a:cubicBezTo>
                    <a:cubicBezTo>
                      <a:pt x="134" y="103"/>
                      <a:pt x="133" y="110"/>
                      <a:pt x="124" y="113"/>
                    </a:cubicBezTo>
                    <a:cubicBezTo>
                      <a:pt x="117" y="115"/>
                      <a:pt x="111" y="111"/>
                      <a:pt x="109" y="101"/>
                    </a:cubicBezTo>
                    <a:cubicBezTo>
                      <a:pt x="106" y="88"/>
                      <a:pt x="103" y="75"/>
                      <a:pt x="99" y="61"/>
                    </a:cubicBezTo>
                    <a:cubicBezTo>
                      <a:pt x="99" y="59"/>
                      <a:pt x="98" y="58"/>
                      <a:pt x="98" y="56"/>
                    </a:cubicBezTo>
                    <a:cubicBezTo>
                      <a:pt x="97" y="56"/>
                      <a:pt x="97" y="56"/>
                      <a:pt x="96" y="56"/>
                    </a:cubicBezTo>
                    <a:cubicBezTo>
                      <a:pt x="96" y="58"/>
                      <a:pt x="97" y="59"/>
                      <a:pt x="97" y="61"/>
                    </a:cubicBezTo>
                    <a:close/>
                  </a:path>
                </a:pathLst>
              </a:custGeom>
              <a:solidFill>
                <a:srgbClr val="1B2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 name="Freeform 7"/>
              <p:cNvSpPr>
                <a:spLocks/>
              </p:cNvSpPr>
              <p:nvPr/>
            </p:nvSpPr>
            <p:spPr bwMode="auto">
              <a:xfrm>
                <a:off x="4548360" y="3029008"/>
                <a:ext cx="182569" cy="182567"/>
              </a:xfrm>
              <a:custGeom>
                <a:avLst/>
                <a:gdLst>
                  <a:gd name="T0" fmla="*/ 24 w 48"/>
                  <a:gd name="T1" fmla="*/ 0 h 48"/>
                  <a:gd name="T2" fmla="*/ 48 w 48"/>
                  <a:gd name="T3" fmla="*/ 24 h 48"/>
                  <a:gd name="T4" fmla="*/ 24 w 48"/>
                  <a:gd name="T5" fmla="*/ 48 h 48"/>
                  <a:gd name="T6" fmla="*/ 0 w 48"/>
                  <a:gd name="T7" fmla="*/ 24 h 48"/>
                  <a:gd name="T8" fmla="*/ 24 w 48"/>
                  <a:gd name="T9" fmla="*/ 0 h 48"/>
                </a:gdLst>
                <a:ahLst/>
                <a:cxnLst>
                  <a:cxn ang="0">
                    <a:pos x="T0" y="T1"/>
                  </a:cxn>
                  <a:cxn ang="0">
                    <a:pos x="T2" y="T3"/>
                  </a:cxn>
                  <a:cxn ang="0">
                    <a:pos x="T4" y="T5"/>
                  </a:cxn>
                  <a:cxn ang="0">
                    <a:pos x="T6" y="T7"/>
                  </a:cxn>
                  <a:cxn ang="0">
                    <a:pos x="T8" y="T9"/>
                  </a:cxn>
                </a:cxnLst>
                <a:rect l="0" t="0" r="r" b="b"/>
                <a:pathLst>
                  <a:path w="48" h="48">
                    <a:moveTo>
                      <a:pt x="24" y="0"/>
                    </a:moveTo>
                    <a:cubicBezTo>
                      <a:pt x="37" y="0"/>
                      <a:pt x="48" y="10"/>
                      <a:pt x="48" y="24"/>
                    </a:cubicBezTo>
                    <a:cubicBezTo>
                      <a:pt x="48" y="37"/>
                      <a:pt x="37" y="48"/>
                      <a:pt x="24" y="48"/>
                    </a:cubicBezTo>
                    <a:cubicBezTo>
                      <a:pt x="11" y="48"/>
                      <a:pt x="0" y="37"/>
                      <a:pt x="0" y="24"/>
                    </a:cubicBezTo>
                    <a:cubicBezTo>
                      <a:pt x="0" y="11"/>
                      <a:pt x="11" y="0"/>
                      <a:pt x="24" y="0"/>
                    </a:cubicBezTo>
                    <a:close/>
                  </a:path>
                </a:pathLst>
              </a:custGeom>
              <a:solidFill>
                <a:srgbClr val="1B2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 name="Freeform 8"/>
              <p:cNvSpPr>
                <a:spLocks/>
              </p:cNvSpPr>
              <p:nvPr/>
            </p:nvSpPr>
            <p:spPr bwMode="auto">
              <a:xfrm>
                <a:off x="4749802" y="3427415"/>
                <a:ext cx="11113" cy="19050"/>
              </a:xfrm>
              <a:custGeom>
                <a:avLst/>
                <a:gdLst>
                  <a:gd name="T0" fmla="*/ 1 w 3"/>
                  <a:gd name="T1" fmla="*/ 5 h 5"/>
                  <a:gd name="T2" fmla="*/ 0 w 3"/>
                  <a:gd name="T3" fmla="*/ 0 h 5"/>
                  <a:gd name="T4" fmla="*/ 2 w 3"/>
                  <a:gd name="T5" fmla="*/ 0 h 5"/>
                  <a:gd name="T6" fmla="*/ 3 w 3"/>
                  <a:gd name="T7" fmla="*/ 5 h 5"/>
                  <a:gd name="T8" fmla="*/ 1 w 3"/>
                  <a:gd name="T9" fmla="*/ 5 h 5"/>
                </a:gdLst>
                <a:ahLst/>
                <a:cxnLst>
                  <a:cxn ang="0">
                    <a:pos x="T0" y="T1"/>
                  </a:cxn>
                  <a:cxn ang="0">
                    <a:pos x="T2" y="T3"/>
                  </a:cxn>
                  <a:cxn ang="0">
                    <a:pos x="T4" y="T5"/>
                  </a:cxn>
                  <a:cxn ang="0">
                    <a:pos x="T6" y="T7"/>
                  </a:cxn>
                  <a:cxn ang="0">
                    <a:pos x="T8" y="T9"/>
                  </a:cxn>
                </a:cxnLst>
                <a:rect l="0" t="0" r="r" b="b"/>
                <a:pathLst>
                  <a:path w="3" h="5">
                    <a:moveTo>
                      <a:pt x="1" y="5"/>
                    </a:moveTo>
                    <a:cubicBezTo>
                      <a:pt x="1" y="3"/>
                      <a:pt x="0" y="2"/>
                      <a:pt x="0" y="0"/>
                    </a:cubicBezTo>
                    <a:cubicBezTo>
                      <a:pt x="1" y="0"/>
                      <a:pt x="1" y="0"/>
                      <a:pt x="2" y="0"/>
                    </a:cubicBezTo>
                    <a:cubicBezTo>
                      <a:pt x="2" y="2"/>
                      <a:pt x="3" y="3"/>
                      <a:pt x="3" y="5"/>
                    </a:cubicBezTo>
                    <a:cubicBezTo>
                      <a:pt x="3" y="5"/>
                      <a:pt x="2"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92" name="Groupe 91"/>
            <p:cNvGrpSpPr/>
            <p:nvPr/>
          </p:nvGrpSpPr>
          <p:grpSpPr>
            <a:xfrm>
              <a:off x="8644872" y="2562817"/>
              <a:ext cx="219126" cy="432145"/>
              <a:chOff x="4216400" y="3244850"/>
              <a:chExt cx="512763" cy="1011238"/>
            </a:xfrm>
          </p:grpSpPr>
          <p:sp>
            <p:nvSpPr>
              <p:cNvPr id="108" name="Freeform 13"/>
              <p:cNvSpPr>
                <a:spLocks/>
              </p:cNvSpPr>
              <p:nvPr/>
            </p:nvSpPr>
            <p:spPr bwMode="auto">
              <a:xfrm>
                <a:off x="4216400" y="3433763"/>
                <a:ext cx="512763" cy="822325"/>
              </a:xfrm>
              <a:custGeom>
                <a:avLst/>
                <a:gdLst>
                  <a:gd name="T0" fmla="*/ 92 w 136"/>
                  <a:gd name="T1" fmla="*/ 47 h 217"/>
                  <a:gd name="T2" fmla="*/ 114 w 136"/>
                  <a:gd name="T3" fmla="*/ 134 h 217"/>
                  <a:gd name="T4" fmla="*/ 98 w 136"/>
                  <a:gd name="T5" fmla="*/ 134 h 217"/>
                  <a:gd name="T6" fmla="*/ 98 w 136"/>
                  <a:gd name="T7" fmla="*/ 217 h 217"/>
                  <a:gd name="T8" fmla="*/ 74 w 136"/>
                  <a:gd name="T9" fmla="*/ 217 h 217"/>
                  <a:gd name="T10" fmla="*/ 74 w 136"/>
                  <a:gd name="T11" fmla="*/ 135 h 217"/>
                  <a:gd name="T12" fmla="*/ 62 w 136"/>
                  <a:gd name="T13" fmla="*/ 135 h 217"/>
                  <a:gd name="T14" fmla="*/ 62 w 136"/>
                  <a:gd name="T15" fmla="*/ 217 h 217"/>
                  <a:gd name="T16" fmla="*/ 39 w 136"/>
                  <a:gd name="T17" fmla="*/ 217 h 217"/>
                  <a:gd name="T18" fmla="*/ 39 w 136"/>
                  <a:gd name="T19" fmla="*/ 135 h 217"/>
                  <a:gd name="T20" fmla="*/ 23 w 136"/>
                  <a:gd name="T21" fmla="*/ 134 h 217"/>
                  <a:gd name="T22" fmla="*/ 43 w 136"/>
                  <a:gd name="T23" fmla="*/ 46 h 217"/>
                  <a:gd name="T24" fmla="*/ 40 w 136"/>
                  <a:gd name="T25" fmla="*/ 55 h 217"/>
                  <a:gd name="T26" fmla="*/ 26 w 136"/>
                  <a:gd name="T27" fmla="*/ 101 h 217"/>
                  <a:gd name="T28" fmla="*/ 11 w 136"/>
                  <a:gd name="T29" fmla="*/ 110 h 217"/>
                  <a:gd name="T30" fmla="*/ 3 w 136"/>
                  <a:gd name="T31" fmla="*/ 95 h 217"/>
                  <a:gd name="T32" fmla="*/ 25 w 136"/>
                  <a:gd name="T33" fmla="*/ 21 h 217"/>
                  <a:gd name="T34" fmla="*/ 32 w 136"/>
                  <a:gd name="T35" fmla="*/ 13 h 217"/>
                  <a:gd name="T36" fmla="*/ 105 w 136"/>
                  <a:gd name="T37" fmla="*/ 14 h 217"/>
                  <a:gd name="T38" fmla="*/ 112 w 136"/>
                  <a:gd name="T39" fmla="*/ 23 h 217"/>
                  <a:gd name="T40" fmla="*/ 133 w 136"/>
                  <a:gd name="T41" fmla="*/ 92 h 217"/>
                  <a:gd name="T42" fmla="*/ 125 w 136"/>
                  <a:gd name="T43" fmla="*/ 110 h 217"/>
                  <a:gd name="T44" fmla="*/ 110 w 136"/>
                  <a:gd name="T45" fmla="*/ 99 h 217"/>
                  <a:gd name="T46" fmla="*/ 94 w 136"/>
                  <a:gd name="T47" fmla="*/ 46 h 217"/>
                  <a:gd name="T48" fmla="*/ 92 w 136"/>
                  <a:gd name="T49" fmla="*/ 4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6" h="217">
                    <a:moveTo>
                      <a:pt x="92" y="47"/>
                    </a:moveTo>
                    <a:cubicBezTo>
                      <a:pt x="93" y="77"/>
                      <a:pt x="108" y="105"/>
                      <a:pt x="114" y="134"/>
                    </a:cubicBezTo>
                    <a:cubicBezTo>
                      <a:pt x="109" y="134"/>
                      <a:pt x="104" y="134"/>
                      <a:pt x="98" y="134"/>
                    </a:cubicBezTo>
                    <a:cubicBezTo>
                      <a:pt x="98" y="162"/>
                      <a:pt x="98" y="190"/>
                      <a:pt x="98" y="217"/>
                    </a:cubicBezTo>
                    <a:cubicBezTo>
                      <a:pt x="90" y="217"/>
                      <a:pt x="83" y="217"/>
                      <a:pt x="74" y="217"/>
                    </a:cubicBezTo>
                    <a:cubicBezTo>
                      <a:pt x="74" y="190"/>
                      <a:pt x="74" y="163"/>
                      <a:pt x="74" y="135"/>
                    </a:cubicBezTo>
                    <a:cubicBezTo>
                      <a:pt x="70" y="135"/>
                      <a:pt x="67" y="135"/>
                      <a:pt x="62" y="135"/>
                    </a:cubicBezTo>
                    <a:cubicBezTo>
                      <a:pt x="62" y="162"/>
                      <a:pt x="62" y="189"/>
                      <a:pt x="62" y="217"/>
                    </a:cubicBezTo>
                    <a:cubicBezTo>
                      <a:pt x="54" y="217"/>
                      <a:pt x="47" y="217"/>
                      <a:pt x="39" y="217"/>
                    </a:cubicBezTo>
                    <a:cubicBezTo>
                      <a:pt x="39" y="190"/>
                      <a:pt x="39" y="163"/>
                      <a:pt x="39" y="135"/>
                    </a:cubicBezTo>
                    <a:cubicBezTo>
                      <a:pt x="33" y="135"/>
                      <a:pt x="28" y="135"/>
                      <a:pt x="23" y="134"/>
                    </a:cubicBezTo>
                    <a:cubicBezTo>
                      <a:pt x="29" y="105"/>
                      <a:pt x="43" y="77"/>
                      <a:pt x="43" y="46"/>
                    </a:cubicBezTo>
                    <a:cubicBezTo>
                      <a:pt x="42" y="49"/>
                      <a:pt x="41" y="52"/>
                      <a:pt x="40" y="55"/>
                    </a:cubicBezTo>
                    <a:cubicBezTo>
                      <a:pt x="35" y="70"/>
                      <a:pt x="31" y="85"/>
                      <a:pt x="26" y="101"/>
                    </a:cubicBezTo>
                    <a:cubicBezTo>
                      <a:pt x="24" y="108"/>
                      <a:pt x="19" y="112"/>
                      <a:pt x="11" y="110"/>
                    </a:cubicBezTo>
                    <a:cubicBezTo>
                      <a:pt x="3" y="108"/>
                      <a:pt x="0" y="102"/>
                      <a:pt x="3" y="95"/>
                    </a:cubicBezTo>
                    <a:cubicBezTo>
                      <a:pt x="10" y="70"/>
                      <a:pt x="17" y="46"/>
                      <a:pt x="25" y="21"/>
                    </a:cubicBezTo>
                    <a:cubicBezTo>
                      <a:pt x="26" y="18"/>
                      <a:pt x="29" y="15"/>
                      <a:pt x="32" y="13"/>
                    </a:cubicBezTo>
                    <a:cubicBezTo>
                      <a:pt x="57" y="0"/>
                      <a:pt x="81" y="0"/>
                      <a:pt x="105" y="14"/>
                    </a:cubicBezTo>
                    <a:cubicBezTo>
                      <a:pt x="108" y="16"/>
                      <a:pt x="111" y="19"/>
                      <a:pt x="112" y="23"/>
                    </a:cubicBezTo>
                    <a:cubicBezTo>
                      <a:pt x="119" y="46"/>
                      <a:pt x="126" y="69"/>
                      <a:pt x="133" y="92"/>
                    </a:cubicBezTo>
                    <a:cubicBezTo>
                      <a:pt x="136" y="102"/>
                      <a:pt x="133" y="109"/>
                      <a:pt x="125" y="110"/>
                    </a:cubicBezTo>
                    <a:cubicBezTo>
                      <a:pt x="117" y="112"/>
                      <a:pt x="112" y="107"/>
                      <a:pt x="110" y="99"/>
                    </a:cubicBezTo>
                    <a:cubicBezTo>
                      <a:pt x="105" y="82"/>
                      <a:pt x="99" y="64"/>
                      <a:pt x="94" y="46"/>
                    </a:cubicBezTo>
                    <a:cubicBezTo>
                      <a:pt x="93" y="47"/>
                      <a:pt x="93" y="47"/>
                      <a:pt x="92" y="47"/>
                    </a:cubicBezTo>
                    <a:close/>
                  </a:path>
                </a:pathLst>
              </a:custGeom>
              <a:solidFill>
                <a:srgbClr val="F46C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 name="Freeform 17"/>
              <p:cNvSpPr>
                <a:spLocks/>
              </p:cNvSpPr>
              <p:nvPr/>
            </p:nvSpPr>
            <p:spPr bwMode="auto">
              <a:xfrm>
                <a:off x="4383088" y="3244850"/>
                <a:ext cx="184150" cy="182562"/>
              </a:xfrm>
              <a:custGeom>
                <a:avLst/>
                <a:gdLst>
                  <a:gd name="T0" fmla="*/ 24 w 49"/>
                  <a:gd name="T1" fmla="*/ 47 h 48"/>
                  <a:gd name="T2" fmla="*/ 0 w 49"/>
                  <a:gd name="T3" fmla="*/ 23 h 48"/>
                  <a:gd name="T4" fmla="*/ 25 w 49"/>
                  <a:gd name="T5" fmla="*/ 0 h 48"/>
                  <a:gd name="T6" fmla="*/ 48 w 49"/>
                  <a:gd name="T7" fmla="*/ 24 h 48"/>
                  <a:gd name="T8" fmla="*/ 24 w 49"/>
                  <a:gd name="T9" fmla="*/ 47 h 48"/>
                </a:gdLst>
                <a:ahLst/>
                <a:cxnLst>
                  <a:cxn ang="0">
                    <a:pos x="T0" y="T1"/>
                  </a:cxn>
                  <a:cxn ang="0">
                    <a:pos x="T2" y="T3"/>
                  </a:cxn>
                  <a:cxn ang="0">
                    <a:pos x="T4" y="T5"/>
                  </a:cxn>
                  <a:cxn ang="0">
                    <a:pos x="T6" y="T7"/>
                  </a:cxn>
                  <a:cxn ang="0">
                    <a:pos x="T8" y="T9"/>
                  </a:cxn>
                </a:cxnLst>
                <a:rect l="0" t="0" r="r" b="b"/>
                <a:pathLst>
                  <a:path w="49" h="48">
                    <a:moveTo>
                      <a:pt x="24" y="47"/>
                    </a:moveTo>
                    <a:cubicBezTo>
                      <a:pt x="11" y="47"/>
                      <a:pt x="0" y="37"/>
                      <a:pt x="0" y="23"/>
                    </a:cubicBezTo>
                    <a:cubicBezTo>
                      <a:pt x="1" y="10"/>
                      <a:pt x="11" y="0"/>
                      <a:pt x="25" y="0"/>
                    </a:cubicBezTo>
                    <a:cubicBezTo>
                      <a:pt x="38" y="0"/>
                      <a:pt x="49" y="11"/>
                      <a:pt x="48" y="24"/>
                    </a:cubicBezTo>
                    <a:cubicBezTo>
                      <a:pt x="48" y="37"/>
                      <a:pt x="37" y="48"/>
                      <a:pt x="24" y="47"/>
                    </a:cubicBezTo>
                    <a:close/>
                  </a:path>
                </a:pathLst>
              </a:custGeom>
              <a:solidFill>
                <a:srgbClr val="F46C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sp>
          <p:nvSpPr>
            <p:cNvPr id="110" name="TextBox 24">
              <a:extLst>
                <a:ext uri="{FF2B5EF4-FFF2-40B4-BE49-F238E27FC236}">
                  <a16:creationId xmlns:a16="http://schemas.microsoft.com/office/drawing/2014/main" id="{2DB76B87-1836-42CE-92F4-88BCF5520F1B}"/>
                </a:ext>
              </a:extLst>
            </p:cNvPr>
            <p:cNvSpPr txBox="1"/>
            <p:nvPr/>
          </p:nvSpPr>
          <p:spPr>
            <a:xfrm>
              <a:off x="8147980" y="3006120"/>
              <a:ext cx="346770"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Hommes</a:t>
              </a:r>
            </a:p>
          </p:txBody>
        </p:sp>
        <p:sp>
          <p:nvSpPr>
            <p:cNvPr id="111" name="TextBox 24">
              <a:extLst>
                <a:ext uri="{FF2B5EF4-FFF2-40B4-BE49-F238E27FC236}">
                  <a16:creationId xmlns:a16="http://schemas.microsoft.com/office/drawing/2014/main" id="{2DB76B87-1836-42CE-92F4-88BCF5520F1B}"/>
                </a:ext>
              </a:extLst>
            </p:cNvPr>
            <p:cNvSpPr txBox="1"/>
            <p:nvPr/>
          </p:nvSpPr>
          <p:spPr>
            <a:xfrm>
              <a:off x="8581050" y="3006120"/>
              <a:ext cx="346770"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Femmes</a:t>
              </a:r>
            </a:p>
          </p:txBody>
        </p:sp>
      </p:grpSp>
      <p:sp>
        <p:nvSpPr>
          <p:cNvPr id="32" name="Rectangle 3">
            <a:extLst>
              <a:ext uri="{FF2B5EF4-FFF2-40B4-BE49-F238E27FC236}">
                <a16:creationId xmlns:a16="http://schemas.microsoft.com/office/drawing/2014/main" id="{493FB083-B742-40F6-B376-07D2E72CAA9C}"/>
              </a:ext>
            </a:extLst>
          </p:cNvPr>
          <p:cNvSpPr>
            <a:spLocks noChangeArrowheads="1"/>
          </p:cNvSpPr>
          <p:nvPr>
            <p:custDataLst>
              <p:tags r:id="rId14"/>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Répartition des employés selon le genre (2/2)</a:t>
            </a:r>
          </a:p>
        </p:txBody>
      </p:sp>
      <p:sp>
        <p:nvSpPr>
          <p:cNvPr id="34" name="ZoneTexte 6">
            <a:extLst>
              <a:ext uri="{FF2B5EF4-FFF2-40B4-BE49-F238E27FC236}">
                <a16:creationId xmlns:a16="http://schemas.microsoft.com/office/drawing/2014/main" id="{76E0B66D-B8A6-4136-AD47-F1107F973286}"/>
              </a:ext>
            </a:extLst>
          </p:cNvPr>
          <p:cNvSpPr txBox="1"/>
          <p:nvPr>
            <p:custDataLst>
              <p:tags r:id="rId15"/>
            </p:custDataLst>
          </p:nvPr>
        </p:nvSpPr>
        <p:spPr>
          <a:xfrm>
            <a:off x="427381" y="4664738"/>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Q5. Veuillez répartir en pourcentage vos employés selon le genre en %.</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
        <p:nvSpPr>
          <p:cNvPr id="5" name="Rectangle 4">
            <a:extLst>
              <a:ext uri="{FF2B5EF4-FFF2-40B4-BE49-F238E27FC236}">
                <a16:creationId xmlns:a16="http://schemas.microsoft.com/office/drawing/2014/main" id="{3A8A4A01-85F7-F267-9027-CC22F13BD131}"/>
              </a:ext>
            </a:extLst>
          </p:cNvPr>
          <p:cNvSpPr/>
          <p:nvPr>
            <p:custDataLst>
              <p:tags r:id="rId16"/>
            </p:custDataLst>
          </p:nvPr>
        </p:nvSpPr>
        <p:spPr>
          <a:xfrm>
            <a:off x="3263083" y="2914630"/>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10" name="Rectangle 9">
            <a:extLst>
              <a:ext uri="{FF2B5EF4-FFF2-40B4-BE49-F238E27FC236}">
                <a16:creationId xmlns:a16="http://schemas.microsoft.com/office/drawing/2014/main" id="{733CD933-E510-72AA-97B9-D63D5C445187}"/>
              </a:ext>
            </a:extLst>
          </p:cNvPr>
          <p:cNvSpPr/>
          <p:nvPr>
            <p:custDataLst>
              <p:tags r:id="rId17"/>
            </p:custDataLst>
          </p:nvPr>
        </p:nvSpPr>
        <p:spPr>
          <a:xfrm>
            <a:off x="6110857" y="3335223"/>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6918140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24</a:t>
            </a:fld>
            <a:endParaRPr lang="fr-CA"/>
          </a:p>
        </p:txBody>
      </p:sp>
      <p:sp>
        <p:nvSpPr>
          <p:cNvPr id="7" name="Rectangle 3"/>
          <p:cNvSpPr>
            <a:spLocks noChangeArrowheads="1"/>
          </p:cNvSpPr>
          <p:nvPr>
            <p:custDataLst>
              <p:tags r:id="rId2"/>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Répartition des employés selon l’âge (1/2)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300415" y="648577"/>
            <a:ext cx="8289709" cy="1846659"/>
          </a:xfrm>
          <a:prstGeom prst="rect">
            <a:avLst/>
          </a:prstGeom>
        </p:spPr>
        <p:txBody>
          <a:bodyPr vert="horz" wrap="square" lIns="91440" tIns="0" rIns="91440" bIns="0" rtlCol="0">
            <a:spAutoFit/>
          </a:bodyPr>
          <a:lstStyle/>
          <a:p>
            <a:pPr marL="4763" algn="just">
              <a:spcAft>
                <a:spcPts val="400"/>
              </a:spcAft>
            </a:pPr>
            <a:r>
              <a:rPr lang="fr-CA" sz="1100" b="0" dirty="0">
                <a:solidFill>
                  <a:srgbClr val="222223"/>
                </a:solidFill>
                <a:latin typeface="Calibri" panose="020F0502020204030204" pitchFamily="34" charset="0"/>
                <a:cs typeface="Calibri" panose="020F0502020204030204" pitchFamily="34" charset="0"/>
              </a:rPr>
              <a:t>Les données sur l’âge des employés montrent que la main-d’œuvre des entreprises répondantes est assez âgée. Sept employés sur dix (70 %) sont âgés de 35 ans ou plus et près du tiers (30 %) ont 55 ans ou plus. Seulement 12 % des employés ont moins de 25 ans et 45 % des entreprises n’ont aucun employé âgé de moins de 25 ans. Des variations minimes et non significatives sont observées par rapport au sondage de 2018.</a:t>
            </a:r>
          </a:p>
          <a:p>
            <a:pPr marL="4763" algn="just">
              <a:spcAft>
                <a:spcPts val="400"/>
              </a:spcAft>
            </a:pPr>
            <a:r>
              <a:rPr lang="fr-CA" sz="1100" b="0" dirty="0">
                <a:solidFill>
                  <a:srgbClr val="222223"/>
                </a:solidFill>
                <a:latin typeface="Calibri" panose="020F0502020204030204" pitchFamily="34" charset="0"/>
                <a:cs typeface="Calibri" panose="020F0502020204030204" pitchFamily="34" charset="0"/>
              </a:rPr>
              <a:t>La proportion de jeunes employés (&lt;25 ans) est plus élevée que la moyenne dans le secteur primaire et plus basse que la moyenne dans les autres services du secteur tertiaire. Les secteurs public et parapublic comptent une plus forte proportion que la moyenne d’employés ayant entre 35 et 54 ans.</a:t>
            </a:r>
          </a:p>
          <a:p>
            <a:pPr marL="4763" algn="just">
              <a:spcAft>
                <a:spcPts val="400"/>
              </a:spcAft>
            </a:pPr>
            <a:r>
              <a:rPr lang="fr-CA" sz="1100" b="0" dirty="0">
                <a:solidFill>
                  <a:srgbClr val="222223"/>
                </a:solidFill>
                <a:latin typeface="Calibri" panose="020F0502020204030204" pitchFamily="34" charset="0"/>
                <a:cs typeface="Calibri" panose="020F0502020204030204" pitchFamily="34" charset="0"/>
              </a:rPr>
              <a:t>La proportion d’employés plus âgés (55+ ans) est plus élevée que la moyenne dans autres services du secteur tertiaire, dans les microentreprises (1 à 4 employés) et chez celles où le propriétaire était le répondant. Elle est plus basse que la moyenne dans les secteurs public et parapublic.</a:t>
            </a:r>
          </a:p>
        </p:txBody>
      </p:sp>
      <p:graphicFrame>
        <p:nvGraphicFramePr>
          <p:cNvPr id="10" name="Table 3">
            <a:extLst>
              <a:ext uri="{FF2B5EF4-FFF2-40B4-BE49-F238E27FC236}">
                <a16:creationId xmlns:a16="http://schemas.microsoft.com/office/drawing/2014/main" id="{BC4A3EB7-433C-427A-9A3F-3483B61BD4E3}"/>
              </a:ext>
            </a:extLst>
          </p:cNvPr>
          <p:cNvGraphicFramePr>
            <a:graphicFrameLocks noGrp="1"/>
          </p:cNvGraphicFramePr>
          <p:nvPr>
            <p:custDataLst>
              <p:tags r:id="rId4"/>
            </p:custDataLst>
            <p:extLst>
              <p:ext uri="{D42A27DB-BD31-4B8C-83A1-F6EECF244321}">
                <p14:modId xmlns:p14="http://schemas.microsoft.com/office/powerpoint/2010/main" val="3397981334"/>
              </p:ext>
            </p:extLst>
          </p:nvPr>
        </p:nvGraphicFramePr>
        <p:xfrm>
          <a:off x="490331" y="2536215"/>
          <a:ext cx="4233830" cy="1651741"/>
        </p:xfrm>
        <a:graphic>
          <a:graphicData uri="http://schemas.openxmlformats.org/drawingml/2006/table">
            <a:tbl>
              <a:tblPr firstRow="1" bandRow="1">
                <a:tableStyleId>{073A0DAA-6AF3-43AB-8588-CEC1D06C72B9}</a:tableStyleId>
              </a:tblPr>
              <a:tblGrid>
                <a:gridCol w="1909374">
                  <a:extLst>
                    <a:ext uri="{9D8B030D-6E8A-4147-A177-3AD203B41FA5}">
                      <a16:colId xmlns:a16="http://schemas.microsoft.com/office/drawing/2014/main" val="20000"/>
                    </a:ext>
                  </a:extLst>
                </a:gridCol>
                <a:gridCol w="581114">
                  <a:extLst>
                    <a:ext uri="{9D8B030D-6E8A-4147-A177-3AD203B41FA5}">
                      <a16:colId xmlns:a16="http://schemas.microsoft.com/office/drawing/2014/main" val="20002"/>
                    </a:ext>
                  </a:extLst>
                </a:gridCol>
                <a:gridCol w="581114">
                  <a:extLst>
                    <a:ext uri="{9D8B030D-6E8A-4147-A177-3AD203B41FA5}">
                      <a16:colId xmlns:a16="http://schemas.microsoft.com/office/drawing/2014/main" val="20001"/>
                    </a:ext>
                  </a:extLst>
                </a:gridCol>
                <a:gridCol w="581114">
                  <a:extLst>
                    <a:ext uri="{9D8B030D-6E8A-4147-A177-3AD203B41FA5}">
                      <a16:colId xmlns:a16="http://schemas.microsoft.com/office/drawing/2014/main" val="1184875257"/>
                    </a:ext>
                  </a:extLst>
                </a:gridCol>
                <a:gridCol w="581114">
                  <a:extLst>
                    <a:ext uri="{9D8B030D-6E8A-4147-A177-3AD203B41FA5}">
                      <a16:colId xmlns:a16="http://schemas.microsoft.com/office/drawing/2014/main" val="20004"/>
                    </a:ext>
                  </a:extLst>
                </a:gridCol>
              </a:tblGrid>
              <a:tr h="376278">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Moins de </a:t>
                      </a:r>
                    </a:p>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25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25-34 </a:t>
                      </a:r>
                    </a:p>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35-54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950" b="0" noProof="0" dirty="0">
                          <a:solidFill>
                            <a:schemeClr val="tx1"/>
                          </a:solidFill>
                          <a:latin typeface="Calibri" panose="020F0502020204030204" pitchFamily="34" charset="0"/>
                          <a:cs typeface="Calibri" panose="020F0502020204030204" pitchFamily="34" charset="0"/>
                        </a:rPr>
                        <a:t>55 ans et plus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06749">
                <a:tc>
                  <a:txBody>
                    <a:bodyPr/>
                    <a:lstStyle/>
                    <a:p>
                      <a:pPr algn="r">
                        <a:lnSpc>
                          <a:spcPct val="100000"/>
                        </a:lnSpc>
                      </a:pPr>
                      <a:endParaRPr lang="fr-CA" sz="900" i="1" noProof="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Proportion</a:t>
                      </a:r>
                      <a:r>
                        <a:rPr lang="fr-CA" sz="900" b="1" i="0" baseline="0" noProof="0" dirty="0">
                          <a:solidFill>
                            <a:srgbClr val="222223"/>
                          </a:solidFill>
                          <a:latin typeface="Calibri" panose="020F0502020204030204" pitchFamily="34" charset="0"/>
                          <a:cs typeface="Calibri" panose="020F0502020204030204" pitchFamily="34" charset="0"/>
                        </a:rPr>
                        <a:t> des employés</a:t>
                      </a:r>
                      <a:endParaRPr lang="fr-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0 %</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37 %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14 %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1 %  à 49 %</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50 %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54 %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45 %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50 % et plus</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41 %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6"/>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kern="1200" noProof="0" dirty="0">
                          <a:solidFill>
                            <a:srgbClr val="222223"/>
                          </a:solidFill>
                          <a:latin typeface="Calibri" panose="020F0502020204030204" pitchFamily="34" charset="0"/>
                          <a:ea typeface="+mn-ea"/>
                          <a:cs typeface="Calibri" panose="020F0502020204030204" pitchFamily="34" charset="0"/>
                        </a:rPr>
                        <a:t>RÉPARTITION</a:t>
                      </a:r>
                      <a:r>
                        <a:rPr lang="fr-CA" sz="900" b="1" kern="1200" baseline="0" noProof="0" dirty="0">
                          <a:solidFill>
                            <a:srgbClr val="222223"/>
                          </a:solidFill>
                          <a:latin typeface="Calibri" panose="020F0502020204030204" pitchFamily="34" charset="0"/>
                          <a:ea typeface="+mn-ea"/>
                          <a:cs typeface="Calibri" panose="020F0502020204030204" pitchFamily="34" charset="0"/>
                        </a:rPr>
                        <a:t> MOYENNE</a:t>
                      </a:r>
                      <a:endParaRPr lang="fr-CA" sz="900" b="1" kern="1200" noProof="0" dirty="0">
                        <a:solidFill>
                          <a:srgbClr val="222223"/>
                        </a:solidFill>
                        <a:latin typeface="Calibri" panose="020F0502020204030204" pitchFamily="34" charset="0"/>
                        <a:ea typeface="+mn-ea"/>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12,4 %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17,6 %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39,8 %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30,2 %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7"/>
                  </a:ext>
                </a:extLst>
              </a:tr>
              <a:tr h="17811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800" b="0" i="1" kern="1200" noProof="0" dirty="0">
                          <a:solidFill>
                            <a:srgbClr val="222223"/>
                          </a:solidFill>
                          <a:latin typeface="Calibri" panose="020F0502020204030204" pitchFamily="34" charset="0"/>
                          <a:ea typeface="+mn-ea"/>
                          <a:cs typeface="Calibri" panose="020F0502020204030204" pitchFamily="34" charset="0"/>
                        </a:rPr>
                        <a:t>Répartition</a:t>
                      </a:r>
                      <a:r>
                        <a:rPr lang="fr-CA" sz="800" b="0" i="1" kern="1200" baseline="0" noProof="0" dirty="0">
                          <a:solidFill>
                            <a:srgbClr val="222223"/>
                          </a:solidFill>
                          <a:latin typeface="Calibri" panose="020F0502020204030204" pitchFamily="34" charset="0"/>
                          <a:ea typeface="+mn-ea"/>
                          <a:cs typeface="Calibri" panose="020F0502020204030204" pitchFamily="34" charset="0"/>
                        </a:rPr>
                        <a:t> moyenne 2018</a:t>
                      </a:r>
                      <a:endParaRPr lang="fr-CA" sz="800" b="0" i="1" kern="1200" noProof="0" dirty="0">
                        <a:solidFill>
                          <a:srgbClr val="222223"/>
                        </a:solidFill>
                        <a:latin typeface="Calibri" panose="020F0502020204030204" pitchFamily="34" charset="0"/>
                        <a:ea typeface="+mn-ea"/>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11,7 %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18,9 %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39,9 %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29,5 %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396445123"/>
                  </a:ext>
                </a:extLst>
              </a:tr>
            </a:tbl>
          </a:graphicData>
        </a:graphic>
      </p:graphicFrame>
      <p:sp>
        <p:nvSpPr>
          <p:cNvPr id="9" name="ZoneTexte 6"/>
          <p:cNvSpPr txBox="1"/>
          <p:nvPr>
            <p:custDataLst>
              <p:tags r:id="rId5"/>
            </p:custDataLst>
          </p:nvPr>
        </p:nvSpPr>
        <p:spPr>
          <a:xfrm>
            <a:off x="427381" y="4671364"/>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Q6. Veuillez répartir en pourcentage vos employés selon l’âge.</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838777" y="2610582"/>
            <a:ext cx="2369619" cy="33855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MOINS 25 ANS – proportion plus élevée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(19,7 %)</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7"/>
            </p:custDataLst>
          </p:nvPr>
        </p:nvSpPr>
        <p:spPr>
          <a:xfrm>
            <a:off x="5838777" y="3042582"/>
            <a:ext cx="2369619" cy="33855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25-34 ANS – proportion plus élevée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(22,6 %)</a:t>
            </a:r>
          </a:p>
        </p:txBody>
      </p:sp>
      <p:sp>
        <p:nvSpPr>
          <p:cNvPr id="15" name="Rectangle: Rounded Corners 21">
            <a:extLst>
              <a:ext uri="{FF2B5EF4-FFF2-40B4-BE49-F238E27FC236}">
                <a16:creationId xmlns:a16="http://schemas.microsoft.com/office/drawing/2014/main" id="{1E11900A-0374-444E-BD71-3F27D2DFB8D2}"/>
              </a:ext>
            </a:extLst>
          </p:cNvPr>
          <p:cNvSpPr/>
          <p:nvPr>
            <p:custDataLst>
              <p:tags r:id="rId8"/>
            </p:custDataLst>
          </p:nvPr>
        </p:nvSpPr>
        <p:spPr>
          <a:xfrm>
            <a:off x="5838777" y="3476212"/>
            <a:ext cx="2369619" cy="434889"/>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35-54 ANS – proportion plus élevée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(46,4 %)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(44,4 %)</a:t>
            </a:r>
          </a:p>
        </p:txBody>
      </p:sp>
      <p:sp>
        <p:nvSpPr>
          <p:cNvPr id="16" name="Rectangle: Rounded Corners 21">
            <a:extLst>
              <a:ext uri="{FF2B5EF4-FFF2-40B4-BE49-F238E27FC236}">
                <a16:creationId xmlns:a16="http://schemas.microsoft.com/office/drawing/2014/main" id="{1E11900A-0374-444E-BD71-3F27D2DFB8D2}"/>
              </a:ext>
            </a:extLst>
          </p:cNvPr>
          <p:cNvSpPr/>
          <p:nvPr>
            <p:custDataLst>
              <p:tags r:id="rId9"/>
            </p:custDataLst>
          </p:nvPr>
        </p:nvSpPr>
        <p:spPr>
          <a:xfrm>
            <a:off x="5838777" y="4006178"/>
            <a:ext cx="2369619" cy="587446"/>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55+ ANS – proportion plus élevée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tertiaire autres (35,9 %)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 à 4 employés (39,5 %)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Propriétaire de l’entreprise (33,4 %)</a:t>
            </a:r>
          </a:p>
        </p:txBody>
      </p:sp>
      <p:sp>
        <p:nvSpPr>
          <p:cNvPr id="3" name="ZoneTexte 2">
            <a:extLst>
              <a:ext uri="{FF2B5EF4-FFF2-40B4-BE49-F238E27FC236}">
                <a16:creationId xmlns:a16="http://schemas.microsoft.com/office/drawing/2014/main" id="{27533E4D-E806-1BAD-695E-39004A07194E}"/>
              </a:ext>
            </a:extLst>
          </p:cNvPr>
          <p:cNvSpPr txBox="1"/>
          <p:nvPr>
            <p:custDataLst>
              <p:tags r:id="rId10"/>
            </p:custDataLst>
          </p:nvPr>
        </p:nvSpPr>
        <p:spPr>
          <a:xfrm>
            <a:off x="5016312" y="3197266"/>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4" name="ZoneTexte 6">
            <a:extLst>
              <a:ext uri="{FF2B5EF4-FFF2-40B4-BE49-F238E27FC236}">
                <a16:creationId xmlns:a16="http://schemas.microsoft.com/office/drawing/2014/main" id="{09C6F3BF-9144-0040-003D-6AAE22688BE5}"/>
              </a:ext>
            </a:extLst>
          </p:cNvPr>
          <p:cNvSpPr txBox="1"/>
          <p:nvPr>
            <p:custDataLst>
              <p:tags r:id="rId11"/>
            </p:custDataLst>
          </p:nvPr>
        </p:nvSpPr>
        <p:spPr>
          <a:xfrm>
            <a:off x="571883" y="4215827"/>
            <a:ext cx="2946684"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rgbClr val="222223"/>
                </a:solidFill>
                <a:latin typeface="Calibri" panose="020F0502020204030204" pitchFamily="34" charset="0"/>
                <a:ea typeface="+mn-ea"/>
                <a:cs typeface="Calibri" panose="020F0502020204030204" pitchFamily="34" charset="0"/>
              </a:rPr>
              <a:t>Les réponses NSP (1 %) sont exclues des calculs. </a:t>
            </a:r>
          </a:p>
        </p:txBody>
      </p:sp>
    </p:spTree>
    <p:extLst>
      <p:ext uri="{BB962C8B-B14F-4D97-AF65-F5344CB8AC3E}">
        <p14:creationId xmlns:p14="http://schemas.microsoft.com/office/powerpoint/2010/main" val="19256350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25</a:t>
            </a:fld>
            <a:endParaRPr lang="fr-CA"/>
          </a:p>
        </p:txBody>
      </p:sp>
      <p:sp>
        <p:nvSpPr>
          <p:cNvPr id="8" name="TextBox 1">
            <a:extLst>
              <a:ext uri="{FF2B5EF4-FFF2-40B4-BE49-F238E27FC236}">
                <a16:creationId xmlns:a16="http://schemas.microsoft.com/office/drawing/2014/main" id="{C1A05870-10B5-4D87-A490-9FEA0DC8DE4A}"/>
              </a:ext>
            </a:extLst>
          </p:cNvPr>
          <p:cNvSpPr txBox="1"/>
          <p:nvPr>
            <p:custDataLst>
              <p:tags r:id="rId2"/>
            </p:custDataLst>
          </p:nvPr>
        </p:nvSpPr>
        <p:spPr>
          <a:xfrm>
            <a:off x="300415" y="581226"/>
            <a:ext cx="8289709" cy="215444"/>
          </a:xfrm>
          <a:prstGeom prst="rect">
            <a:avLst/>
          </a:prstGeom>
        </p:spPr>
        <p:txBody>
          <a:bodyPr vert="horz" wrap="square" lIns="91440" tIns="0" rIns="91440" bIns="0" rtlCol="0">
            <a:spAutoFit/>
          </a:bodyPr>
          <a:lstStyle/>
          <a:p>
            <a:pPr marL="4763" algn="just"/>
            <a:r>
              <a:rPr lang="fr-CA" sz="1400" b="0" dirty="0">
                <a:solidFill>
                  <a:srgbClr val="222223"/>
                </a:solidFill>
                <a:latin typeface="Calibri" panose="020F0502020204030204" pitchFamily="34" charset="0"/>
                <a:cs typeface="Calibri" panose="020F0502020204030204" pitchFamily="34" charset="0"/>
              </a:rPr>
              <a:t>Répartition moyenne des employés par âge selon les principaux secteurs d’activité </a:t>
            </a:r>
          </a:p>
        </p:txBody>
      </p:sp>
      <p:graphicFrame>
        <p:nvGraphicFramePr>
          <p:cNvPr id="17" name="Chart 25">
            <a:extLst>
              <a:ext uri="{FF2B5EF4-FFF2-40B4-BE49-F238E27FC236}">
                <a16:creationId xmlns:a16="http://schemas.microsoft.com/office/drawing/2014/main" id="{38442F9B-588A-4B6A-82CF-236FBE23C790}"/>
              </a:ext>
            </a:extLst>
          </p:cNvPr>
          <p:cNvGraphicFramePr/>
          <p:nvPr>
            <p:custDataLst>
              <p:tags r:id="rId3"/>
            </p:custDataLst>
            <p:extLst>
              <p:ext uri="{D42A27DB-BD31-4B8C-83A1-F6EECF244321}">
                <p14:modId xmlns:p14="http://schemas.microsoft.com/office/powerpoint/2010/main" val="2084978677"/>
              </p:ext>
            </p:extLst>
          </p:nvPr>
        </p:nvGraphicFramePr>
        <p:xfrm>
          <a:off x="235533" y="826249"/>
          <a:ext cx="7768780" cy="3691168"/>
        </p:xfrm>
        <a:graphic>
          <a:graphicData uri="http://schemas.openxmlformats.org/drawingml/2006/chart">
            <c:chart xmlns:c="http://schemas.openxmlformats.org/drawingml/2006/chart" xmlns:r="http://schemas.openxmlformats.org/officeDocument/2006/relationships" r:id="rId16"/>
          </a:graphicData>
        </a:graphic>
      </p:graphicFrame>
      <p:grpSp>
        <p:nvGrpSpPr>
          <p:cNvPr id="3" name="Groupe 2"/>
          <p:cNvGrpSpPr/>
          <p:nvPr>
            <p:custDataLst>
              <p:tags r:id="rId4"/>
            </p:custDataLst>
          </p:nvPr>
        </p:nvGrpSpPr>
        <p:grpSpPr>
          <a:xfrm>
            <a:off x="4128633" y="4527674"/>
            <a:ext cx="2908950" cy="139197"/>
            <a:chOff x="2398214" y="4393754"/>
            <a:chExt cx="2908950" cy="139197"/>
          </a:xfrm>
        </p:grpSpPr>
        <p:grpSp>
          <p:nvGrpSpPr>
            <p:cNvPr id="19" name="Groupe 18"/>
            <p:cNvGrpSpPr/>
            <p:nvPr/>
          </p:nvGrpSpPr>
          <p:grpSpPr>
            <a:xfrm>
              <a:off x="2398214" y="4394302"/>
              <a:ext cx="775681" cy="128016"/>
              <a:chOff x="5458087" y="769556"/>
              <a:chExt cx="810152" cy="128016"/>
            </a:xfrm>
          </p:grpSpPr>
          <p:sp>
            <p:nvSpPr>
              <p:cNvPr id="29" name="Oval 21">
                <a:extLst>
                  <a:ext uri="{FF2B5EF4-FFF2-40B4-BE49-F238E27FC236}">
                    <a16:creationId xmlns:a16="http://schemas.microsoft.com/office/drawing/2014/main" id="{9407EFDE-2B44-4FC2-8143-B368D0E29CE4}"/>
                  </a:ext>
                </a:extLst>
              </p:cNvPr>
              <p:cNvSpPr/>
              <p:nvPr/>
            </p:nvSpPr>
            <p:spPr>
              <a:xfrm>
                <a:off x="5458087" y="769556"/>
                <a:ext cx="128016" cy="128016"/>
              </a:xfrm>
              <a:prstGeom prst="ellipse">
                <a:avLst/>
              </a:prstGeom>
              <a:solidFill>
                <a:srgbClr val="F46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
            <p:nvSpPr>
              <p:cNvPr id="30" name="TextBox 24">
                <a:extLst>
                  <a:ext uri="{FF2B5EF4-FFF2-40B4-BE49-F238E27FC236}">
                    <a16:creationId xmlns:a16="http://schemas.microsoft.com/office/drawing/2014/main" id="{2DB76B87-1836-42CE-92F4-88BCF5520F1B}"/>
                  </a:ext>
                </a:extLst>
              </p:cNvPr>
              <p:cNvSpPr txBox="1"/>
              <p:nvPr/>
            </p:nvSpPr>
            <p:spPr>
              <a:xfrm>
                <a:off x="5622512" y="779703"/>
                <a:ext cx="645727"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Moins de 25 ans</a:t>
                </a:r>
              </a:p>
            </p:txBody>
          </p:sp>
        </p:grpSp>
        <p:grpSp>
          <p:nvGrpSpPr>
            <p:cNvPr id="20" name="Groupe 19"/>
            <p:cNvGrpSpPr/>
            <p:nvPr/>
          </p:nvGrpSpPr>
          <p:grpSpPr>
            <a:xfrm>
              <a:off x="3245762" y="4393754"/>
              <a:ext cx="594649" cy="129113"/>
              <a:chOff x="5469186" y="1020381"/>
              <a:chExt cx="621074" cy="129113"/>
            </a:xfrm>
          </p:grpSpPr>
          <p:sp>
            <p:nvSpPr>
              <p:cNvPr id="27" name="Oval 23">
                <a:extLst>
                  <a:ext uri="{FF2B5EF4-FFF2-40B4-BE49-F238E27FC236}">
                    <a16:creationId xmlns:a16="http://schemas.microsoft.com/office/drawing/2014/main" id="{CD5A2507-E31A-4D96-B966-8B8F54B20760}"/>
                  </a:ext>
                </a:extLst>
              </p:cNvPr>
              <p:cNvSpPr/>
              <p:nvPr/>
            </p:nvSpPr>
            <p:spPr>
              <a:xfrm>
                <a:off x="5469186" y="1020381"/>
                <a:ext cx="128016" cy="12801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
            <p:nvSpPr>
              <p:cNvPr id="28" name="TextBox 24">
                <a:extLst>
                  <a:ext uri="{FF2B5EF4-FFF2-40B4-BE49-F238E27FC236}">
                    <a16:creationId xmlns:a16="http://schemas.microsoft.com/office/drawing/2014/main" id="{2DB76B87-1836-42CE-92F4-88BCF5520F1B}"/>
                  </a:ext>
                </a:extLst>
              </p:cNvPr>
              <p:cNvSpPr txBox="1"/>
              <p:nvPr/>
            </p:nvSpPr>
            <p:spPr>
              <a:xfrm>
                <a:off x="5633608" y="1041772"/>
                <a:ext cx="456652"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25-34 ans</a:t>
                </a:r>
              </a:p>
            </p:txBody>
          </p:sp>
        </p:grpSp>
        <p:grpSp>
          <p:nvGrpSpPr>
            <p:cNvPr id="21" name="Groupe 20"/>
            <p:cNvGrpSpPr/>
            <p:nvPr/>
          </p:nvGrpSpPr>
          <p:grpSpPr>
            <a:xfrm>
              <a:off x="3891000" y="4404935"/>
              <a:ext cx="653112" cy="128016"/>
              <a:chOff x="5458087" y="1175673"/>
              <a:chExt cx="682136" cy="128016"/>
            </a:xfrm>
          </p:grpSpPr>
          <p:sp>
            <p:nvSpPr>
              <p:cNvPr id="25" name="Oval 23">
                <a:extLst>
                  <a:ext uri="{FF2B5EF4-FFF2-40B4-BE49-F238E27FC236}">
                    <a16:creationId xmlns:a16="http://schemas.microsoft.com/office/drawing/2014/main" id="{CD5A2507-E31A-4D96-B966-8B8F54B20760}"/>
                  </a:ext>
                </a:extLst>
              </p:cNvPr>
              <p:cNvSpPr/>
              <p:nvPr/>
            </p:nvSpPr>
            <p:spPr>
              <a:xfrm>
                <a:off x="5458087" y="1175673"/>
                <a:ext cx="128016" cy="12801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
            <p:nvSpPr>
              <p:cNvPr id="26" name="TextBox 24">
                <a:extLst>
                  <a:ext uri="{FF2B5EF4-FFF2-40B4-BE49-F238E27FC236}">
                    <a16:creationId xmlns:a16="http://schemas.microsoft.com/office/drawing/2014/main" id="{2DB76B87-1836-42CE-92F4-88BCF5520F1B}"/>
                  </a:ext>
                </a:extLst>
              </p:cNvPr>
              <p:cNvSpPr txBox="1"/>
              <p:nvPr/>
            </p:nvSpPr>
            <p:spPr>
              <a:xfrm>
                <a:off x="5622512" y="1185820"/>
                <a:ext cx="517711" cy="106757"/>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35 à 54 ans</a:t>
                </a:r>
              </a:p>
            </p:txBody>
          </p:sp>
        </p:grpSp>
        <p:grpSp>
          <p:nvGrpSpPr>
            <p:cNvPr id="22" name="Groupe 21"/>
            <p:cNvGrpSpPr/>
            <p:nvPr/>
          </p:nvGrpSpPr>
          <p:grpSpPr>
            <a:xfrm>
              <a:off x="4605337" y="4404935"/>
              <a:ext cx="701827" cy="128016"/>
              <a:chOff x="5458087" y="1394499"/>
              <a:chExt cx="733017" cy="128016"/>
            </a:xfrm>
          </p:grpSpPr>
          <p:sp>
            <p:nvSpPr>
              <p:cNvPr id="23" name="Oval 23">
                <a:extLst>
                  <a:ext uri="{FF2B5EF4-FFF2-40B4-BE49-F238E27FC236}">
                    <a16:creationId xmlns:a16="http://schemas.microsoft.com/office/drawing/2014/main" id="{CD5A2507-E31A-4D96-B966-8B8F54B20760}"/>
                  </a:ext>
                </a:extLst>
              </p:cNvPr>
              <p:cNvSpPr>
                <a:spLocks noChangeAspect="1"/>
              </p:cNvSpPr>
              <p:nvPr/>
            </p:nvSpPr>
            <p:spPr>
              <a:xfrm>
                <a:off x="5458087" y="1394499"/>
                <a:ext cx="128016" cy="1280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
            <p:nvSpPr>
              <p:cNvPr id="24" name="TextBox 24">
                <a:extLst>
                  <a:ext uri="{FF2B5EF4-FFF2-40B4-BE49-F238E27FC236}">
                    <a16:creationId xmlns:a16="http://schemas.microsoft.com/office/drawing/2014/main" id="{2DB76B87-1836-42CE-92F4-88BCF5520F1B}"/>
                  </a:ext>
                </a:extLst>
              </p:cNvPr>
              <p:cNvSpPr txBox="1"/>
              <p:nvPr/>
            </p:nvSpPr>
            <p:spPr>
              <a:xfrm>
                <a:off x="5622513" y="1404646"/>
                <a:ext cx="568591"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55 ans et plus</a:t>
                </a:r>
              </a:p>
            </p:txBody>
          </p:sp>
        </p:grpSp>
      </p:grpSp>
      <p:grpSp>
        <p:nvGrpSpPr>
          <p:cNvPr id="6" name="Groupe 5"/>
          <p:cNvGrpSpPr/>
          <p:nvPr>
            <p:custDataLst>
              <p:tags r:id="rId5"/>
            </p:custDataLst>
          </p:nvPr>
        </p:nvGrpSpPr>
        <p:grpSpPr>
          <a:xfrm>
            <a:off x="541020" y="1005983"/>
            <a:ext cx="7412087" cy="359689"/>
            <a:chOff x="572348" y="935926"/>
            <a:chExt cx="7412087" cy="290867"/>
          </a:xfrm>
        </p:grpSpPr>
        <p:sp>
          <p:nvSpPr>
            <p:cNvPr id="55" name="Rectangle 54"/>
            <p:cNvSpPr/>
            <p:nvPr>
              <p:custDataLst>
                <p:tags r:id="rId14"/>
              </p:custDataLst>
            </p:nvPr>
          </p:nvSpPr>
          <p:spPr>
            <a:xfrm>
              <a:off x="572348" y="935926"/>
              <a:ext cx="7412087" cy="290867"/>
            </a:xfrm>
            <a:prstGeom prst="rect">
              <a:avLst/>
            </a:pr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 name="ZoneTexte 3"/>
            <p:cNvSpPr txBox="1"/>
            <p:nvPr/>
          </p:nvSpPr>
          <p:spPr>
            <a:xfrm>
              <a:off x="608792" y="975519"/>
              <a:ext cx="1563756" cy="211554"/>
            </a:xfrm>
            <a:prstGeom prst="rect">
              <a:avLst/>
            </a:prstGeom>
            <a:solidFill>
              <a:schemeClr val="bg1"/>
            </a:solidFill>
          </p:spPr>
          <p:txBody>
            <a:bodyPr wrap="square" rtlCol="0">
              <a:spAutoFit/>
            </a:bodyPr>
            <a:lstStyle/>
            <a:p>
              <a:pPr algn="r"/>
              <a:r>
                <a:rPr lang="fr-CA" sz="1100" dirty="0">
                  <a:latin typeface="+mn-lt"/>
                </a:rPr>
                <a:t>TOTAL DES </a:t>
              </a:r>
              <a:r>
                <a:rPr lang="fr-CA" sz="1000" dirty="0">
                  <a:latin typeface="+mn-lt"/>
                </a:rPr>
                <a:t>ENTREPRISES</a:t>
              </a:r>
            </a:p>
          </p:txBody>
        </p:sp>
      </p:grpSp>
      <p:sp>
        <p:nvSpPr>
          <p:cNvPr id="33" name="Rectangle 32">
            <a:extLst>
              <a:ext uri="{FF2B5EF4-FFF2-40B4-BE49-F238E27FC236}">
                <a16:creationId xmlns:a16="http://schemas.microsoft.com/office/drawing/2014/main" id="{9DA8B414-D86D-45ED-97DE-2231B76BC85F}"/>
              </a:ext>
            </a:extLst>
          </p:cNvPr>
          <p:cNvSpPr/>
          <p:nvPr>
            <p:custDataLst>
              <p:tags r:id="rId6"/>
            </p:custDataLst>
          </p:nvPr>
        </p:nvSpPr>
        <p:spPr>
          <a:xfrm>
            <a:off x="7124050" y="364339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6" name="Rectangle 35">
            <a:extLst>
              <a:ext uri="{FF2B5EF4-FFF2-40B4-BE49-F238E27FC236}">
                <a16:creationId xmlns:a16="http://schemas.microsoft.com/office/drawing/2014/main" id="{83F5B98D-9B2B-4826-A5A1-8B899AE318C9}"/>
              </a:ext>
            </a:extLst>
          </p:cNvPr>
          <p:cNvSpPr/>
          <p:nvPr>
            <p:custDataLst>
              <p:tags r:id="rId7"/>
            </p:custDataLst>
          </p:nvPr>
        </p:nvSpPr>
        <p:spPr>
          <a:xfrm>
            <a:off x="2308848" y="4070749"/>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8" name="Rectangle 37">
            <a:extLst>
              <a:ext uri="{FF2B5EF4-FFF2-40B4-BE49-F238E27FC236}">
                <a16:creationId xmlns:a16="http://schemas.microsoft.com/office/drawing/2014/main" id="{9694C9D6-E9AA-4707-839B-1F499AEF4371}"/>
              </a:ext>
            </a:extLst>
          </p:cNvPr>
          <p:cNvSpPr/>
          <p:nvPr>
            <p:custDataLst>
              <p:tags r:id="rId8"/>
            </p:custDataLst>
          </p:nvPr>
        </p:nvSpPr>
        <p:spPr>
          <a:xfrm>
            <a:off x="6712209" y="4070749"/>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0" name="Rectangle 39">
            <a:extLst>
              <a:ext uri="{FF2B5EF4-FFF2-40B4-BE49-F238E27FC236}">
                <a16:creationId xmlns:a16="http://schemas.microsoft.com/office/drawing/2014/main" id="{AD3035B8-56F8-447F-A441-E24EA186E379}"/>
              </a:ext>
            </a:extLst>
          </p:cNvPr>
          <p:cNvSpPr/>
          <p:nvPr>
            <p:custDataLst>
              <p:tags r:id="rId9"/>
            </p:custDataLst>
          </p:nvPr>
        </p:nvSpPr>
        <p:spPr>
          <a:xfrm>
            <a:off x="2609076" y="1503784"/>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2" name="Rectangle 41">
            <a:extLst>
              <a:ext uri="{FF2B5EF4-FFF2-40B4-BE49-F238E27FC236}">
                <a16:creationId xmlns:a16="http://schemas.microsoft.com/office/drawing/2014/main" id="{6F5A34D6-A0C3-43E0-A304-8AFE2DAA6A4F}"/>
              </a:ext>
            </a:extLst>
          </p:cNvPr>
          <p:cNvSpPr/>
          <p:nvPr>
            <p:custDataLst>
              <p:tags r:id="rId10"/>
            </p:custDataLst>
          </p:nvPr>
        </p:nvSpPr>
        <p:spPr>
          <a:xfrm>
            <a:off x="5214839" y="3635777"/>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2" name="Rectangle 3">
            <a:extLst>
              <a:ext uri="{FF2B5EF4-FFF2-40B4-BE49-F238E27FC236}">
                <a16:creationId xmlns:a16="http://schemas.microsoft.com/office/drawing/2014/main" id="{3A72C7DF-3223-42C6-A683-50660EF940A3}"/>
              </a:ext>
            </a:extLst>
          </p:cNvPr>
          <p:cNvSpPr>
            <a:spLocks noChangeArrowheads="1"/>
          </p:cNvSpPr>
          <p:nvPr>
            <p:custDataLst>
              <p:tags r:id="rId11"/>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Répartition des employés selon l’âge (2/2)</a:t>
            </a:r>
          </a:p>
        </p:txBody>
      </p:sp>
      <p:sp>
        <p:nvSpPr>
          <p:cNvPr id="34" name="ZoneTexte 6">
            <a:extLst>
              <a:ext uri="{FF2B5EF4-FFF2-40B4-BE49-F238E27FC236}">
                <a16:creationId xmlns:a16="http://schemas.microsoft.com/office/drawing/2014/main" id="{DE5E256B-603B-4733-8C26-D12B7EDFE7D3}"/>
              </a:ext>
            </a:extLst>
          </p:cNvPr>
          <p:cNvSpPr txBox="1"/>
          <p:nvPr>
            <p:custDataLst>
              <p:tags r:id="rId12"/>
            </p:custDataLst>
          </p:nvPr>
        </p:nvSpPr>
        <p:spPr>
          <a:xfrm>
            <a:off x="436245" y="4666871"/>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Q6. Veuillez répartir en pourcentage vos employés selon l’âge.</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
        <p:nvSpPr>
          <p:cNvPr id="9" name="Rectangle 8">
            <a:extLst>
              <a:ext uri="{FF2B5EF4-FFF2-40B4-BE49-F238E27FC236}">
                <a16:creationId xmlns:a16="http://schemas.microsoft.com/office/drawing/2014/main" id="{9A41F75B-2957-8D83-B5E1-8C02D1607BD6}"/>
              </a:ext>
            </a:extLst>
          </p:cNvPr>
          <p:cNvSpPr/>
          <p:nvPr>
            <p:custDataLst>
              <p:tags r:id="rId13"/>
            </p:custDataLst>
          </p:nvPr>
        </p:nvSpPr>
        <p:spPr>
          <a:xfrm>
            <a:off x="5112370" y="150979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80288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26</a:t>
            </a:fld>
            <a:endParaRPr lang="fr-CA"/>
          </a:p>
        </p:txBody>
      </p:sp>
      <p:sp>
        <p:nvSpPr>
          <p:cNvPr id="7" name="Rectangle 3"/>
          <p:cNvSpPr>
            <a:spLocks noChangeArrowheads="1"/>
          </p:cNvSpPr>
          <p:nvPr>
            <p:custDataLst>
              <p:tags r:id="rId2"/>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Répartition des employés selon l’ancienneté (1/2)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300415" y="602857"/>
            <a:ext cx="8289709" cy="1846659"/>
          </a:xfrm>
          <a:prstGeom prst="rect">
            <a:avLst/>
          </a:prstGeom>
        </p:spPr>
        <p:txBody>
          <a:bodyPr vert="horz" wrap="square" lIns="91440" tIns="0" rIns="91440" bIns="0" rtlCol="0">
            <a:spAutoFit/>
          </a:bodyPr>
          <a:lstStyle/>
          <a:p>
            <a:pPr marL="4763" algn="just">
              <a:spcAft>
                <a:spcPts val="600"/>
              </a:spcAft>
            </a:pPr>
            <a:r>
              <a:rPr lang="fr-CA" sz="1100" b="0" dirty="0">
                <a:solidFill>
                  <a:srgbClr val="222223"/>
                </a:solidFill>
                <a:latin typeface="Calibri" panose="020F0502020204030204" pitchFamily="34" charset="0"/>
                <a:cs typeface="Calibri" panose="020F0502020204030204" pitchFamily="34" charset="0"/>
              </a:rPr>
              <a:t>Les données sur l’ancienneté des employés montrent que près de la moitié (45 %) ont moins de 5 ans d’ancienneté et 20 % ont entre 5 et 9 ans d’ancienneté. Un peu plus d’un employé sur cinq a 15 ans et plus d’ancienneté. Par rapport au sondage de 2018, on observe une diminution significative de l’ancienneté : hausse de la proportion des employés ayant moins de 5 ans d’ancienneté (+5,9 points) et baisse de la proportion des employés ayant 15 ans et plus d’ancienneté (-4,5 points). Cela pourrait traduire une plus grande mobilité de la main-d’œuvre, dans un contexte de plein emploi et de pénurie.</a:t>
            </a:r>
          </a:p>
          <a:p>
            <a:pPr marL="4763" algn="just">
              <a:spcAft>
                <a:spcPts val="600"/>
              </a:spcAft>
            </a:pPr>
            <a:r>
              <a:rPr lang="fr-CA" sz="1100" b="0" dirty="0">
                <a:solidFill>
                  <a:srgbClr val="222223"/>
                </a:solidFill>
                <a:latin typeface="Calibri" panose="020F0502020204030204" pitchFamily="34" charset="0"/>
                <a:cs typeface="Calibri" panose="020F0502020204030204" pitchFamily="34" charset="0"/>
              </a:rPr>
              <a:t>La proportion d’employés ayant moins de 5 ans d’ancienneté est plus élevée que la moyenne dans le commerce de détail et les entreprises de 5 à 14 employés.  Les secteurs public et parapublic et les entreprises de 15 employés et plus comptent une plus forte proportion d’employés ayant entre 10 et 14 ans d’ancienneté.</a:t>
            </a:r>
          </a:p>
          <a:p>
            <a:pPr marL="4763" algn="just">
              <a:spcAft>
                <a:spcPts val="600"/>
              </a:spcAft>
            </a:pPr>
            <a:r>
              <a:rPr lang="fr-CA" sz="1100" b="0" dirty="0">
                <a:solidFill>
                  <a:srgbClr val="222223"/>
                </a:solidFill>
                <a:latin typeface="Calibri" panose="020F0502020204030204" pitchFamily="34" charset="0"/>
                <a:cs typeface="Calibri" panose="020F0502020204030204" pitchFamily="34" charset="0"/>
              </a:rPr>
              <a:t>La proportion d’employés ayant 15 ans et plus d’ancienneté est plus élevée dans le secteur primaire et dans autres services du secteur tertiaire, dans les microentreprises (1 à 4 employés) et chez celles où le propriétaire était le répondant.</a:t>
            </a:r>
          </a:p>
        </p:txBody>
      </p:sp>
      <p:graphicFrame>
        <p:nvGraphicFramePr>
          <p:cNvPr id="10" name="Table 3">
            <a:extLst>
              <a:ext uri="{FF2B5EF4-FFF2-40B4-BE49-F238E27FC236}">
                <a16:creationId xmlns:a16="http://schemas.microsoft.com/office/drawing/2014/main" id="{BC4A3EB7-433C-427A-9A3F-3483B61BD4E3}"/>
              </a:ext>
            </a:extLst>
          </p:cNvPr>
          <p:cNvGraphicFramePr>
            <a:graphicFrameLocks noGrp="1"/>
          </p:cNvGraphicFramePr>
          <p:nvPr>
            <p:custDataLst>
              <p:tags r:id="rId4"/>
            </p:custDataLst>
            <p:extLst>
              <p:ext uri="{D42A27DB-BD31-4B8C-83A1-F6EECF244321}">
                <p14:modId xmlns:p14="http://schemas.microsoft.com/office/powerpoint/2010/main" val="893306692"/>
              </p:ext>
            </p:extLst>
          </p:nvPr>
        </p:nvGraphicFramePr>
        <p:xfrm>
          <a:off x="490331" y="2674805"/>
          <a:ext cx="4458659" cy="1651741"/>
        </p:xfrm>
        <a:graphic>
          <a:graphicData uri="http://schemas.openxmlformats.org/drawingml/2006/table">
            <a:tbl>
              <a:tblPr firstRow="1" bandRow="1">
                <a:tableStyleId>{073A0DAA-6AF3-43AB-8588-CEC1D06C72B9}</a:tableStyleId>
              </a:tblPr>
              <a:tblGrid>
                <a:gridCol w="1563058">
                  <a:extLst>
                    <a:ext uri="{9D8B030D-6E8A-4147-A177-3AD203B41FA5}">
                      <a16:colId xmlns:a16="http://schemas.microsoft.com/office/drawing/2014/main" val="20000"/>
                    </a:ext>
                  </a:extLst>
                </a:gridCol>
                <a:gridCol w="737937">
                  <a:extLst>
                    <a:ext uri="{9D8B030D-6E8A-4147-A177-3AD203B41FA5}">
                      <a16:colId xmlns:a16="http://schemas.microsoft.com/office/drawing/2014/main" val="20002"/>
                    </a:ext>
                  </a:extLst>
                </a:gridCol>
                <a:gridCol w="762000">
                  <a:extLst>
                    <a:ext uri="{9D8B030D-6E8A-4147-A177-3AD203B41FA5}">
                      <a16:colId xmlns:a16="http://schemas.microsoft.com/office/drawing/2014/main" val="20001"/>
                    </a:ext>
                  </a:extLst>
                </a:gridCol>
                <a:gridCol w="697832">
                  <a:extLst>
                    <a:ext uri="{9D8B030D-6E8A-4147-A177-3AD203B41FA5}">
                      <a16:colId xmlns:a16="http://schemas.microsoft.com/office/drawing/2014/main" val="1184875257"/>
                    </a:ext>
                  </a:extLst>
                </a:gridCol>
                <a:gridCol w="697832">
                  <a:extLst>
                    <a:ext uri="{9D8B030D-6E8A-4147-A177-3AD203B41FA5}">
                      <a16:colId xmlns:a16="http://schemas.microsoft.com/office/drawing/2014/main" val="20004"/>
                    </a:ext>
                  </a:extLst>
                </a:gridCol>
              </a:tblGrid>
              <a:tr h="376278">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Moins de </a:t>
                      </a:r>
                    </a:p>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5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5-9 </a:t>
                      </a:r>
                    </a:p>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10-14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950" b="0" noProof="0" dirty="0">
                          <a:solidFill>
                            <a:schemeClr val="tx1"/>
                          </a:solidFill>
                          <a:latin typeface="Calibri" panose="020F0502020204030204" pitchFamily="34" charset="0"/>
                          <a:cs typeface="Calibri" panose="020F0502020204030204" pitchFamily="34" charset="0"/>
                        </a:rPr>
                        <a:t>15 ans et plus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06749">
                <a:tc>
                  <a:txBody>
                    <a:bodyPr/>
                    <a:lstStyle/>
                    <a:p>
                      <a:pPr algn="r">
                        <a:lnSpc>
                          <a:spcPct val="100000"/>
                        </a:lnSpc>
                      </a:pPr>
                      <a:endParaRPr lang="fr-CA" sz="900" i="1" noProof="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Proportion</a:t>
                      </a:r>
                      <a:r>
                        <a:rPr lang="fr-CA" sz="900" b="1" i="0" baseline="0" noProof="0" dirty="0">
                          <a:solidFill>
                            <a:srgbClr val="222223"/>
                          </a:solidFill>
                          <a:latin typeface="Calibri" panose="020F0502020204030204" pitchFamily="34" charset="0"/>
                          <a:cs typeface="Calibri" panose="020F0502020204030204" pitchFamily="34" charset="0"/>
                        </a:rPr>
                        <a:t> des employés</a:t>
                      </a:r>
                      <a:endParaRPr lang="fr-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0 %</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37 %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49 %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41 %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1 %  à 49 %</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46 %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43 %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50 % et plus</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17 %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20 %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6"/>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kern="1200" noProof="0" dirty="0">
                          <a:solidFill>
                            <a:srgbClr val="222223"/>
                          </a:solidFill>
                          <a:latin typeface="Calibri" panose="020F0502020204030204" pitchFamily="34" charset="0"/>
                          <a:ea typeface="+mn-ea"/>
                          <a:cs typeface="Calibri" panose="020F0502020204030204" pitchFamily="34" charset="0"/>
                        </a:rPr>
                        <a:t>RÉPARTITION</a:t>
                      </a:r>
                      <a:r>
                        <a:rPr lang="fr-CA" sz="900" b="1" kern="1200" baseline="0" noProof="0" dirty="0">
                          <a:solidFill>
                            <a:srgbClr val="222223"/>
                          </a:solidFill>
                          <a:latin typeface="Calibri" panose="020F0502020204030204" pitchFamily="34" charset="0"/>
                          <a:ea typeface="+mn-ea"/>
                          <a:cs typeface="Calibri" panose="020F0502020204030204" pitchFamily="34" charset="0"/>
                        </a:rPr>
                        <a:t> MOYENNE</a:t>
                      </a:r>
                      <a:endParaRPr lang="fr-CA" sz="900" b="1" kern="1200" noProof="0" dirty="0">
                        <a:solidFill>
                          <a:srgbClr val="222223"/>
                        </a:solidFill>
                        <a:latin typeface="Calibri" panose="020F0502020204030204" pitchFamily="34" charset="0"/>
                        <a:ea typeface="+mn-ea"/>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45,5 %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19,8 %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13,2 %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21,5 %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7"/>
                  </a:ext>
                </a:extLst>
              </a:tr>
              <a:tr h="17811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800" b="0" i="1" kern="1200" noProof="0" dirty="0">
                          <a:solidFill>
                            <a:srgbClr val="222223"/>
                          </a:solidFill>
                          <a:latin typeface="Calibri" panose="020F0502020204030204" pitchFamily="34" charset="0"/>
                          <a:ea typeface="+mn-ea"/>
                          <a:cs typeface="Calibri" panose="020F0502020204030204" pitchFamily="34" charset="0"/>
                        </a:rPr>
                        <a:t>Répartition</a:t>
                      </a:r>
                      <a:r>
                        <a:rPr lang="fr-CA" sz="800" b="0" i="1" kern="1200" baseline="0" noProof="0" dirty="0">
                          <a:solidFill>
                            <a:srgbClr val="222223"/>
                          </a:solidFill>
                          <a:latin typeface="Calibri" panose="020F0502020204030204" pitchFamily="34" charset="0"/>
                          <a:ea typeface="+mn-ea"/>
                          <a:cs typeface="Calibri" panose="020F0502020204030204" pitchFamily="34" charset="0"/>
                        </a:rPr>
                        <a:t> moyenne 2018</a:t>
                      </a:r>
                      <a:endParaRPr lang="fr-CA" sz="800" b="0" i="1" kern="1200" noProof="0" dirty="0">
                        <a:solidFill>
                          <a:srgbClr val="222223"/>
                        </a:solidFill>
                        <a:latin typeface="Calibri" panose="020F0502020204030204" pitchFamily="34" charset="0"/>
                        <a:ea typeface="+mn-ea"/>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39,6 %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21,2 %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13,2 %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26,0 %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895327516"/>
                  </a:ext>
                </a:extLst>
              </a:tr>
            </a:tbl>
          </a:graphicData>
        </a:graphic>
      </p:graphicFrame>
      <p:sp>
        <p:nvSpPr>
          <p:cNvPr id="9" name="ZoneTexte 6"/>
          <p:cNvSpPr txBox="1"/>
          <p:nvPr>
            <p:custDataLst>
              <p:tags r:id="rId5"/>
            </p:custDataLst>
          </p:nvPr>
        </p:nvSpPr>
        <p:spPr>
          <a:xfrm>
            <a:off x="427381" y="4694224"/>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Q7. Veuillez répartir en pourcentage vos employés selon l’ancienneté.</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899737" y="2671541"/>
            <a:ext cx="2369620" cy="421609"/>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MOINS 5 ANS – proportion plus élevée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Commerce de détail (50,8 %)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5-14 employés (51,8 %)</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7"/>
            </p:custDataLst>
          </p:nvPr>
        </p:nvSpPr>
        <p:spPr>
          <a:xfrm>
            <a:off x="5899737" y="3211323"/>
            <a:ext cx="2369619" cy="177432"/>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5-9 ANS – proportion plus élevée : </a:t>
            </a:r>
            <a:r>
              <a:rPr lang="fr-CA" sz="800" b="0" kern="0" dirty="0">
                <a:solidFill>
                  <a:schemeClr val="bg2">
                    <a:lumMod val="50000"/>
                  </a:schemeClr>
                </a:solidFill>
                <a:latin typeface="+mn-lt"/>
              </a:rPr>
              <a:t>aucun</a:t>
            </a:r>
          </a:p>
        </p:txBody>
      </p:sp>
      <p:sp>
        <p:nvSpPr>
          <p:cNvPr id="15" name="Rectangle: Rounded Corners 21">
            <a:extLst>
              <a:ext uri="{FF2B5EF4-FFF2-40B4-BE49-F238E27FC236}">
                <a16:creationId xmlns:a16="http://schemas.microsoft.com/office/drawing/2014/main" id="{1E11900A-0374-444E-BD71-3F27D2DFB8D2}"/>
              </a:ext>
            </a:extLst>
          </p:cNvPr>
          <p:cNvSpPr/>
          <p:nvPr>
            <p:custDataLst>
              <p:tags r:id="rId8"/>
            </p:custDataLst>
          </p:nvPr>
        </p:nvSpPr>
        <p:spPr>
          <a:xfrm>
            <a:off x="5899737" y="3491452"/>
            <a:ext cx="2369619" cy="434889"/>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10-14 ANS – proportion plus élevée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(19,5 %)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(16,8 %)</a:t>
            </a:r>
          </a:p>
        </p:txBody>
      </p:sp>
      <p:sp>
        <p:nvSpPr>
          <p:cNvPr id="16" name="Rectangle: Rounded Corners 21">
            <a:extLst>
              <a:ext uri="{FF2B5EF4-FFF2-40B4-BE49-F238E27FC236}">
                <a16:creationId xmlns:a16="http://schemas.microsoft.com/office/drawing/2014/main" id="{1E11900A-0374-444E-BD71-3F27D2DFB8D2}"/>
              </a:ext>
            </a:extLst>
          </p:cNvPr>
          <p:cNvSpPr/>
          <p:nvPr>
            <p:custDataLst>
              <p:tags r:id="rId9"/>
            </p:custDataLst>
          </p:nvPr>
        </p:nvSpPr>
        <p:spPr>
          <a:xfrm>
            <a:off x="5899737" y="4006178"/>
            <a:ext cx="2369619" cy="686150"/>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15+ ANS – proportion plus élevée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(28,1 %)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tertiaire autres (26,1 %)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 à 4 employés (25,7 %)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Propriétaire de l’entreprise (24,5 %)</a:t>
            </a:r>
          </a:p>
        </p:txBody>
      </p:sp>
      <p:sp>
        <p:nvSpPr>
          <p:cNvPr id="3" name="ZoneTexte 2">
            <a:extLst>
              <a:ext uri="{FF2B5EF4-FFF2-40B4-BE49-F238E27FC236}">
                <a16:creationId xmlns:a16="http://schemas.microsoft.com/office/drawing/2014/main" id="{27533E4D-E806-1BAD-695E-39004A07194E}"/>
              </a:ext>
            </a:extLst>
          </p:cNvPr>
          <p:cNvSpPr txBox="1"/>
          <p:nvPr>
            <p:custDataLst>
              <p:tags r:id="rId10"/>
            </p:custDataLst>
          </p:nvPr>
        </p:nvSpPr>
        <p:spPr>
          <a:xfrm>
            <a:off x="5145852" y="3288054"/>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4" name="ZoneTexte 6">
            <a:extLst>
              <a:ext uri="{FF2B5EF4-FFF2-40B4-BE49-F238E27FC236}">
                <a16:creationId xmlns:a16="http://schemas.microsoft.com/office/drawing/2014/main" id="{7DF76DB3-0AD5-E2DE-9E42-6B76F5C5DF53}"/>
              </a:ext>
            </a:extLst>
          </p:cNvPr>
          <p:cNvSpPr txBox="1"/>
          <p:nvPr>
            <p:custDataLst>
              <p:tags r:id="rId11"/>
            </p:custDataLst>
          </p:nvPr>
        </p:nvSpPr>
        <p:spPr>
          <a:xfrm>
            <a:off x="564263" y="4360607"/>
            <a:ext cx="2946684"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rgbClr val="222223"/>
                </a:solidFill>
                <a:latin typeface="Calibri" panose="020F0502020204030204" pitchFamily="34" charset="0"/>
                <a:ea typeface="+mn-ea"/>
                <a:cs typeface="Calibri" panose="020F0502020204030204" pitchFamily="34" charset="0"/>
              </a:rPr>
              <a:t>Les réponses NSP (2 %) sont exclues des calculs. </a:t>
            </a:r>
          </a:p>
        </p:txBody>
      </p:sp>
      <p:sp>
        <p:nvSpPr>
          <p:cNvPr id="11" name="ZoneTexte 19">
            <a:extLst>
              <a:ext uri="{FF2B5EF4-FFF2-40B4-BE49-F238E27FC236}">
                <a16:creationId xmlns:a16="http://schemas.microsoft.com/office/drawing/2014/main" id="{A13C01B4-C040-E11B-180C-613805B5BE11}"/>
              </a:ext>
            </a:extLst>
          </p:cNvPr>
          <p:cNvSpPr txBox="1"/>
          <p:nvPr/>
        </p:nvSpPr>
        <p:spPr>
          <a:xfrm>
            <a:off x="4675023" y="3934898"/>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FF0000"/>
                </a:solidFill>
                <a:latin typeface="+mn-lt"/>
                <a:sym typeface="Wingdings 3" panose="05040102010807070707" pitchFamily="18" charset="2"/>
              </a:rPr>
              <a:t></a:t>
            </a:r>
            <a:endParaRPr lang="fr-CA" sz="1200" dirty="0">
              <a:solidFill>
                <a:srgbClr val="FF0000"/>
              </a:solidFill>
              <a:latin typeface="+mn-lt"/>
            </a:endParaRPr>
          </a:p>
        </p:txBody>
      </p:sp>
      <p:sp>
        <p:nvSpPr>
          <p:cNvPr id="12" name="ZoneTexte 22">
            <a:extLst>
              <a:ext uri="{FF2B5EF4-FFF2-40B4-BE49-F238E27FC236}">
                <a16:creationId xmlns:a16="http://schemas.microsoft.com/office/drawing/2014/main" id="{7FBBEC69-0B12-C584-555E-F1B461B7B33F}"/>
              </a:ext>
            </a:extLst>
          </p:cNvPr>
          <p:cNvSpPr txBox="1"/>
          <p:nvPr/>
        </p:nvSpPr>
        <p:spPr>
          <a:xfrm>
            <a:off x="2514038" y="3913888"/>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00B050"/>
                </a:solidFill>
                <a:latin typeface="+mn-lt"/>
                <a:sym typeface="Wingdings 3" panose="05040102010807070707" pitchFamily="18" charset="2"/>
              </a:rPr>
              <a:t></a:t>
            </a:r>
            <a:endParaRPr lang="fr-CA" sz="1200" dirty="0">
              <a:solidFill>
                <a:srgbClr val="00B050"/>
              </a:solidFill>
              <a:latin typeface="+mn-lt"/>
            </a:endParaRPr>
          </a:p>
        </p:txBody>
      </p:sp>
    </p:spTree>
    <p:extLst>
      <p:ext uri="{BB962C8B-B14F-4D97-AF65-F5344CB8AC3E}">
        <p14:creationId xmlns:p14="http://schemas.microsoft.com/office/powerpoint/2010/main" val="42826070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27</a:t>
            </a:fld>
            <a:endParaRPr lang="fr-CA"/>
          </a:p>
        </p:txBody>
      </p:sp>
      <p:graphicFrame>
        <p:nvGraphicFramePr>
          <p:cNvPr id="17" name="Chart 25">
            <a:extLst>
              <a:ext uri="{FF2B5EF4-FFF2-40B4-BE49-F238E27FC236}">
                <a16:creationId xmlns:a16="http://schemas.microsoft.com/office/drawing/2014/main" id="{38442F9B-588A-4B6A-82CF-236FBE23C790}"/>
              </a:ext>
            </a:extLst>
          </p:cNvPr>
          <p:cNvGraphicFramePr/>
          <p:nvPr>
            <p:custDataLst>
              <p:tags r:id="rId2"/>
            </p:custDataLst>
            <p:extLst>
              <p:ext uri="{D42A27DB-BD31-4B8C-83A1-F6EECF244321}">
                <p14:modId xmlns:p14="http://schemas.microsoft.com/office/powerpoint/2010/main" val="4060964708"/>
              </p:ext>
            </p:extLst>
          </p:nvPr>
        </p:nvGraphicFramePr>
        <p:xfrm>
          <a:off x="235533" y="826249"/>
          <a:ext cx="7768780" cy="3691168"/>
        </p:xfrm>
        <a:graphic>
          <a:graphicData uri="http://schemas.openxmlformats.org/drawingml/2006/chart">
            <c:chart xmlns:c="http://schemas.openxmlformats.org/drawingml/2006/chart" xmlns:r="http://schemas.openxmlformats.org/officeDocument/2006/relationships" r:id="rId17"/>
          </a:graphicData>
        </a:graphic>
      </p:graphicFrame>
      <p:grpSp>
        <p:nvGrpSpPr>
          <p:cNvPr id="3" name="Groupe 2"/>
          <p:cNvGrpSpPr/>
          <p:nvPr>
            <p:custDataLst>
              <p:tags r:id="rId3"/>
            </p:custDataLst>
          </p:nvPr>
        </p:nvGrpSpPr>
        <p:grpSpPr>
          <a:xfrm>
            <a:off x="4128633" y="4527674"/>
            <a:ext cx="2908950" cy="139197"/>
            <a:chOff x="2398214" y="4393754"/>
            <a:chExt cx="2908950" cy="139197"/>
          </a:xfrm>
        </p:grpSpPr>
        <p:grpSp>
          <p:nvGrpSpPr>
            <p:cNvPr id="19" name="Groupe 18"/>
            <p:cNvGrpSpPr/>
            <p:nvPr/>
          </p:nvGrpSpPr>
          <p:grpSpPr>
            <a:xfrm>
              <a:off x="2398214" y="4394302"/>
              <a:ext cx="775681" cy="128016"/>
              <a:chOff x="5458087" y="769556"/>
              <a:chExt cx="810152" cy="128016"/>
            </a:xfrm>
          </p:grpSpPr>
          <p:sp>
            <p:nvSpPr>
              <p:cNvPr id="29" name="Oval 21">
                <a:extLst>
                  <a:ext uri="{FF2B5EF4-FFF2-40B4-BE49-F238E27FC236}">
                    <a16:creationId xmlns:a16="http://schemas.microsoft.com/office/drawing/2014/main" id="{9407EFDE-2B44-4FC2-8143-B368D0E29CE4}"/>
                  </a:ext>
                </a:extLst>
              </p:cNvPr>
              <p:cNvSpPr/>
              <p:nvPr/>
            </p:nvSpPr>
            <p:spPr>
              <a:xfrm>
                <a:off x="5458087" y="769556"/>
                <a:ext cx="128016" cy="128016"/>
              </a:xfrm>
              <a:prstGeom prst="ellipse">
                <a:avLst/>
              </a:prstGeom>
              <a:solidFill>
                <a:srgbClr val="F46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
            <p:nvSpPr>
              <p:cNvPr id="30" name="TextBox 24">
                <a:extLst>
                  <a:ext uri="{FF2B5EF4-FFF2-40B4-BE49-F238E27FC236}">
                    <a16:creationId xmlns:a16="http://schemas.microsoft.com/office/drawing/2014/main" id="{2DB76B87-1836-42CE-92F4-88BCF5520F1B}"/>
                  </a:ext>
                </a:extLst>
              </p:cNvPr>
              <p:cNvSpPr txBox="1"/>
              <p:nvPr/>
            </p:nvSpPr>
            <p:spPr>
              <a:xfrm>
                <a:off x="5622512" y="779703"/>
                <a:ext cx="645727"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Moins de 5 ans</a:t>
                </a:r>
              </a:p>
            </p:txBody>
          </p:sp>
        </p:grpSp>
        <p:grpSp>
          <p:nvGrpSpPr>
            <p:cNvPr id="20" name="Groupe 19"/>
            <p:cNvGrpSpPr/>
            <p:nvPr/>
          </p:nvGrpSpPr>
          <p:grpSpPr>
            <a:xfrm>
              <a:off x="3245762" y="4393754"/>
              <a:ext cx="594649" cy="129113"/>
              <a:chOff x="5469186" y="1020381"/>
              <a:chExt cx="621074" cy="129113"/>
            </a:xfrm>
          </p:grpSpPr>
          <p:sp>
            <p:nvSpPr>
              <p:cNvPr id="27" name="Oval 23">
                <a:extLst>
                  <a:ext uri="{FF2B5EF4-FFF2-40B4-BE49-F238E27FC236}">
                    <a16:creationId xmlns:a16="http://schemas.microsoft.com/office/drawing/2014/main" id="{CD5A2507-E31A-4D96-B966-8B8F54B20760}"/>
                  </a:ext>
                </a:extLst>
              </p:cNvPr>
              <p:cNvSpPr/>
              <p:nvPr/>
            </p:nvSpPr>
            <p:spPr>
              <a:xfrm>
                <a:off x="5469186" y="1020381"/>
                <a:ext cx="128016" cy="12801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
            <p:nvSpPr>
              <p:cNvPr id="28" name="TextBox 24">
                <a:extLst>
                  <a:ext uri="{FF2B5EF4-FFF2-40B4-BE49-F238E27FC236}">
                    <a16:creationId xmlns:a16="http://schemas.microsoft.com/office/drawing/2014/main" id="{2DB76B87-1836-42CE-92F4-88BCF5520F1B}"/>
                  </a:ext>
                </a:extLst>
              </p:cNvPr>
              <p:cNvSpPr txBox="1"/>
              <p:nvPr/>
            </p:nvSpPr>
            <p:spPr>
              <a:xfrm>
                <a:off x="5633608" y="1041772"/>
                <a:ext cx="456652"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5-9 ans</a:t>
                </a:r>
              </a:p>
            </p:txBody>
          </p:sp>
        </p:grpSp>
        <p:grpSp>
          <p:nvGrpSpPr>
            <p:cNvPr id="21" name="Groupe 20"/>
            <p:cNvGrpSpPr/>
            <p:nvPr/>
          </p:nvGrpSpPr>
          <p:grpSpPr>
            <a:xfrm>
              <a:off x="3891000" y="4404935"/>
              <a:ext cx="653112" cy="128016"/>
              <a:chOff x="5458087" y="1175673"/>
              <a:chExt cx="682136" cy="128016"/>
            </a:xfrm>
          </p:grpSpPr>
          <p:sp>
            <p:nvSpPr>
              <p:cNvPr id="25" name="Oval 23">
                <a:extLst>
                  <a:ext uri="{FF2B5EF4-FFF2-40B4-BE49-F238E27FC236}">
                    <a16:creationId xmlns:a16="http://schemas.microsoft.com/office/drawing/2014/main" id="{CD5A2507-E31A-4D96-B966-8B8F54B20760}"/>
                  </a:ext>
                </a:extLst>
              </p:cNvPr>
              <p:cNvSpPr/>
              <p:nvPr/>
            </p:nvSpPr>
            <p:spPr>
              <a:xfrm>
                <a:off x="5458087" y="1175673"/>
                <a:ext cx="128016" cy="12801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
            <p:nvSpPr>
              <p:cNvPr id="26" name="TextBox 24">
                <a:extLst>
                  <a:ext uri="{FF2B5EF4-FFF2-40B4-BE49-F238E27FC236}">
                    <a16:creationId xmlns:a16="http://schemas.microsoft.com/office/drawing/2014/main" id="{2DB76B87-1836-42CE-92F4-88BCF5520F1B}"/>
                  </a:ext>
                </a:extLst>
              </p:cNvPr>
              <p:cNvSpPr txBox="1"/>
              <p:nvPr/>
            </p:nvSpPr>
            <p:spPr>
              <a:xfrm>
                <a:off x="5622512" y="1185820"/>
                <a:ext cx="517711"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10 à 14 ans</a:t>
                </a:r>
              </a:p>
            </p:txBody>
          </p:sp>
        </p:grpSp>
        <p:grpSp>
          <p:nvGrpSpPr>
            <p:cNvPr id="22" name="Groupe 21"/>
            <p:cNvGrpSpPr/>
            <p:nvPr/>
          </p:nvGrpSpPr>
          <p:grpSpPr>
            <a:xfrm>
              <a:off x="4605337" y="4404935"/>
              <a:ext cx="701827" cy="128016"/>
              <a:chOff x="5458087" y="1394499"/>
              <a:chExt cx="733017" cy="128016"/>
            </a:xfrm>
          </p:grpSpPr>
          <p:sp>
            <p:nvSpPr>
              <p:cNvPr id="23" name="Oval 23">
                <a:extLst>
                  <a:ext uri="{FF2B5EF4-FFF2-40B4-BE49-F238E27FC236}">
                    <a16:creationId xmlns:a16="http://schemas.microsoft.com/office/drawing/2014/main" id="{CD5A2507-E31A-4D96-B966-8B8F54B20760}"/>
                  </a:ext>
                </a:extLst>
              </p:cNvPr>
              <p:cNvSpPr>
                <a:spLocks noChangeAspect="1"/>
              </p:cNvSpPr>
              <p:nvPr/>
            </p:nvSpPr>
            <p:spPr>
              <a:xfrm>
                <a:off x="5458087" y="1394499"/>
                <a:ext cx="128016" cy="1280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
            <p:nvSpPr>
              <p:cNvPr id="24" name="TextBox 24">
                <a:extLst>
                  <a:ext uri="{FF2B5EF4-FFF2-40B4-BE49-F238E27FC236}">
                    <a16:creationId xmlns:a16="http://schemas.microsoft.com/office/drawing/2014/main" id="{2DB76B87-1836-42CE-92F4-88BCF5520F1B}"/>
                  </a:ext>
                </a:extLst>
              </p:cNvPr>
              <p:cNvSpPr txBox="1"/>
              <p:nvPr/>
            </p:nvSpPr>
            <p:spPr>
              <a:xfrm>
                <a:off x="5622513" y="1404646"/>
                <a:ext cx="568591"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15 ans et plus</a:t>
                </a:r>
              </a:p>
            </p:txBody>
          </p:sp>
        </p:grpSp>
      </p:grpSp>
      <p:grpSp>
        <p:nvGrpSpPr>
          <p:cNvPr id="6" name="Groupe 5"/>
          <p:cNvGrpSpPr/>
          <p:nvPr>
            <p:custDataLst>
              <p:tags r:id="rId4"/>
            </p:custDataLst>
          </p:nvPr>
        </p:nvGrpSpPr>
        <p:grpSpPr>
          <a:xfrm>
            <a:off x="541020" y="1005983"/>
            <a:ext cx="7412087" cy="359689"/>
            <a:chOff x="572348" y="935926"/>
            <a:chExt cx="7412087" cy="290867"/>
          </a:xfrm>
        </p:grpSpPr>
        <p:sp>
          <p:nvSpPr>
            <p:cNvPr id="55" name="Rectangle 54"/>
            <p:cNvSpPr/>
            <p:nvPr>
              <p:custDataLst>
                <p:tags r:id="rId15"/>
              </p:custDataLst>
            </p:nvPr>
          </p:nvSpPr>
          <p:spPr>
            <a:xfrm>
              <a:off x="572348" y="935926"/>
              <a:ext cx="7412087" cy="290867"/>
            </a:xfrm>
            <a:prstGeom prst="rect">
              <a:avLst/>
            </a:pr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 name="ZoneTexte 3"/>
            <p:cNvSpPr txBox="1"/>
            <p:nvPr/>
          </p:nvSpPr>
          <p:spPr>
            <a:xfrm>
              <a:off x="608792" y="975519"/>
              <a:ext cx="1563756" cy="211554"/>
            </a:xfrm>
            <a:prstGeom prst="rect">
              <a:avLst/>
            </a:prstGeom>
            <a:solidFill>
              <a:schemeClr val="bg1"/>
            </a:solidFill>
          </p:spPr>
          <p:txBody>
            <a:bodyPr wrap="square" rtlCol="0">
              <a:spAutoFit/>
            </a:bodyPr>
            <a:lstStyle/>
            <a:p>
              <a:pPr algn="r"/>
              <a:r>
                <a:rPr lang="fr-CA" sz="1100" dirty="0">
                  <a:latin typeface="+mn-lt"/>
                </a:rPr>
                <a:t>TOTAL DES </a:t>
              </a:r>
              <a:r>
                <a:rPr lang="fr-CA" sz="1000" dirty="0">
                  <a:latin typeface="+mn-lt"/>
                </a:rPr>
                <a:t>ENTREPRISES</a:t>
              </a:r>
            </a:p>
          </p:txBody>
        </p:sp>
      </p:grpSp>
      <p:sp>
        <p:nvSpPr>
          <p:cNvPr id="33" name="Rectangle 32">
            <a:extLst>
              <a:ext uri="{FF2B5EF4-FFF2-40B4-BE49-F238E27FC236}">
                <a16:creationId xmlns:a16="http://schemas.microsoft.com/office/drawing/2014/main" id="{9DA8B414-D86D-45ED-97DE-2231B76BC85F}"/>
              </a:ext>
            </a:extLst>
          </p:cNvPr>
          <p:cNvSpPr/>
          <p:nvPr>
            <p:custDataLst>
              <p:tags r:id="rId5"/>
            </p:custDataLst>
          </p:nvPr>
        </p:nvSpPr>
        <p:spPr>
          <a:xfrm>
            <a:off x="5913496" y="1509391"/>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6" name="Rectangle 35">
            <a:extLst>
              <a:ext uri="{FF2B5EF4-FFF2-40B4-BE49-F238E27FC236}">
                <a16:creationId xmlns:a16="http://schemas.microsoft.com/office/drawing/2014/main" id="{83F5B98D-9B2B-4826-A5A1-8B899AE318C9}"/>
              </a:ext>
            </a:extLst>
          </p:cNvPr>
          <p:cNvSpPr/>
          <p:nvPr>
            <p:custDataLst>
              <p:tags r:id="rId6"/>
            </p:custDataLst>
          </p:nvPr>
        </p:nvSpPr>
        <p:spPr>
          <a:xfrm>
            <a:off x="3176189" y="4070342"/>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8" name="Rectangle 37">
            <a:extLst>
              <a:ext uri="{FF2B5EF4-FFF2-40B4-BE49-F238E27FC236}">
                <a16:creationId xmlns:a16="http://schemas.microsoft.com/office/drawing/2014/main" id="{9694C9D6-E9AA-4707-839B-1F499AEF4371}"/>
              </a:ext>
            </a:extLst>
          </p:cNvPr>
          <p:cNvSpPr/>
          <p:nvPr>
            <p:custDataLst>
              <p:tags r:id="rId7"/>
            </p:custDataLst>
          </p:nvPr>
        </p:nvSpPr>
        <p:spPr>
          <a:xfrm>
            <a:off x="6930684" y="1501771"/>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2" name="Rectangle 41">
            <a:extLst>
              <a:ext uri="{FF2B5EF4-FFF2-40B4-BE49-F238E27FC236}">
                <a16:creationId xmlns:a16="http://schemas.microsoft.com/office/drawing/2014/main" id="{6F5A34D6-A0C3-43E0-A304-8AFE2DAA6A4F}"/>
              </a:ext>
            </a:extLst>
          </p:cNvPr>
          <p:cNvSpPr/>
          <p:nvPr>
            <p:custDataLst>
              <p:tags r:id="rId8"/>
            </p:custDataLst>
          </p:nvPr>
        </p:nvSpPr>
        <p:spPr>
          <a:xfrm>
            <a:off x="6220679" y="3643397"/>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2" name="Rectangle 3">
            <a:extLst>
              <a:ext uri="{FF2B5EF4-FFF2-40B4-BE49-F238E27FC236}">
                <a16:creationId xmlns:a16="http://schemas.microsoft.com/office/drawing/2014/main" id="{3A72C7DF-3223-42C6-A683-50660EF940A3}"/>
              </a:ext>
            </a:extLst>
          </p:cNvPr>
          <p:cNvSpPr>
            <a:spLocks noChangeArrowheads="1"/>
          </p:cNvSpPr>
          <p:nvPr>
            <p:custDataLst>
              <p:tags r:id="rId9"/>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Répartition des employés selon l’ancienneté (2/2)</a:t>
            </a:r>
          </a:p>
        </p:txBody>
      </p:sp>
      <p:sp>
        <p:nvSpPr>
          <p:cNvPr id="9" name="Rectangle 8">
            <a:extLst>
              <a:ext uri="{FF2B5EF4-FFF2-40B4-BE49-F238E27FC236}">
                <a16:creationId xmlns:a16="http://schemas.microsoft.com/office/drawing/2014/main" id="{9A41F75B-2957-8D83-B5E1-8C02D1607BD6}"/>
              </a:ext>
            </a:extLst>
          </p:cNvPr>
          <p:cNvSpPr/>
          <p:nvPr>
            <p:custDataLst>
              <p:tags r:id="rId10"/>
            </p:custDataLst>
          </p:nvPr>
        </p:nvSpPr>
        <p:spPr>
          <a:xfrm>
            <a:off x="5173330" y="194413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 name="ZoneTexte 6">
            <a:extLst>
              <a:ext uri="{FF2B5EF4-FFF2-40B4-BE49-F238E27FC236}">
                <a16:creationId xmlns:a16="http://schemas.microsoft.com/office/drawing/2014/main" id="{415B97EF-C8C6-F432-B72F-485706AAF77E}"/>
              </a:ext>
            </a:extLst>
          </p:cNvPr>
          <p:cNvSpPr txBox="1"/>
          <p:nvPr>
            <p:custDataLst>
              <p:tags r:id="rId11"/>
            </p:custDataLst>
          </p:nvPr>
        </p:nvSpPr>
        <p:spPr>
          <a:xfrm>
            <a:off x="427381" y="4671364"/>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Q7. Veuillez répartir en pourcentage vos employés selon l’ancienneté.</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
        <p:nvSpPr>
          <p:cNvPr id="7" name="TextBox 1">
            <a:extLst>
              <a:ext uri="{FF2B5EF4-FFF2-40B4-BE49-F238E27FC236}">
                <a16:creationId xmlns:a16="http://schemas.microsoft.com/office/drawing/2014/main" id="{A6D2B954-95F1-4342-C49C-3729F8C5C1EE}"/>
              </a:ext>
            </a:extLst>
          </p:cNvPr>
          <p:cNvSpPr txBox="1"/>
          <p:nvPr>
            <p:custDataLst>
              <p:tags r:id="rId12"/>
            </p:custDataLst>
          </p:nvPr>
        </p:nvSpPr>
        <p:spPr>
          <a:xfrm>
            <a:off x="300415" y="581226"/>
            <a:ext cx="8289709" cy="215444"/>
          </a:xfrm>
          <a:prstGeom prst="rect">
            <a:avLst/>
          </a:prstGeom>
        </p:spPr>
        <p:txBody>
          <a:bodyPr vert="horz" wrap="square" lIns="91440" tIns="0" rIns="91440" bIns="0" rtlCol="0">
            <a:spAutoFit/>
          </a:bodyPr>
          <a:lstStyle/>
          <a:p>
            <a:pPr marL="4763" algn="just"/>
            <a:r>
              <a:rPr lang="fr-CA" sz="1400" b="0" dirty="0">
                <a:solidFill>
                  <a:srgbClr val="222223"/>
                </a:solidFill>
                <a:latin typeface="Calibri" panose="020F0502020204030204" pitchFamily="34" charset="0"/>
                <a:cs typeface="Calibri" panose="020F0502020204030204" pitchFamily="34" charset="0"/>
              </a:rPr>
              <a:t>Répartition moyenne des employés par ancienneté selon les principaux secteurs d’activité </a:t>
            </a:r>
          </a:p>
        </p:txBody>
      </p:sp>
      <p:sp>
        <p:nvSpPr>
          <p:cNvPr id="10" name="Rectangle 9">
            <a:extLst>
              <a:ext uri="{FF2B5EF4-FFF2-40B4-BE49-F238E27FC236}">
                <a16:creationId xmlns:a16="http://schemas.microsoft.com/office/drawing/2014/main" id="{D8D087D5-2389-32D8-FD2D-F11D927922FF}"/>
              </a:ext>
            </a:extLst>
          </p:cNvPr>
          <p:cNvSpPr/>
          <p:nvPr>
            <p:custDataLst>
              <p:tags r:id="rId13"/>
            </p:custDataLst>
          </p:nvPr>
        </p:nvSpPr>
        <p:spPr>
          <a:xfrm>
            <a:off x="7006884" y="4062091"/>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8D18B9FA-AB0A-8C44-78A9-4752EF3E2F43}"/>
              </a:ext>
            </a:extLst>
          </p:cNvPr>
          <p:cNvSpPr/>
          <p:nvPr>
            <p:custDataLst>
              <p:tags r:id="rId14"/>
            </p:custDataLst>
          </p:nvPr>
        </p:nvSpPr>
        <p:spPr>
          <a:xfrm>
            <a:off x="3500339" y="3216677"/>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2131942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28</a:t>
            </a:fld>
            <a:endParaRPr lang="fr-CA"/>
          </a:p>
        </p:txBody>
      </p:sp>
      <p:sp>
        <p:nvSpPr>
          <p:cNvPr id="7" name="Rectangle 3"/>
          <p:cNvSpPr>
            <a:spLocks noChangeArrowheads="1"/>
          </p:cNvSpPr>
          <p:nvPr>
            <p:custDataLst>
              <p:tags r:id="rId2"/>
            </p:custDataLst>
          </p:nvPr>
        </p:nvSpPr>
        <p:spPr bwMode="auto">
          <a:xfrm>
            <a:off x="319087" y="10970"/>
            <a:ext cx="8572500" cy="829064"/>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Répartition des employés selon le niveau de qualification des emplois (1/2)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345889" y="779074"/>
            <a:ext cx="8289709" cy="1015663"/>
          </a:xfrm>
          <a:prstGeom prst="rect">
            <a:avLst/>
          </a:prstGeom>
        </p:spPr>
        <p:txBody>
          <a:bodyPr vert="horz" wrap="square" lIns="91440" tIns="0" rIns="91440" bIns="0" rtlCol="0">
            <a:spAutoFit/>
          </a:bodyPr>
          <a:lstStyle/>
          <a:p>
            <a:pPr marL="4763" algn="just">
              <a:lnSpc>
                <a:spcPts val="1300"/>
              </a:lnSpc>
            </a:pPr>
            <a:r>
              <a:rPr lang="fr-CA" sz="1100" b="0" dirty="0">
                <a:solidFill>
                  <a:srgbClr val="222223"/>
                </a:solidFill>
                <a:latin typeface="Calibri" panose="020F0502020204030204" pitchFamily="34" charset="0"/>
                <a:cs typeface="Calibri" panose="020F0502020204030204" pitchFamily="34" charset="0"/>
              </a:rPr>
              <a:t>Plus de la moitié (52,8 %) des employés des entreprises interrogées occupent des emplois peu ou non qualifiés, qui ne requièrent aucun diplôme ou seulement un diplôme d’études secondaires général (DES). Un peu plus d’un tiers (35,2 %) occupent des emplois qualifiés ou semi-qualifiés, qui requièrent un DEC technique ou un DEP. Pour leur part, les emplois très qualifiés, qui exigent une formation universitaire, ne représentent que 12 % des emplois totaux. En fait, 56 % des entreprises interrogées n’ont aucun emploi très qualifié et 59 % ont la moitié ou plus de leurs emplois qui sont peu ou non qualifiés. Par rapport au sondage de 2018, on remarque une légère augmentation de la proportion d’emplois peu ou non qualifiés (+2,8 points) aux dépends des emplois très qualifiés et des emplois qualifiés ou semi-qualifiés.</a:t>
            </a:r>
          </a:p>
        </p:txBody>
      </p:sp>
      <p:graphicFrame>
        <p:nvGraphicFramePr>
          <p:cNvPr id="10" name="Table 3">
            <a:extLst>
              <a:ext uri="{FF2B5EF4-FFF2-40B4-BE49-F238E27FC236}">
                <a16:creationId xmlns:a16="http://schemas.microsoft.com/office/drawing/2014/main" id="{BC4A3EB7-433C-427A-9A3F-3483B61BD4E3}"/>
              </a:ext>
            </a:extLst>
          </p:cNvPr>
          <p:cNvGraphicFramePr>
            <a:graphicFrameLocks noGrp="1"/>
          </p:cNvGraphicFramePr>
          <p:nvPr>
            <p:custDataLst>
              <p:tags r:id="rId4"/>
            </p:custDataLst>
            <p:extLst>
              <p:ext uri="{D42A27DB-BD31-4B8C-83A1-F6EECF244321}">
                <p14:modId xmlns:p14="http://schemas.microsoft.com/office/powerpoint/2010/main" val="1955970276"/>
              </p:ext>
            </p:extLst>
          </p:nvPr>
        </p:nvGraphicFramePr>
        <p:xfrm>
          <a:off x="443328" y="1867110"/>
          <a:ext cx="4043612" cy="1787026"/>
        </p:xfrm>
        <a:graphic>
          <a:graphicData uri="http://schemas.openxmlformats.org/drawingml/2006/table">
            <a:tbl>
              <a:tblPr firstRow="1" bandRow="1">
                <a:tableStyleId>{073A0DAA-6AF3-43AB-8588-CEC1D06C72B9}</a:tableStyleId>
              </a:tblPr>
              <a:tblGrid>
                <a:gridCol w="1860062">
                  <a:extLst>
                    <a:ext uri="{9D8B030D-6E8A-4147-A177-3AD203B41FA5}">
                      <a16:colId xmlns:a16="http://schemas.microsoft.com/office/drawing/2014/main" val="20000"/>
                    </a:ext>
                  </a:extLst>
                </a:gridCol>
                <a:gridCol w="727850">
                  <a:extLst>
                    <a:ext uri="{9D8B030D-6E8A-4147-A177-3AD203B41FA5}">
                      <a16:colId xmlns:a16="http://schemas.microsoft.com/office/drawing/2014/main" val="20002"/>
                    </a:ext>
                  </a:extLst>
                </a:gridCol>
                <a:gridCol w="727850">
                  <a:extLst>
                    <a:ext uri="{9D8B030D-6E8A-4147-A177-3AD203B41FA5}">
                      <a16:colId xmlns:a16="http://schemas.microsoft.com/office/drawing/2014/main" val="20001"/>
                    </a:ext>
                  </a:extLst>
                </a:gridCol>
                <a:gridCol w="727850">
                  <a:extLst>
                    <a:ext uri="{9D8B030D-6E8A-4147-A177-3AD203B41FA5}">
                      <a16:colId xmlns:a16="http://schemas.microsoft.com/office/drawing/2014/main" val="1184875257"/>
                    </a:ext>
                  </a:extLst>
                </a:gridCol>
              </a:tblGrid>
              <a:tr h="376278">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1000"/>
                        </a:lnSpc>
                      </a:pPr>
                      <a:r>
                        <a:rPr lang="fr-CA" sz="950" b="0" baseline="0" noProof="0" dirty="0">
                          <a:solidFill>
                            <a:schemeClr val="bg1"/>
                          </a:solidFill>
                          <a:latin typeface="Calibri" panose="020F0502020204030204" pitchFamily="34" charset="0"/>
                          <a:cs typeface="Calibri" panose="020F0502020204030204" pitchFamily="34" charset="0"/>
                        </a:rPr>
                        <a:t>Emplois très qualifiés</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ts val="1000"/>
                        </a:lnSpc>
                      </a:pPr>
                      <a:r>
                        <a:rPr lang="fr-CA" sz="950" b="0" baseline="0" noProof="0" dirty="0">
                          <a:solidFill>
                            <a:schemeClr val="bg1"/>
                          </a:solidFill>
                          <a:latin typeface="Calibri" panose="020F0502020204030204" pitchFamily="34" charset="0"/>
                          <a:cs typeface="Calibri" panose="020F0502020204030204" pitchFamily="34" charset="0"/>
                        </a:rPr>
                        <a:t>Emplois qualifiés ou semi-qualifiés</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ts val="1000"/>
                        </a:lnSpc>
                        <a:spcBef>
                          <a:spcPts val="0"/>
                        </a:spcBef>
                        <a:spcAft>
                          <a:spcPts val="0"/>
                        </a:spcAft>
                        <a:buClrTx/>
                        <a:buSzTx/>
                        <a:buFontTx/>
                        <a:buNone/>
                        <a:tabLst/>
                        <a:defRPr/>
                      </a:pP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Emplois peu ou non qualifiés</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102850">
                <a:tc>
                  <a:txBody>
                    <a:bodyPr/>
                    <a:lstStyle/>
                    <a:p>
                      <a:pPr algn="r">
                        <a:lnSpc>
                          <a:spcPct val="100000"/>
                        </a:lnSpc>
                      </a:pPr>
                      <a:endParaRPr lang="fr-CA" sz="900" i="1" noProof="0">
                        <a:solidFill>
                          <a:srgbClr val="0A1828"/>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T="18288" marB="18288">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T="18288" marB="18288">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T="18288" marB="18288">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Proportion</a:t>
                      </a:r>
                      <a:r>
                        <a:rPr lang="fr-CA" sz="900" b="1" i="0" baseline="0" noProof="0" dirty="0">
                          <a:solidFill>
                            <a:srgbClr val="222223"/>
                          </a:solidFill>
                          <a:latin typeface="Calibri" panose="020F0502020204030204" pitchFamily="34" charset="0"/>
                          <a:cs typeface="Calibri" panose="020F0502020204030204" pitchFamily="34" charset="0"/>
                        </a:rPr>
                        <a:t> des employés</a:t>
                      </a:r>
                      <a:endParaRPr lang="fr-CA" sz="900" b="0" i="0" noProof="0" dirty="0">
                        <a:solidFill>
                          <a:srgbClr val="222223"/>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0 %</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56 %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30 %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22 %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1 % à 49 %</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34 %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19 %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50 % et plus</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11 %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36 %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59 %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5"/>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kern="1200" noProof="0" dirty="0">
                          <a:solidFill>
                            <a:srgbClr val="222223"/>
                          </a:solidFill>
                          <a:latin typeface="Calibri" panose="020F0502020204030204" pitchFamily="34" charset="0"/>
                          <a:ea typeface="+mn-ea"/>
                          <a:cs typeface="Calibri" panose="020F0502020204030204" pitchFamily="34" charset="0"/>
                        </a:rPr>
                        <a:t>RÉPARTITION</a:t>
                      </a:r>
                      <a:r>
                        <a:rPr lang="fr-CA" sz="900" b="1" kern="1200" baseline="0" noProof="0" dirty="0">
                          <a:solidFill>
                            <a:srgbClr val="222223"/>
                          </a:solidFill>
                          <a:latin typeface="Calibri" panose="020F0502020204030204" pitchFamily="34" charset="0"/>
                          <a:ea typeface="+mn-ea"/>
                          <a:cs typeface="Calibri" panose="020F0502020204030204" pitchFamily="34" charset="0"/>
                        </a:rPr>
                        <a:t> MOYENNE</a:t>
                      </a:r>
                      <a:endParaRPr lang="fr-CA" sz="900" b="1" kern="1200" noProof="0" dirty="0">
                        <a:solidFill>
                          <a:srgbClr val="222223"/>
                        </a:solidFill>
                        <a:latin typeface="Calibri" panose="020F0502020204030204" pitchFamily="34" charset="0"/>
                        <a:ea typeface="+mn-ea"/>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12,0 %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35,2 %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52,8 %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6"/>
                  </a:ext>
                </a:extLst>
              </a:tr>
              <a:tr h="17811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800" b="0" i="1" kern="1200" noProof="0" dirty="0">
                          <a:solidFill>
                            <a:srgbClr val="222223"/>
                          </a:solidFill>
                          <a:latin typeface="Calibri" panose="020F0502020204030204" pitchFamily="34" charset="0"/>
                          <a:ea typeface="+mn-ea"/>
                          <a:cs typeface="Calibri" panose="020F0502020204030204" pitchFamily="34" charset="0"/>
                        </a:rPr>
                        <a:t>Répartition</a:t>
                      </a:r>
                      <a:r>
                        <a:rPr lang="fr-CA" sz="800" b="0" i="1" kern="1200" baseline="0" noProof="0" dirty="0">
                          <a:solidFill>
                            <a:srgbClr val="222223"/>
                          </a:solidFill>
                          <a:latin typeface="Calibri" panose="020F0502020204030204" pitchFamily="34" charset="0"/>
                          <a:ea typeface="+mn-ea"/>
                          <a:cs typeface="Calibri" panose="020F0502020204030204" pitchFamily="34" charset="0"/>
                        </a:rPr>
                        <a:t> moyenne 2018</a:t>
                      </a:r>
                      <a:endParaRPr lang="fr-CA" sz="800" b="0" i="1" kern="1200" noProof="0" dirty="0">
                        <a:solidFill>
                          <a:srgbClr val="222223"/>
                        </a:solidFill>
                        <a:latin typeface="Calibri" panose="020F0502020204030204" pitchFamily="34" charset="0"/>
                        <a:ea typeface="+mn-ea"/>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13,0 %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37,0 %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50,0 %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2704999093"/>
                  </a:ext>
                </a:extLst>
              </a:tr>
            </a:tbl>
          </a:graphicData>
        </a:graphic>
      </p:graphicFrame>
      <p:sp>
        <p:nvSpPr>
          <p:cNvPr id="9" name="ZoneTexte 6"/>
          <p:cNvSpPr txBox="1"/>
          <p:nvPr>
            <p:custDataLst>
              <p:tags r:id="rId5"/>
            </p:custDataLst>
          </p:nvPr>
        </p:nvSpPr>
        <p:spPr>
          <a:xfrm>
            <a:off x="427381" y="4744250"/>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Q8. Veuillez répartir en pourcentage vos employés selon le niveau de qualification des emplois.</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869118" y="2082484"/>
            <a:ext cx="2832922" cy="75397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TRÈS QUALIFIÉS – proportion plus élevée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(22,9 %)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tertiaire autres (17,9 %)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&gt;60 % employés femmes (20,3 %)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(17,6 %)</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7"/>
            </p:custDataLst>
          </p:nvPr>
        </p:nvSpPr>
        <p:spPr>
          <a:xfrm>
            <a:off x="5851064" y="2947688"/>
            <a:ext cx="2850976" cy="604360"/>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QUALIFIÉS/SEMI-QUALIFIÉS – proportion plus élevée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secondaire (43,8 %)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(46,1 %)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tertiaire autre (44,1 %)</a:t>
            </a:r>
          </a:p>
        </p:txBody>
      </p:sp>
      <p:sp>
        <p:nvSpPr>
          <p:cNvPr id="15" name="Rectangle: Rounded Corners 21">
            <a:extLst>
              <a:ext uri="{FF2B5EF4-FFF2-40B4-BE49-F238E27FC236}">
                <a16:creationId xmlns:a16="http://schemas.microsoft.com/office/drawing/2014/main" id="{1E11900A-0374-444E-BD71-3F27D2DFB8D2}"/>
              </a:ext>
            </a:extLst>
          </p:cNvPr>
          <p:cNvSpPr/>
          <p:nvPr>
            <p:custDataLst>
              <p:tags r:id="rId8"/>
            </p:custDataLst>
          </p:nvPr>
        </p:nvSpPr>
        <p:spPr>
          <a:xfrm>
            <a:off x="5835824" y="3665220"/>
            <a:ext cx="2858596" cy="84092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PEU/NON QUALIFIÉS – proportion plus élevée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(64,7 %)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(71,6 %)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Commerce de détail (70,9 %)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Autant d’employés hommes que femmes (63,6 %)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Propriétaire de l’entreprise (58,0 %)</a:t>
            </a:r>
          </a:p>
        </p:txBody>
      </p:sp>
      <p:sp>
        <p:nvSpPr>
          <p:cNvPr id="3" name="Rectangle 2"/>
          <p:cNvSpPr/>
          <p:nvPr>
            <p:custDataLst>
              <p:tags r:id="rId9"/>
            </p:custDataLst>
          </p:nvPr>
        </p:nvSpPr>
        <p:spPr>
          <a:xfrm>
            <a:off x="208859" y="3921397"/>
            <a:ext cx="4758285" cy="707886"/>
          </a:xfrm>
          <a:prstGeom prst="rect">
            <a:avLst/>
          </a:prstGeom>
          <a:noFill/>
        </p:spPr>
        <p:txBody>
          <a:bodyPr wrap="square" rtlCol="0">
            <a:spAutoFit/>
          </a:bodyPr>
          <a:lstStyle/>
          <a:p>
            <a:pPr defTabSz="457200" eaLnBrk="0" hangingPunct="0"/>
            <a:r>
              <a:rPr lang="fr-CA" sz="800" dirty="0">
                <a:solidFill>
                  <a:srgbClr val="222223"/>
                </a:solidFill>
                <a:latin typeface="Calibri" panose="020F0502020204030204" pitchFamily="34" charset="0"/>
                <a:cs typeface="Calibri" panose="020F0502020204030204" pitchFamily="34" charset="0"/>
              </a:rPr>
              <a:t>Emplois très qualifiés</a:t>
            </a:r>
            <a:r>
              <a:rPr lang="fr-CA" sz="800" b="0" dirty="0">
                <a:solidFill>
                  <a:srgbClr val="222223"/>
                </a:solidFill>
                <a:latin typeface="Calibri" panose="020F0502020204030204" pitchFamily="34" charset="0"/>
                <a:cs typeface="Calibri" panose="020F0502020204030204" pitchFamily="34" charset="0"/>
              </a:rPr>
              <a:t> : requérant généralement une formation universitaire, tels que gestionnaires, cadres et professionnels</a:t>
            </a:r>
          </a:p>
          <a:p>
            <a:pPr defTabSz="457200" eaLnBrk="0" hangingPunct="0"/>
            <a:r>
              <a:rPr lang="fr-CA" sz="800" dirty="0">
                <a:solidFill>
                  <a:srgbClr val="222223"/>
                </a:solidFill>
                <a:latin typeface="Calibri" panose="020F0502020204030204" pitchFamily="34" charset="0"/>
                <a:cs typeface="Calibri" panose="020F0502020204030204" pitchFamily="34" charset="0"/>
              </a:rPr>
              <a:t>Emplois qualifiés ou semi-qualifiés</a:t>
            </a:r>
            <a:r>
              <a:rPr lang="fr-CA" sz="800" b="0" dirty="0">
                <a:solidFill>
                  <a:srgbClr val="222223"/>
                </a:solidFill>
                <a:latin typeface="Calibri" panose="020F0502020204030204" pitchFamily="34" charset="0"/>
                <a:cs typeface="Calibri" panose="020F0502020204030204" pitchFamily="34" charset="0"/>
              </a:rPr>
              <a:t> : requérant une formation technique de niveau collégial (DEC technique) ou professionnelle de niveau secondaire (DEP)</a:t>
            </a:r>
          </a:p>
          <a:p>
            <a:pPr defTabSz="457200" eaLnBrk="0" hangingPunct="0"/>
            <a:r>
              <a:rPr lang="fr-CA" sz="800" dirty="0">
                <a:solidFill>
                  <a:srgbClr val="222223"/>
                </a:solidFill>
                <a:latin typeface="Calibri" panose="020F0502020204030204" pitchFamily="34" charset="0"/>
                <a:cs typeface="Calibri" panose="020F0502020204030204" pitchFamily="34" charset="0"/>
              </a:rPr>
              <a:t>Emplois peu ou non qualifiés</a:t>
            </a:r>
            <a:r>
              <a:rPr lang="fr-CA" sz="800" b="0" dirty="0">
                <a:solidFill>
                  <a:srgbClr val="222223"/>
                </a:solidFill>
                <a:latin typeface="Calibri" panose="020F0502020204030204" pitchFamily="34" charset="0"/>
                <a:cs typeface="Calibri" panose="020F0502020204030204" pitchFamily="34" charset="0"/>
              </a:rPr>
              <a:t> : requérant un diplôme d’études secondaires général (DES) ou aucun diplôme</a:t>
            </a:r>
          </a:p>
        </p:txBody>
      </p:sp>
      <p:sp>
        <p:nvSpPr>
          <p:cNvPr id="4" name="ZoneTexte 6">
            <a:extLst>
              <a:ext uri="{FF2B5EF4-FFF2-40B4-BE49-F238E27FC236}">
                <a16:creationId xmlns:a16="http://schemas.microsoft.com/office/drawing/2014/main" id="{0F1DD88A-773D-C5E4-53B1-49F27E66F883}"/>
              </a:ext>
            </a:extLst>
          </p:cNvPr>
          <p:cNvSpPr txBox="1"/>
          <p:nvPr>
            <p:custDataLst>
              <p:tags r:id="rId10"/>
            </p:custDataLst>
          </p:nvPr>
        </p:nvSpPr>
        <p:spPr>
          <a:xfrm>
            <a:off x="503303" y="3690047"/>
            <a:ext cx="2946684"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rgbClr val="222223"/>
                </a:solidFill>
                <a:latin typeface="Calibri" panose="020F0502020204030204" pitchFamily="34" charset="0"/>
                <a:ea typeface="+mn-ea"/>
                <a:cs typeface="Calibri" panose="020F0502020204030204" pitchFamily="34" charset="0"/>
              </a:rPr>
              <a:t>Les réponses NSP (1 %) sont exclues des calculs. </a:t>
            </a:r>
          </a:p>
        </p:txBody>
      </p:sp>
      <p:sp>
        <p:nvSpPr>
          <p:cNvPr id="5" name="ZoneTexte 4">
            <a:extLst>
              <a:ext uri="{FF2B5EF4-FFF2-40B4-BE49-F238E27FC236}">
                <a16:creationId xmlns:a16="http://schemas.microsoft.com/office/drawing/2014/main" id="{3F10A829-40DD-5BEC-EE88-E23A66214E0A}"/>
              </a:ext>
            </a:extLst>
          </p:cNvPr>
          <p:cNvSpPr txBox="1"/>
          <p:nvPr>
            <p:custDataLst>
              <p:tags r:id="rId11"/>
            </p:custDataLst>
          </p:nvPr>
        </p:nvSpPr>
        <p:spPr>
          <a:xfrm>
            <a:off x="5122294" y="2144483"/>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1" name="ZoneTexte 10">
            <a:extLst>
              <a:ext uri="{FF2B5EF4-FFF2-40B4-BE49-F238E27FC236}">
                <a16:creationId xmlns:a16="http://schemas.microsoft.com/office/drawing/2014/main" id="{0D0D29F7-F9F3-1C38-1AF8-1175E8046469}"/>
              </a:ext>
            </a:extLst>
          </p:cNvPr>
          <p:cNvSpPr txBox="1"/>
          <p:nvPr>
            <p:custDataLst>
              <p:tags r:id="rId12"/>
            </p:custDataLst>
          </p:nvPr>
        </p:nvSpPr>
        <p:spPr>
          <a:xfrm>
            <a:off x="5122294" y="2959823"/>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2" name="ZoneTexte 11">
            <a:extLst>
              <a:ext uri="{FF2B5EF4-FFF2-40B4-BE49-F238E27FC236}">
                <a16:creationId xmlns:a16="http://schemas.microsoft.com/office/drawing/2014/main" id="{4A7D7053-F31F-2C71-1377-9D68AC47E7DD}"/>
              </a:ext>
            </a:extLst>
          </p:cNvPr>
          <p:cNvSpPr txBox="1"/>
          <p:nvPr>
            <p:custDataLst>
              <p:tags r:id="rId13"/>
            </p:custDataLst>
          </p:nvPr>
        </p:nvSpPr>
        <p:spPr>
          <a:xfrm>
            <a:off x="5122294" y="3789088"/>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13205898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29</a:t>
            </a:fld>
            <a:endParaRPr lang="fr-CA"/>
          </a:p>
        </p:txBody>
      </p:sp>
      <p:sp>
        <p:nvSpPr>
          <p:cNvPr id="8" name="TextBox 1">
            <a:extLst>
              <a:ext uri="{FF2B5EF4-FFF2-40B4-BE49-F238E27FC236}">
                <a16:creationId xmlns:a16="http://schemas.microsoft.com/office/drawing/2014/main" id="{C1A05870-10B5-4D87-A490-9FEA0DC8DE4A}"/>
              </a:ext>
            </a:extLst>
          </p:cNvPr>
          <p:cNvSpPr txBox="1"/>
          <p:nvPr>
            <p:custDataLst>
              <p:tags r:id="rId2"/>
            </p:custDataLst>
          </p:nvPr>
        </p:nvSpPr>
        <p:spPr>
          <a:xfrm>
            <a:off x="300415" y="783248"/>
            <a:ext cx="8289709" cy="215444"/>
          </a:xfrm>
          <a:prstGeom prst="rect">
            <a:avLst/>
          </a:prstGeom>
        </p:spPr>
        <p:txBody>
          <a:bodyPr vert="horz" wrap="square" lIns="91440" tIns="0" rIns="91440" bIns="0" rtlCol="0">
            <a:spAutoFit/>
          </a:bodyPr>
          <a:lstStyle/>
          <a:p>
            <a:pPr marL="4763" algn="just"/>
            <a:r>
              <a:rPr lang="fr-CA" sz="1400" b="0" dirty="0">
                <a:solidFill>
                  <a:srgbClr val="222223"/>
                </a:solidFill>
                <a:latin typeface="Calibri" panose="020F0502020204030204" pitchFamily="34" charset="0"/>
                <a:cs typeface="Calibri" panose="020F0502020204030204" pitchFamily="34" charset="0"/>
              </a:rPr>
              <a:t>Répartition moyenne des employés par niveau de qualification selon les principaux secteurs d’activité </a:t>
            </a:r>
          </a:p>
        </p:txBody>
      </p:sp>
      <p:graphicFrame>
        <p:nvGraphicFramePr>
          <p:cNvPr id="17" name="Chart 25">
            <a:extLst>
              <a:ext uri="{FF2B5EF4-FFF2-40B4-BE49-F238E27FC236}">
                <a16:creationId xmlns:a16="http://schemas.microsoft.com/office/drawing/2014/main" id="{38442F9B-588A-4B6A-82CF-236FBE23C790}"/>
              </a:ext>
            </a:extLst>
          </p:cNvPr>
          <p:cNvGraphicFramePr/>
          <p:nvPr>
            <p:custDataLst>
              <p:tags r:id="rId3"/>
            </p:custDataLst>
            <p:extLst>
              <p:ext uri="{D42A27DB-BD31-4B8C-83A1-F6EECF244321}">
                <p14:modId xmlns:p14="http://schemas.microsoft.com/office/powerpoint/2010/main" val="2639922196"/>
              </p:ext>
            </p:extLst>
          </p:nvPr>
        </p:nvGraphicFramePr>
        <p:xfrm>
          <a:off x="-30324" y="921945"/>
          <a:ext cx="7469137" cy="3528349"/>
        </p:xfrm>
        <a:graphic>
          <a:graphicData uri="http://schemas.openxmlformats.org/drawingml/2006/chart">
            <c:chart xmlns:c="http://schemas.openxmlformats.org/drawingml/2006/chart" xmlns:r="http://schemas.openxmlformats.org/officeDocument/2006/relationships" r:id="rId27"/>
          </a:graphicData>
        </a:graphic>
      </p:graphicFrame>
      <p:grpSp>
        <p:nvGrpSpPr>
          <p:cNvPr id="3" name="Groupe 2"/>
          <p:cNvGrpSpPr/>
          <p:nvPr>
            <p:custDataLst>
              <p:tags r:id="rId4"/>
            </p:custDataLst>
          </p:nvPr>
        </p:nvGrpSpPr>
        <p:grpSpPr>
          <a:xfrm>
            <a:off x="3446487" y="4426858"/>
            <a:ext cx="3800141" cy="153988"/>
            <a:chOff x="2440613" y="4292698"/>
            <a:chExt cx="2066590" cy="107722"/>
          </a:xfrm>
        </p:grpSpPr>
        <p:grpSp>
          <p:nvGrpSpPr>
            <p:cNvPr id="19" name="Groupe 18"/>
            <p:cNvGrpSpPr/>
            <p:nvPr/>
          </p:nvGrpSpPr>
          <p:grpSpPr>
            <a:xfrm>
              <a:off x="2440613" y="4292698"/>
              <a:ext cx="733280" cy="107722"/>
              <a:chOff x="5502372" y="667952"/>
              <a:chExt cx="765867" cy="107722"/>
            </a:xfrm>
          </p:grpSpPr>
          <p:sp>
            <p:nvSpPr>
              <p:cNvPr id="29" name="Oval 21">
                <a:extLst>
                  <a:ext uri="{FF2B5EF4-FFF2-40B4-BE49-F238E27FC236}">
                    <a16:creationId xmlns:a16="http://schemas.microsoft.com/office/drawing/2014/main" id="{9407EFDE-2B44-4FC2-8143-B368D0E29CE4}"/>
                  </a:ext>
                </a:extLst>
              </p:cNvPr>
              <p:cNvSpPr/>
              <p:nvPr/>
            </p:nvSpPr>
            <p:spPr>
              <a:xfrm>
                <a:off x="5502372" y="667952"/>
                <a:ext cx="83731" cy="107722"/>
              </a:xfrm>
              <a:prstGeom prst="ellipse">
                <a:avLst/>
              </a:prstGeom>
              <a:solidFill>
                <a:srgbClr val="F46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
            <p:nvSpPr>
              <p:cNvPr id="30" name="TextBox 24">
                <a:extLst>
                  <a:ext uri="{FF2B5EF4-FFF2-40B4-BE49-F238E27FC236}">
                    <a16:creationId xmlns:a16="http://schemas.microsoft.com/office/drawing/2014/main" id="{2DB76B87-1836-42CE-92F4-88BCF5520F1B}"/>
                  </a:ext>
                </a:extLst>
              </p:cNvPr>
              <p:cNvSpPr txBox="1"/>
              <p:nvPr/>
            </p:nvSpPr>
            <p:spPr>
              <a:xfrm>
                <a:off x="5622512" y="678099"/>
                <a:ext cx="645727" cy="75357"/>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Très qualifiés</a:t>
                </a:r>
              </a:p>
            </p:txBody>
          </p:sp>
        </p:grpSp>
        <p:sp>
          <p:nvSpPr>
            <p:cNvPr id="28" name="TextBox 24">
              <a:extLst>
                <a:ext uri="{FF2B5EF4-FFF2-40B4-BE49-F238E27FC236}">
                  <a16:creationId xmlns:a16="http://schemas.microsoft.com/office/drawing/2014/main" id="{2DB76B87-1836-42CE-92F4-88BCF5520F1B}"/>
                </a:ext>
              </a:extLst>
            </p:cNvPr>
            <p:cNvSpPr txBox="1"/>
            <p:nvPr/>
          </p:nvSpPr>
          <p:spPr>
            <a:xfrm>
              <a:off x="3181031" y="4302845"/>
              <a:ext cx="476181" cy="75357"/>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Qualifiés/semi-qualifiés</a:t>
              </a:r>
            </a:p>
          </p:txBody>
        </p:sp>
        <p:sp>
          <p:nvSpPr>
            <p:cNvPr id="26" name="TextBox 24">
              <a:extLst>
                <a:ext uri="{FF2B5EF4-FFF2-40B4-BE49-F238E27FC236}">
                  <a16:creationId xmlns:a16="http://schemas.microsoft.com/office/drawing/2014/main" id="{2DB76B87-1836-42CE-92F4-88BCF5520F1B}"/>
                </a:ext>
              </a:extLst>
            </p:cNvPr>
            <p:cNvSpPr txBox="1"/>
            <p:nvPr/>
          </p:nvSpPr>
          <p:spPr>
            <a:xfrm>
              <a:off x="3928048" y="4313478"/>
              <a:ext cx="579155" cy="75357"/>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Peu/non qualifiés</a:t>
              </a:r>
            </a:p>
          </p:txBody>
        </p:sp>
      </p:grpSp>
      <p:grpSp>
        <p:nvGrpSpPr>
          <p:cNvPr id="6" name="Groupe 5"/>
          <p:cNvGrpSpPr/>
          <p:nvPr>
            <p:custDataLst>
              <p:tags r:id="rId5"/>
            </p:custDataLst>
          </p:nvPr>
        </p:nvGrpSpPr>
        <p:grpSpPr>
          <a:xfrm>
            <a:off x="254696" y="1121627"/>
            <a:ext cx="7074052" cy="290867"/>
            <a:chOff x="623945" y="940866"/>
            <a:chExt cx="7360491" cy="290867"/>
          </a:xfrm>
        </p:grpSpPr>
        <p:sp>
          <p:nvSpPr>
            <p:cNvPr id="55" name="Rectangle 54"/>
            <p:cNvSpPr/>
            <p:nvPr>
              <p:custDataLst>
                <p:tags r:id="rId25"/>
              </p:custDataLst>
            </p:nvPr>
          </p:nvSpPr>
          <p:spPr>
            <a:xfrm>
              <a:off x="623945" y="940866"/>
              <a:ext cx="7360491" cy="290867"/>
            </a:xfrm>
            <a:prstGeom prst="rect">
              <a:avLst/>
            </a:pr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 name="ZoneTexte 3"/>
            <p:cNvSpPr txBox="1"/>
            <p:nvPr/>
          </p:nvSpPr>
          <p:spPr>
            <a:xfrm>
              <a:off x="625100" y="944834"/>
              <a:ext cx="1612902" cy="270811"/>
            </a:xfrm>
            <a:prstGeom prst="rect">
              <a:avLst/>
            </a:prstGeom>
            <a:solidFill>
              <a:schemeClr val="bg1"/>
            </a:solidFill>
          </p:spPr>
          <p:txBody>
            <a:bodyPr wrap="square" rtlCol="0">
              <a:spAutoFit/>
            </a:bodyPr>
            <a:lstStyle/>
            <a:p>
              <a:pPr algn="r"/>
              <a:r>
                <a:rPr lang="fr-CA" sz="1100" dirty="0">
                  <a:latin typeface="+mn-lt"/>
                </a:rPr>
                <a:t>TOTAL DES </a:t>
              </a:r>
              <a:r>
                <a:rPr lang="fr-CA" sz="1000" dirty="0">
                  <a:latin typeface="+mn-lt"/>
                </a:rPr>
                <a:t>ENTREPRISES</a:t>
              </a:r>
            </a:p>
          </p:txBody>
        </p:sp>
      </p:grpSp>
      <p:sp>
        <p:nvSpPr>
          <p:cNvPr id="33" name="Rectangle 32">
            <a:extLst>
              <a:ext uri="{FF2B5EF4-FFF2-40B4-BE49-F238E27FC236}">
                <a16:creationId xmlns:a16="http://schemas.microsoft.com/office/drawing/2014/main" id="{9DA8B414-D86D-45ED-97DE-2231B76BC85F}"/>
              </a:ext>
            </a:extLst>
          </p:cNvPr>
          <p:cNvSpPr/>
          <p:nvPr>
            <p:custDataLst>
              <p:tags r:id="rId6"/>
            </p:custDataLst>
          </p:nvPr>
        </p:nvSpPr>
        <p:spPr>
          <a:xfrm>
            <a:off x="6133477" y="4015475"/>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4" name="Rectangle 33">
            <a:extLst>
              <a:ext uri="{FF2B5EF4-FFF2-40B4-BE49-F238E27FC236}">
                <a16:creationId xmlns:a16="http://schemas.microsoft.com/office/drawing/2014/main" id="{F2C26497-7616-4B51-BB36-2C02D899C85B}"/>
              </a:ext>
            </a:extLst>
          </p:cNvPr>
          <p:cNvSpPr/>
          <p:nvPr>
            <p:custDataLst>
              <p:tags r:id="rId7"/>
            </p:custDataLst>
          </p:nvPr>
        </p:nvSpPr>
        <p:spPr>
          <a:xfrm>
            <a:off x="2636369" y="2788556"/>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6" name="Rectangle 35">
            <a:extLst>
              <a:ext uri="{FF2B5EF4-FFF2-40B4-BE49-F238E27FC236}">
                <a16:creationId xmlns:a16="http://schemas.microsoft.com/office/drawing/2014/main" id="{83F5B98D-9B2B-4826-A5A1-8B899AE318C9}"/>
              </a:ext>
            </a:extLst>
          </p:cNvPr>
          <p:cNvSpPr/>
          <p:nvPr>
            <p:custDataLst>
              <p:tags r:id="rId8"/>
            </p:custDataLst>
          </p:nvPr>
        </p:nvSpPr>
        <p:spPr>
          <a:xfrm>
            <a:off x="2997573" y="156776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8" name="Rectangle 37">
            <a:extLst>
              <a:ext uri="{FF2B5EF4-FFF2-40B4-BE49-F238E27FC236}">
                <a16:creationId xmlns:a16="http://schemas.microsoft.com/office/drawing/2014/main" id="{9694C9D6-E9AA-4707-839B-1F499AEF4371}"/>
              </a:ext>
            </a:extLst>
          </p:cNvPr>
          <p:cNvSpPr/>
          <p:nvPr>
            <p:custDataLst>
              <p:tags r:id="rId9"/>
            </p:custDataLst>
          </p:nvPr>
        </p:nvSpPr>
        <p:spPr>
          <a:xfrm>
            <a:off x="5181921" y="2799386"/>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9" name="Rectangle 38">
            <a:extLst>
              <a:ext uri="{FF2B5EF4-FFF2-40B4-BE49-F238E27FC236}">
                <a16:creationId xmlns:a16="http://schemas.microsoft.com/office/drawing/2014/main" id="{58602C31-454C-4454-8CE0-6914B73EEE8A}"/>
              </a:ext>
            </a:extLst>
          </p:cNvPr>
          <p:cNvSpPr/>
          <p:nvPr>
            <p:custDataLst>
              <p:tags r:id="rId10"/>
            </p:custDataLst>
          </p:nvPr>
        </p:nvSpPr>
        <p:spPr>
          <a:xfrm>
            <a:off x="3878622" y="4017063"/>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0" name="Rectangle 39">
            <a:extLst>
              <a:ext uri="{FF2B5EF4-FFF2-40B4-BE49-F238E27FC236}">
                <a16:creationId xmlns:a16="http://schemas.microsoft.com/office/drawing/2014/main" id="{AD3035B8-56F8-447F-A441-E24EA186E379}"/>
              </a:ext>
            </a:extLst>
          </p:cNvPr>
          <p:cNvSpPr/>
          <p:nvPr>
            <p:custDataLst>
              <p:tags r:id="rId11"/>
            </p:custDataLst>
          </p:nvPr>
        </p:nvSpPr>
        <p:spPr>
          <a:xfrm>
            <a:off x="2311672" y="3601883"/>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1" name="Rectangle 40">
            <a:extLst>
              <a:ext uri="{FF2B5EF4-FFF2-40B4-BE49-F238E27FC236}">
                <a16:creationId xmlns:a16="http://schemas.microsoft.com/office/drawing/2014/main" id="{80A0C641-ECDE-4B55-A11D-86B7BC4D23A4}"/>
              </a:ext>
            </a:extLst>
          </p:cNvPr>
          <p:cNvSpPr/>
          <p:nvPr>
            <p:custDataLst>
              <p:tags r:id="rId12"/>
            </p:custDataLst>
          </p:nvPr>
        </p:nvSpPr>
        <p:spPr>
          <a:xfrm>
            <a:off x="4209901" y="3613869"/>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3" name="Rectangle 3">
            <a:extLst>
              <a:ext uri="{FF2B5EF4-FFF2-40B4-BE49-F238E27FC236}">
                <a16:creationId xmlns:a16="http://schemas.microsoft.com/office/drawing/2014/main" id="{820C5491-3F36-48B6-B914-983674886E3F}"/>
              </a:ext>
            </a:extLst>
          </p:cNvPr>
          <p:cNvSpPr>
            <a:spLocks noChangeArrowheads="1"/>
          </p:cNvSpPr>
          <p:nvPr>
            <p:custDataLst>
              <p:tags r:id="rId13"/>
            </p:custDataLst>
          </p:nvPr>
        </p:nvSpPr>
        <p:spPr bwMode="auto">
          <a:xfrm>
            <a:off x="245760" y="-31592"/>
            <a:ext cx="8572500" cy="886252"/>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Répartition des employés selon le niveau de qualification des emplois (2/2)</a:t>
            </a:r>
          </a:p>
        </p:txBody>
      </p:sp>
      <p:sp>
        <p:nvSpPr>
          <p:cNvPr id="31" name="ZoneTexte 6">
            <a:extLst>
              <a:ext uri="{FF2B5EF4-FFF2-40B4-BE49-F238E27FC236}">
                <a16:creationId xmlns:a16="http://schemas.microsoft.com/office/drawing/2014/main" id="{774530B4-7E7F-4B99-87B7-69D294132BD3}"/>
              </a:ext>
            </a:extLst>
          </p:cNvPr>
          <p:cNvSpPr txBox="1"/>
          <p:nvPr>
            <p:custDataLst>
              <p:tags r:id="rId14"/>
            </p:custDataLst>
          </p:nvPr>
        </p:nvSpPr>
        <p:spPr>
          <a:xfrm>
            <a:off x="427381" y="4744250"/>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Q8. Veuillez répartir en pourcentage vos employés selon le niveau de qualification des emplois.</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
        <p:nvSpPr>
          <p:cNvPr id="32" name="Rectangle 31">
            <a:extLst>
              <a:ext uri="{FF2B5EF4-FFF2-40B4-BE49-F238E27FC236}">
                <a16:creationId xmlns:a16="http://schemas.microsoft.com/office/drawing/2014/main" id="{36DE8907-446D-414F-BF16-AAA213CA0967}"/>
              </a:ext>
            </a:extLst>
          </p:cNvPr>
          <p:cNvSpPr/>
          <p:nvPr>
            <p:custDataLst>
              <p:tags r:id="rId15"/>
            </p:custDataLst>
          </p:nvPr>
        </p:nvSpPr>
        <p:spPr>
          <a:xfrm>
            <a:off x="5394432" y="1574538"/>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4" name="Rectangle 43">
            <a:extLst>
              <a:ext uri="{FF2B5EF4-FFF2-40B4-BE49-F238E27FC236}">
                <a16:creationId xmlns:a16="http://schemas.microsoft.com/office/drawing/2014/main" id="{6C87650C-CAC9-4AAB-8498-F261B88911B4}"/>
              </a:ext>
            </a:extLst>
          </p:cNvPr>
          <p:cNvSpPr/>
          <p:nvPr>
            <p:custDataLst>
              <p:tags r:id="rId16"/>
            </p:custDataLst>
          </p:nvPr>
        </p:nvSpPr>
        <p:spPr>
          <a:xfrm>
            <a:off x="6317881" y="3613869"/>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5" name="TextBox 1">
            <a:extLst>
              <a:ext uri="{FF2B5EF4-FFF2-40B4-BE49-F238E27FC236}">
                <a16:creationId xmlns:a16="http://schemas.microsoft.com/office/drawing/2014/main" id="{1CA1CCAA-6ABE-4DCB-A2D5-A527EFA922D1}"/>
              </a:ext>
            </a:extLst>
          </p:cNvPr>
          <p:cNvSpPr txBox="1"/>
          <p:nvPr>
            <p:custDataLst>
              <p:tags r:id="rId17"/>
            </p:custDataLst>
          </p:nvPr>
        </p:nvSpPr>
        <p:spPr>
          <a:xfrm>
            <a:off x="7386843" y="1156021"/>
            <a:ext cx="1772398" cy="3488134"/>
          </a:xfrm>
          <a:prstGeom prst="rect">
            <a:avLst/>
          </a:prstGeom>
        </p:spPr>
        <p:txBody>
          <a:bodyPr vert="horz" wrap="square" lIns="91440" tIns="0" rIns="91440" bIns="0" rtlCol="0">
            <a:spAutoFit/>
          </a:bodyPr>
          <a:lstStyle/>
          <a:p>
            <a:pPr marL="4763">
              <a:lnSpc>
                <a:spcPts val="1200"/>
              </a:lnSpc>
              <a:spcAft>
                <a:spcPts val="400"/>
              </a:spcAft>
            </a:pPr>
            <a:r>
              <a:rPr lang="fr-CA" sz="1100" b="0" dirty="0">
                <a:solidFill>
                  <a:srgbClr val="222223"/>
                </a:solidFill>
                <a:latin typeface="Calibri" panose="020F0502020204030204" pitchFamily="34" charset="0"/>
                <a:cs typeface="Calibri" panose="020F0502020204030204" pitchFamily="34" charset="0"/>
              </a:rPr>
              <a:t>La proportion d’emplois très qualifiés est supérieure à la moyenne dans les secteurs public et parapublic et dans les autres services du secteur tertiaire. </a:t>
            </a:r>
          </a:p>
          <a:p>
            <a:pPr marL="4763">
              <a:lnSpc>
                <a:spcPts val="1200"/>
              </a:lnSpc>
              <a:spcAft>
                <a:spcPts val="400"/>
              </a:spcAft>
            </a:pPr>
            <a:r>
              <a:rPr lang="fr-CA" sz="1100" b="0" dirty="0">
                <a:solidFill>
                  <a:srgbClr val="222223"/>
                </a:solidFill>
                <a:latin typeface="Calibri" panose="020F0502020204030204" pitchFamily="34" charset="0"/>
                <a:cs typeface="Calibri" panose="020F0502020204030204" pitchFamily="34" charset="0"/>
              </a:rPr>
              <a:t>À l’autre extrémité, on trouve plus d’emplois peu ou non qualifiés dans le secteur primaire, en hébergement, restauration et tourisme et dans le commerce de détail.</a:t>
            </a:r>
          </a:p>
          <a:p>
            <a:pPr marL="4763">
              <a:lnSpc>
                <a:spcPts val="1200"/>
              </a:lnSpc>
              <a:spcAft>
                <a:spcPts val="400"/>
              </a:spcAft>
            </a:pPr>
            <a:r>
              <a:rPr lang="fr-CA" sz="1100" b="0" dirty="0">
                <a:solidFill>
                  <a:srgbClr val="222223"/>
                </a:solidFill>
                <a:latin typeface="Calibri" panose="020F0502020204030204" pitchFamily="34" charset="0"/>
                <a:cs typeface="Calibri" panose="020F0502020204030204" pitchFamily="34" charset="0"/>
              </a:rPr>
              <a:t>Quant aux emplois qualifiés ou semi qualifiés, ils sont proportionnellement plus présents dans le secteur secondaire, dans les secteur public et parapublic et dans les autres services du secteur tertiaire.</a:t>
            </a:r>
          </a:p>
        </p:txBody>
      </p:sp>
      <p:sp>
        <p:nvSpPr>
          <p:cNvPr id="5" name="Rectangle 4">
            <a:extLst>
              <a:ext uri="{FF2B5EF4-FFF2-40B4-BE49-F238E27FC236}">
                <a16:creationId xmlns:a16="http://schemas.microsoft.com/office/drawing/2014/main" id="{7F9826F5-CB49-2232-8D91-70A856CC813C}"/>
              </a:ext>
            </a:extLst>
          </p:cNvPr>
          <p:cNvSpPr/>
          <p:nvPr>
            <p:custDataLst>
              <p:tags r:id="rId18"/>
            </p:custDataLst>
          </p:nvPr>
        </p:nvSpPr>
        <p:spPr>
          <a:xfrm>
            <a:off x="5227641" y="3203246"/>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C2390264-E803-A9C8-AC12-66EF022271AC}"/>
              </a:ext>
            </a:extLst>
          </p:cNvPr>
          <p:cNvSpPr/>
          <p:nvPr>
            <p:custDataLst>
              <p:tags r:id="rId19"/>
            </p:custDataLst>
          </p:nvPr>
        </p:nvSpPr>
        <p:spPr>
          <a:xfrm>
            <a:off x="3124242" y="1982523"/>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4C3AF0BF-213B-922D-36E2-8C9473C2309C}"/>
              </a:ext>
            </a:extLst>
          </p:cNvPr>
          <p:cNvSpPr/>
          <p:nvPr>
            <p:custDataLst>
              <p:tags r:id="rId20"/>
            </p:custDataLst>
          </p:nvPr>
        </p:nvSpPr>
        <p:spPr>
          <a:xfrm>
            <a:off x="2613509" y="3192416"/>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C8BB7D15-C623-2C93-FA94-87D5A8A5E569}"/>
              </a:ext>
            </a:extLst>
          </p:cNvPr>
          <p:cNvSpPr/>
          <p:nvPr>
            <p:custDataLst>
              <p:tags r:id="rId21"/>
            </p:custDataLst>
          </p:nvPr>
        </p:nvSpPr>
        <p:spPr>
          <a:xfrm>
            <a:off x="1821029" y="3200036"/>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02345158-AFE2-7AE5-6868-E9C26172EA9E}"/>
              </a:ext>
            </a:extLst>
          </p:cNvPr>
          <p:cNvSpPr/>
          <p:nvPr>
            <p:custDataLst>
              <p:tags r:id="rId22"/>
            </p:custDataLst>
          </p:nvPr>
        </p:nvSpPr>
        <p:spPr>
          <a:xfrm>
            <a:off x="1866749" y="2796176"/>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B408EFE7-55A6-BC65-6A9C-8B885B9A33C7}"/>
              </a:ext>
            </a:extLst>
          </p:cNvPr>
          <p:cNvSpPr/>
          <p:nvPr>
            <p:custDataLst>
              <p:tags r:id="rId23"/>
            </p:custDataLst>
          </p:nvPr>
        </p:nvSpPr>
        <p:spPr>
          <a:xfrm>
            <a:off x="1798321" y="198025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D06C02F3-31E4-30E6-9D1F-C00F55D5F0F7}"/>
              </a:ext>
            </a:extLst>
          </p:cNvPr>
          <p:cNvSpPr/>
          <p:nvPr>
            <p:custDataLst>
              <p:tags r:id="rId24"/>
            </p:custDataLst>
          </p:nvPr>
        </p:nvSpPr>
        <p:spPr>
          <a:xfrm>
            <a:off x="2172021" y="4010966"/>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 name="Oval 21">
            <a:extLst>
              <a:ext uri="{FF2B5EF4-FFF2-40B4-BE49-F238E27FC236}">
                <a16:creationId xmlns:a16="http://schemas.microsoft.com/office/drawing/2014/main" id="{019B0233-BE7C-1AE5-71DF-45EB7716F511}"/>
              </a:ext>
            </a:extLst>
          </p:cNvPr>
          <p:cNvSpPr/>
          <p:nvPr/>
        </p:nvSpPr>
        <p:spPr>
          <a:xfrm>
            <a:off x="4597107" y="4426862"/>
            <a:ext cx="147417" cy="153988"/>
          </a:xfrm>
          <a:prstGeom prst="ellipse">
            <a:avLst/>
          </a:prstGeom>
          <a:solidFill>
            <a:srgbClr val="002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
        <p:nvSpPr>
          <p:cNvPr id="16" name="Oval 21">
            <a:extLst>
              <a:ext uri="{FF2B5EF4-FFF2-40B4-BE49-F238E27FC236}">
                <a16:creationId xmlns:a16="http://schemas.microsoft.com/office/drawing/2014/main" id="{F9D48C23-A45A-FE77-0752-5DCDE066FBF1}"/>
              </a:ext>
            </a:extLst>
          </p:cNvPr>
          <p:cNvSpPr/>
          <p:nvPr/>
        </p:nvSpPr>
        <p:spPr>
          <a:xfrm>
            <a:off x="5968707" y="4426862"/>
            <a:ext cx="147417" cy="153988"/>
          </a:xfrm>
          <a:prstGeom prst="ellipse">
            <a:avLst/>
          </a:prstGeom>
          <a:solidFill>
            <a:srgbClr val="7DA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a:solidFill>
                <a:srgbClr val="222223"/>
              </a:solidFill>
            </a:endParaRPr>
          </a:p>
        </p:txBody>
      </p:sp>
    </p:spTree>
    <p:extLst>
      <p:ext uri="{BB962C8B-B14F-4D97-AF65-F5344CB8AC3E}">
        <p14:creationId xmlns:p14="http://schemas.microsoft.com/office/powerpoint/2010/main" val="1677976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a:t>
            </a:fld>
            <a:endParaRPr lang="fr-CA" dirty="0"/>
          </a:p>
        </p:txBody>
      </p:sp>
      <p:pic>
        <p:nvPicPr>
          <p:cNvPr id="5" name="Image 4">
            <a:extLst>
              <a:ext uri="{FF2B5EF4-FFF2-40B4-BE49-F238E27FC236}">
                <a16:creationId xmlns:a16="http://schemas.microsoft.com/office/drawing/2014/main" id="{B342A2DA-A8DC-22DE-924C-40E3D58E464A}"/>
              </a:ext>
            </a:extLst>
          </p:cNvPr>
          <p:cNvPicPr>
            <a:picLocks noChangeAspect="1"/>
          </p:cNvPicPr>
          <p:nvPr>
            <p:custDataLst>
              <p:tags r:id="rId2"/>
            </p:custDataLst>
          </p:nvPr>
        </p:nvPicPr>
        <p:blipFill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5048" y="0"/>
            <a:ext cx="9149048" cy="5146340"/>
          </a:xfrm>
          <a:prstGeom prst="rect">
            <a:avLst/>
          </a:prstGeom>
        </p:spPr>
      </p:pic>
      <p:sp>
        <p:nvSpPr>
          <p:cNvPr id="6" name="Forme libre 11">
            <a:extLst>
              <a:ext uri="{FF2B5EF4-FFF2-40B4-BE49-F238E27FC236}">
                <a16:creationId xmlns:a16="http://schemas.microsoft.com/office/drawing/2014/main" id="{B77715EA-A002-F380-D277-E50226C220F0}"/>
              </a:ext>
            </a:extLst>
          </p:cNvPr>
          <p:cNvSpPr/>
          <p:nvPr>
            <p:custDataLst>
              <p:tags r:id="rId3"/>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marR="0" lvl="0" indent="0" algn="l" defTabSz="914400" rtl="0" eaLnBrk="1" fontAlgn="base" latinLnBrk="0" hangingPunct="1">
              <a:lnSpc>
                <a:spcPts val="4000"/>
              </a:lnSpc>
              <a:spcBef>
                <a:spcPct val="0"/>
              </a:spcBef>
              <a:spcAft>
                <a:spcPct val="0"/>
              </a:spcAft>
              <a:buClrTx/>
              <a:buSzTx/>
              <a:buFontTx/>
              <a:buNone/>
              <a:tabLst/>
              <a:defRPr/>
            </a:pPr>
            <a:r>
              <a:rPr kumimoji="0" lang="fr-CA" sz="32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Faits saillants</a:t>
            </a:r>
          </a:p>
        </p:txBody>
      </p:sp>
    </p:spTree>
    <p:extLst>
      <p:ext uri="{BB962C8B-B14F-4D97-AF65-F5344CB8AC3E}">
        <p14:creationId xmlns:p14="http://schemas.microsoft.com/office/powerpoint/2010/main" val="422114228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30</a:t>
            </a:fld>
            <a:endParaRPr lang="fr-CA"/>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3. Prévisions en matière d’emplois</a:t>
            </a:r>
          </a:p>
        </p:txBody>
      </p:sp>
    </p:spTree>
    <p:extLst>
      <p:ext uri="{BB962C8B-B14F-4D97-AF65-F5344CB8AC3E}">
        <p14:creationId xmlns:p14="http://schemas.microsoft.com/office/powerpoint/2010/main" val="4401444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31</a:t>
            </a:fld>
            <a:endParaRPr lang="fr-CA" dirty="0"/>
          </a:p>
        </p:txBody>
      </p:sp>
      <p:sp>
        <p:nvSpPr>
          <p:cNvPr id="7" name="Rectangle 3"/>
          <p:cNvSpPr>
            <a:spLocks noChangeArrowheads="1"/>
          </p:cNvSpPr>
          <p:nvPr>
            <p:custDataLst>
              <p:tags r:id="rId2"/>
            </p:custDataLst>
          </p:nvPr>
        </p:nvSpPr>
        <p:spPr bwMode="auto">
          <a:xfrm>
            <a:off x="317674" y="93556"/>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Nombre d’emplois à combler (1/2)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285750" y="459896"/>
            <a:ext cx="8572500" cy="1641475"/>
          </a:xfrm>
          <a:prstGeom prst="rect">
            <a:avLst/>
          </a:prstGeom>
        </p:spPr>
        <p:txBody>
          <a:bodyPr vert="horz" wrap="square" lIns="91440" tIns="0" rIns="91440" bIns="0" rtlCol="0">
            <a:spAutoFit/>
          </a:bodyPr>
          <a:lstStyle/>
          <a:p>
            <a:pPr marL="4763" algn="just">
              <a:lnSpc>
                <a:spcPts val="1200"/>
              </a:lnSpc>
              <a:spcAft>
                <a:spcPts val="400"/>
              </a:spcAft>
            </a:pPr>
            <a:r>
              <a:rPr lang="fr-CA" sz="1100" b="0" dirty="0">
                <a:solidFill>
                  <a:srgbClr val="222223"/>
                </a:solidFill>
                <a:latin typeface="Calibri" panose="020F0502020204030204" pitchFamily="34" charset="0"/>
                <a:cs typeface="Calibri" panose="020F0502020204030204" pitchFamily="34" charset="0"/>
              </a:rPr>
              <a:t>Au cours des trois prochaines années, une assez forte majorité d’entreprises répondantes – 75 % en 2023, 68 % en 2024 et 67 % en 2025 – auront au moins un emploi à combler, soit dans le cadre de la création de nouveaux emplois et de remplacements pour départ à la retraite. Précisons que le pourcentage de répondants qui n’étaient pas en mesure de fournir une réponse («ne sait pas») s’accroît avec les années : 12 % pour 2023, </a:t>
            </a:r>
            <a:br>
              <a:rPr lang="fr-CA" sz="1100" b="0" dirty="0">
                <a:solidFill>
                  <a:srgbClr val="222223"/>
                </a:solidFill>
                <a:latin typeface="Calibri" panose="020F0502020204030204" pitchFamily="34" charset="0"/>
                <a:cs typeface="Calibri" panose="020F0502020204030204" pitchFamily="34" charset="0"/>
              </a:rPr>
            </a:br>
            <a:r>
              <a:rPr lang="fr-CA" sz="1100" b="0" dirty="0">
                <a:solidFill>
                  <a:srgbClr val="222223"/>
                </a:solidFill>
                <a:latin typeface="Calibri" panose="020F0502020204030204" pitchFamily="34" charset="0"/>
                <a:cs typeface="Calibri" panose="020F0502020204030204" pitchFamily="34" charset="0"/>
              </a:rPr>
              <a:t>28 % pour 2023 et 37 % pour 2025. </a:t>
            </a:r>
          </a:p>
          <a:p>
            <a:pPr marL="4763" algn="just">
              <a:lnSpc>
                <a:spcPts val="1200"/>
              </a:lnSpc>
              <a:spcAft>
                <a:spcPts val="400"/>
              </a:spcAft>
            </a:pPr>
            <a:r>
              <a:rPr lang="fr-CA" sz="1100" b="0" dirty="0">
                <a:solidFill>
                  <a:srgbClr val="222223"/>
                </a:solidFill>
                <a:latin typeface="Calibri" panose="020F0502020204030204" pitchFamily="34" charset="0"/>
                <a:cs typeface="Calibri" panose="020F0502020204030204" pitchFamily="34" charset="0"/>
              </a:rPr>
              <a:t>Les entreprises en mesure de fournir une réponse auront en moyenne 3,7 (en 2023), 2,7 (en 2024) et 3,0 (en 2025) emplois à combler. En nombre absolu, il y aura respectivement 754, 456 et 439 emplois à combler pour chacune des trois années, pour un grand total de 1 649.</a:t>
            </a:r>
          </a:p>
          <a:p>
            <a:pPr marL="4763" algn="just">
              <a:lnSpc>
                <a:spcPts val="1200"/>
              </a:lnSpc>
              <a:spcAft>
                <a:spcPts val="400"/>
              </a:spcAft>
            </a:pPr>
            <a:r>
              <a:rPr lang="fr-CA" sz="1100" b="0" dirty="0">
                <a:solidFill>
                  <a:srgbClr val="222223"/>
                </a:solidFill>
                <a:latin typeface="Calibri" panose="020F0502020204030204" pitchFamily="34" charset="0"/>
                <a:cs typeface="Calibri" panose="020F0502020204030204" pitchFamily="34" charset="0"/>
              </a:rPr>
              <a:t>Si on établit une projection incluant les répondants qui n’étaient pas en mesure de fournir une réponse (donc, l’ensemble des 233 répondants au sondage), cela totalise respectivement 861, 636 et 695 emplois à combler pour chacune des trois années, pour un grand total de 2 192. Le ratio du nombre d’emplois à combler sur le nombre total d’employés en 2022 (3 254) est respectivement de 26 % en 2023, 20 % en 2024 et 21 % en 2025. Cela illustre à quel point le nombre d’emplois à combler est important. </a:t>
            </a:r>
          </a:p>
        </p:txBody>
      </p:sp>
      <p:sp>
        <p:nvSpPr>
          <p:cNvPr id="12" name="ZoneTexte 6"/>
          <p:cNvSpPr txBox="1"/>
          <p:nvPr>
            <p:custDataLst>
              <p:tags r:id="rId4"/>
            </p:custDataLst>
          </p:nvPr>
        </p:nvSpPr>
        <p:spPr>
          <a:xfrm>
            <a:off x="386520" y="4439085"/>
            <a:ext cx="3019620"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rgbClr val="222223"/>
                </a:solidFill>
                <a:latin typeface="Calibri" panose="020F0502020204030204" pitchFamily="34" charset="0"/>
                <a:ea typeface="+mn-ea"/>
                <a:cs typeface="Calibri" panose="020F0502020204030204" pitchFamily="34" charset="0"/>
              </a:rPr>
              <a:t>Le calcul des moyennes inclut les zéros (aucun emploi à combler). </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5"/>
            </p:custDataLst>
          </p:nvPr>
        </p:nvSpPr>
        <p:spPr>
          <a:xfrm>
            <a:off x="6182843" y="2281792"/>
            <a:ext cx="2359177" cy="680030"/>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2023 – nombre moyen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(9,9)</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60 %+ employés peu ou pas qualifiés (5,2)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(5,0)</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(4,6)</a:t>
            </a:r>
          </a:p>
        </p:txBody>
      </p:sp>
      <p:graphicFrame>
        <p:nvGraphicFramePr>
          <p:cNvPr id="18" name="Table 3">
            <a:extLst>
              <a:ext uri="{FF2B5EF4-FFF2-40B4-BE49-F238E27FC236}">
                <a16:creationId xmlns:a16="http://schemas.microsoft.com/office/drawing/2014/main" id="{BC4A3EB7-433C-427A-9A3F-3483B61BD4E3}"/>
              </a:ext>
            </a:extLst>
          </p:cNvPr>
          <p:cNvGraphicFramePr>
            <a:graphicFrameLocks noGrp="1"/>
          </p:cNvGraphicFramePr>
          <p:nvPr>
            <p:custDataLst>
              <p:tags r:id="rId6"/>
            </p:custDataLst>
            <p:extLst>
              <p:ext uri="{D42A27DB-BD31-4B8C-83A1-F6EECF244321}">
                <p14:modId xmlns:p14="http://schemas.microsoft.com/office/powerpoint/2010/main" val="3438842879"/>
              </p:ext>
            </p:extLst>
          </p:nvPr>
        </p:nvGraphicFramePr>
        <p:xfrm>
          <a:off x="386520" y="2148840"/>
          <a:ext cx="4185480" cy="2327349"/>
        </p:xfrm>
        <a:graphic>
          <a:graphicData uri="http://schemas.openxmlformats.org/drawingml/2006/table">
            <a:tbl>
              <a:tblPr firstRow="1" bandRow="1">
                <a:tableStyleId>{073A0DAA-6AF3-43AB-8588-CEC1D06C72B9}</a:tableStyleId>
              </a:tblPr>
              <a:tblGrid>
                <a:gridCol w="2189040">
                  <a:extLst>
                    <a:ext uri="{9D8B030D-6E8A-4147-A177-3AD203B41FA5}">
                      <a16:colId xmlns:a16="http://schemas.microsoft.com/office/drawing/2014/main" val="20000"/>
                    </a:ext>
                  </a:extLst>
                </a:gridCol>
                <a:gridCol w="685800">
                  <a:extLst>
                    <a:ext uri="{9D8B030D-6E8A-4147-A177-3AD203B41FA5}">
                      <a16:colId xmlns:a16="http://schemas.microsoft.com/office/drawing/2014/main" val="20002"/>
                    </a:ext>
                  </a:extLst>
                </a:gridCol>
                <a:gridCol w="655320">
                  <a:extLst>
                    <a:ext uri="{9D8B030D-6E8A-4147-A177-3AD203B41FA5}">
                      <a16:colId xmlns:a16="http://schemas.microsoft.com/office/drawing/2014/main" val="20001"/>
                    </a:ext>
                  </a:extLst>
                </a:gridCol>
                <a:gridCol w="655320">
                  <a:extLst>
                    <a:ext uri="{9D8B030D-6E8A-4147-A177-3AD203B41FA5}">
                      <a16:colId xmlns:a16="http://schemas.microsoft.com/office/drawing/2014/main" val="1184875257"/>
                    </a:ext>
                  </a:extLst>
                </a:gridCol>
              </a:tblGrid>
              <a:tr h="144780">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2023</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2024</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2025</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0">
                <a:tc>
                  <a:txBody>
                    <a:bodyPr/>
                    <a:lstStyle/>
                    <a:p>
                      <a:pPr algn="r">
                        <a:lnSpc>
                          <a:spcPts val="1200"/>
                        </a:lnSpc>
                      </a:pPr>
                      <a:r>
                        <a:rPr lang="fr-CA" sz="800" i="1" noProof="0" dirty="0">
                          <a:solidFill>
                            <a:srgbClr val="0A1828"/>
                          </a:solidFill>
                          <a:latin typeface="Calibri" panose="020F0502020204030204" pitchFamily="34" charset="0"/>
                          <a:cs typeface="Calibri" panose="020F0502020204030204" pitchFamily="34" charset="0"/>
                        </a:rPr>
                        <a:t>n excluant les NSP</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(n=204)</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(n=167)</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(n=147)</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Nombre</a:t>
                      </a:r>
                      <a:r>
                        <a:rPr lang="fr-CA" sz="900" b="1" i="0" baseline="0" noProof="0" dirty="0">
                          <a:solidFill>
                            <a:srgbClr val="222223"/>
                          </a:solidFill>
                          <a:latin typeface="Calibri" panose="020F0502020204030204" pitchFamily="34" charset="0"/>
                          <a:cs typeface="Calibri" panose="020F0502020204030204" pitchFamily="34" charset="0"/>
                        </a:rPr>
                        <a:t> d’emplois à combler</a:t>
                      </a:r>
                      <a:endParaRPr lang="fr-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0">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Aucun</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25 %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32 %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33 %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0">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 ou 2</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32 %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31 %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33481078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3 à 5</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22 %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25 %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21 %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fr-CA" sz="900" b="0" baseline="0" noProof="0" dirty="0">
                          <a:solidFill>
                            <a:srgbClr val="222223"/>
                          </a:solidFill>
                          <a:latin typeface="Calibri" panose="020F0502020204030204" pitchFamily="34" charset="0"/>
                          <a:ea typeface="Times New Roman"/>
                          <a:cs typeface="Calibri" panose="020F0502020204030204" pitchFamily="34" charset="0"/>
                        </a:rPr>
                        <a:t>Plus de 5</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11 %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14 %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kern="1200" noProof="0" dirty="0">
                          <a:solidFill>
                            <a:srgbClr val="222223"/>
                          </a:solidFill>
                          <a:latin typeface="Calibri" panose="020F0502020204030204" pitchFamily="34" charset="0"/>
                          <a:ea typeface="+mn-ea"/>
                          <a:cs typeface="Calibri" panose="020F0502020204030204" pitchFamily="34" charset="0"/>
                        </a:rPr>
                        <a:t>NOMBRE MOYEN D’EMPLOIS À COMBLER</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3,7</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2,7</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3,0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10"/>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noProof="0" dirty="0">
                          <a:solidFill>
                            <a:srgbClr val="222223"/>
                          </a:solidFill>
                          <a:latin typeface="Calibri" panose="020F0502020204030204" pitchFamily="34" charset="0"/>
                          <a:cs typeface="Calibri" panose="020F0502020204030204" pitchFamily="34" charset="0"/>
                        </a:rPr>
                        <a:t>MÉDIANE</a:t>
                      </a:r>
                      <a:endParaRPr lang="fr-CA" sz="900" b="0" i="1" noProof="0" dirty="0">
                        <a:solidFill>
                          <a:srgbClr val="222223"/>
                        </a:solidFill>
                        <a:latin typeface="Calibri" panose="020F0502020204030204" pitchFamily="34" charset="0"/>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5"/>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Nombre total (excluant les NSP)</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754</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456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439</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105417204"/>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Projection sur tous les répondants (233)</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861</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636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695</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913846203"/>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    Ratio projection/nb d’employés en 2022</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26 %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20 %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21 %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50649727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800" b="0" i="1" kern="1200" noProof="0" dirty="0">
                          <a:solidFill>
                            <a:srgbClr val="222223"/>
                          </a:solidFill>
                          <a:latin typeface="Calibri" panose="020F0502020204030204" pitchFamily="34" charset="0"/>
                          <a:ea typeface="+mn-ea"/>
                          <a:cs typeface="Calibri" panose="020F0502020204030204" pitchFamily="34" charset="0"/>
                        </a:rPr>
                        <a:t>Ne sait pas</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12 %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28 %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37 %</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935318710"/>
                  </a:ext>
                </a:extLst>
              </a:tr>
            </a:tbl>
          </a:graphicData>
        </a:graphic>
      </p:graphicFrame>
      <p:sp>
        <p:nvSpPr>
          <p:cNvPr id="3" name="ZoneTexte 6">
            <a:extLst>
              <a:ext uri="{FF2B5EF4-FFF2-40B4-BE49-F238E27FC236}">
                <a16:creationId xmlns:a16="http://schemas.microsoft.com/office/drawing/2014/main" id="{21F8C460-4A86-24C1-424B-50AB82481119}"/>
              </a:ext>
            </a:extLst>
          </p:cNvPr>
          <p:cNvSpPr txBox="1"/>
          <p:nvPr>
            <p:custDataLst>
              <p:tags r:id="rId7"/>
            </p:custDataLst>
          </p:nvPr>
        </p:nvSpPr>
        <p:spPr>
          <a:xfrm>
            <a:off x="398496" y="4670632"/>
            <a:ext cx="5034564"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Q9. Combien d´emplois estimez-vous que vous aurez à combler au cours de chacune des trois années à venir? Cela inclut la création de nouveaux emplois, incluant ceux à temps partiel et saisonniers, ainsi que les remplacements pour départ à la retraite.  Base : Tous les répondants (n=233).</a:t>
            </a:r>
          </a:p>
        </p:txBody>
      </p:sp>
      <p:sp>
        <p:nvSpPr>
          <p:cNvPr id="4" name="ZoneTexte 3">
            <a:extLst>
              <a:ext uri="{FF2B5EF4-FFF2-40B4-BE49-F238E27FC236}">
                <a16:creationId xmlns:a16="http://schemas.microsoft.com/office/drawing/2014/main" id="{C500F488-4B95-A64E-9DA7-1CF86E5A1AED}"/>
              </a:ext>
            </a:extLst>
          </p:cNvPr>
          <p:cNvSpPr txBox="1"/>
          <p:nvPr>
            <p:custDataLst>
              <p:tags r:id="rId8"/>
            </p:custDataLst>
          </p:nvPr>
        </p:nvSpPr>
        <p:spPr>
          <a:xfrm>
            <a:off x="5478780" y="2319643"/>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5" name="ZoneTexte 6">
            <a:extLst>
              <a:ext uri="{FF2B5EF4-FFF2-40B4-BE49-F238E27FC236}">
                <a16:creationId xmlns:a16="http://schemas.microsoft.com/office/drawing/2014/main" id="{24E6727D-1672-1A4F-4846-10B57D9A08D6}"/>
              </a:ext>
            </a:extLst>
          </p:cNvPr>
          <p:cNvSpPr txBox="1"/>
          <p:nvPr>
            <p:custDataLst>
              <p:tags r:id="rId9"/>
            </p:custDataLst>
          </p:nvPr>
        </p:nvSpPr>
        <p:spPr>
          <a:xfrm>
            <a:off x="4486543" y="3266113"/>
            <a:ext cx="665039" cy="1013098"/>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algn="ctr">
              <a:spcAft>
                <a:spcPts val="300"/>
              </a:spcAft>
            </a:pPr>
            <a:r>
              <a:rPr lang="fr-CA" sz="900" dirty="0">
                <a:solidFill>
                  <a:srgbClr val="222223"/>
                </a:solidFill>
                <a:latin typeface="Calibri" panose="020F0502020204030204" pitchFamily="34" charset="0"/>
                <a:ea typeface="+mn-ea"/>
                <a:cs typeface="Calibri" panose="020F0502020204030204" pitchFamily="34" charset="0"/>
              </a:rPr>
              <a:t>TOTAL LES 3 ANNÉES</a:t>
            </a:r>
          </a:p>
          <a:p>
            <a:pPr algn="ctr">
              <a:spcAft>
                <a:spcPts val="400"/>
              </a:spcAft>
            </a:pPr>
            <a:r>
              <a:rPr lang="fr-CA" sz="900" dirty="0">
                <a:solidFill>
                  <a:srgbClr val="222223"/>
                </a:solidFill>
                <a:latin typeface="Calibri" panose="020F0502020204030204" pitchFamily="34" charset="0"/>
                <a:ea typeface="+mn-ea"/>
                <a:cs typeface="Calibri" panose="020F0502020204030204" pitchFamily="34" charset="0"/>
              </a:rPr>
              <a:t>1 649</a:t>
            </a:r>
          </a:p>
          <a:p>
            <a:pPr algn="ctr"/>
            <a:r>
              <a:rPr lang="fr-CA" sz="900" dirty="0">
                <a:solidFill>
                  <a:srgbClr val="222223"/>
                </a:solidFill>
                <a:latin typeface="Calibri" panose="020F0502020204030204" pitchFamily="34" charset="0"/>
                <a:ea typeface="+mn-ea"/>
                <a:cs typeface="Calibri" panose="020F0502020204030204" pitchFamily="34" charset="0"/>
              </a:rPr>
              <a:t>2 192</a:t>
            </a:r>
          </a:p>
          <a:p>
            <a:pPr algn="ctr"/>
            <a:endParaRPr lang="fr-CA" sz="900" dirty="0">
              <a:solidFill>
                <a:srgbClr val="222223"/>
              </a:solidFill>
              <a:latin typeface="Calibri" panose="020F0502020204030204" pitchFamily="34" charset="0"/>
              <a:ea typeface="+mn-ea"/>
              <a:cs typeface="Calibri" panose="020F0502020204030204" pitchFamily="34" charset="0"/>
            </a:endParaRPr>
          </a:p>
        </p:txBody>
      </p:sp>
      <p:sp>
        <p:nvSpPr>
          <p:cNvPr id="9" name="Rectangle: Rounded Corners 21">
            <a:extLst>
              <a:ext uri="{FF2B5EF4-FFF2-40B4-BE49-F238E27FC236}">
                <a16:creationId xmlns:a16="http://schemas.microsoft.com/office/drawing/2014/main" id="{D691BE49-B040-9E55-005E-3AD89654DDCF}"/>
              </a:ext>
            </a:extLst>
          </p:cNvPr>
          <p:cNvSpPr/>
          <p:nvPr>
            <p:custDataLst>
              <p:tags r:id="rId10"/>
            </p:custDataLst>
          </p:nvPr>
        </p:nvSpPr>
        <p:spPr>
          <a:xfrm>
            <a:off x="6190463" y="3089512"/>
            <a:ext cx="2359177" cy="680030"/>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2024 – nombre moyen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(4,0)</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(5,4)</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60 %+ employés peu ou pas qualifiés (3,3)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(3,3)</a:t>
            </a:r>
          </a:p>
        </p:txBody>
      </p:sp>
      <p:sp>
        <p:nvSpPr>
          <p:cNvPr id="10" name="Rectangle: Rounded Corners 21">
            <a:extLst>
              <a:ext uri="{FF2B5EF4-FFF2-40B4-BE49-F238E27FC236}">
                <a16:creationId xmlns:a16="http://schemas.microsoft.com/office/drawing/2014/main" id="{B4DDE1E5-EC5F-390D-00E0-CAE14D6A607F}"/>
              </a:ext>
            </a:extLst>
          </p:cNvPr>
          <p:cNvSpPr/>
          <p:nvPr>
            <p:custDataLst>
              <p:tags r:id="rId11"/>
            </p:custDataLst>
          </p:nvPr>
        </p:nvSpPr>
        <p:spPr>
          <a:xfrm>
            <a:off x="6190463" y="3889612"/>
            <a:ext cx="2359177" cy="57441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2025 – nombre moyen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(5,2)</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(4,1)</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(3,6)</a:t>
            </a:r>
          </a:p>
        </p:txBody>
      </p:sp>
      <p:sp>
        <p:nvSpPr>
          <p:cNvPr id="21" name="ZoneTexte 20">
            <a:extLst>
              <a:ext uri="{FF2B5EF4-FFF2-40B4-BE49-F238E27FC236}">
                <a16:creationId xmlns:a16="http://schemas.microsoft.com/office/drawing/2014/main" id="{F05D9B81-4D63-7DBC-2FC5-E6237B88AC5F}"/>
              </a:ext>
            </a:extLst>
          </p:cNvPr>
          <p:cNvSpPr txBox="1"/>
          <p:nvPr>
            <p:custDataLst>
              <p:tags r:id="rId12"/>
            </p:custDataLst>
          </p:nvPr>
        </p:nvSpPr>
        <p:spPr>
          <a:xfrm>
            <a:off x="5478780" y="3150223"/>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22" name="ZoneTexte 21">
            <a:extLst>
              <a:ext uri="{FF2B5EF4-FFF2-40B4-BE49-F238E27FC236}">
                <a16:creationId xmlns:a16="http://schemas.microsoft.com/office/drawing/2014/main" id="{BA5D216C-AEF7-D0DA-9A6D-2D3AEB87A1F2}"/>
              </a:ext>
            </a:extLst>
          </p:cNvPr>
          <p:cNvSpPr txBox="1"/>
          <p:nvPr>
            <p:custDataLst>
              <p:tags r:id="rId13"/>
            </p:custDataLst>
          </p:nvPr>
        </p:nvSpPr>
        <p:spPr>
          <a:xfrm>
            <a:off x="5478780" y="3881743"/>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36247679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32</a:t>
            </a:fld>
            <a:endParaRPr lang="fr-CA"/>
          </a:p>
        </p:txBody>
      </p:sp>
      <p:graphicFrame>
        <p:nvGraphicFramePr>
          <p:cNvPr id="11" name="Table 3">
            <a:extLst>
              <a:ext uri="{FF2B5EF4-FFF2-40B4-BE49-F238E27FC236}">
                <a16:creationId xmlns:a16="http://schemas.microsoft.com/office/drawing/2014/main" id="{BC4A3EB7-433C-427A-9A3F-3483B61BD4E3}"/>
              </a:ext>
            </a:extLst>
          </p:cNvPr>
          <p:cNvGraphicFramePr>
            <a:graphicFrameLocks noGrp="1"/>
          </p:cNvGraphicFramePr>
          <p:nvPr>
            <p:custDataLst>
              <p:tags r:id="rId2"/>
            </p:custDataLst>
            <p:extLst>
              <p:ext uri="{D42A27DB-BD31-4B8C-83A1-F6EECF244321}">
                <p14:modId xmlns:p14="http://schemas.microsoft.com/office/powerpoint/2010/main" val="220174116"/>
              </p:ext>
            </p:extLst>
          </p:nvPr>
        </p:nvGraphicFramePr>
        <p:xfrm>
          <a:off x="319087" y="597794"/>
          <a:ext cx="8295580" cy="2256663"/>
        </p:xfrm>
        <a:graphic>
          <a:graphicData uri="http://schemas.openxmlformats.org/drawingml/2006/table">
            <a:tbl>
              <a:tblPr firstRow="1" bandRow="1">
                <a:tableStyleId>{073A0DAA-6AF3-43AB-8588-CEC1D06C72B9}</a:tableStyleId>
              </a:tblPr>
              <a:tblGrid>
                <a:gridCol w="2020253">
                  <a:extLst>
                    <a:ext uri="{9D8B030D-6E8A-4147-A177-3AD203B41FA5}">
                      <a16:colId xmlns:a16="http://schemas.microsoft.com/office/drawing/2014/main" val="20000"/>
                    </a:ext>
                  </a:extLst>
                </a:gridCol>
                <a:gridCol w="67056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632460">
                  <a:extLst>
                    <a:ext uri="{9D8B030D-6E8A-4147-A177-3AD203B41FA5}">
                      <a16:colId xmlns:a16="http://schemas.microsoft.com/office/drawing/2014/main" val="3425158172"/>
                    </a:ext>
                  </a:extLst>
                </a:gridCol>
                <a:gridCol w="655320">
                  <a:extLst>
                    <a:ext uri="{9D8B030D-6E8A-4147-A177-3AD203B41FA5}">
                      <a16:colId xmlns:a16="http://schemas.microsoft.com/office/drawing/2014/main" val="339942596"/>
                    </a:ext>
                  </a:extLst>
                </a:gridCol>
                <a:gridCol w="71628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640080">
                  <a:extLst>
                    <a:ext uri="{9D8B030D-6E8A-4147-A177-3AD203B41FA5}">
                      <a16:colId xmlns:a16="http://schemas.microsoft.com/office/drawing/2014/main" val="20012"/>
                    </a:ext>
                  </a:extLst>
                </a:gridCol>
                <a:gridCol w="781307">
                  <a:extLst>
                    <a:ext uri="{9D8B030D-6E8A-4147-A177-3AD203B41FA5}">
                      <a16:colId xmlns:a16="http://schemas.microsoft.com/office/drawing/2014/main" val="20013"/>
                    </a:ext>
                  </a:extLst>
                </a:gridCol>
              </a:tblGrid>
              <a:tr h="238125">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u="none" strike="noStrike" kern="1200" noProof="0" dirty="0">
                          <a:solidFill>
                            <a:schemeClr val="bg1"/>
                          </a:solidFill>
                          <a:effectLst/>
                          <a:latin typeface="Calibri" panose="020F0502020204030204" pitchFamily="34" charset="0"/>
                          <a:ea typeface="+mn-ea"/>
                          <a:cs typeface="+mn-cs"/>
                        </a:rPr>
                        <a:t>Nombre d’emplois à combler</a:t>
                      </a:r>
                    </a:p>
                  </a:txBody>
                  <a:tcPr marL="60113"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6C31"/>
                    </a:solidFill>
                  </a:tcPr>
                </a:tc>
                <a:tc>
                  <a:txBody>
                    <a:bodyPr/>
                    <a:lstStyle/>
                    <a:p>
                      <a:pPr algn="ctr" fontAlgn="ctr"/>
                      <a:r>
                        <a:rPr lang="fr-CA" sz="900" b="1" i="0" u="none" strike="noStrike" dirty="0">
                          <a:solidFill>
                            <a:schemeClr val="bg1"/>
                          </a:solidFill>
                          <a:effectLst/>
                          <a:latin typeface="Calibri" panose="020F0502020204030204" pitchFamily="34" charset="0"/>
                        </a:rPr>
                        <a:t>TOUS LES SECTEURS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6C31"/>
                    </a:solidFill>
                  </a:tcPr>
                </a:tc>
                <a:tc>
                  <a:txBody>
                    <a:bodyPr/>
                    <a:lstStyle/>
                    <a:p>
                      <a:pPr algn="ctr" fontAlgn="b"/>
                      <a:r>
                        <a:rPr lang="fr-CA" sz="900" b="1" i="0" u="none" strike="noStrike" dirty="0">
                          <a:solidFill>
                            <a:schemeClr val="bg1"/>
                          </a:solidFill>
                          <a:effectLst/>
                          <a:latin typeface="+mn-lt"/>
                        </a:rPr>
                        <a:t>SECTEURS PRIMAIRE ET SECONDAIRE</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b="1" i="0" u="none" strike="noStrike" dirty="0">
                          <a:solidFill>
                            <a:schemeClr val="bg1"/>
                          </a:solidFill>
                          <a:effectLst/>
                          <a:latin typeface="+mn-lt"/>
                        </a:rPr>
                        <a:t>Secteur primaire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b="1" i="0" u="none" strike="noStrike" dirty="0">
                          <a:solidFill>
                            <a:schemeClr val="bg1"/>
                          </a:solidFill>
                          <a:effectLst/>
                          <a:latin typeface="+mn-lt"/>
                        </a:rPr>
                        <a:t>Secteur secondaire</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algn="ctr" fontAlgn="b"/>
                      <a:r>
                        <a:rPr lang="fr-CA" sz="900" b="1" i="0" u="none" strike="noStrike" dirty="0">
                          <a:solidFill>
                            <a:schemeClr val="tx1"/>
                          </a:solidFill>
                          <a:effectLst/>
                          <a:latin typeface="+mn-lt"/>
                        </a:rPr>
                        <a:t>SECTEUR TERTIAIRE TOTAL</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chemeClr val="tx1"/>
                          </a:solidFill>
                          <a:effectLst/>
                          <a:latin typeface="+mn-lt"/>
                        </a:rPr>
                        <a:t>Commerce de détail</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algn="ctr" defTabSz="914400" rtl="0" eaLnBrk="1" fontAlgn="b" latinLnBrk="0" hangingPunct="1"/>
                      <a:r>
                        <a:rPr lang="fr-CA" sz="900" b="0" i="0" u="none" strike="noStrike" kern="1200" dirty="0">
                          <a:solidFill>
                            <a:schemeClr val="tx1"/>
                          </a:solidFill>
                          <a:effectLst/>
                          <a:latin typeface="+mn-lt"/>
                          <a:ea typeface="+mn-ea"/>
                          <a:cs typeface="+mn-cs"/>
                        </a:rPr>
                        <a:t>Hébergement, restauration et tourisme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fr-CA" sz="900" b="0" i="0" u="none" strike="noStrike" dirty="0">
                          <a:solidFill>
                            <a:schemeClr val="tx1"/>
                          </a:solidFill>
                          <a:effectLst/>
                          <a:latin typeface="+mn-lt"/>
                        </a:rPr>
                        <a:t>Secteurs public et parapublic</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fr-CA" sz="900" b="0" i="0" u="none" strike="noStrike" dirty="0">
                          <a:solidFill>
                            <a:schemeClr val="tx1"/>
                          </a:solidFill>
                          <a:effectLst/>
                          <a:latin typeface="+mn-lt"/>
                        </a:rPr>
                        <a:t>Secteur tertiaire – autres services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693773068"/>
                  </a:ext>
                </a:extLst>
              </a:tr>
              <a:tr h="117058">
                <a:tc>
                  <a:txBody>
                    <a:bodyPr/>
                    <a:lstStyle/>
                    <a:p>
                      <a:pPr marL="0" marR="0" lvl="0" indent="0" algn="r" defTabSz="914400" rtl="0" eaLnBrk="1" fontAlgn="auto" latinLnBrk="0" hangingPunct="1">
                        <a:lnSpc>
                          <a:spcPct val="100000"/>
                        </a:lnSpc>
                        <a:spcBef>
                          <a:spcPts val="0"/>
                        </a:spcBef>
                        <a:spcAft>
                          <a:spcPts val="0"/>
                        </a:spcAft>
                        <a:buClrTx/>
                        <a:buSzTx/>
                        <a:buFontTx/>
                        <a:buNone/>
                        <a:tabLst>
                          <a:tab pos="342900" algn="l"/>
                        </a:tabLst>
                        <a:defRPr/>
                      </a:pPr>
                      <a:r>
                        <a:rPr lang="fr-CA" sz="800" i="1" noProof="0" dirty="0">
                          <a:solidFill>
                            <a:srgbClr val="0A1828"/>
                          </a:solidFill>
                          <a:latin typeface="Calibri" panose="020F0502020204030204" pitchFamily="34" charset="0"/>
                          <a:cs typeface="Calibri" panose="020F0502020204030204" pitchFamily="34" charset="0"/>
                        </a:rPr>
                        <a:t>n excluant les NSP : 2023/2024/2025</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800" b="0" i="1" u="none" strike="noStrike" kern="1200" dirty="0">
                          <a:solidFill>
                            <a:srgbClr val="222223"/>
                          </a:solidFill>
                          <a:effectLst/>
                          <a:latin typeface="Calibri" panose="020F0502020204030204" pitchFamily="34" charset="0"/>
                          <a:ea typeface="+mn-ea"/>
                          <a:cs typeface="+mn-cs"/>
                        </a:rPr>
                        <a:t>204/167/147</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42/36/34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17/14/14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25/22/20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162/131/113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44/31/28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27/24/22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28/21/17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fr-CA" sz="800" b="0" i="1" u="none" strike="noStrike" kern="1200" dirty="0">
                          <a:solidFill>
                            <a:srgbClr val="222223"/>
                          </a:solidFill>
                          <a:effectLst/>
                          <a:latin typeface="Calibri" panose="020F0502020204030204" pitchFamily="34" charset="0"/>
                          <a:ea typeface="+mn-ea"/>
                          <a:cs typeface="+mn-cs"/>
                        </a:rPr>
                        <a:t>63/55/46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1"/>
                  </a:ext>
                </a:extLst>
              </a:tr>
              <a:tr h="110356">
                <a:tc>
                  <a:txBody>
                    <a:bodyPr/>
                    <a:lstStyle/>
                    <a:p>
                      <a:pPr marL="0" marR="0" indent="0">
                        <a:lnSpc>
                          <a:spcPct val="100000"/>
                        </a:lnSpc>
                        <a:spcBef>
                          <a:spcPts val="0"/>
                        </a:spcBef>
                        <a:spcAft>
                          <a:spcPts val="0"/>
                        </a:spcAft>
                        <a:tabLst>
                          <a:tab pos="266700" algn="l"/>
                        </a:tabLst>
                      </a:pPr>
                      <a:r>
                        <a:rPr lang="fr-CA" sz="900" b="1" noProof="0" dirty="0">
                          <a:solidFill>
                            <a:srgbClr val="222223"/>
                          </a:solidFill>
                          <a:latin typeface="Calibri" panose="020F0502020204030204" pitchFamily="34" charset="0"/>
                          <a:ea typeface="Times New Roman"/>
                          <a:cs typeface="Calibri" panose="020F0502020204030204" pitchFamily="34" charset="0"/>
                        </a:rPr>
                        <a:t>2023</a:t>
                      </a:r>
                      <a:r>
                        <a:rPr lang="fr-CA" sz="900" b="0" noProof="0" dirty="0">
                          <a:solidFill>
                            <a:srgbClr val="222223"/>
                          </a:solidFill>
                          <a:latin typeface="Calibri" panose="020F0502020204030204" pitchFamily="34" charset="0"/>
                          <a:ea typeface="Times New Roman"/>
                          <a:cs typeface="Calibri" panose="020F0502020204030204" pitchFamily="34" charset="0"/>
                        </a:rPr>
                        <a:t>   Nombre moyen par répondant</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2,3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00B050"/>
                          </a:solidFill>
                          <a:effectLst/>
                          <a:latin typeface="Calibri" panose="020F0502020204030204" pitchFamily="34" charset="0"/>
                          <a:ea typeface="+mn-ea"/>
                          <a:cs typeface="+mn-cs"/>
                        </a:rPr>
                        <a:t>9,9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4,5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1,4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2"/>
                  </a:ext>
                </a:extLst>
              </a:tr>
              <a:tr h="138931">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            Nombre total (excluant les NSP)</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754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118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60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636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151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268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127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90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684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noProof="0" dirty="0">
                          <a:solidFill>
                            <a:srgbClr val="222223"/>
                          </a:solidFill>
                          <a:latin typeface="Calibri" panose="020F0502020204030204" pitchFamily="34" charset="0"/>
                          <a:ea typeface="Times New Roman"/>
                          <a:cs typeface="Calibri" panose="020F0502020204030204" pitchFamily="34" charset="0"/>
                        </a:rPr>
                        <a:t>            Projection, tous les répondants </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861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135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64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71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726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196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282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148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100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68446">
                <a:tc>
                  <a:txBody>
                    <a:bodyPr/>
                    <a:lstStyle/>
                    <a:p>
                      <a:pPr marL="0" marR="0" indent="0">
                        <a:lnSpc>
                          <a:spcPct val="100000"/>
                        </a:lnSpc>
                        <a:spcBef>
                          <a:spcPts val="0"/>
                        </a:spcBef>
                        <a:spcAft>
                          <a:spcPts val="0"/>
                        </a:spcAft>
                        <a:tabLst>
                          <a:tab pos="266700" algn="l"/>
                        </a:tabLst>
                      </a:pPr>
                      <a:r>
                        <a:rPr lang="fr-CA" sz="900" b="1" noProof="0" dirty="0">
                          <a:solidFill>
                            <a:srgbClr val="222223"/>
                          </a:solidFill>
                          <a:latin typeface="Calibri" panose="020F0502020204030204" pitchFamily="34" charset="0"/>
                          <a:ea typeface="Times New Roman"/>
                          <a:cs typeface="Calibri" panose="020F0502020204030204" pitchFamily="34" charset="0"/>
                        </a:rPr>
                        <a:t>2024</a:t>
                      </a:r>
                      <a:r>
                        <a:rPr lang="fr-CA" sz="900" b="0" noProof="0" dirty="0">
                          <a:solidFill>
                            <a:srgbClr val="222223"/>
                          </a:solidFill>
                          <a:latin typeface="Calibri" panose="020F0502020204030204" pitchFamily="34" charset="0"/>
                          <a:ea typeface="Times New Roman"/>
                          <a:cs typeface="Calibri" panose="020F0502020204030204" pitchFamily="34" charset="0"/>
                        </a:rPr>
                        <a:t>   Nombre moyen par répondant</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1" i="0" u="none" strike="noStrike" kern="1200" dirty="0">
                          <a:solidFill>
                            <a:srgbClr val="00B050"/>
                          </a:solidFill>
                          <a:effectLst/>
                          <a:latin typeface="Calibri" panose="020F0502020204030204" pitchFamily="34" charset="0"/>
                          <a:ea typeface="+mn-ea"/>
                          <a:cs typeface="+mn-cs"/>
                        </a:rPr>
                        <a:t>4,0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1" i="0" u="none" strike="noStrike" kern="1200" dirty="0">
                          <a:solidFill>
                            <a:srgbClr val="00B050"/>
                          </a:solidFill>
                          <a:effectLst/>
                          <a:latin typeface="Calibri" panose="020F0502020204030204" pitchFamily="34" charset="0"/>
                          <a:ea typeface="+mn-ea"/>
                          <a:cs typeface="+mn-cs"/>
                        </a:rPr>
                        <a:t>5,4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1,5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623820901"/>
                  </a:ext>
                </a:extLst>
              </a:tr>
              <a:tr h="68446">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            Nombre total (excluant les NSP)</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456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99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43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357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95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130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48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84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2581584716"/>
                  </a:ext>
                </a:extLst>
              </a:tr>
              <a:tr h="684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noProof="0" dirty="0">
                          <a:solidFill>
                            <a:srgbClr val="222223"/>
                          </a:solidFill>
                          <a:latin typeface="Calibri" panose="020F0502020204030204" pitchFamily="34" charset="0"/>
                          <a:ea typeface="Times New Roman"/>
                          <a:cs typeface="Calibri" panose="020F0502020204030204" pitchFamily="34" charset="0"/>
                        </a:rPr>
                        <a:t>            Projection, tous les répondants </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636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132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73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504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172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152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74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106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2722328912"/>
                  </a:ext>
                </a:extLst>
              </a:tr>
              <a:tr h="68446">
                <a:tc>
                  <a:txBody>
                    <a:bodyPr/>
                    <a:lstStyle/>
                    <a:p>
                      <a:pPr marL="0" marR="0" indent="0">
                        <a:lnSpc>
                          <a:spcPct val="100000"/>
                        </a:lnSpc>
                        <a:spcBef>
                          <a:spcPts val="0"/>
                        </a:spcBef>
                        <a:spcAft>
                          <a:spcPts val="0"/>
                        </a:spcAft>
                        <a:tabLst>
                          <a:tab pos="266700" algn="l"/>
                        </a:tabLst>
                      </a:pPr>
                      <a:r>
                        <a:rPr lang="fr-CA" sz="900" b="1" noProof="0" dirty="0">
                          <a:solidFill>
                            <a:srgbClr val="222223"/>
                          </a:solidFill>
                          <a:latin typeface="Calibri" panose="020F0502020204030204" pitchFamily="34" charset="0"/>
                          <a:ea typeface="Times New Roman"/>
                          <a:cs typeface="Calibri" panose="020F0502020204030204" pitchFamily="34" charset="0"/>
                        </a:rPr>
                        <a:t>2025</a:t>
                      </a:r>
                      <a:r>
                        <a:rPr lang="fr-CA" sz="900" b="0" noProof="0" dirty="0">
                          <a:solidFill>
                            <a:srgbClr val="222223"/>
                          </a:solidFill>
                          <a:latin typeface="Calibri" panose="020F0502020204030204" pitchFamily="34" charset="0"/>
                          <a:ea typeface="Times New Roman"/>
                          <a:cs typeface="Calibri" panose="020F0502020204030204" pitchFamily="34" charset="0"/>
                        </a:rPr>
                        <a:t>   Nombre moyen par répondant</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00B050"/>
                          </a:solidFill>
                          <a:effectLst/>
                          <a:latin typeface="Calibri" panose="020F0502020204030204" pitchFamily="34" charset="0"/>
                          <a:ea typeface="+mn-ea"/>
                          <a:cs typeface="+mn-cs"/>
                        </a:rPr>
                        <a:t>5,2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00B050"/>
                          </a:solidFill>
                          <a:effectLst/>
                          <a:latin typeface="Calibri" panose="020F0502020204030204" pitchFamily="34" charset="0"/>
                          <a:ea typeface="+mn-ea"/>
                          <a:cs typeface="+mn-cs"/>
                        </a:rPr>
                        <a:t>4,1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1" i="0" u="none" strike="noStrike" kern="1200" dirty="0">
                          <a:solidFill>
                            <a:srgbClr val="FF0000"/>
                          </a:solidFill>
                          <a:effectLst/>
                          <a:latin typeface="Calibri" panose="020F0502020204030204" pitchFamily="34" charset="0"/>
                          <a:ea typeface="+mn-ea"/>
                          <a:cs typeface="+mn-cs"/>
                        </a:rPr>
                        <a:t>1,2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1986392"/>
                  </a:ext>
                </a:extLst>
              </a:tr>
              <a:tr h="68446">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            Nombre total (excluant les NSP)</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439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107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332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92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114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69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237813328"/>
                  </a:ext>
                </a:extLst>
              </a:tr>
              <a:tr h="684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noProof="0" dirty="0">
                          <a:solidFill>
                            <a:srgbClr val="222223"/>
                          </a:solidFill>
                          <a:latin typeface="Calibri" panose="020F0502020204030204" pitchFamily="34" charset="0"/>
                          <a:ea typeface="Times New Roman"/>
                          <a:cs typeface="Calibri" panose="020F0502020204030204" pitchFamily="34" charset="0"/>
                        </a:rPr>
                        <a:t>            Projection, tous les répondants </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696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151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72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79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544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184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145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130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85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61116153"/>
                  </a:ext>
                </a:extLst>
              </a:tr>
              <a:tr h="684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noProof="0" dirty="0">
                          <a:solidFill>
                            <a:srgbClr val="222223"/>
                          </a:solidFill>
                          <a:latin typeface="Calibri" panose="020F0502020204030204" pitchFamily="34" charset="0"/>
                          <a:ea typeface="Times New Roman"/>
                          <a:cs typeface="Calibri" panose="020F0502020204030204" pitchFamily="34" charset="0"/>
                        </a:rPr>
                        <a:t>3 ans</a:t>
                      </a:r>
                      <a:r>
                        <a:rPr lang="fr-CA" sz="900" b="0" noProof="0" dirty="0">
                          <a:solidFill>
                            <a:srgbClr val="222223"/>
                          </a:solidFill>
                          <a:latin typeface="Calibri" panose="020F0502020204030204" pitchFamily="34" charset="0"/>
                          <a:ea typeface="Times New Roman"/>
                          <a:cs typeface="Calibri" panose="020F0502020204030204" pitchFamily="34" charset="0"/>
                        </a:rPr>
                        <a:t>   Nombre total (excluant les NSP)</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1 649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324</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171</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153</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1 325</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338</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512</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244</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231</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436408235"/>
                  </a:ext>
                </a:extLst>
              </a:tr>
              <a:tr h="684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noProof="0" dirty="0">
                          <a:solidFill>
                            <a:srgbClr val="222223"/>
                          </a:solidFill>
                          <a:latin typeface="Calibri" panose="020F0502020204030204" pitchFamily="34" charset="0"/>
                          <a:ea typeface="Times New Roman"/>
                          <a:cs typeface="Calibri" panose="020F0502020204030204" pitchFamily="34" charset="0"/>
                        </a:rPr>
                        <a:t>             Projection, tous les répondants </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2 192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418</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209</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209</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1 774</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552</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579</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352</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fr-CA" sz="900" b="0" i="0" u="none" strike="noStrike" kern="1200" dirty="0">
                          <a:solidFill>
                            <a:schemeClr val="tx1"/>
                          </a:solidFill>
                          <a:effectLst/>
                          <a:latin typeface="Calibri" panose="020F0502020204030204" pitchFamily="34" charset="0"/>
                          <a:ea typeface="+mn-ea"/>
                          <a:cs typeface="+mn-cs"/>
                        </a:rPr>
                        <a:t>291</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2085063225"/>
                  </a:ext>
                </a:extLst>
              </a:tr>
            </a:tbl>
          </a:graphicData>
        </a:graphic>
      </p:graphicFrame>
      <p:sp>
        <p:nvSpPr>
          <p:cNvPr id="6" name="TextBox 1">
            <a:extLst>
              <a:ext uri="{FF2B5EF4-FFF2-40B4-BE49-F238E27FC236}">
                <a16:creationId xmlns:a16="http://schemas.microsoft.com/office/drawing/2014/main" id="{DA85A939-15F1-46BF-8E96-FDE6D133A609}"/>
              </a:ext>
            </a:extLst>
          </p:cNvPr>
          <p:cNvSpPr txBox="1"/>
          <p:nvPr>
            <p:custDataLst>
              <p:tags r:id="rId3"/>
            </p:custDataLst>
          </p:nvPr>
        </p:nvSpPr>
        <p:spPr>
          <a:xfrm>
            <a:off x="408832" y="2947457"/>
            <a:ext cx="8137258" cy="1795363"/>
          </a:xfrm>
          <a:prstGeom prst="rect">
            <a:avLst/>
          </a:prstGeom>
        </p:spPr>
        <p:txBody>
          <a:bodyPr vert="horz" wrap="square" lIns="91440" tIns="0" rIns="91440" bIns="0" rtlCol="0">
            <a:spAutoFit/>
          </a:bodyPr>
          <a:lstStyle/>
          <a:p>
            <a:pPr marL="4763" algn="just">
              <a:lnSpc>
                <a:spcPts val="1200"/>
              </a:lnSpc>
              <a:spcAft>
                <a:spcPts val="400"/>
              </a:spcAft>
            </a:pPr>
            <a:r>
              <a:rPr lang="fr-CA" sz="1100" b="0" dirty="0">
                <a:solidFill>
                  <a:srgbClr val="222223"/>
                </a:solidFill>
                <a:latin typeface="Calibri" panose="020F0502020204030204" pitchFamily="34" charset="0"/>
                <a:cs typeface="Calibri" panose="020F0502020204030204" pitchFamily="34" charset="0"/>
              </a:rPr>
              <a:t>Les emplois à combler au cours des trois prochaines années – 1 649 pour les répondants en mesure de fournir une réponse et 2 192 en projetant sur l’ensemble des répondants – sont présentés segmentés par grands secteurs d’activité dans le tableau ci-haut. Les secteurs primaire et secondaire représentent 20 % de ces emplois et le secteur tertiaire, 80 % répartis ainsi : 25 % pour le commerce de détail, 26 % pour le secteur hébergement, restauration et tourisme, 16 % pour les secteurs public et parapublic et 13 % pour les autres secteurs.  </a:t>
            </a:r>
          </a:p>
          <a:p>
            <a:pPr marL="4763" algn="just">
              <a:lnSpc>
                <a:spcPts val="1200"/>
              </a:lnSpc>
              <a:spcAft>
                <a:spcPts val="400"/>
              </a:spcAft>
            </a:pPr>
            <a:r>
              <a:rPr lang="fr-CA" sz="1100" b="0" dirty="0">
                <a:solidFill>
                  <a:srgbClr val="222223"/>
                </a:solidFill>
                <a:latin typeface="Calibri" panose="020F0502020204030204" pitchFamily="34" charset="0"/>
                <a:cs typeface="Calibri" panose="020F0502020204030204" pitchFamily="34" charset="0"/>
              </a:rPr>
              <a:t>En considérant le nombre moyen d’emplois à combler par entreprise, ce nombre est significativement plus élevé dans le secteur </a:t>
            </a:r>
            <a:r>
              <a:rPr lang="fr-CA" sz="1100" b="0" dirty="0">
                <a:latin typeface="+mn-lt"/>
              </a:rPr>
              <a:t>h</a:t>
            </a:r>
            <a:r>
              <a:rPr lang="fr-CA" sz="1100" b="0" i="0" u="none" strike="noStrike" kern="1200" dirty="0">
                <a:solidFill>
                  <a:schemeClr val="tx1"/>
                </a:solidFill>
                <a:effectLst/>
                <a:latin typeface="+mn-lt"/>
                <a:ea typeface="+mn-ea"/>
                <a:cs typeface="+mn-cs"/>
              </a:rPr>
              <a:t>ébergement, restauration et tourisme (pour les trois années), dans le secteur primaire (pour 2024 seulement) et </a:t>
            </a:r>
            <a:r>
              <a:rPr lang="fr-CA" sz="1100" b="0" dirty="0">
                <a:solidFill>
                  <a:srgbClr val="222223"/>
                </a:solidFill>
                <a:latin typeface="Calibri" panose="020F0502020204030204" pitchFamily="34" charset="0"/>
                <a:cs typeface="Calibri" panose="020F0502020204030204" pitchFamily="34" charset="0"/>
              </a:rPr>
              <a:t>dans les secteurs public et parapublic (pour 2025 seulement). Il est significativement plus bas dans les autres services du secteur tertiaire </a:t>
            </a:r>
            <a:r>
              <a:rPr lang="fr-CA" sz="1100" b="0" i="0" u="none" strike="noStrike" kern="1200" dirty="0">
                <a:solidFill>
                  <a:schemeClr val="tx1"/>
                </a:solidFill>
                <a:effectLst/>
                <a:latin typeface="+mn-lt"/>
                <a:ea typeface="+mn-ea"/>
                <a:cs typeface="+mn-cs"/>
              </a:rPr>
              <a:t>(pour les trois années) et dans le </a:t>
            </a:r>
            <a:r>
              <a:rPr lang="fr-CA" sz="1100" b="0" dirty="0">
                <a:solidFill>
                  <a:srgbClr val="222223"/>
                </a:solidFill>
                <a:latin typeface="Calibri" panose="020F0502020204030204" pitchFamily="34" charset="0"/>
                <a:cs typeface="Calibri" panose="020F0502020204030204" pitchFamily="34" charset="0"/>
              </a:rPr>
              <a:t>secteur secondaire (pour 2023 seulement).</a:t>
            </a:r>
          </a:p>
          <a:p>
            <a:pPr marL="4763" algn="just">
              <a:lnSpc>
                <a:spcPts val="1200"/>
              </a:lnSpc>
              <a:spcAft>
                <a:spcPts val="400"/>
              </a:spcAft>
            </a:pPr>
            <a:r>
              <a:rPr lang="fr-CA" sz="1100" b="0" dirty="0">
                <a:solidFill>
                  <a:srgbClr val="222223"/>
                </a:solidFill>
                <a:latin typeface="Calibri" panose="020F0502020204030204" pitchFamily="34" charset="0"/>
                <a:cs typeface="Calibri" panose="020F0502020204030204" pitchFamily="34" charset="0"/>
              </a:rPr>
              <a:t>Les écarts significatifs présentés à la page précédente montrent également que le nombre moyen d’emplois à combler est significativement plus élevé dans les entreprises comportant une majorité d’employés peu ou pas qualifiés </a:t>
            </a:r>
            <a:r>
              <a:rPr lang="fr-CA" sz="1100" b="0" i="0" u="none" strike="noStrike" kern="1200" dirty="0">
                <a:solidFill>
                  <a:schemeClr val="tx1"/>
                </a:solidFill>
                <a:effectLst/>
                <a:latin typeface="+mn-lt"/>
                <a:ea typeface="+mn-ea"/>
                <a:cs typeface="+mn-cs"/>
              </a:rPr>
              <a:t>(pour 2023 et 2024) et celles qui ont pris des e</a:t>
            </a:r>
            <a:r>
              <a:rPr lang="fr-CA" sz="1100" b="0" kern="1200" dirty="0">
                <a:solidFill>
                  <a:schemeClr val="tx1"/>
                </a:solidFill>
                <a:effectLst/>
                <a:latin typeface="+mn-lt"/>
                <a:ea typeface="Tahoma" panose="020B0604030504040204" pitchFamily="34" charset="0"/>
                <a:cs typeface="Tahoma" panose="020B0604030504040204" pitchFamily="34" charset="0"/>
              </a:rPr>
              <a:t>ngagements en matière de réduction de leur empreinte environnementale </a:t>
            </a:r>
            <a:r>
              <a:rPr lang="fr-CA" sz="1100" b="0" i="0" u="none" strike="noStrike" kern="1200" dirty="0">
                <a:solidFill>
                  <a:schemeClr val="tx1"/>
                </a:solidFill>
                <a:effectLst/>
                <a:latin typeface="+mn-lt"/>
                <a:ea typeface="+mn-ea"/>
                <a:cs typeface="+mn-cs"/>
              </a:rPr>
              <a:t>(pour les trois années)</a:t>
            </a:r>
            <a:r>
              <a:rPr lang="fr-CA" sz="1100" b="0" dirty="0">
                <a:solidFill>
                  <a:srgbClr val="222223"/>
                </a:solidFill>
                <a:latin typeface="Calibri" panose="020F0502020204030204" pitchFamily="34" charset="0"/>
                <a:cs typeface="Calibri" panose="020F0502020204030204" pitchFamily="34" charset="0"/>
              </a:rPr>
              <a:t>. </a:t>
            </a:r>
          </a:p>
        </p:txBody>
      </p:sp>
      <p:sp>
        <p:nvSpPr>
          <p:cNvPr id="4" name="Rectangle 3">
            <a:extLst>
              <a:ext uri="{FF2B5EF4-FFF2-40B4-BE49-F238E27FC236}">
                <a16:creationId xmlns:a16="http://schemas.microsoft.com/office/drawing/2014/main" id="{D487F2D4-A75A-FC84-63A1-F0ECC0041678}"/>
              </a:ext>
            </a:extLst>
          </p:cNvPr>
          <p:cNvSpPr>
            <a:spLocks noChangeArrowheads="1"/>
          </p:cNvSpPr>
          <p:nvPr>
            <p:custDataLst>
              <p:tags r:id="rId4"/>
            </p:custDataLst>
          </p:nvPr>
        </p:nvSpPr>
        <p:spPr bwMode="auto">
          <a:xfrm>
            <a:off x="319087" y="154516"/>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Nombre d’emplois à combler (2/2)</a:t>
            </a:r>
          </a:p>
        </p:txBody>
      </p:sp>
      <p:sp>
        <p:nvSpPr>
          <p:cNvPr id="10" name="ZoneTexte 6">
            <a:extLst>
              <a:ext uri="{FF2B5EF4-FFF2-40B4-BE49-F238E27FC236}">
                <a16:creationId xmlns:a16="http://schemas.microsoft.com/office/drawing/2014/main" id="{B094D186-E08B-0087-A829-803A858FB639}"/>
              </a:ext>
            </a:extLst>
          </p:cNvPr>
          <p:cNvSpPr txBox="1"/>
          <p:nvPr>
            <p:custDataLst>
              <p:tags r:id="rId5"/>
            </p:custDataLst>
          </p:nvPr>
        </p:nvSpPr>
        <p:spPr>
          <a:xfrm>
            <a:off x="398496" y="4778162"/>
            <a:ext cx="6756684"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Q9. Combien d´emplois estimez-vous que vous aurez à combler au cours de chacune des trois années à venir? Cela inclut la création de nouveaux emplois, incluant ceux à temps partiel et saisonniers, ainsi que les remplacements pour départ à la retraite.  Base : Tous les répondants (n=233).</a:t>
            </a:r>
          </a:p>
        </p:txBody>
      </p:sp>
    </p:spTree>
    <p:extLst>
      <p:ext uri="{BB962C8B-B14F-4D97-AF65-F5344CB8AC3E}">
        <p14:creationId xmlns:p14="http://schemas.microsoft.com/office/powerpoint/2010/main" val="214596111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33</a:t>
            </a:fld>
            <a:endParaRPr lang="fr-CA"/>
          </a:p>
        </p:txBody>
      </p:sp>
      <p:sp>
        <p:nvSpPr>
          <p:cNvPr id="7" name="Rectangle 3"/>
          <p:cNvSpPr>
            <a:spLocks noChangeArrowheads="1"/>
          </p:cNvSpPr>
          <p:nvPr>
            <p:custDataLst>
              <p:tags r:id="rId2"/>
            </p:custDataLst>
          </p:nvPr>
        </p:nvSpPr>
        <p:spPr bwMode="auto">
          <a:xfrm>
            <a:off x="319087" y="-7655"/>
            <a:ext cx="8572500" cy="829064"/>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Nombre d’emplois à combler selon le niveau de qualification des emplois</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345889" y="740974"/>
            <a:ext cx="8289709" cy="1384995"/>
          </a:xfrm>
          <a:prstGeom prst="rect">
            <a:avLst/>
          </a:prstGeom>
        </p:spPr>
        <p:txBody>
          <a:bodyPr vert="horz" wrap="square" lIns="91440" tIns="0" rIns="91440" bIns="0" rtlCol="0">
            <a:spAutoFit/>
          </a:bodyPr>
          <a:lstStyle/>
          <a:p>
            <a:pPr marL="4763" algn="just">
              <a:lnSpc>
                <a:spcPts val="1300"/>
              </a:lnSpc>
              <a:spcAft>
                <a:spcPts val="400"/>
              </a:spcAft>
            </a:pPr>
            <a:r>
              <a:rPr lang="fr-CA" sz="1100" b="0" dirty="0">
                <a:solidFill>
                  <a:srgbClr val="222223"/>
                </a:solidFill>
                <a:latin typeface="Calibri" panose="020F0502020204030204" pitchFamily="34" charset="0"/>
                <a:cs typeface="Calibri" panose="020F0502020204030204" pitchFamily="34" charset="0"/>
              </a:rPr>
              <a:t>Parmi les entreprises qui auront des emplois à combler en 2023, 2024 ou 2025, la proportion des emplois très qualifiés variera entre 10 % et 11 % selon les années, celle des emplois qualifiés ou semi qualifiés variera entre 34 % et 35 % et celle des emplois peu ou non qualifiés variera entre 54 % et 55 %. Il n’y a donc pas de différence d’une année à l’autre. Par rapport au niveau de qualification des emplois en 2022, peu de différence est observée, sinon une proportion légèrement plus élevée d’emplois peu ou non qualifiés.</a:t>
            </a:r>
          </a:p>
          <a:p>
            <a:pPr marL="4763" algn="just">
              <a:lnSpc>
                <a:spcPts val="1300"/>
              </a:lnSpc>
              <a:spcAft>
                <a:spcPts val="400"/>
              </a:spcAft>
            </a:pPr>
            <a:r>
              <a:rPr lang="fr-CA" sz="1100" b="0" dirty="0">
                <a:solidFill>
                  <a:srgbClr val="222223"/>
                </a:solidFill>
                <a:latin typeface="Calibri" panose="020F0502020204030204" pitchFamily="34" charset="0"/>
                <a:cs typeface="Calibri" panose="020F0502020204030204" pitchFamily="34" charset="0"/>
              </a:rPr>
              <a:t>La proportion d’emplois très qualifiés est supérieure à la moyenne dans les secteurs public et parapublic, dans les autres services du secteur tertiaire, les entreprises de 15 employés et plus, celles comptant une majorité de femmes et dont le non-propriétaire était le répondant. À l’autre extrémité, on trouve plus d’emplois peu ou non qualifiés dans le secteur primaire, en hébergement, restauration et tourisme, dans le commerce de détail et dans les entreprises comptant une parité hommes-femmes.</a:t>
            </a:r>
          </a:p>
        </p:txBody>
      </p:sp>
      <p:graphicFrame>
        <p:nvGraphicFramePr>
          <p:cNvPr id="10" name="Table 3">
            <a:extLst>
              <a:ext uri="{FF2B5EF4-FFF2-40B4-BE49-F238E27FC236}">
                <a16:creationId xmlns:a16="http://schemas.microsoft.com/office/drawing/2014/main" id="{BC4A3EB7-433C-427A-9A3F-3483B61BD4E3}"/>
              </a:ext>
            </a:extLst>
          </p:cNvPr>
          <p:cNvGraphicFramePr>
            <a:graphicFrameLocks noGrp="1"/>
          </p:cNvGraphicFramePr>
          <p:nvPr>
            <p:custDataLst>
              <p:tags r:id="rId4"/>
            </p:custDataLst>
            <p:extLst>
              <p:ext uri="{D42A27DB-BD31-4B8C-83A1-F6EECF244321}">
                <p14:modId xmlns:p14="http://schemas.microsoft.com/office/powerpoint/2010/main" val="356457649"/>
              </p:ext>
            </p:extLst>
          </p:nvPr>
        </p:nvGraphicFramePr>
        <p:xfrm>
          <a:off x="419761" y="2242966"/>
          <a:ext cx="4250591" cy="1493144"/>
        </p:xfrm>
        <a:graphic>
          <a:graphicData uri="http://schemas.openxmlformats.org/drawingml/2006/table">
            <a:tbl>
              <a:tblPr firstRow="1" bandRow="1">
                <a:tableStyleId>{073A0DAA-6AF3-43AB-8588-CEC1D06C72B9}</a:tableStyleId>
              </a:tblPr>
              <a:tblGrid>
                <a:gridCol w="1850292">
                  <a:extLst>
                    <a:ext uri="{9D8B030D-6E8A-4147-A177-3AD203B41FA5}">
                      <a16:colId xmlns:a16="http://schemas.microsoft.com/office/drawing/2014/main" val="20000"/>
                    </a:ext>
                  </a:extLst>
                </a:gridCol>
                <a:gridCol w="594360">
                  <a:extLst>
                    <a:ext uri="{9D8B030D-6E8A-4147-A177-3AD203B41FA5}">
                      <a16:colId xmlns:a16="http://schemas.microsoft.com/office/drawing/2014/main" val="829239534"/>
                    </a:ext>
                  </a:extLst>
                </a:gridCol>
                <a:gridCol w="617220">
                  <a:extLst>
                    <a:ext uri="{9D8B030D-6E8A-4147-A177-3AD203B41FA5}">
                      <a16:colId xmlns:a16="http://schemas.microsoft.com/office/drawing/2014/main" val="20002"/>
                    </a:ext>
                  </a:extLst>
                </a:gridCol>
                <a:gridCol w="601980">
                  <a:extLst>
                    <a:ext uri="{9D8B030D-6E8A-4147-A177-3AD203B41FA5}">
                      <a16:colId xmlns:a16="http://schemas.microsoft.com/office/drawing/2014/main" val="20001"/>
                    </a:ext>
                  </a:extLst>
                </a:gridCol>
                <a:gridCol w="586739">
                  <a:extLst>
                    <a:ext uri="{9D8B030D-6E8A-4147-A177-3AD203B41FA5}">
                      <a16:colId xmlns:a16="http://schemas.microsoft.com/office/drawing/2014/main" val="1184875257"/>
                    </a:ext>
                  </a:extLst>
                </a:gridCol>
              </a:tblGrid>
              <a:tr h="217170">
                <a:tc rowSpan="2">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rowSpan="2">
                  <a:txBody>
                    <a:bodyPr/>
                    <a:lstStyle/>
                    <a:p>
                      <a:pPr algn="ctr">
                        <a:lnSpc>
                          <a:spcPct val="100000"/>
                        </a:lnSpc>
                      </a:pPr>
                      <a:r>
                        <a:rPr lang="fr-CA" sz="950" b="0" baseline="0" noProof="0" dirty="0">
                          <a:solidFill>
                            <a:schemeClr val="tx1"/>
                          </a:solidFill>
                          <a:latin typeface="Calibri" panose="020F0502020204030204" pitchFamily="34" charset="0"/>
                          <a:cs typeface="Calibri" panose="020F0502020204030204" pitchFamily="34" charset="0"/>
                        </a:rPr>
                        <a:t>Emplois actuels 2022</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000"/>
                    </a:solidFill>
                  </a:tcPr>
                </a:tc>
                <a:tc gridSpan="3">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Emplois à combler </a:t>
                      </a:r>
                      <a:br>
                        <a:rPr lang="fr-CA" sz="950" b="0" baseline="0" noProof="0" dirty="0">
                          <a:solidFill>
                            <a:schemeClr val="bg1"/>
                          </a:solidFill>
                          <a:latin typeface="Calibri" panose="020F0502020204030204" pitchFamily="34" charset="0"/>
                          <a:cs typeface="Calibri" panose="020F0502020204030204" pitchFamily="34" charset="0"/>
                        </a:rPr>
                      </a:br>
                      <a:r>
                        <a:rPr lang="fr-CA" sz="950" b="0" baseline="0" noProof="0" dirty="0">
                          <a:solidFill>
                            <a:schemeClr val="bg1"/>
                          </a:solidFill>
                          <a:latin typeface="Calibri" panose="020F0502020204030204" pitchFamily="34" charset="0"/>
                          <a:cs typeface="Calibri" panose="020F0502020204030204" pitchFamily="34" charset="0"/>
                        </a:rPr>
                        <a:t>(répondants qui en ont) </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schemeClr>
                    </a:solidFill>
                  </a:tcPr>
                </a:tc>
                <a:tc hMerge="1">
                  <a:txBody>
                    <a:bodyPr/>
                    <a:lstStyle/>
                    <a:p>
                      <a:pPr algn="ctr">
                        <a:lnSpc>
                          <a:spcPct val="100000"/>
                        </a:lnSpc>
                      </a:pPr>
                      <a:endParaRPr lang="fr-CA" sz="950" b="0" baseline="0" noProof="0" dirty="0">
                        <a:solidFill>
                          <a:schemeClr val="bg1"/>
                        </a:solidFill>
                        <a:latin typeface="Calibri" panose="020F0502020204030204" pitchFamily="34" charset="0"/>
                        <a:cs typeface="Calibri" panose="020F0502020204030204" pitchFamily="34" charset="0"/>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217170">
                <a:tc vMerge="1">
                  <a:txBody>
                    <a:bodyPr/>
                    <a:lstStyle/>
                    <a:p>
                      <a:endParaRPr lang="fr-CA"/>
                    </a:p>
                  </a:txBody>
                  <a:tcPr/>
                </a:tc>
                <a:tc vMerge="1">
                  <a:txBody>
                    <a:bodyPr/>
                    <a:lstStyle/>
                    <a:p>
                      <a:endParaRPr lang="fr-CA"/>
                    </a:p>
                  </a:txBody>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2023</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2024</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2025</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extLst>
                  <a:ext uri="{0D108BD9-81ED-4DB2-BD59-A6C34878D82A}">
                    <a16:rowId xmlns:a16="http://schemas.microsoft.com/office/drawing/2014/main" val="128674184"/>
                  </a:ext>
                </a:extLst>
              </a:tr>
              <a:tr h="0">
                <a:tc>
                  <a:txBody>
                    <a:bodyPr/>
                    <a:lstStyle/>
                    <a:p>
                      <a:pPr algn="r">
                        <a:lnSpc>
                          <a:spcPts val="1200"/>
                        </a:lnSpc>
                      </a:pPr>
                      <a:endParaRPr lang="fr-CA" sz="800" i="1" noProof="0" dirty="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(n=153)</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(n=114)</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(n=147)</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Répartition des emplois à combler selon le niveau de qualification</a:t>
                      </a:r>
                      <a:endParaRPr lang="fr-CA" sz="900" b="0" i="0" noProof="0" dirty="0">
                        <a:solidFill>
                          <a:srgbClr val="222223"/>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baseline="0" noProof="0" dirty="0">
                          <a:solidFill>
                            <a:schemeClr val="tx1"/>
                          </a:solidFill>
                          <a:latin typeface="Calibri" panose="020F0502020204030204" pitchFamily="34" charset="0"/>
                          <a:cs typeface="Calibri" panose="020F0502020204030204" pitchFamily="34" charset="0"/>
                        </a:rPr>
                        <a:t>Emplois très qualifiés</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12,0 %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10,7 %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11,4 %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10,4 %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fr-CA" sz="900" b="0" baseline="0" noProof="0" dirty="0">
                          <a:solidFill>
                            <a:schemeClr val="tx1"/>
                          </a:solidFill>
                          <a:latin typeface="Calibri" panose="020F0502020204030204" pitchFamily="34" charset="0"/>
                          <a:cs typeface="Calibri" panose="020F0502020204030204" pitchFamily="34" charset="0"/>
                        </a:rPr>
                        <a:t>Emplois qualifiés ou semi-qualifiés</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35,2 %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35,0 %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34,3 %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34,9 %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kumimoji="0" lang="fr-CA" sz="9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Emplois peu ou non qualifiés</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52,8 %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54,3 %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54,2 %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54,7 %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5"/>
                  </a:ext>
                </a:extLst>
              </a:tr>
            </a:tbl>
          </a:graphicData>
        </a:graphic>
      </p:graphicFrame>
      <p:sp>
        <p:nvSpPr>
          <p:cNvPr id="9" name="ZoneTexte 6"/>
          <p:cNvSpPr txBox="1"/>
          <p:nvPr>
            <p:custDataLst>
              <p:tags r:id="rId5"/>
            </p:custDataLst>
          </p:nvPr>
        </p:nvSpPr>
        <p:spPr>
          <a:xfrm>
            <a:off x="427381" y="4744250"/>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Q10. Veuillez répartir ce nombre d´emplois à combler au cours de chacune des trois années à venir selon le niveau de qualification des emplois.</a:t>
            </a:r>
          </a:p>
          <a:p>
            <a:r>
              <a:rPr lang="fr-CA" sz="800" b="0" dirty="0">
                <a:solidFill>
                  <a:schemeClr val="bg1">
                    <a:lumMod val="50000"/>
                  </a:schemeClr>
                </a:solidFill>
                <a:latin typeface="Calibri" panose="020F0502020204030204" pitchFamily="34" charset="0"/>
                <a:cs typeface="Calibri" panose="020F0502020204030204" pitchFamily="34" charset="0"/>
              </a:rPr>
              <a:t>Base : Répondants ayant fourni une réponse à la Q9 et ayant des emplois à combler (n variable selon les années).</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381438" y="2239228"/>
            <a:ext cx="2901502" cy="846983"/>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TRÈS QUALIFIÉS – proportion plus élevée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(2023, 2024, 2025)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tertiaire autres (2023, 2024, 2025)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(2023, 2025)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&gt;60 % employés femmes (2023, 2024, 2025)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(2023, 2024, 2025)</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7"/>
            </p:custDataLst>
          </p:nvPr>
        </p:nvSpPr>
        <p:spPr>
          <a:xfrm>
            <a:off x="5363384" y="3184171"/>
            <a:ext cx="2927176" cy="708860"/>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QUALIFIÉS/SEMI-QUALIFIÉS – proportion plus élevée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secondaire (2023, 2024, 2025)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(2023, 2024, 2025)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tertiaire autre (2023, 2024, 2025)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&gt;60 % employés hommes (2023, 2024)</a:t>
            </a:r>
          </a:p>
        </p:txBody>
      </p:sp>
      <p:sp>
        <p:nvSpPr>
          <p:cNvPr id="15" name="Rectangle: Rounded Corners 21">
            <a:extLst>
              <a:ext uri="{FF2B5EF4-FFF2-40B4-BE49-F238E27FC236}">
                <a16:creationId xmlns:a16="http://schemas.microsoft.com/office/drawing/2014/main" id="{1E11900A-0374-444E-BD71-3F27D2DFB8D2}"/>
              </a:ext>
            </a:extLst>
          </p:cNvPr>
          <p:cNvSpPr/>
          <p:nvPr>
            <p:custDataLst>
              <p:tags r:id="rId8"/>
            </p:custDataLst>
          </p:nvPr>
        </p:nvSpPr>
        <p:spPr>
          <a:xfrm>
            <a:off x="5348144" y="3987686"/>
            <a:ext cx="2934796" cy="72147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PEU/NON QUALIFIÉS – proportion plus élevée :</a:t>
            </a:r>
            <a:endParaRPr lang="fr-CA" sz="900" b="0" kern="0" dirty="0">
              <a:solidFill>
                <a:schemeClr val="bg2">
                  <a:lumMod val="50000"/>
                </a:schemeClr>
              </a:solidFill>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(2024, 2025)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(2023, 2024, 2025)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Commerce de détail (2023, 2024, 2025)</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Autant d’employés hommes que femmes (2023, 2024, 2025)</a:t>
            </a:r>
          </a:p>
        </p:txBody>
      </p:sp>
      <p:sp>
        <p:nvSpPr>
          <p:cNvPr id="3" name="Rectangle 2"/>
          <p:cNvSpPr/>
          <p:nvPr>
            <p:custDataLst>
              <p:tags r:id="rId9"/>
            </p:custDataLst>
          </p:nvPr>
        </p:nvSpPr>
        <p:spPr>
          <a:xfrm>
            <a:off x="368879" y="3796527"/>
            <a:ext cx="4203121" cy="830997"/>
          </a:xfrm>
          <a:prstGeom prst="rect">
            <a:avLst/>
          </a:prstGeom>
          <a:noFill/>
        </p:spPr>
        <p:txBody>
          <a:bodyPr wrap="square" rtlCol="0">
            <a:spAutoFit/>
          </a:bodyPr>
          <a:lstStyle/>
          <a:p>
            <a:pPr defTabSz="457200" eaLnBrk="0" hangingPunct="0"/>
            <a:r>
              <a:rPr lang="fr-CA" sz="800" dirty="0">
                <a:solidFill>
                  <a:srgbClr val="222223"/>
                </a:solidFill>
                <a:latin typeface="Calibri" panose="020F0502020204030204" pitchFamily="34" charset="0"/>
                <a:cs typeface="Calibri" panose="020F0502020204030204" pitchFamily="34" charset="0"/>
              </a:rPr>
              <a:t>Emplois très qualifiés</a:t>
            </a:r>
            <a:r>
              <a:rPr lang="fr-CA" sz="800" b="0" dirty="0">
                <a:solidFill>
                  <a:srgbClr val="222223"/>
                </a:solidFill>
                <a:latin typeface="Calibri" panose="020F0502020204030204" pitchFamily="34" charset="0"/>
                <a:cs typeface="Calibri" panose="020F0502020204030204" pitchFamily="34" charset="0"/>
              </a:rPr>
              <a:t> : requérant généralement une formation universitaire, tels que gestionnaires, cadres et professionnels</a:t>
            </a:r>
          </a:p>
          <a:p>
            <a:pPr defTabSz="457200" eaLnBrk="0" hangingPunct="0"/>
            <a:r>
              <a:rPr lang="fr-CA" sz="800" dirty="0">
                <a:solidFill>
                  <a:srgbClr val="222223"/>
                </a:solidFill>
                <a:latin typeface="Calibri" panose="020F0502020204030204" pitchFamily="34" charset="0"/>
                <a:cs typeface="Calibri" panose="020F0502020204030204" pitchFamily="34" charset="0"/>
              </a:rPr>
              <a:t>Emplois qualifiés ou semi-qualifiés</a:t>
            </a:r>
            <a:r>
              <a:rPr lang="fr-CA" sz="800" b="0" dirty="0">
                <a:solidFill>
                  <a:srgbClr val="222223"/>
                </a:solidFill>
                <a:latin typeface="Calibri" panose="020F0502020204030204" pitchFamily="34" charset="0"/>
                <a:cs typeface="Calibri" panose="020F0502020204030204" pitchFamily="34" charset="0"/>
              </a:rPr>
              <a:t> : requérant une formation technique de niveau collégial (DEC technique) ou professionnelle de niveau secondaire (DEP)</a:t>
            </a:r>
          </a:p>
          <a:p>
            <a:pPr defTabSz="457200" eaLnBrk="0" hangingPunct="0"/>
            <a:r>
              <a:rPr lang="fr-CA" sz="800" dirty="0">
                <a:solidFill>
                  <a:srgbClr val="222223"/>
                </a:solidFill>
                <a:latin typeface="Calibri" panose="020F0502020204030204" pitchFamily="34" charset="0"/>
                <a:cs typeface="Calibri" panose="020F0502020204030204" pitchFamily="34" charset="0"/>
              </a:rPr>
              <a:t>Emplois peu ou non qualifiés</a:t>
            </a:r>
            <a:r>
              <a:rPr lang="fr-CA" sz="800" b="0" dirty="0">
                <a:solidFill>
                  <a:srgbClr val="222223"/>
                </a:solidFill>
                <a:latin typeface="Calibri" panose="020F0502020204030204" pitchFamily="34" charset="0"/>
                <a:cs typeface="Calibri" panose="020F0502020204030204" pitchFamily="34" charset="0"/>
              </a:rPr>
              <a:t> : requérant un diplôme d’études secondaires général (DES) ou aucun diplôme</a:t>
            </a:r>
          </a:p>
        </p:txBody>
      </p:sp>
      <p:sp>
        <p:nvSpPr>
          <p:cNvPr id="5" name="ZoneTexte 4">
            <a:extLst>
              <a:ext uri="{FF2B5EF4-FFF2-40B4-BE49-F238E27FC236}">
                <a16:creationId xmlns:a16="http://schemas.microsoft.com/office/drawing/2014/main" id="{3F10A829-40DD-5BEC-EE88-E23A66214E0A}"/>
              </a:ext>
            </a:extLst>
          </p:cNvPr>
          <p:cNvSpPr txBox="1"/>
          <p:nvPr>
            <p:custDataLst>
              <p:tags r:id="rId10"/>
            </p:custDataLst>
          </p:nvPr>
        </p:nvSpPr>
        <p:spPr>
          <a:xfrm>
            <a:off x="4712394" y="2399728"/>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2" name="ZoneTexte 11">
            <a:extLst>
              <a:ext uri="{FF2B5EF4-FFF2-40B4-BE49-F238E27FC236}">
                <a16:creationId xmlns:a16="http://schemas.microsoft.com/office/drawing/2014/main" id="{2956D9E8-2D15-6129-E30B-78774D7A2622}"/>
              </a:ext>
            </a:extLst>
          </p:cNvPr>
          <p:cNvSpPr txBox="1"/>
          <p:nvPr>
            <p:custDataLst>
              <p:tags r:id="rId11"/>
            </p:custDataLst>
          </p:nvPr>
        </p:nvSpPr>
        <p:spPr>
          <a:xfrm>
            <a:off x="4712394" y="3237139"/>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6" name="ZoneTexte 15">
            <a:extLst>
              <a:ext uri="{FF2B5EF4-FFF2-40B4-BE49-F238E27FC236}">
                <a16:creationId xmlns:a16="http://schemas.microsoft.com/office/drawing/2014/main" id="{B338BA3F-F8A1-4413-7396-42BADE69D46B}"/>
              </a:ext>
            </a:extLst>
          </p:cNvPr>
          <p:cNvSpPr txBox="1"/>
          <p:nvPr>
            <p:custDataLst>
              <p:tags r:id="rId12"/>
            </p:custDataLst>
          </p:nvPr>
        </p:nvSpPr>
        <p:spPr>
          <a:xfrm>
            <a:off x="4712394" y="4030408"/>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56452606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34</a:t>
            </a:fld>
            <a:endParaRPr lang="fr-CA"/>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4. Recrutement de la main-d’œuvre</a:t>
            </a:r>
          </a:p>
        </p:txBody>
      </p:sp>
    </p:spTree>
    <p:extLst>
      <p:ext uri="{BB962C8B-B14F-4D97-AF65-F5344CB8AC3E}">
        <p14:creationId xmlns:p14="http://schemas.microsoft.com/office/powerpoint/2010/main" val="429059084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35</a:t>
            </a:fld>
            <a:endParaRPr lang="fr-CA"/>
          </a:p>
        </p:txBody>
      </p:sp>
      <p:sp>
        <p:nvSpPr>
          <p:cNvPr id="3" name="Espace réservé du contenu 2"/>
          <p:cNvSpPr>
            <a:spLocks noGrp="1"/>
          </p:cNvSpPr>
          <p:nvPr>
            <p:ph idx="11"/>
            <p:custDataLst>
              <p:tags r:id="rId2"/>
            </p:custDataLst>
          </p:nvPr>
        </p:nvSpPr>
        <p:spPr>
          <a:xfrm>
            <a:off x="22860" y="75911"/>
            <a:ext cx="9143999" cy="436778"/>
          </a:xfrm>
        </p:spPr>
        <p:txBody>
          <a:bodyPr anchor="ctr"/>
          <a:lstStyle/>
          <a:p>
            <a:pPr defTabSz="725091" fontAlgn="base">
              <a:spcBef>
                <a:spcPts val="750"/>
              </a:spcBef>
              <a:spcAft>
                <a:spcPts val="750"/>
              </a:spcAft>
            </a:pPr>
            <a:r>
              <a:rPr lang="fr-CA" sz="2000" dirty="0">
                <a:solidFill>
                  <a:srgbClr val="222223"/>
                </a:solidFill>
                <a:latin typeface="Trebuchet MS" panose="020B0603020202020204" pitchFamily="34" charset="0"/>
                <a:ea typeface="Cambria" panose="02040503050406030204" pitchFamily="18" charset="0"/>
              </a:rPr>
              <a:t>Actions de recrutement dans un contexte de rareté de main-d’œuvre (1/2)</a:t>
            </a:r>
          </a:p>
        </p:txBody>
      </p:sp>
      <p:sp>
        <p:nvSpPr>
          <p:cNvPr id="4" name="ZoneTexte 6"/>
          <p:cNvSpPr txBox="1"/>
          <p:nvPr>
            <p:custDataLst>
              <p:tags r:id="rId3"/>
            </p:custDataLst>
          </p:nvPr>
        </p:nvSpPr>
        <p:spPr>
          <a:xfrm>
            <a:off x="487015" y="4783593"/>
            <a:ext cx="755631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Q11. Au cours des trois prochaines années, et face aux changements qu'amène la rareté de main-d'œuvre, envisageriez-vous réaliser les actions suivantes?</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graphicFrame>
        <p:nvGraphicFramePr>
          <p:cNvPr id="16" name="Chart 5">
            <a:extLst>
              <a:ext uri="{FF2B5EF4-FFF2-40B4-BE49-F238E27FC236}">
                <a16:creationId xmlns:a16="http://schemas.microsoft.com/office/drawing/2014/main" id="{B80B7434-0BDC-4D77-8D70-393AAC46955F}"/>
              </a:ext>
            </a:extLst>
          </p:cNvPr>
          <p:cNvGraphicFramePr/>
          <p:nvPr>
            <p:custDataLst>
              <p:tags r:id="rId4"/>
            </p:custDataLst>
            <p:extLst>
              <p:ext uri="{D42A27DB-BD31-4B8C-83A1-F6EECF244321}">
                <p14:modId xmlns:p14="http://schemas.microsoft.com/office/powerpoint/2010/main" val="809488051"/>
              </p:ext>
            </p:extLst>
          </p:nvPr>
        </p:nvGraphicFramePr>
        <p:xfrm>
          <a:off x="131579" y="480060"/>
          <a:ext cx="5469121" cy="4059868"/>
        </p:xfrm>
        <a:graphic>
          <a:graphicData uri="http://schemas.openxmlformats.org/drawingml/2006/chart">
            <c:chart xmlns:c="http://schemas.openxmlformats.org/drawingml/2006/chart" xmlns:r="http://schemas.openxmlformats.org/officeDocument/2006/relationships" r:id="rId14"/>
          </a:graphicData>
        </a:graphic>
      </p:graphicFrame>
      <p:sp>
        <p:nvSpPr>
          <p:cNvPr id="23" name="TextBox 1">
            <a:extLst>
              <a:ext uri="{FF2B5EF4-FFF2-40B4-BE49-F238E27FC236}">
                <a16:creationId xmlns:a16="http://schemas.microsoft.com/office/drawing/2014/main" id="{C1A05870-10B5-4D87-A490-9FEA0DC8DE4A}"/>
              </a:ext>
            </a:extLst>
          </p:cNvPr>
          <p:cNvSpPr txBox="1"/>
          <p:nvPr>
            <p:custDataLst>
              <p:tags r:id="rId5"/>
            </p:custDataLst>
          </p:nvPr>
        </p:nvSpPr>
        <p:spPr>
          <a:xfrm>
            <a:off x="5574776" y="630784"/>
            <a:ext cx="3508264" cy="1384995"/>
          </a:xfrm>
          <a:prstGeom prst="rect">
            <a:avLst/>
          </a:prstGeom>
        </p:spPr>
        <p:txBody>
          <a:bodyPr vert="horz" wrap="square" lIns="91440" tIns="0" rIns="91440" bIns="0" rtlCol="0">
            <a:spAutoFit/>
          </a:bodyPr>
          <a:lstStyle/>
          <a:p>
            <a:pPr marL="4763" algn="just">
              <a:lnSpc>
                <a:spcPts val="1200"/>
              </a:lnSpc>
              <a:spcAft>
                <a:spcPts val="600"/>
              </a:spcAft>
            </a:pPr>
            <a:r>
              <a:rPr lang="fr-CA" sz="1100" b="0" dirty="0">
                <a:solidFill>
                  <a:srgbClr val="222223"/>
                </a:solidFill>
                <a:latin typeface="Calibri" panose="020F0502020204030204" pitchFamily="34" charset="0"/>
                <a:cs typeface="Calibri" panose="020F0502020204030204" pitchFamily="34" charset="0"/>
              </a:rPr>
              <a:t>Dans un contexte de rareté de main-d’œuvre, une assez forte majorité d’entreprises répondantes ont recouru ou seraient prêtes à recourir à </a:t>
            </a:r>
            <a:r>
              <a:rPr lang="fr-FR" sz="1100" b="0" dirty="0">
                <a:solidFill>
                  <a:srgbClr val="222223"/>
                </a:solidFill>
                <a:latin typeface="Calibri" panose="020F0502020204030204" pitchFamily="34" charset="0"/>
                <a:cs typeface="Calibri" panose="020F0502020204030204" pitchFamily="34" charset="0"/>
              </a:rPr>
              <a:t>l’</a:t>
            </a:r>
            <a:r>
              <a:rPr lang="fr-CA" sz="1100" b="0" dirty="0">
                <a:solidFill>
                  <a:srgbClr val="222223"/>
                </a:solidFill>
                <a:latin typeface="Calibri" panose="020F0502020204030204" pitchFamily="34" charset="0"/>
                <a:cs typeface="Calibri" panose="020F0502020204030204" pitchFamily="34" charset="0"/>
              </a:rPr>
              <a:t>embauche de travailleurs </a:t>
            </a:r>
            <a:r>
              <a:rPr lang="fr-CA" sz="1100" b="0" kern="1200" dirty="0">
                <a:solidFill>
                  <a:srgbClr val="222223"/>
                </a:solidFill>
                <a:latin typeface="Calibri" panose="020F0502020204030204" pitchFamily="34" charset="0"/>
                <a:ea typeface="+mn-ea"/>
                <a:cs typeface="Calibri" panose="020F0502020204030204" pitchFamily="34" charset="0"/>
              </a:rPr>
              <a:t>issus des communautés autochtones </a:t>
            </a:r>
            <a:r>
              <a:rPr lang="fr-CA" sz="1100" b="0" dirty="0">
                <a:solidFill>
                  <a:srgbClr val="222223"/>
                </a:solidFill>
                <a:latin typeface="Calibri" panose="020F0502020204030204" pitchFamily="34" charset="0"/>
                <a:cs typeface="Calibri" panose="020F0502020204030204" pitchFamily="34" charset="0"/>
              </a:rPr>
              <a:t>(72 %), à l’embauche de travailleurs  retraités  (71 %) et à l’embauche de travailleurs </a:t>
            </a:r>
            <a:r>
              <a:rPr lang="fr-CA" sz="1100" b="0" kern="1200" dirty="0">
                <a:solidFill>
                  <a:srgbClr val="222223"/>
                </a:solidFill>
                <a:latin typeface="Calibri" panose="020F0502020204030204" pitchFamily="34" charset="0"/>
                <a:ea typeface="+mn-ea"/>
                <a:cs typeface="Calibri" panose="020F0502020204030204" pitchFamily="34" charset="0"/>
              </a:rPr>
              <a:t>issus de l'immigration ou de communautés culturelles</a:t>
            </a:r>
            <a:r>
              <a:rPr lang="fr-CA" sz="1100" b="0" dirty="0">
                <a:solidFill>
                  <a:srgbClr val="222223"/>
                </a:solidFill>
                <a:latin typeface="Calibri" panose="020F0502020204030204" pitchFamily="34" charset="0"/>
                <a:cs typeface="Calibri" panose="020F0502020204030204" pitchFamily="34" charset="0"/>
              </a:rPr>
              <a:t> (67 %). En plus faible majorité, elles ont déjà embauché ou seraient prêtes à embaucher </a:t>
            </a:r>
            <a:r>
              <a:rPr lang="fr-CA" sz="1100" b="0" kern="1200" dirty="0">
                <a:solidFill>
                  <a:srgbClr val="222223"/>
                </a:solidFill>
                <a:latin typeface="Calibri" panose="020F0502020204030204" pitchFamily="34" charset="0"/>
                <a:ea typeface="+mn-ea"/>
                <a:cs typeface="Calibri" panose="020F0502020204030204" pitchFamily="34" charset="0"/>
              </a:rPr>
              <a:t>des travailleurs moins qualifiés que souhaité (57 %). </a:t>
            </a:r>
            <a:endParaRPr lang="fr-CA" sz="1100" b="0" dirty="0">
              <a:solidFill>
                <a:srgbClr val="222223"/>
              </a:solidFill>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DEDAAC32-23E5-7B60-166D-9B952616FAE1}"/>
              </a:ext>
            </a:extLst>
          </p:cNvPr>
          <p:cNvSpPr txBox="1"/>
          <p:nvPr>
            <p:custDataLst>
              <p:tags r:id="rId6"/>
            </p:custDataLst>
          </p:nvPr>
        </p:nvSpPr>
        <p:spPr>
          <a:xfrm>
            <a:off x="4927076" y="720273"/>
            <a:ext cx="472385" cy="234872"/>
          </a:xfrm>
          <a:prstGeom prst="rect">
            <a:avLst/>
          </a:prstGeom>
          <a:noFill/>
        </p:spPr>
        <p:txBody>
          <a:bodyPr wrap="square" rtlCol="0">
            <a:spAutoFit/>
          </a:bodyPr>
          <a:lstStyle/>
          <a:p>
            <a:pPr algn="ctr">
              <a:lnSpc>
                <a:spcPts val="1200"/>
              </a:lnSpc>
              <a:spcAft>
                <a:spcPts val="0"/>
              </a:spcAft>
            </a:pPr>
            <a:r>
              <a:rPr lang="fr-CA" sz="800" b="0" i="1" dirty="0">
                <a:latin typeface="+mn-lt"/>
              </a:rPr>
              <a:t>(80 %)</a:t>
            </a:r>
          </a:p>
        </p:txBody>
      </p:sp>
      <p:sp>
        <p:nvSpPr>
          <p:cNvPr id="7" name="ZoneTexte 6">
            <a:extLst>
              <a:ext uri="{FF2B5EF4-FFF2-40B4-BE49-F238E27FC236}">
                <a16:creationId xmlns:a16="http://schemas.microsoft.com/office/drawing/2014/main" id="{FE198981-BA9B-0888-CF18-E1B84DC04B1E}"/>
              </a:ext>
            </a:extLst>
          </p:cNvPr>
          <p:cNvSpPr txBox="1"/>
          <p:nvPr>
            <p:custDataLst>
              <p:tags r:id="rId7"/>
            </p:custDataLst>
          </p:nvPr>
        </p:nvSpPr>
        <p:spPr>
          <a:xfrm>
            <a:off x="2150247" y="4441770"/>
            <a:ext cx="2776829"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rgbClr val="222223"/>
                </a:solidFill>
                <a:latin typeface="Calibri" panose="020F0502020204030204" pitchFamily="34" charset="0"/>
                <a:ea typeface="+mn-ea"/>
                <a:cs typeface="Calibri" panose="020F0502020204030204" pitchFamily="34" charset="0"/>
              </a:rPr>
              <a:t>(Les chiffres entre parenthèse sont ceux du sondage de 2018.)</a:t>
            </a:r>
          </a:p>
        </p:txBody>
      </p:sp>
      <p:sp>
        <p:nvSpPr>
          <p:cNvPr id="8" name="ZoneTexte 7">
            <a:extLst>
              <a:ext uri="{FF2B5EF4-FFF2-40B4-BE49-F238E27FC236}">
                <a16:creationId xmlns:a16="http://schemas.microsoft.com/office/drawing/2014/main" id="{CC8A45A5-8BCF-C24F-E638-52842177C749}"/>
              </a:ext>
            </a:extLst>
          </p:cNvPr>
          <p:cNvSpPr txBox="1"/>
          <p:nvPr>
            <p:custDataLst>
              <p:tags r:id="rId8"/>
            </p:custDataLst>
          </p:nvPr>
        </p:nvSpPr>
        <p:spPr>
          <a:xfrm>
            <a:off x="4777767" y="1501022"/>
            <a:ext cx="472385" cy="234872"/>
          </a:xfrm>
          <a:prstGeom prst="rect">
            <a:avLst/>
          </a:prstGeom>
          <a:noFill/>
        </p:spPr>
        <p:txBody>
          <a:bodyPr wrap="square" rtlCol="0">
            <a:spAutoFit/>
          </a:bodyPr>
          <a:lstStyle/>
          <a:p>
            <a:pPr algn="ctr">
              <a:lnSpc>
                <a:spcPts val="1200"/>
              </a:lnSpc>
              <a:spcAft>
                <a:spcPts val="0"/>
              </a:spcAft>
            </a:pPr>
            <a:r>
              <a:rPr lang="fr-CA" sz="800" b="0" i="1" dirty="0">
                <a:latin typeface="+mn-lt"/>
              </a:rPr>
              <a:t>(72 %)</a:t>
            </a:r>
          </a:p>
        </p:txBody>
      </p:sp>
      <p:sp>
        <p:nvSpPr>
          <p:cNvPr id="9" name="ZoneTexte 8">
            <a:extLst>
              <a:ext uri="{FF2B5EF4-FFF2-40B4-BE49-F238E27FC236}">
                <a16:creationId xmlns:a16="http://schemas.microsoft.com/office/drawing/2014/main" id="{73AF44EC-CBFC-EF98-2696-B78ED23583E3}"/>
              </a:ext>
            </a:extLst>
          </p:cNvPr>
          <p:cNvSpPr txBox="1"/>
          <p:nvPr>
            <p:custDataLst>
              <p:tags r:id="rId9"/>
            </p:custDataLst>
          </p:nvPr>
        </p:nvSpPr>
        <p:spPr>
          <a:xfrm>
            <a:off x="4888976" y="1101273"/>
            <a:ext cx="472385" cy="234872"/>
          </a:xfrm>
          <a:prstGeom prst="rect">
            <a:avLst/>
          </a:prstGeom>
          <a:noFill/>
        </p:spPr>
        <p:txBody>
          <a:bodyPr wrap="square" rtlCol="0">
            <a:spAutoFit/>
          </a:bodyPr>
          <a:lstStyle/>
          <a:p>
            <a:pPr algn="ctr">
              <a:lnSpc>
                <a:spcPts val="1200"/>
              </a:lnSpc>
              <a:spcAft>
                <a:spcPts val="0"/>
              </a:spcAft>
            </a:pPr>
            <a:r>
              <a:rPr lang="fr-CA" sz="800" b="0" i="1" dirty="0">
                <a:latin typeface="+mn-lt"/>
              </a:rPr>
              <a:t>(39 %)</a:t>
            </a:r>
          </a:p>
        </p:txBody>
      </p:sp>
      <p:sp>
        <p:nvSpPr>
          <p:cNvPr id="10" name="ZoneTexte 9">
            <a:extLst>
              <a:ext uri="{FF2B5EF4-FFF2-40B4-BE49-F238E27FC236}">
                <a16:creationId xmlns:a16="http://schemas.microsoft.com/office/drawing/2014/main" id="{66FAA4F5-6C9A-076F-1AF7-FD9F5403D05C}"/>
              </a:ext>
            </a:extLst>
          </p:cNvPr>
          <p:cNvSpPr txBox="1"/>
          <p:nvPr>
            <p:custDataLst>
              <p:tags r:id="rId10"/>
            </p:custDataLst>
          </p:nvPr>
        </p:nvSpPr>
        <p:spPr>
          <a:xfrm>
            <a:off x="4477496" y="1893753"/>
            <a:ext cx="472385" cy="234872"/>
          </a:xfrm>
          <a:prstGeom prst="rect">
            <a:avLst/>
          </a:prstGeom>
          <a:noFill/>
        </p:spPr>
        <p:txBody>
          <a:bodyPr wrap="square" rtlCol="0">
            <a:spAutoFit/>
          </a:bodyPr>
          <a:lstStyle/>
          <a:p>
            <a:pPr algn="ctr">
              <a:lnSpc>
                <a:spcPts val="1200"/>
              </a:lnSpc>
              <a:spcAft>
                <a:spcPts val="0"/>
              </a:spcAft>
            </a:pPr>
            <a:r>
              <a:rPr lang="fr-CA" sz="800" b="0" i="1" dirty="0">
                <a:latin typeface="+mn-lt"/>
              </a:rPr>
              <a:t>(43 %)</a:t>
            </a:r>
          </a:p>
        </p:txBody>
      </p:sp>
      <p:sp>
        <p:nvSpPr>
          <p:cNvPr id="11" name="ZoneTexte 10">
            <a:extLst>
              <a:ext uri="{FF2B5EF4-FFF2-40B4-BE49-F238E27FC236}">
                <a16:creationId xmlns:a16="http://schemas.microsoft.com/office/drawing/2014/main" id="{BC7D8A2E-6915-0DD7-D4E0-33889C31A710}"/>
              </a:ext>
            </a:extLst>
          </p:cNvPr>
          <p:cNvSpPr txBox="1"/>
          <p:nvPr>
            <p:custDataLst>
              <p:tags r:id="rId11"/>
            </p:custDataLst>
          </p:nvPr>
        </p:nvSpPr>
        <p:spPr>
          <a:xfrm>
            <a:off x="4203176" y="2291436"/>
            <a:ext cx="472385" cy="234872"/>
          </a:xfrm>
          <a:prstGeom prst="rect">
            <a:avLst/>
          </a:prstGeom>
          <a:noFill/>
        </p:spPr>
        <p:txBody>
          <a:bodyPr wrap="square" rtlCol="0">
            <a:spAutoFit/>
          </a:bodyPr>
          <a:lstStyle/>
          <a:p>
            <a:pPr algn="ctr">
              <a:lnSpc>
                <a:spcPts val="1200"/>
              </a:lnSpc>
              <a:spcAft>
                <a:spcPts val="0"/>
              </a:spcAft>
            </a:pPr>
            <a:r>
              <a:rPr lang="fr-CA" sz="800" b="0" i="1" dirty="0">
                <a:latin typeface="+mn-lt"/>
              </a:rPr>
              <a:t>(47%)</a:t>
            </a:r>
          </a:p>
        </p:txBody>
      </p:sp>
      <p:sp>
        <p:nvSpPr>
          <p:cNvPr id="13" name="TextBox 1">
            <a:extLst>
              <a:ext uri="{FF2B5EF4-FFF2-40B4-BE49-F238E27FC236}">
                <a16:creationId xmlns:a16="http://schemas.microsoft.com/office/drawing/2014/main" id="{6F447340-D333-747B-AE77-1181799DFAD8}"/>
              </a:ext>
            </a:extLst>
          </p:cNvPr>
          <p:cNvSpPr txBox="1"/>
          <p:nvPr>
            <p:custDataLst>
              <p:tags r:id="rId12"/>
            </p:custDataLst>
          </p:nvPr>
        </p:nvSpPr>
        <p:spPr>
          <a:xfrm>
            <a:off x="4888976" y="2065994"/>
            <a:ext cx="4185842" cy="2462213"/>
          </a:xfrm>
          <a:prstGeom prst="rect">
            <a:avLst/>
          </a:prstGeom>
        </p:spPr>
        <p:txBody>
          <a:bodyPr vert="horz" wrap="square" lIns="91440" tIns="0" rIns="91440" bIns="0" rtlCol="0">
            <a:spAutoFit/>
          </a:bodyPr>
          <a:lstStyle/>
          <a:p>
            <a:pPr marL="4763" algn="just">
              <a:lnSpc>
                <a:spcPts val="1200"/>
              </a:lnSpc>
              <a:spcAft>
                <a:spcPts val="600"/>
              </a:spcAft>
            </a:pPr>
            <a:r>
              <a:rPr lang="fr-CA" sz="1100" b="0" kern="1200" dirty="0">
                <a:solidFill>
                  <a:srgbClr val="222223"/>
                </a:solidFill>
                <a:latin typeface="Calibri" panose="020F0502020204030204" pitchFamily="34" charset="0"/>
                <a:ea typeface="+mn-ea"/>
                <a:cs typeface="Calibri" panose="020F0502020204030204" pitchFamily="34" charset="0"/>
              </a:rPr>
              <a:t>D’autres stratégies recueillent une proportion assez importante de mentions (plus de 40 %) : embauche de travailleurs ayant un handicap (48 %), parrainage d’étudiants poursuivant des études spécialisées </a:t>
            </a:r>
            <a:br>
              <a:rPr lang="fr-CA" sz="1100" b="0" kern="1200" dirty="0">
                <a:solidFill>
                  <a:srgbClr val="222223"/>
                </a:solidFill>
                <a:latin typeface="Calibri" panose="020F0502020204030204" pitchFamily="34" charset="0"/>
                <a:ea typeface="+mn-ea"/>
                <a:cs typeface="Calibri" panose="020F0502020204030204" pitchFamily="34" charset="0"/>
              </a:rPr>
            </a:br>
            <a:r>
              <a:rPr lang="fr-CA" sz="1100" b="0" kern="1200" dirty="0">
                <a:solidFill>
                  <a:srgbClr val="222223"/>
                </a:solidFill>
                <a:latin typeface="Calibri" panose="020F0502020204030204" pitchFamily="34" charset="0"/>
                <a:ea typeface="+mn-ea"/>
                <a:cs typeface="Calibri" panose="020F0502020204030204" pitchFamily="34" charset="0"/>
              </a:rPr>
              <a:t>(45 %), </a:t>
            </a:r>
            <a:r>
              <a:rPr lang="fr-CA" sz="1100" b="0" dirty="0">
                <a:solidFill>
                  <a:srgbClr val="222223"/>
                </a:solidFill>
                <a:latin typeface="Calibri" panose="020F0502020204030204" pitchFamily="34" charset="0"/>
                <a:cs typeface="Calibri" panose="020F0502020204030204" pitchFamily="34" charset="0"/>
              </a:rPr>
              <a:t>m</a:t>
            </a:r>
            <a:r>
              <a:rPr lang="fr-CA" sz="1100" b="0" kern="1200" dirty="0">
                <a:solidFill>
                  <a:srgbClr val="222223"/>
                </a:solidFill>
                <a:latin typeface="Calibri" panose="020F0502020204030204" pitchFamily="34" charset="0"/>
                <a:ea typeface="+mn-ea"/>
                <a:cs typeface="Calibri" panose="020F0502020204030204" pitchFamily="34" charset="0"/>
              </a:rPr>
              <a:t>entoring de jeunes décrocheurs pour des métiers non spécialisés (42 %) et embauche de jeunes éloignés du marché du travail, encadrés par un intervenant en employabilité (42 %).</a:t>
            </a:r>
          </a:p>
          <a:p>
            <a:pPr marL="4763" algn="just">
              <a:lnSpc>
                <a:spcPts val="1200"/>
              </a:lnSpc>
              <a:spcAft>
                <a:spcPts val="600"/>
              </a:spcAft>
            </a:pPr>
            <a:r>
              <a:rPr lang="fr-CA" sz="1100" b="0" dirty="0">
                <a:solidFill>
                  <a:srgbClr val="222223"/>
                </a:solidFill>
                <a:latin typeface="Calibri" panose="020F0502020204030204" pitchFamily="34" charset="0"/>
                <a:cs typeface="Calibri" panose="020F0502020204030204" pitchFamily="34" charset="0"/>
              </a:rPr>
              <a:t>Les stratégies de loin les moins appliquées sont l’e</a:t>
            </a:r>
            <a:r>
              <a:rPr lang="fr-CA" sz="1100" b="0" kern="1200" dirty="0">
                <a:solidFill>
                  <a:srgbClr val="222223"/>
                </a:solidFill>
                <a:latin typeface="Calibri" panose="020F0502020204030204" pitchFamily="34" charset="0"/>
                <a:ea typeface="+mn-ea"/>
                <a:cs typeface="Calibri" panose="020F0502020204030204" pitchFamily="34" charset="0"/>
              </a:rPr>
              <a:t>mbauche de travailleurs judiciarisés</a:t>
            </a:r>
            <a:r>
              <a:rPr lang="fr-CA" sz="1100" b="0" dirty="0">
                <a:solidFill>
                  <a:srgbClr val="222223"/>
                </a:solidFill>
                <a:latin typeface="Calibri" panose="020F0502020204030204" pitchFamily="34" charset="0"/>
                <a:cs typeface="Calibri" panose="020F0502020204030204" pitchFamily="34" charset="0"/>
              </a:rPr>
              <a:t> (30 %) et l’e</a:t>
            </a:r>
            <a:r>
              <a:rPr lang="fr-CA" sz="1100" b="0" kern="1200" dirty="0">
                <a:solidFill>
                  <a:srgbClr val="222223"/>
                </a:solidFill>
                <a:latin typeface="Calibri" panose="020F0502020204030204" pitchFamily="34" charset="0"/>
                <a:ea typeface="+mn-ea"/>
                <a:cs typeface="Calibri" panose="020F0502020204030204" pitchFamily="34" charset="0"/>
              </a:rPr>
              <a:t>mbauche de travailleurs ayant un problème de santé mentale (25 %).</a:t>
            </a:r>
          </a:p>
          <a:p>
            <a:pPr marL="4763" algn="just">
              <a:lnSpc>
                <a:spcPts val="1200"/>
              </a:lnSpc>
              <a:spcAft>
                <a:spcPts val="600"/>
              </a:spcAft>
            </a:pPr>
            <a:r>
              <a:rPr lang="fr-CA" sz="1100" b="0" dirty="0">
                <a:solidFill>
                  <a:srgbClr val="222223"/>
                </a:solidFill>
                <a:latin typeface="Calibri" panose="020F0502020204030204" pitchFamily="34" charset="0"/>
                <a:cs typeface="Calibri" panose="020F0502020204030204" pitchFamily="34" charset="0"/>
              </a:rPr>
              <a:t>Par rapport au sondage de 2018, on remarque une hausse majeure des stratégies d’embauche de travailleurs retraités (+32 points) et de </a:t>
            </a:r>
            <a:r>
              <a:rPr lang="fr-CA" sz="1100" b="0" kern="1200" dirty="0">
                <a:solidFill>
                  <a:srgbClr val="222223"/>
                </a:solidFill>
                <a:latin typeface="Calibri" panose="020F0502020204030204" pitchFamily="34" charset="0"/>
                <a:ea typeface="+mn-ea"/>
                <a:cs typeface="Calibri" panose="020F0502020204030204" pitchFamily="34" charset="0"/>
              </a:rPr>
              <a:t>travailleurs moins qualifiés que souhaité (+14 points). Une baisse est observée pour l’embauche </a:t>
            </a:r>
            <a:r>
              <a:rPr lang="fr-CA" sz="1100" b="0" dirty="0">
                <a:solidFill>
                  <a:srgbClr val="222223"/>
                </a:solidFill>
                <a:latin typeface="Calibri" panose="020F0502020204030204" pitchFamily="34" charset="0"/>
                <a:cs typeface="Calibri" panose="020F0502020204030204" pitchFamily="34" charset="0"/>
              </a:rPr>
              <a:t>de travailleurs </a:t>
            </a:r>
            <a:r>
              <a:rPr lang="fr-CA" sz="1100" b="0" kern="1200" dirty="0">
                <a:solidFill>
                  <a:srgbClr val="222223"/>
                </a:solidFill>
                <a:latin typeface="Calibri" panose="020F0502020204030204" pitchFamily="34" charset="0"/>
                <a:ea typeface="+mn-ea"/>
                <a:cs typeface="Calibri" panose="020F0502020204030204" pitchFamily="34" charset="0"/>
              </a:rPr>
              <a:t>issus des communautés autochtones (-8 points) et </a:t>
            </a:r>
            <a:r>
              <a:rPr lang="fr-CA" sz="1100" b="0" dirty="0">
                <a:solidFill>
                  <a:srgbClr val="222223"/>
                </a:solidFill>
                <a:latin typeface="Calibri" panose="020F0502020204030204" pitchFamily="34" charset="0"/>
                <a:cs typeface="Calibri" panose="020F0502020204030204" pitchFamily="34" charset="0"/>
              </a:rPr>
              <a:t>de travailleurs </a:t>
            </a:r>
            <a:r>
              <a:rPr lang="fr-CA" sz="1100" b="0" kern="1200" dirty="0">
                <a:solidFill>
                  <a:srgbClr val="222223"/>
                </a:solidFill>
                <a:latin typeface="Calibri" panose="020F0502020204030204" pitchFamily="34" charset="0"/>
                <a:ea typeface="+mn-ea"/>
                <a:cs typeface="Calibri" panose="020F0502020204030204" pitchFamily="34" charset="0"/>
              </a:rPr>
              <a:t>issus de l'immigration ou de communautés culturelles (-5 points).</a:t>
            </a:r>
            <a:endParaRPr lang="fr-CA" sz="1100" b="0" dirty="0">
              <a:solidFill>
                <a:srgbClr val="222223"/>
              </a:solidFill>
              <a:latin typeface="Calibri" panose="020F0502020204030204" pitchFamily="34" charset="0"/>
              <a:cs typeface="Calibri" panose="020F0502020204030204" pitchFamily="34" charset="0"/>
            </a:endParaRPr>
          </a:p>
        </p:txBody>
      </p:sp>
      <p:sp>
        <p:nvSpPr>
          <p:cNvPr id="5" name="ZoneTexte 19">
            <a:extLst>
              <a:ext uri="{FF2B5EF4-FFF2-40B4-BE49-F238E27FC236}">
                <a16:creationId xmlns:a16="http://schemas.microsoft.com/office/drawing/2014/main" id="{8035A513-81F0-F34F-931B-6F041FDAB0DE}"/>
              </a:ext>
            </a:extLst>
          </p:cNvPr>
          <p:cNvSpPr txBox="1"/>
          <p:nvPr/>
        </p:nvSpPr>
        <p:spPr>
          <a:xfrm>
            <a:off x="5228145" y="654143"/>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FF0000"/>
                </a:solidFill>
                <a:latin typeface="+mn-lt"/>
                <a:sym typeface="Wingdings 3" panose="05040102010807070707" pitchFamily="18" charset="2"/>
              </a:rPr>
              <a:t></a:t>
            </a:r>
            <a:endParaRPr lang="fr-CA" sz="1200" dirty="0">
              <a:solidFill>
                <a:srgbClr val="FF0000"/>
              </a:solidFill>
              <a:latin typeface="+mn-lt"/>
            </a:endParaRPr>
          </a:p>
        </p:txBody>
      </p:sp>
      <p:sp>
        <p:nvSpPr>
          <p:cNvPr id="12" name="ZoneTexte 22">
            <a:extLst>
              <a:ext uri="{FF2B5EF4-FFF2-40B4-BE49-F238E27FC236}">
                <a16:creationId xmlns:a16="http://schemas.microsoft.com/office/drawing/2014/main" id="{2BE2750F-3ED3-E20F-EE34-E282CBA48E28}"/>
              </a:ext>
            </a:extLst>
          </p:cNvPr>
          <p:cNvSpPr txBox="1"/>
          <p:nvPr/>
        </p:nvSpPr>
        <p:spPr>
          <a:xfrm>
            <a:off x="5197916" y="1039535"/>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00B050"/>
                </a:solidFill>
                <a:latin typeface="+mn-lt"/>
                <a:sym typeface="Wingdings 3" panose="05040102010807070707" pitchFamily="18" charset="2"/>
              </a:rPr>
              <a:t></a:t>
            </a:r>
            <a:endParaRPr lang="fr-CA" sz="1200" dirty="0">
              <a:solidFill>
                <a:srgbClr val="00B050"/>
              </a:solidFill>
              <a:latin typeface="+mn-lt"/>
            </a:endParaRPr>
          </a:p>
        </p:txBody>
      </p:sp>
      <p:sp>
        <p:nvSpPr>
          <p:cNvPr id="14" name="ZoneTexte 19">
            <a:extLst>
              <a:ext uri="{FF2B5EF4-FFF2-40B4-BE49-F238E27FC236}">
                <a16:creationId xmlns:a16="http://schemas.microsoft.com/office/drawing/2014/main" id="{1D83ADC5-7116-E98D-ACDB-9382511240B8}"/>
              </a:ext>
            </a:extLst>
          </p:cNvPr>
          <p:cNvSpPr txBox="1"/>
          <p:nvPr/>
        </p:nvSpPr>
        <p:spPr>
          <a:xfrm>
            <a:off x="5067726" y="1424160"/>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FF0000"/>
                </a:solidFill>
                <a:latin typeface="+mn-lt"/>
                <a:sym typeface="Wingdings 3" panose="05040102010807070707" pitchFamily="18" charset="2"/>
              </a:rPr>
              <a:t></a:t>
            </a:r>
            <a:endParaRPr lang="fr-CA" sz="1200" dirty="0">
              <a:solidFill>
                <a:srgbClr val="FF0000"/>
              </a:solidFill>
              <a:latin typeface="+mn-lt"/>
            </a:endParaRPr>
          </a:p>
        </p:txBody>
      </p:sp>
      <p:sp>
        <p:nvSpPr>
          <p:cNvPr id="15" name="ZoneTexte 22">
            <a:extLst>
              <a:ext uri="{FF2B5EF4-FFF2-40B4-BE49-F238E27FC236}">
                <a16:creationId xmlns:a16="http://schemas.microsoft.com/office/drawing/2014/main" id="{D8CBD58F-25E6-E397-3289-830707117C55}"/>
              </a:ext>
            </a:extLst>
          </p:cNvPr>
          <p:cNvSpPr txBox="1"/>
          <p:nvPr/>
        </p:nvSpPr>
        <p:spPr>
          <a:xfrm>
            <a:off x="4772804" y="1793510"/>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00B050"/>
                </a:solidFill>
                <a:latin typeface="+mn-lt"/>
                <a:sym typeface="Wingdings 3" panose="05040102010807070707" pitchFamily="18" charset="2"/>
              </a:rPr>
              <a:t></a:t>
            </a:r>
            <a:endParaRPr lang="fr-CA" sz="1200" dirty="0">
              <a:solidFill>
                <a:srgbClr val="00B050"/>
              </a:solidFill>
              <a:latin typeface="+mn-lt"/>
            </a:endParaRPr>
          </a:p>
        </p:txBody>
      </p:sp>
    </p:spTree>
    <p:extLst>
      <p:ext uri="{BB962C8B-B14F-4D97-AF65-F5344CB8AC3E}">
        <p14:creationId xmlns:p14="http://schemas.microsoft.com/office/powerpoint/2010/main" val="683387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36</a:t>
            </a:fld>
            <a:endParaRPr lang="fr-CA"/>
          </a:p>
        </p:txBody>
      </p:sp>
      <p:sp>
        <p:nvSpPr>
          <p:cNvPr id="19" name="TextBox 1">
            <a:extLst>
              <a:ext uri="{FF2B5EF4-FFF2-40B4-BE49-F238E27FC236}">
                <a16:creationId xmlns:a16="http://schemas.microsoft.com/office/drawing/2014/main" id="{AFB65A53-3FC3-405D-92BB-D072F6F4C115}"/>
              </a:ext>
            </a:extLst>
          </p:cNvPr>
          <p:cNvSpPr txBox="1"/>
          <p:nvPr>
            <p:custDataLst>
              <p:tags r:id="rId2"/>
            </p:custDataLst>
          </p:nvPr>
        </p:nvSpPr>
        <p:spPr>
          <a:xfrm>
            <a:off x="230659" y="566585"/>
            <a:ext cx="8676517" cy="1397819"/>
          </a:xfrm>
          <a:prstGeom prst="rect">
            <a:avLst/>
          </a:prstGeom>
        </p:spPr>
        <p:txBody>
          <a:bodyPr vert="horz" wrap="square" lIns="91440" tIns="0" rIns="91440" bIns="0" rtlCol="0">
            <a:spAutoFit/>
          </a:bodyPr>
          <a:lstStyle/>
          <a:p>
            <a:pPr marL="4763" algn="just">
              <a:lnSpc>
                <a:spcPts val="1200"/>
              </a:lnSpc>
              <a:spcAft>
                <a:spcPts val="300"/>
              </a:spcAft>
            </a:pPr>
            <a:r>
              <a:rPr lang="fr-CA" sz="1100" b="0" dirty="0">
                <a:solidFill>
                  <a:srgbClr val="222223"/>
                </a:solidFill>
                <a:latin typeface="Calibri" panose="020F0502020204030204" pitchFamily="34" charset="0"/>
                <a:cs typeface="Calibri" panose="020F0502020204030204" pitchFamily="34" charset="0"/>
              </a:rPr>
              <a:t>L’analyse des écarts significatifs pour chacune des dix stratégies auxquelles recourent les répondants face à la rareté de main-d'œuvre montre que certains segments de répondants sont proportionnellement plus nombreux à adopter ou prévoir adopter plusieurs stratégies :</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Les entreprises de 15 employés et plus (écart positif pour 9 stratégies sur 10, l’exception étant les travailleurs judiciarisés).</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secteur hébergement, restauration et tourisme (9 sur 10, l’exception étant les travailleurs ayant un handicap). Cela peut s’expliquer par le fait que ce secteur a été très sévèrement affecté par les années de pandémie et que plusieurs travailleurs ont quitté le domaine. Il est donc encore plus touché par la pénurie de main-d’œuvre et est davantage ouvert à diverses stratégies de recrutement.</a:t>
            </a:r>
          </a:p>
          <a:p>
            <a:pPr marL="231775" indent="-231775"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Les secteurs public et parapublic (3 sur 10 : retraités, travailleurs moins qualifiés, problème de santé mentale).</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Les entreprises comptant une plus forte proportion de travailleurs de moins de 25 ans (4 sur 10).</a:t>
            </a:r>
          </a:p>
        </p:txBody>
      </p:sp>
      <p:sp>
        <p:nvSpPr>
          <p:cNvPr id="6" name="Espace réservé du contenu 2">
            <a:extLst>
              <a:ext uri="{FF2B5EF4-FFF2-40B4-BE49-F238E27FC236}">
                <a16:creationId xmlns:a16="http://schemas.microsoft.com/office/drawing/2014/main" id="{56616153-FF46-90EB-7965-3CA69E62BA30}"/>
              </a:ext>
            </a:extLst>
          </p:cNvPr>
          <p:cNvSpPr>
            <a:spLocks noGrp="1"/>
          </p:cNvSpPr>
          <p:nvPr>
            <p:ph idx="11"/>
            <p:custDataLst>
              <p:tags r:id="rId3"/>
            </p:custDataLst>
          </p:nvPr>
        </p:nvSpPr>
        <p:spPr>
          <a:xfrm>
            <a:off x="22860" y="75911"/>
            <a:ext cx="9143999" cy="436778"/>
          </a:xfrm>
        </p:spPr>
        <p:txBody>
          <a:bodyPr anchor="ctr"/>
          <a:lstStyle/>
          <a:p>
            <a:pPr defTabSz="725091" fontAlgn="base">
              <a:spcBef>
                <a:spcPts val="750"/>
              </a:spcBef>
              <a:spcAft>
                <a:spcPts val="750"/>
              </a:spcAft>
            </a:pPr>
            <a:r>
              <a:rPr lang="fr-CA" sz="2000" dirty="0">
                <a:solidFill>
                  <a:srgbClr val="222223"/>
                </a:solidFill>
                <a:latin typeface="Trebuchet MS" panose="020B0603020202020204" pitchFamily="34" charset="0"/>
                <a:ea typeface="Cambria" panose="02040503050406030204" pitchFamily="18" charset="0"/>
              </a:rPr>
              <a:t>Actions de recrutement dans un contexte de rareté de main-d’œuvre (2/2)</a:t>
            </a:r>
          </a:p>
        </p:txBody>
      </p:sp>
      <p:sp>
        <p:nvSpPr>
          <p:cNvPr id="30" name="ZoneTexte 6">
            <a:extLst>
              <a:ext uri="{FF2B5EF4-FFF2-40B4-BE49-F238E27FC236}">
                <a16:creationId xmlns:a16="http://schemas.microsoft.com/office/drawing/2014/main" id="{228D88AB-1495-F02E-E61C-3AF542809C0D}"/>
              </a:ext>
            </a:extLst>
          </p:cNvPr>
          <p:cNvSpPr txBox="1"/>
          <p:nvPr>
            <p:custDataLst>
              <p:tags r:id="rId4"/>
            </p:custDataLst>
          </p:nvPr>
        </p:nvSpPr>
        <p:spPr>
          <a:xfrm>
            <a:off x="487015" y="4783593"/>
            <a:ext cx="755631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Q11. Au cours des trois prochaines années, et face aux changements qu'amène la rareté de main-d'œuvre, envisageriez-vous réaliser les actions suivantes?</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graphicFrame>
        <p:nvGraphicFramePr>
          <p:cNvPr id="4" name="Table 3">
            <a:extLst>
              <a:ext uri="{FF2B5EF4-FFF2-40B4-BE49-F238E27FC236}">
                <a16:creationId xmlns:a16="http://schemas.microsoft.com/office/drawing/2014/main" id="{0753864F-DC01-65B0-EF7B-AD0C0C88935B}"/>
              </a:ext>
            </a:extLst>
          </p:cNvPr>
          <p:cNvGraphicFramePr>
            <a:graphicFrameLocks noGrp="1"/>
          </p:cNvGraphicFramePr>
          <p:nvPr>
            <p:custDataLst>
              <p:tags r:id="rId5"/>
            </p:custDataLst>
            <p:extLst>
              <p:ext uri="{D42A27DB-BD31-4B8C-83A1-F6EECF244321}">
                <p14:modId xmlns:p14="http://schemas.microsoft.com/office/powerpoint/2010/main" val="2008237560"/>
              </p:ext>
            </p:extLst>
          </p:nvPr>
        </p:nvGraphicFramePr>
        <p:xfrm>
          <a:off x="520065" y="2134771"/>
          <a:ext cx="4097616" cy="2545207"/>
        </p:xfrm>
        <a:graphic>
          <a:graphicData uri="http://schemas.openxmlformats.org/drawingml/2006/table">
            <a:tbl>
              <a:tblPr firstRow="1" bandRow="1">
                <a:tableStyleId>{073A0DAA-6AF3-43AB-8588-CEC1D06C72B9}</a:tableStyleId>
              </a:tblPr>
              <a:tblGrid>
                <a:gridCol w="1541561">
                  <a:extLst>
                    <a:ext uri="{9D8B030D-6E8A-4147-A177-3AD203B41FA5}">
                      <a16:colId xmlns:a16="http://schemas.microsoft.com/office/drawing/2014/main" val="20000"/>
                    </a:ext>
                  </a:extLst>
                </a:gridCol>
                <a:gridCol w="2556055">
                  <a:extLst>
                    <a:ext uri="{9D8B030D-6E8A-4147-A177-3AD203B41FA5}">
                      <a16:colId xmlns:a16="http://schemas.microsoft.com/office/drawing/2014/main" val="20001"/>
                    </a:ext>
                  </a:extLst>
                </a:gridCol>
              </a:tblGrid>
              <a:tr h="16278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baseline="0" noProof="0" dirty="0">
                          <a:solidFill>
                            <a:schemeClr val="tx1"/>
                          </a:solidFill>
                          <a:latin typeface="Calibri" panose="020F0502020204030204" pitchFamily="34" charset="0"/>
                          <a:cs typeface="Calibri" panose="020F0502020204030204" pitchFamily="34" charset="0"/>
                        </a:rPr>
                        <a:t>Actions de recrutement</a:t>
                      </a:r>
                      <a:endParaRPr lang="fr-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i="0" kern="1200" dirty="0">
                          <a:solidFill>
                            <a:schemeClr val="tx1"/>
                          </a:solidFill>
                          <a:latin typeface="Calibri" panose="020F0502020204030204" pitchFamily="34" charset="0"/>
                          <a:ea typeface="+mn-ea"/>
                          <a:cs typeface="Calibri" panose="020F0502020204030204" pitchFamily="34" charset="0"/>
                        </a:rPr>
                        <a:t>  Écarts statistiquement significatifs</a:t>
                      </a:r>
                      <a:endParaRPr lang="fr-CA" sz="1000" b="1" i="0" kern="1200" baseline="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561133">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kern="1200" dirty="0">
                          <a:solidFill>
                            <a:srgbClr val="222223"/>
                          </a:solidFill>
                          <a:latin typeface="Calibri" panose="020F0502020204030204" pitchFamily="34" charset="0"/>
                          <a:ea typeface="+mn-ea"/>
                          <a:cs typeface="Calibri" panose="020F0502020204030204" pitchFamily="34" charset="0"/>
                        </a:rPr>
                        <a:t>Embauche de travailleurs issus des communautés autochtones </a:t>
                      </a:r>
                      <a:endParaRPr lang="fr-CA" sz="900" b="0" kern="1200" noProof="0" dirty="0">
                        <a:solidFill>
                          <a:srgbClr val="222223"/>
                        </a:solidFill>
                        <a:latin typeface="Calibri" panose="020F0502020204030204" pitchFamily="34" charset="0"/>
                        <a:ea typeface="+mn-ea"/>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(89 %)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(83 %)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25 %+ employés de moins de 25 ans (84 %)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Engagements en environnement (79 %)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423244">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kern="1200" dirty="0">
                          <a:solidFill>
                            <a:srgbClr val="222223"/>
                          </a:solidFill>
                          <a:latin typeface="Calibri" panose="020F0502020204030204" pitchFamily="34" charset="0"/>
                          <a:ea typeface="+mn-ea"/>
                          <a:cs typeface="Calibri" panose="020F0502020204030204" pitchFamily="34" charset="0"/>
                        </a:rPr>
                        <a:t>Embauche de travailleurs retraités</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(86 %)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(81 %)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(86 %)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413668">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Embauche de travailleurs issus de l'immigration ou de communautés culturelles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(86 %)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(81 %)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699022">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Embauche de travailleurs moins qualifiés que souhaité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(82 %)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(66 %)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(74 %)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25 %+ employés de moins de 25 ans (67 %)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Engagements en environnement (63 %)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285354">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Embauche de travailleurs ayant un handicap</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(60 %)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25 %+ employés de moins de 25 ans (55 %)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bl>
          </a:graphicData>
        </a:graphic>
      </p:graphicFrame>
      <p:sp>
        <p:nvSpPr>
          <p:cNvPr id="33" name="ZoneTexte 32">
            <a:extLst>
              <a:ext uri="{FF2B5EF4-FFF2-40B4-BE49-F238E27FC236}">
                <a16:creationId xmlns:a16="http://schemas.microsoft.com/office/drawing/2014/main" id="{A266853F-FBAD-7F8C-B753-21A5F033DC65}"/>
              </a:ext>
            </a:extLst>
          </p:cNvPr>
          <p:cNvSpPr txBox="1"/>
          <p:nvPr>
            <p:custDataLst>
              <p:tags r:id="rId6"/>
            </p:custDataLst>
          </p:nvPr>
        </p:nvSpPr>
        <p:spPr>
          <a:xfrm>
            <a:off x="3704568" y="1942618"/>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graphicFrame>
        <p:nvGraphicFramePr>
          <p:cNvPr id="5" name="Table 3">
            <a:extLst>
              <a:ext uri="{FF2B5EF4-FFF2-40B4-BE49-F238E27FC236}">
                <a16:creationId xmlns:a16="http://schemas.microsoft.com/office/drawing/2014/main" id="{4D89932E-29F9-CD2F-85E3-EE7CDF0B8FC1}"/>
              </a:ext>
            </a:extLst>
          </p:cNvPr>
          <p:cNvGraphicFramePr>
            <a:graphicFrameLocks noGrp="1"/>
          </p:cNvGraphicFramePr>
          <p:nvPr>
            <p:custDataLst>
              <p:tags r:id="rId7"/>
            </p:custDataLst>
            <p:extLst>
              <p:ext uri="{D42A27DB-BD31-4B8C-83A1-F6EECF244321}">
                <p14:modId xmlns:p14="http://schemas.microsoft.com/office/powerpoint/2010/main" val="2056435506"/>
              </p:ext>
            </p:extLst>
          </p:nvPr>
        </p:nvGraphicFramePr>
        <p:xfrm>
          <a:off x="4881749" y="2141074"/>
          <a:ext cx="4097616" cy="2554946"/>
        </p:xfrm>
        <a:graphic>
          <a:graphicData uri="http://schemas.openxmlformats.org/drawingml/2006/table">
            <a:tbl>
              <a:tblPr firstRow="1" bandRow="1">
                <a:tableStyleId>{073A0DAA-6AF3-43AB-8588-CEC1D06C72B9}</a:tableStyleId>
              </a:tblPr>
              <a:tblGrid>
                <a:gridCol w="1541561">
                  <a:extLst>
                    <a:ext uri="{9D8B030D-6E8A-4147-A177-3AD203B41FA5}">
                      <a16:colId xmlns:a16="http://schemas.microsoft.com/office/drawing/2014/main" val="20000"/>
                    </a:ext>
                  </a:extLst>
                </a:gridCol>
                <a:gridCol w="2556055">
                  <a:extLst>
                    <a:ext uri="{9D8B030D-6E8A-4147-A177-3AD203B41FA5}">
                      <a16:colId xmlns:a16="http://schemas.microsoft.com/office/drawing/2014/main" val="20001"/>
                    </a:ext>
                  </a:extLst>
                </a:gridCol>
              </a:tblGrid>
              <a:tr h="18512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baseline="0" noProof="0" dirty="0">
                          <a:solidFill>
                            <a:schemeClr val="tx1"/>
                          </a:solidFill>
                          <a:latin typeface="Calibri" panose="020F0502020204030204" pitchFamily="34" charset="0"/>
                          <a:cs typeface="Calibri" panose="020F0502020204030204" pitchFamily="34" charset="0"/>
                        </a:rPr>
                        <a:t>Actions de recrutement</a:t>
                      </a:r>
                      <a:endParaRPr lang="fr-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i="0" kern="1200" dirty="0">
                          <a:solidFill>
                            <a:schemeClr val="tx1"/>
                          </a:solidFill>
                          <a:latin typeface="Calibri" panose="020F0502020204030204" pitchFamily="34" charset="0"/>
                          <a:ea typeface="+mn-ea"/>
                          <a:cs typeface="Calibri" panose="020F0502020204030204" pitchFamily="34" charset="0"/>
                        </a:rPr>
                        <a:t>  Écarts statistiquement significatifs</a:t>
                      </a:r>
                      <a:endParaRPr lang="fr-CA" sz="1000" b="1" i="0" kern="1200" baseline="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kern="1200" dirty="0">
                          <a:solidFill>
                            <a:srgbClr val="222223"/>
                          </a:solidFill>
                          <a:latin typeface="Calibri" panose="020F0502020204030204" pitchFamily="34" charset="0"/>
                          <a:ea typeface="+mn-ea"/>
                          <a:cs typeface="Calibri" panose="020F0502020204030204" pitchFamily="34" charset="0"/>
                        </a:rPr>
                        <a:t>Parrainage d'étudiants poursuivant des études spécialisées </a:t>
                      </a:r>
                      <a:endParaRPr lang="fr-CA" sz="900" b="0" kern="1200" noProof="0" dirty="0">
                        <a:solidFill>
                          <a:srgbClr val="222223"/>
                        </a:solidFill>
                        <a:latin typeface="Calibri" panose="020F0502020204030204" pitchFamily="34" charset="0"/>
                        <a:ea typeface="+mn-ea"/>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(64 %)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(57 %)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kern="1200" dirty="0">
                          <a:solidFill>
                            <a:srgbClr val="222223"/>
                          </a:solidFill>
                          <a:latin typeface="Calibri" panose="020F0502020204030204" pitchFamily="34" charset="0"/>
                          <a:ea typeface="+mn-ea"/>
                          <a:cs typeface="Calibri" panose="020F0502020204030204" pitchFamily="34" charset="0"/>
                        </a:rPr>
                        <a:t>Mentoring de jeunes décrocheurs pour des métiers non spécialisés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(64 %)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(54 %)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Autant d’employés hommes que femmes (55 %)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25 %+ employés de moins de 25 ans (55 %)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60 %+ employés peu ou pas qualifiés (54 %)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Embauche de jeunes éloignés du marché du travail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(61 %)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(53 %)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Embauche de travailleurs judiciarisés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 secondaire (47 %)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(50 %)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Embauche de travailleurs ayant un problème de santé mentale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(43 %)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(38 %)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(39 %)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&gt;60 % employés femmes (37 %)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25 %+ employés de moins de 25 ans (35 %)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bl>
          </a:graphicData>
        </a:graphic>
      </p:graphicFrame>
      <p:sp>
        <p:nvSpPr>
          <p:cNvPr id="34" name="ZoneTexte 33">
            <a:extLst>
              <a:ext uri="{FF2B5EF4-FFF2-40B4-BE49-F238E27FC236}">
                <a16:creationId xmlns:a16="http://schemas.microsoft.com/office/drawing/2014/main" id="{CAC2A982-0510-CB8C-6D12-186BC6128026}"/>
              </a:ext>
            </a:extLst>
          </p:cNvPr>
          <p:cNvSpPr txBox="1"/>
          <p:nvPr>
            <p:custDataLst>
              <p:tags r:id="rId8"/>
            </p:custDataLst>
          </p:nvPr>
        </p:nvSpPr>
        <p:spPr>
          <a:xfrm>
            <a:off x="8001288" y="195583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2915799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37</a:t>
            </a:fld>
            <a:endParaRPr lang="fr-CA"/>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5. Formation de la main-d’œuvre</a:t>
            </a:r>
          </a:p>
        </p:txBody>
      </p:sp>
    </p:spTree>
    <p:extLst>
      <p:ext uri="{BB962C8B-B14F-4D97-AF65-F5344CB8AC3E}">
        <p14:creationId xmlns:p14="http://schemas.microsoft.com/office/powerpoint/2010/main" val="330955247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38</a:t>
            </a:fld>
            <a:endParaRPr lang="fr-CA"/>
          </a:p>
        </p:txBody>
      </p:sp>
      <p:sp>
        <p:nvSpPr>
          <p:cNvPr id="8" name="TextBox 1">
            <a:extLst>
              <a:ext uri="{FF2B5EF4-FFF2-40B4-BE49-F238E27FC236}">
                <a16:creationId xmlns:a16="http://schemas.microsoft.com/office/drawing/2014/main" id="{C1A05870-10B5-4D87-A490-9FEA0DC8DE4A}"/>
              </a:ext>
            </a:extLst>
          </p:cNvPr>
          <p:cNvSpPr txBox="1"/>
          <p:nvPr>
            <p:custDataLst>
              <p:tags r:id="rId2"/>
            </p:custDataLst>
          </p:nvPr>
        </p:nvSpPr>
        <p:spPr>
          <a:xfrm>
            <a:off x="319087" y="636754"/>
            <a:ext cx="8390905" cy="1128514"/>
          </a:xfrm>
          <a:prstGeom prst="rect">
            <a:avLst/>
          </a:prstGeom>
        </p:spPr>
        <p:txBody>
          <a:bodyPr vert="horz" wrap="square" lIns="91440" tIns="0" rIns="91440" bIns="0" rtlCol="0">
            <a:spAutoFit/>
          </a:bodyPr>
          <a:lstStyle/>
          <a:p>
            <a:pPr marL="4763" algn="just">
              <a:lnSpc>
                <a:spcPts val="1200"/>
              </a:lnSpc>
              <a:spcAft>
                <a:spcPts val="400"/>
              </a:spcAft>
            </a:pPr>
            <a:r>
              <a:rPr lang="fr-CA" sz="1100" b="0" dirty="0">
                <a:solidFill>
                  <a:srgbClr val="222223"/>
                </a:solidFill>
                <a:latin typeface="Calibri" panose="020F0502020204030204" pitchFamily="34" charset="0"/>
                <a:cs typeface="Calibri" panose="020F0502020204030204" pitchFamily="34" charset="0"/>
              </a:rPr>
              <a:t>Selon les entreprises répondantes, les cinq approches de formation qui leur ont été soumises répondraient de façon importante ou relativement importante à leurs besoins et à ceux de leurs employés. L’a</a:t>
            </a:r>
            <a:r>
              <a:rPr lang="fr-CA" sz="1100" b="0" kern="1200" dirty="0">
                <a:solidFill>
                  <a:srgbClr val="222223"/>
                </a:solidFill>
                <a:latin typeface="Calibri" panose="020F0502020204030204" pitchFamily="34" charset="0"/>
                <a:ea typeface="+mn-ea"/>
                <a:cs typeface="Calibri" panose="020F0502020204030204" pitchFamily="34" charset="0"/>
              </a:rPr>
              <a:t>pprentissage en milieu de travail (AMT) est, de loin, l’approche qui conviendrait le mieux, avec 80 % de mentions (sans aucun écart par segment de répondants).</a:t>
            </a:r>
          </a:p>
          <a:p>
            <a:pPr marL="4763" algn="just">
              <a:lnSpc>
                <a:spcPts val="1200"/>
              </a:lnSpc>
            </a:pPr>
            <a:r>
              <a:rPr lang="fr-CA" sz="1100" b="0" kern="1200" dirty="0">
                <a:solidFill>
                  <a:srgbClr val="222223"/>
                </a:solidFill>
                <a:latin typeface="Calibri" panose="020F0502020204030204" pitchFamily="34" charset="0"/>
                <a:ea typeface="+mn-ea"/>
                <a:cs typeface="Calibri" panose="020F0502020204030204" pitchFamily="34" charset="0"/>
              </a:rPr>
              <a:t>Les quatre autres approches recueillent près de ou légèrement plus de la moitié des mentions. </a:t>
            </a:r>
            <a:r>
              <a:rPr lang="fr-CA" sz="1100" b="0" dirty="0">
                <a:solidFill>
                  <a:srgbClr val="222223"/>
                </a:solidFill>
                <a:latin typeface="Calibri" panose="020F0502020204030204" pitchFamily="34" charset="0"/>
                <a:cs typeface="Calibri" panose="020F0502020204030204" pitchFamily="34" charset="0"/>
              </a:rPr>
              <a:t>La </a:t>
            </a:r>
            <a:r>
              <a:rPr lang="fr-FR" sz="1100" b="0" dirty="0">
                <a:solidFill>
                  <a:srgbClr val="222223"/>
                </a:solidFill>
                <a:latin typeface="Calibri" panose="020F0502020204030204" pitchFamily="34" charset="0"/>
                <a:cs typeface="Calibri" panose="020F0502020204030204" pitchFamily="34" charset="0"/>
              </a:rPr>
              <a:t>reconnaissance des acquis et des compétences (53 %) est davantage mentionnée par le secteur secondaire. La </a:t>
            </a:r>
            <a:r>
              <a:rPr lang="fr-CA" sz="1100" b="0" kern="1200" dirty="0">
                <a:solidFill>
                  <a:srgbClr val="222223"/>
                </a:solidFill>
                <a:latin typeface="Calibri" panose="020F0502020204030204" pitchFamily="34" charset="0"/>
                <a:ea typeface="+mn-ea"/>
                <a:cs typeface="Calibri" panose="020F0502020204030204" pitchFamily="34" charset="0"/>
              </a:rPr>
              <a:t>formation en présentiel (53 %), la formation en ligne (50 %) et la formation en alternance travail-études (48 %) sont proportionnellement plus mentionnées par les secteurs public et parapublic et les entreprises de 15 employés et plus.</a:t>
            </a:r>
            <a:endParaRPr lang="fr-CA" sz="1100" b="0" dirty="0">
              <a:solidFill>
                <a:srgbClr val="222223"/>
              </a:solidFill>
              <a:latin typeface="Calibri" panose="020F0502020204030204" pitchFamily="34" charset="0"/>
              <a:cs typeface="Calibri" panose="020F0502020204030204" pitchFamily="34" charset="0"/>
            </a:endParaRPr>
          </a:p>
        </p:txBody>
      </p:sp>
      <p:sp>
        <p:nvSpPr>
          <p:cNvPr id="9" name="ZoneTexte 6"/>
          <p:cNvSpPr txBox="1"/>
          <p:nvPr>
            <p:custDataLst>
              <p:tags r:id="rId3"/>
            </p:custDataLst>
          </p:nvPr>
        </p:nvSpPr>
        <p:spPr>
          <a:xfrm>
            <a:off x="434008" y="4733484"/>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Q12. </a:t>
            </a:r>
            <a:r>
              <a:rPr lang="fr-FR" sz="800" b="0" dirty="0">
                <a:solidFill>
                  <a:schemeClr val="bg1">
                    <a:lumMod val="50000"/>
                  </a:schemeClr>
                </a:solidFill>
                <a:latin typeface="Calibri" panose="020F0502020204030204" pitchFamily="34" charset="0"/>
                <a:cs typeface="Calibri" panose="020F0502020204030204" pitchFamily="34" charset="0"/>
              </a:rPr>
              <a:t>Quelles approches de formation conviendraient le mieux à votre entreprise</a:t>
            </a:r>
            <a:r>
              <a:rPr lang="fr-CA" sz="800" b="0" dirty="0">
                <a:solidFill>
                  <a:schemeClr val="bg1">
                    <a:lumMod val="50000"/>
                  </a:schemeClr>
                </a:solidFill>
                <a:latin typeface="Calibri" panose="020F0502020204030204" pitchFamily="34" charset="0"/>
                <a:cs typeface="Calibri" panose="020F0502020204030204" pitchFamily="34" charset="0"/>
              </a:rPr>
              <a:t>? </a:t>
            </a:r>
            <a:r>
              <a:rPr lang="fr-CA" sz="800" b="0" i="1" dirty="0">
                <a:solidFill>
                  <a:schemeClr val="bg1">
                    <a:lumMod val="50000"/>
                  </a:schemeClr>
                </a:solidFill>
                <a:latin typeface="Calibri" panose="020F0502020204030204" pitchFamily="34" charset="0"/>
                <a:cs typeface="Calibri" panose="020F0502020204030204" pitchFamily="34" charset="0"/>
              </a:rPr>
              <a:t>(Plusieurs mentions possibles)</a:t>
            </a:r>
            <a:r>
              <a:rPr lang="fr-CA" sz="800" b="0" dirty="0">
                <a:solidFill>
                  <a:schemeClr val="bg1">
                    <a:lumMod val="50000"/>
                  </a:schemeClr>
                </a:solidFill>
                <a:latin typeface="Calibri" panose="020F0502020204030204" pitchFamily="34" charset="0"/>
                <a:cs typeface="Calibri" panose="020F0502020204030204" pitchFamily="34" charset="0"/>
              </a:rPr>
              <a:t> </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graphicFrame>
        <p:nvGraphicFramePr>
          <p:cNvPr id="12" name="Chart 5">
            <a:extLst>
              <a:ext uri="{FF2B5EF4-FFF2-40B4-BE49-F238E27FC236}">
                <a16:creationId xmlns:a16="http://schemas.microsoft.com/office/drawing/2014/main" id="{B80B7434-0BDC-4D77-8D70-393AAC46955F}"/>
              </a:ext>
            </a:extLst>
          </p:cNvPr>
          <p:cNvGraphicFramePr/>
          <p:nvPr>
            <p:custDataLst>
              <p:tags r:id="rId4"/>
            </p:custDataLst>
            <p:extLst>
              <p:ext uri="{D42A27DB-BD31-4B8C-83A1-F6EECF244321}">
                <p14:modId xmlns:p14="http://schemas.microsoft.com/office/powerpoint/2010/main" val="1195666618"/>
              </p:ext>
            </p:extLst>
          </p:nvPr>
        </p:nvGraphicFramePr>
        <p:xfrm>
          <a:off x="223019" y="1763704"/>
          <a:ext cx="5237863" cy="2965940"/>
        </p:xfrm>
        <a:graphic>
          <a:graphicData uri="http://schemas.openxmlformats.org/drawingml/2006/chart">
            <c:chart xmlns:c="http://schemas.openxmlformats.org/drawingml/2006/chart" xmlns:r="http://schemas.openxmlformats.org/officeDocument/2006/relationships" r:id="rId13"/>
          </a:graphicData>
        </a:graphic>
      </p:graphicFrame>
      <p:sp>
        <p:nvSpPr>
          <p:cNvPr id="11" name="Rectangle: Rounded Corners 21">
            <a:extLst>
              <a:ext uri="{FF2B5EF4-FFF2-40B4-BE49-F238E27FC236}">
                <a16:creationId xmlns:a16="http://schemas.microsoft.com/office/drawing/2014/main" id="{B776B802-7525-4758-82F9-58D0B52F2848}"/>
              </a:ext>
            </a:extLst>
          </p:cNvPr>
          <p:cNvSpPr/>
          <p:nvPr>
            <p:custDataLst>
              <p:tags r:id="rId5"/>
            </p:custDataLst>
          </p:nvPr>
        </p:nvSpPr>
        <p:spPr>
          <a:xfrm>
            <a:off x="6019800" y="3340934"/>
            <a:ext cx="2720340" cy="651162"/>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FORMATION EN LIGNE – plus mentionnée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(78 %)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(63 %)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Autant d’employés très qualifiés que peu/non qualifiés (66 %)</a:t>
            </a:r>
          </a:p>
        </p:txBody>
      </p:sp>
      <p:sp>
        <p:nvSpPr>
          <p:cNvPr id="13" name="Rectangle: Rounded Corners 21">
            <a:extLst>
              <a:ext uri="{FF2B5EF4-FFF2-40B4-BE49-F238E27FC236}">
                <a16:creationId xmlns:a16="http://schemas.microsoft.com/office/drawing/2014/main" id="{D4854B58-EB93-4808-B266-129B45308FE0}"/>
              </a:ext>
            </a:extLst>
          </p:cNvPr>
          <p:cNvSpPr/>
          <p:nvPr>
            <p:custDataLst>
              <p:tags r:id="rId6"/>
            </p:custDataLst>
          </p:nvPr>
        </p:nvSpPr>
        <p:spPr>
          <a:xfrm>
            <a:off x="6019800" y="1828800"/>
            <a:ext cx="2720340" cy="25174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AMT – plus mentionné : </a:t>
            </a:r>
            <a:r>
              <a:rPr lang="fr-CA" sz="800" b="0" kern="0" dirty="0">
                <a:solidFill>
                  <a:schemeClr val="bg2">
                    <a:lumMod val="50000"/>
                  </a:schemeClr>
                </a:solidFill>
                <a:latin typeface="+mn-lt"/>
              </a:rPr>
              <a:t>Aucun écart</a:t>
            </a:r>
          </a:p>
        </p:txBody>
      </p:sp>
      <p:sp>
        <p:nvSpPr>
          <p:cNvPr id="14" name="Rectangle: Rounded Corners 21">
            <a:extLst>
              <a:ext uri="{FF2B5EF4-FFF2-40B4-BE49-F238E27FC236}">
                <a16:creationId xmlns:a16="http://schemas.microsoft.com/office/drawing/2014/main" id="{5C82A4C4-06F4-43F5-8792-683605B3BCFC}"/>
              </a:ext>
            </a:extLst>
          </p:cNvPr>
          <p:cNvSpPr/>
          <p:nvPr>
            <p:custDataLst>
              <p:tags r:id="rId7"/>
            </p:custDataLst>
          </p:nvPr>
        </p:nvSpPr>
        <p:spPr>
          <a:xfrm>
            <a:off x="6019800" y="2628265"/>
            <a:ext cx="2720340" cy="615553"/>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FORMATION EN PRÉSENTIEL – plus mentionnée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(75 %)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(64 %)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60 %+ employés très ou semi qualifiés (64 %)</a:t>
            </a:r>
          </a:p>
        </p:txBody>
      </p:sp>
      <p:sp>
        <p:nvSpPr>
          <p:cNvPr id="16" name="Rectangle 3">
            <a:extLst>
              <a:ext uri="{FF2B5EF4-FFF2-40B4-BE49-F238E27FC236}">
                <a16:creationId xmlns:a16="http://schemas.microsoft.com/office/drawing/2014/main" id="{B19100B5-DA11-4587-BC04-095B4F2FA9E4}"/>
              </a:ext>
            </a:extLst>
          </p:cNvPr>
          <p:cNvSpPr>
            <a:spLocks noChangeArrowheads="1"/>
          </p:cNvSpPr>
          <p:nvPr>
            <p:custDataLst>
              <p:tags r:id="rId8"/>
            </p:custDataLst>
          </p:nvPr>
        </p:nvSpPr>
        <p:spPr bwMode="auto">
          <a:xfrm>
            <a:off x="319087" y="14494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Approches de formation privilégiées</a:t>
            </a:r>
          </a:p>
        </p:txBody>
      </p:sp>
      <p:sp>
        <p:nvSpPr>
          <p:cNvPr id="17" name="Rectangle: Rounded Corners 21">
            <a:extLst>
              <a:ext uri="{FF2B5EF4-FFF2-40B4-BE49-F238E27FC236}">
                <a16:creationId xmlns:a16="http://schemas.microsoft.com/office/drawing/2014/main" id="{2A71BCA9-8975-4968-BC01-7FA35DB91AF8}"/>
              </a:ext>
            </a:extLst>
          </p:cNvPr>
          <p:cNvSpPr/>
          <p:nvPr>
            <p:custDataLst>
              <p:tags r:id="rId9"/>
            </p:custDataLst>
          </p:nvPr>
        </p:nvSpPr>
        <p:spPr>
          <a:xfrm>
            <a:off x="6019800" y="2169296"/>
            <a:ext cx="2720340" cy="35820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RECONNAISSANCE DES ACQUIS – plus mentionnée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secondaire (73 %)</a:t>
            </a:r>
          </a:p>
        </p:txBody>
      </p:sp>
      <p:sp>
        <p:nvSpPr>
          <p:cNvPr id="3" name="Rectangle: Rounded Corners 21">
            <a:extLst>
              <a:ext uri="{FF2B5EF4-FFF2-40B4-BE49-F238E27FC236}">
                <a16:creationId xmlns:a16="http://schemas.microsoft.com/office/drawing/2014/main" id="{D6105364-B4D7-8D4A-1D9B-DE0F4345F8D0}"/>
              </a:ext>
            </a:extLst>
          </p:cNvPr>
          <p:cNvSpPr/>
          <p:nvPr>
            <p:custDataLst>
              <p:tags r:id="rId10"/>
            </p:custDataLst>
          </p:nvPr>
        </p:nvSpPr>
        <p:spPr>
          <a:xfrm>
            <a:off x="6019800" y="4089000"/>
            <a:ext cx="2690192" cy="56828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FORMATION EN ALTERNANCE TRAVAIL-ÉTUDES – plus mentionnée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(66 %)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(64 %)</a:t>
            </a:r>
          </a:p>
        </p:txBody>
      </p:sp>
      <p:sp>
        <p:nvSpPr>
          <p:cNvPr id="10" name="ZoneTexte 9">
            <a:extLst>
              <a:ext uri="{FF2B5EF4-FFF2-40B4-BE49-F238E27FC236}">
                <a16:creationId xmlns:a16="http://schemas.microsoft.com/office/drawing/2014/main" id="{F2174B6D-5E42-E22F-4ECC-BE0E8DFF61EA}"/>
              </a:ext>
            </a:extLst>
          </p:cNvPr>
          <p:cNvSpPr txBox="1"/>
          <p:nvPr>
            <p:custDataLst>
              <p:tags r:id="rId11"/>
            </p:custDataLst>
          </p:nvPr>
        </p:nvSpPr>
        <p:spPr>
          <a:xfrm>
            <a:off x="5283234" y="293604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18265681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39</a:t>
            </a:fld>
            <a:endParaRPr lang="fr-CA"/>
          </a:p>
        </p:txBody>
      </p:sp>
      <p:sp>
        <p:nvSpPr>
          <p:cNvPr id="9" name="ZoneTexte 6"/>
          <p:cNvSpPr txBox="1"/>
          <p:nvPr>
            <p:custDataLst>
              <p:tags r:id="rId2"/>
            </p:custDataLst>
          </p:nvPr>
        </p:nvSpPr>
        <p:spPr>
          <a:xfrm>
            <a:off x="434008" y="4755994"/>
            <a:ext cx="796570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Q13. </a:t>
            </a:r>
            <a:r>
              <a:rPr lang="fr-FR" sz="800" b="0" dirty="0">
                <a:solidFill>
                  <a:schemeClr val="bg1">
                    <a:lumMod val="50000"/>
                  </a:schemeClr>
                </a:solidFill>
                <a:latin typeface="Calibri" panose="020F0502020204030204" pitchFamily="34" charset="0"/>
                <a:cs typeface="Calibri" panose="020F0502020204030204" pitchFamily="34" charset="0"/>
              </a:rPr>
              <a:t>Dans quels domaines serait-il bénéfique que vos employés reçoivent de la formation? </a:t>
            </a:r>
            <a:r>
              <a:rPr lang="fr-CA" sz="800" b="0" i="1" dirty="0">
                <a:solidFill>
                  <a:schemeClr val="bg1">
                    <a:lumMod val="50000"/>
                  </a:schemeClr>
                </a:solidFill>
                <a:latin typeface="Calibri" panose="020F0502020204030204" pitchFamily="34" charset="0"/>
                <a:cs typeface="Calibri" panose="020F0502020204030204" pitchFamily="34" charset="0"/>
              </a:rPr>
              <a:t>(Plusieurs mentions possibles)</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graphicFrame>
        <p:nvGraphicFramePr>
          <p:cNvPr id="6" name="Chart 5">
            <a:extLst>
              <a:ext uri="{FF2B5EF4-FFF2-40B4-BE49-F238E27FC236}">
                <a16:creationId xmlns:a16="http://schemas.microsoft.com/office/drawing/2014/main" id="{C32E0A21-1E1D-4DF0-ADB5-E0F2C79F782F}"/>
              </a:ext>
            </a:extLst>
          </p:cNvPr>
          <p:cNvGraphicFramePr/>
          <p:nvPr>
            <p:custDataLst>
              <p:tags r:id="rId3"/>
            </p:custDataLst>
            <p:extLst>
              <p:ext uri="{D42A27DB-BD31-4B8C-83A1-F6EECF244321}">
                <p14:modId xmlns:p14="http://schemas.microsoft.com/office/powerpoint/2010/main" val="2064559533"/>
              </p:ext>
            </p:extLst>
          </p:nvPr>
        </p:nvGraphicFramePr>
        <p:xfrm>
          <a:off x="42532" y="658331"/>
          <a:ext cx="8849054" cy="4033997"/>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3">
            <a:extLst>
              <a:ext uri="{FF2B5EF4-FFF2-40B4-BE49-F238E27FC236}">
                <a16:creationId xmlns:a16="http://schemas.microsoft.com/office/drawing/2014/main" id="{DE7E0F6F-8A49-84B4-A6C0-D9D23E674351}"/>
              </a:ext>
            </a:extLst>
          </p:cNvPr>
          <p:cNvSpPr>
            <a:spLocks noChangeArrowheads="1"/>
          </p:cNvSpPr>
          <p:nvPr>
            <p:custDataLst>
              <p:tags r:id="rId4"/>
            </p:custDataLst>
          </p:nvPr>
        </p:nvSpPr>
        <p:spPr bwMode="auto">
          <a:xfrm>
            <a:off x="319087" y="14494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Besoins de formation (1/2)</a:t>
            </a:r>
          </a:p>
        </p:txBody>
      </p:sp>
    </p:spTree>
    <p:extLst>
      <p:ext uri="{BB962C8B-B14F-4D97-AF65-F5344CB8AC3E}">
        <p14:creationId xmlns:p14="http://schemas.microsoft.com/office/powerpoint/2010/main" val="24325039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a:t>
            </a:fld>
            <a:endParaRPr lang="fr-CA"/>
          </a:p>
        </p:txBody>
      </p:sp>
      <p:sp>
        <p:nvSpPr>
          <p:cNvPr id="8" name="Rectangle 3">
            <a:extLst>
              <a:ext uri="{FF2B5EF4-FFF2-40B4-BE49-F238E27FC236}">
                <a16:creationId xmlns:a16="http://schemas.microsoft.com/office/drawing/2014/main" id="{2D0D13ED-C181-4C80-92D3-A6CA5AD662F5}"/>
              </a:ext>
            </a:extLst>
          </p:cNvPr>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Faits saillants (1/5) </a:t>
            </a:r>
          </a:p>
        </p:txBody>
      </p:sp>
      <p:sp>
        <p:nvSpPr>
          <p:cNvPr id="7" name="TextBox 4">
            <a:extLst>
              <a:ext uri="{FF2B5EF4-FFF2-40B4-BE49-F238E27FC236}">
                <a16:creationId xmlns:a16="http://schemas.microsoft.com/office/drawing/2014/main" id="{4AC107E8-759B-467B-9BAF-983A569E3917}"/>
              </a:ext>
            </a:extLst>
          </p:cNvPr>
          <p:cNvSpPr txBox="1"/>
          <p:nvPr>
            <p:custDataLst>
              <p:tags r:id="rId3"/>
            </p:custDataLst>
          </p:nvPr>
        </p:nvSpPr>
        <p:spPr>
          <a:xfrm>
            <a:off x="540690" y="671583"/>
            <a:ext cx="7987732" cy="4324261"/>
          </a:xfrm>
          <a:prstGeom prst="rect">
            <a:avLst/>
          </a:prstGeom>
        </p:spPr>
        <p:txBody>
          <a:bodyPr vert="horz" wrap="square" lIns="0" tIns="0" rIns="0" bIns="0" rtlCol="0">
            <a:spAutoFit/>
          </a:bodyPr>
          <a:lstStyle/>
          <a:p>
            <a:pPr algn="just">
              <a:spcBef>
                <a:spcPts val="600"/>
              </a:spcBef>
              <a:buClr>
                <a:schemeClr val="accent2"/>
              </a:buClr>
            </a:pPr>
            <a:r>
              <a:rPr lang="fr-CA" sz="1100" b="1" kern="1200" dirty="0">
                <a:solidFill>
                  <a:srgbClr val="F46C31"/>
                </a:solidFill>
                <a:latin typeface="+mn-lt"/>
                <a:ea typeface="+mn-ea"/>
                <a:cs typeface="+mn-cs"/>
              </a:rPr>
              <a:t>Objectifs et méthodologie</a:t>
            </a:r>
            <a:endParaRPr lang="fr-CA" sz="1100" dirty="0">
              <a:solidFill>
                <a:srgbClr val="F46C31"/>
              </a:solidFill>
              <a:latin typeface="+mn-lt"/>
            </a:endParaRPr>
          </a:p>
          <a:p>
            <a:pPr marL="231775" indent="-231775" algn="just" defTabSz="966788">
              <a:spcBef>
                <a:spcPts val="600"/>
              </a:spcBef>
              <a:buClr>
                <a:srgbClr val="F46C31"/>
              </a:buClr>
              <a:buFont typeface="Wingdings 3" panose="05040102010807070707" pitchFamily="18" charset="2"/>
              <a:buChar char=""/>
            </a:pPr>
            <a:r>
              <a:rPr lang="fr-CA" sz="1100" b="0" kern="1200" dirty="0">
                <a:solidFill>
                  <a:srgbClr val="222223"/>
                </a:solidFill>
                <a:latin typeface="+mn-lt"/>
                <a:ea typeface="+mn-ea"/>
                <a:cs typeface="+mn-cs"/>
              </a:rPr>
              <a:t>La SADC Vallée-de-la-Gatineau – et ses </a:t>
            </a:r>
            <a:r>
              <a:rPr lang="fr-CA" sz="1100" b="0" dirty="0">
                <a:solidFill>
                  <a:srgbClr val="222223"/>
                </a:solidFill>
                <a:latin typeface="+mn-lt"/>
              </a:rPr>
              <a:t>partenaires Services Québec et la MRC Vallée-de-la-Gatineau - ont </a:t>
            </a:r>
            <a:r>
              <a:rPr lang="fr-CA" sz="1100" b="0" kern="1200" dirty="0">
                <a:solidFill>
                  <a:srgbClr val="222223"/>
                </a:solidFill>
                <a:latin typeface="+mn-lt"/>
                <a:ea typeface="+mn-ea"/>
                <a:cs typeface="+mn-cs"/>
              </a:rPr>
              <a:t>mandaté BIP Recherche afin de réaliser une enquête auprès des entreprises de son territoire. Cette enquête vise, notamment, à</a:t>
            </a:r>
            <a:r>
              <a:rPr lang="fr-CA" sz="1100" b="0" dirty="0">
                <a:latin typeface="+mn-lt"/>
              </a:rPr>
              <a:t> établir un portrait de la main-d’œuvre (profil des emplois, prévisions au cours des trois prochaines années, recrutement, formation) et à identifier les enjeux et défis auxquels seront confrontées les entreprises</a:t>
            </a:r>
            <a:r>
              <a:rPr lang="fr-CA" sz="1100" b="0" dirty="0">
                <a:latin typeface="+mn-lt"/>
                <a:cs typeface="Calibri" panose="020F0502020204030204" pitchFamily="34" charset="0"/>
              </a:rPr>
              <a:t>.</a:t>
            </a:r>
          </a:p>
          <a:p>
            <a:pPr marL="231775" indent="-231775" algn="just" defTabSz="966788">
              <a:spcBef>
                <a:spcPts val="600"/>
              </a:spcBef>
              <a:buClr>
                <a:srgbClr val="F46C31"/>
              </a:buClr>
              <a:buFont typeface="Wingdings 3" panose="05040102010807070707" pitchFamily="18" charset="2"/>
              <a:buChar char=""/>
            </a:pPr>
            <a:r>
              <a:rPr lang="fr-CA" sz="1100" b="0" dirty="0">
                <a:latin typeface="+mn-lt"/>
                <a:cs typeface="Calibri" panose="020F0502020204030204" pitchFamily="34" charset="0"/>
              </a:rPr>
              <a:t>La collecte a eu lieu selon une méthodologie mixte téléphonique et en ligne, </a:t>
            </a:r>
            <a:r>
              <a:rPr lang="fr-CA" sz="1100" b="0" i="0" kern="1200" noProof="0" dirty="0">
                <a:solidFill>
                  <a:srgbClr val="222223"/>
                </a:solidFill>
                <a:latin typeface="Calibri" panose="020F0502020204030204" pitchFamily="34" charset="0"/>
                <a:ea typeface="Arial" charset="0"/>
                <a:cs typeface="Calibri" panose="020F0502020204030204" pitchFamily="34" charset="0"/>
              </a:rPr>
              <a:t>du 28 novembre 2022 au 19 janvier 2023</a:t>
            </a:r>
            <a:r>
              <a:rPr lang="fr-CA" sz="1100" b="0" dirty="0">
                <a:latin typeface="+mn-lt"/>
                <a:cs typeface="Calibri" panose="020F0502020204030204" pitchFamily="34" charset="0"/>
              </a:rPr>
              <a:t>. On compte 233 répondants, pour une marge d’erreur de 5,1 %. </a:t>
            </a:r>
            <a:r>
              <a:rPr lang="fr-CA" sz="1100" b="0" i="0" kern="1200" baseline="0" noProof="0" dirty="0">
                <a:solidFill>
                  <a:srgbClr val="222223"/>
                </a:solidFill>
                <a:latin typeface="Calibri" panose="020F0502020204030204" pitchFamily="34" charset="0"/>
                <a:ea typeface="Arial" charset="0"/>
                <a:cs typeface="Calibri" panose="020F0502020204030204" pitchFamily="34" charset="0"/>
              </a:rPr>
              <a:t>Le taux de réponse est de 42,3 %.</a:t>
            </a:r>
            <a:endParaRPr lang="fr-CA" sz="1100" b="0" dirty="0">
              <a:latin typeface="+mn-lt"/>
              <a:cs typeface="Calibri" panose="020F0502020204030204" pitchFamily="34" charset="0"/>
            </a:endParaRPr>
          </a:p>
          <a:p>
            <a:pPr algn="just" defTabSz="966788">
              <a:spcBef>
                <a:spcPts val="1200"/>
              </a:spcBef>
              <a:buClr>
                <a:srgbClr val="F46C31"/>
              </a:buClr>
            </a:pPr>
            <a:r>
              <a:rPr lang="fr-CA" sz="1100" dirty="0">
                <a:solidFill>
                  <a:srgbClr val="F46C31"/>
                </a:solidFill>
                <a:latin typeface="+mn-lt"/>
              </a:rPr>
              <a:t>Profil des répondants</a:t>
            </a: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mn-lt"/>
                <a:cs typeface="Calibri" panose="020F0502020204030204" pitchFamily="34" charset="0"/>
              </a:rPr>
              <a:t>Les entreprises répondantes se répartissent par secteur dans les proportions suivantes : 21 % dans les secteurs primaire et </a:t>
            </a:r>
            <a:br>
              <a:rPr lang="fr-CA" sz="1100" b="0" dirty="0">
                <a:solidFill>
                  <a:srgbClr val="222223"/>
                </a:solidFill>
                <a:latin typeface="+mn-lt"/>
                <a:cs typeface="Calibri" panose="020F0502020204030204" pitchFamily="34" charset="0"/>
              </a:rPr>
            </a:br>
            <a:r>
              <a:rPr lang="fr-CA" sz="1100" b="0" dirty="0">
                <a:solidFill>
                  <a:srgbClr val="222223"/>
                </a:solidFill>
                <a:latin typeface="+mn-lt"/>
                <a:cs typeface="Calibri" panose="020F0502020204030204" pitchFamily="34" charset="0"/>
              </a:rPr>
              <a:t>79 % dans le secteur tertiaire (dont 24 % dans le commerce de détail, 12 % en h</a:t>
            </a:r>
            <a:r>
              <a:rPr lang="fr-CA" sz="1100" b="0" dirty="0">
                <a:solidFill>
                  <a:srgbClr val="222223"/>
                </a:solidFill>
                <a:latin typeface="+mn-lt"/>
                <a:ea typeface="Times New Roman" panose="02020603050405020304" pitchFamily="18" charset="0"/>
                <a:cs typeface="Arial" panose="020B0604020202020204" pitchFamily="34" charset="0"/>
              </a:rPr>
              <a:t>ébergement, restauration et tourisme, </a:t>
            </a:r>
            <a:r>
              <a:rPr lang="fr-CA" sz="1100" b="0" dirty="0">
                <a:solidFill>
                  <a:srgbClr val="222223"/>
                </a:solidFill>
                <a:latin typeface="+mn-lt"/>
                <a:cs typeface="Calibri" panose="020F0502020204030204" pitchFamily="34" charset="0"/>
              </a:rPr>
              <a:t>14 % dans les secteurs public et parapublic et 29 % dans les autres services).</a:t>
            </a: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mn-lt"/>
                <a:cs typeface="Calibri" panose="020F0502020204030204" pitchFamily="34" charset="0"/>
              </a:rPr>
              <a:t>34 % des entreprises ont moins de 5 employés et 13 % en ont 20 et plus. </a:t>
            </a:r>
            <a:r>
              <a:rPr lang="fr-CA" sz="1100" b="0" dirty="0">
                <a:solidFill>
                  <a:srgbClr val="222223"/>
                </a:solidFill>
                <a:latin typeface="Calibri" panose="020F0502020204030204" pitchFamily="34" charset="0"/>
                <a:cs typeface="Calibri" panose="020F0502020204030204" pitchFamily="34" charset="0"/>
              </a:rPr>
              <a:t>Près des deux tiers des répondants sont propriétaires ou copropriétaires de l’entreprise.</a:t>
            </a:r>
            <a:endParaRPr lang="fr-CA" sz="1100" b="0" dirty="0">
              <a:solidFill>
                <a:srgbClr val="222223"/>
              </a:solidFill>
              <a:latin typeface="+mn-lt"/>
              <a:cs typeface="Calibri" panose="020F0502020204030204" pitchFamily="34" charset="0"/>
            </a:endParaRPr>
          </a:p>
          <a:p>
            <a:pPr algn="just" defTabSz="966788">
              <a:spcBef>
                <a:spcPts val="1200"/>
              </a:spcBef>
              <a:buClr>
                <a:srgbClr val="F46C31"/>
              </a:buClr>
            </a:pPr>
            <a:r>
              <a:rPr lang="fr-CA" sz="1100" dirty="0">
                <a:solidFill>
                  <a:srgbClr val="F46C31"/>
                </a:solidFill>
                <a:latin typeface="+mn-lt"/>
              </a:rPr>
              <a:t>Profil des emplois</a:t>
            </a: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mn-lt"/>
              </a:rPr>
              <a:t>Les 233 entreprises sondées ont </a:t>
            </a:r>
            <a:r>
              <a:rPr lang="fr-FR" sz="1100" dirty="0">
                <a:solidFill>
                  <a:srgbClr val="222223"/>
                </a:solidFill>
                <a:latin typeface="+mn-lt"/>
              </a:rPr>
              <a:t>un total de 3 254 employés, pour une</a:t>
            </a:r>
            <a:r>
              <a:rPr lang="fr-CA" sz="1100" b="0" dirty="0">
                <a:solidFill>
                  <a:srgbClr val="222223"/>
                </a:solidFill>
                <a:latin typeface="+mn-lt"/>
              </a:rPr>
              <a:t> </a:t>
            </a:r>
            <a:r>
              <a:rPr lang="fr-CA" sz="1100" dirty="0">
                <a:solidFill>
                  <a:srgbClr val="222223"/>
                </a:solidFill>
                <a:latin typeface="+mn-lt"/>
              </a:rPr>
              <a:t>moyenne 14</a:t>
            </a:r>
            <a:r>
              <a:rPr lang="fr-FR" sz="1100" dirty="0">
                <a:solidFill>
                  <a:srgbClr val="222223"/>
                </a:solidFill>
                <a:latin typeface="+mn-lt"/>
              </a:rPr>
              <a:t>,0</a:t>
            </a:r>
            <a:r>
              <a:rPr lang="fr-FR" sz="1100" b="0" dirty="0">
                <a:solidFill>
                  <a:srgbClr val="222223"/>
                </a:solidFill>
                <a:latin typeface="+mn-lt"/>
              </a:rPr>
              <a:t>, mais la médiane est beaucoup plus basse (7,0). Ils se répartissent ainsi : </a:t>
            </a:r>
            <a:r>
              <a:rPr lang="fr-FR" sz="1100" dirty="0">
                <a:solidFill>
                  <a:srgbClr val="222223"/>
                </a:solidFill>
                <a:latin typeface="+mn-lt"/>
              </a:rPr>
              <a:t>8,3 à temps plein </a:t>
            </a:r>
            <a:r>
              <a:rPr lang="fr-FR" sz="1100" b="0" dirty="0">
                <a:solidFill>
                  <a:srgbClr val="222223"/>
                </a:solidFill>
                <a:latin typeface="+mn-lt"/>
              </a:rPr>
              <a:t>(59 %), </a:t>
            </a:r>
            <a:r>
              <a:rPr lang="fr-FR" sz="1100" dirty="0">
                <a:solidFill>
                  <a:srgbClr val="222223"/>
                </a:solidFill>
                <a:latin typeface="+mn-lt"/>
              </a:rPr>
              <a:t>2,9 à temps partiel </a:t>
            </a:r>
            <a:r>
              <a:rPr lang="fr-FR" sz="1100" b="0" dirty="0">
                <a:solidFill>
                  <a:srgbClr val="222223"/>
                </a:solidFill>
                <a:latin typeface="+mn-lt"/>
              </a:rPr>
              <a:t>(21 %) et </a:t>
            </a:r>
            <a:r>
              <a:rPr lang="fr-FR" sz="1100" dirty="0">
                <a:solidFill>
                  <a:srgbClr val="222223"/>
                </a:solidFill>
                <a:latin typeface="+mn-lt"/>
              </a:rPr>
              <a:t>2,8 saisonniers </a:t>
            </a:r>
            <a:r>
              <a:rPr lang="fr-FR" sz="1100" b="0" dirty="0">
                <a:solidFill>
                  <a:srgbClr val="222223"/>
                </a:solidFill>
                <a:latin typeface="+mn-lt"/>
              </a:rPr>
              <a:t>(20 %). Cependant, 42 % n’ont aucun employé à temps partiel et 53 % n’ont aucun employé saisonnier. Les secteurs </a:t>
            </a:r>
            <a:r>
              <a:rPr lang="fr-CA" sz="1100" b="0" dirty="0">
                <a:solidFill>
                  <a:srgbClr val="222223"/>
                </a:solidFill>
                <a:latin typeface="+mn-lt"/>
                <a:cs typeface="Calibri" panose="020F0502020204030204" pitchFamily="34" charset="0"/>
              </a:rPr>
              <a:t>public et parapublic</a:t>
            </a:r>
            <a:r>
              <a:rPr lang="fr-FR" sz="1100" b="0" dirty="0">
                <a:solidFill>
                  <a:srgbClr val="222223"/>
                </a:solidFill>
                <a:latin typeface="+mn-lt"/>
              </a:rPr>
              <a:t> ont un nombre moyen d’employés beaucoup plus élevé (28,3). </a:t>
            </a:r>
          </a:p>
          <a:p>
            <a:pPr marL="231775" indent="-231775" algn="just" defTabSz="966788">
              <a:spcBef>
                <a:spcPts val="600"/>
              </a:spcBef>
              <a:buClr>
                <a:srgbClr val="F46C31"/>
              </a:buClr>
              <a:buFont typeface="Wingdings 3" panose="05040102010807070707" pitchFamily="18" charset="2"/>
              <a:buChar char=""/>
            </a:pPr>
            <a:r>
              <a:rPr lang="fr-FR" sz="1100" b="0" dirty="0">
                <a:solidFill>
                  <a:srgbClr val="222223"/>
                </a:solidFill>
                <a:latin typeface="+mn-lt"/>
              </a:rPr>
              <a:t>Les répondants </a:t>
            </a:r>
            <a:r>
              <a:rPr lang="fr-CA" sz="1100" b="0" dirty="0">
                <a:solidFill>
                  <a:srgbClr val="222223"/>
                </a:solidFill>
                <a:latin typeface="Calibri" panose="020F0502020204030204" pitchFamily="34" charset="0"/>
                <a:cs typeface="Calibri" panose="020F0502020204030204" pitchFamily="34" charset="0"/>
              </a:rPr>
              <a:t>ont à leur emploi une proportion d’</a:t>
            </a:r>
            <a:r>
              <a:rPr lang="fr-CA" sz="1100" dirty="0">
                <a:solidFill>
                  <a:srgbClr val="222223"/>
                </a:solidFill>
                <a:latin typeface="Calibri" panose="020F0502020204030204" pitchFamily="34" charset="0"/>
                <a:cs typeface="Calibri" panose="020F0502020204030204" pitchFamily="34" charset="0"/>
              </a:rPr>
              <a:t>hommes (54 %) </a:t>
            </a:r>
            <a:r>
              <a:rPr lang="fr-CA" sz="1100" b="0" dirty="0">
                <a:solidFill>
                  <a:srgbClr val="222223"/>
                </a:solidFill>
                <a:latin typeface="Calibri" panose="020F0502020204030204" pitchFamily="34" charset="0"/>
                <a:cs typeface="Calibri" panose="020F0502020204030204" pitchFamily="34" charset="0"/>
              </a:rPr>
              <a:t>légèrement supérieure à la proportion de </a:t>
            </a:r>
            <a:r>
              <a:rPr lang="fr-CA" sz="1100" dirty="0">
                <a:solidFill>
                  <a:srgbClr val="222223"/>
                </a:solidFill>
                <a:latin typeface="Calibri" panose="020F0502020204030204" pitchFamily="34" charset="0"/>
                <a:cs typeface="Calibri" panose="020F0502020204030204" pitchFamily="34" charset="0"/>
              </a:rPr>
              <a:t>femmes (46 %)</a:t>
            </a:r>
            <a:r>
              <a:rPr lang="fr-FR" sz="1100" b="0" dirty="0">
                <a:solidFill>
                  <a:srgbClr val="222223"/>
                </a:solidFill>
                <a:latin typeface="+mn-lt"/>
              </a:rPr>
              <a:t>, avec des différences considérables selon le secteur (81 % d’hommes dans les secteurs primaire et secondaire et 58 % de femmes dans les secteurs </a:t>
            </a:r>
            <a:r>
              <a:rPr lang="fr-CA" sz="1100" b="0" dirty="0">
                <a:solidFill>
                  <a:srgbClr val="222223"/>
                </a:solidFill>
                <a:latin typeface="+mn-lt"/>
                <a:cs typeface="Calibri" panose="020F0502020204030204" pitchFamily="34" charset="0"/>
              </a:rPr>
              <a:t>public et parapublic</a:t>
            </a:r>
            <a:r>
              <a:rPr lang="fr-FR" sz="1100" b="0" dirty="0">
                <a:solidFill>
                  <a:srgbClr val="222223"/>
                </a:solidFill>
                <a:latin typeface="+mn-lt"/>
              </a:rPr>
              <a:t> ).</a:t>
            </a:r>
          </a:p>
        </p:txBody>
      </p:sp>
    </p:spTree>
    <p:extLst>
      <p:ext uri="{BB962C8B-B14F-4D97-AF65-F5344CB8AC3E}">
        <p14:creationId xmlns:p14="http://schemas.microsoft.com/office/powerpoint/2010/main" val="71165120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40</a:t>
            </a:fld>
            <a:endParaRPr lang="fr-CA"/>
          </a:p>
        </p:txBody>
      </p:sp>
      <p:sp>
        <p:nvSpPr>
          <p:cNvPr id="5" name="TextBox 1">
            <a:extLst>
              <a:ext uri="{FF2B5EF4-FFF2-40B4-BE49-F238E27FC236}">
                <a16:creationId xmlns:a16="http://schemas.microsoft.com/office/drawing/2014/main" id="{27E48188-189C-412E-8359-1A541E63468F}"/>
              </a:ext>
            </a:extLst>
          </p:cNvPr>
          <p:cNvSpPr txBox="1"/>
          <p:nvPr>
            <p:custDataLst>
              <p:tags r:id="rId2"/>
            </p:custDataLst>
          </p:nvPr>
        </p:nvSpPr>
        <p:spPr>
          <a:xfrm>
            <a:off x="293272" y="432795"/>
            <a:ext cx="8719149" cy="1925592"/>
          </a:xfrm>
          <a:prstGeom prst="rect">
            <a:avLst/>
          </a:prstGeom>
        </p:spPr>
        <p:txBody>
          <a:bodyPr vert="horz" wrap="square" lIns="91440" tIns="0" rIns="91440" bIns="0" rtlCol="0">
            <a:spAutoFit/>
          </a:bodyPr>
          <a:lstStyle/>
          <a:p>
            <a:pPr marL="4763" algn="just">
              <a:lnSpc>
                <a:spcPts val="1100"/>
              </a:lnSpc>
              <a:spcAft>
                <a:spcPts val="600"/>
              </a:spcAft>
            </a:pPr>
            <a:r>
              <a:rPr lang="fr-CA" sz="1100" b="0" dirty="0">
                <a:solidFill>
                  <a:srgbClr val="222223"/>
                </a:solidFill>
                <a:latin typeface="Calibri" panose="020F0502020204030204" pitchFamily="34" charset="0"/>
                <a:cs typeface="Calibri" panose="020F0502020204030204" pitchFamily="34" charset="0"/>
              </a:rPr>
              <a:t>Les besoins de formation pour les employés des entreprises sondées sont multiples. Mais trois principaux </a:t>
            </a:r>
            <a:r>
              <a:rPr lang="fr-FR" sz="1100" b="0" dirty="0">
                <a:solidFill>
                  <a:srgbClr val="222223"/>
                </a:solidFill>
                <a:latin typeface="Calibri" panose="020F0502020204030204" pitchFamily="34" charset="0"/>
                <a:cs typeface="Calibri" panose="020F0502020204030204" pitchFamily="34" charset="0"/>
              </a:rPr>
              <a:t>domaines de formation sont davantage mentionnés par les répondants : la </a:t>
            </a:r>
            <a:r>
              <a:rPr lang="fr-CA" sz="1100" b="0" dirty="0">
                <a:solidFill>
                  <a:srgbClr val="222223"/>
                </a:solidFill>
                <a:latin typeface="Calibri" panose="020F0502020204030204" pitchFamily="34" charset="0"/>
                <a:cs typeface="Calibri" panose="020F0502020204030204" pitchFamily="34" charset="0"/>
              </a:rPr>
              <a:t>santé et la sécurité au travail (56 % de mentions), la bureautique, le secrétariat, la comptabilité</a:t>
            </a:r>
            <a:r>
              <a:rPr lang="fr-FR" sz="1100" b="0" dirty="0">
                <a:solidFill>
                  <a:srgbClr val="222223"/>
                </a:solidFill>
                <a:latin typeface="Calibri" panose="020F0502020204030204" pitchFamily="34" charset="0"/>
                <a:cs typeface="Calibri" panose="020F0502020204030204" pitchFamily="34" charset="0"/>
              </a:rPr>
              <a:t> (43 %) ainsi que</a:t>
            </a:r>
            <a:r>
              <a:rPr lang="fr-CA" sz="1100" b="0" dirty="0">
                <a:solidFill>
                  <a:srgbClr val="222223"/>
                </a:solidFill>
                <a:latin typeface="Calibri" panose="020F0502020204030204" pitchFamily="34" charset="0"/>
                <a:cs typeface="Calibri" panose="020F0502020204030204" pitchFamily="34" charset="0"/>
              </a:rPr>
              <a:t> </a:t>
            </a:r>
            <a:r>
              <a:rPr lang="fr-FR" sz="1100" b="0" dirty="0">
                <a:solidFill>
                  <a:srgbClr val="222223"/>
                </a:solidFill>
                <a:latin typeface="Calibri" panose="020F0502020204030204" pitchFamily="34" charset="0"/>
                <a:cs typeface="Calibri" panose="020F0502020204030204" pitchFamily="34" charset="0"/>
              </a:rPr>
              <a:t>la gestion (administration, communication, marketing et mise en marché, gestion des ressources humaines, etc.)(42 %).</a:t>
            </a:r>
          </a:p>
          <a:p>
            <a:pPr marL="4763" algn="just">
              <a:lnSpc>
                <a:spcPts val="1100"/>
              </a:lnSpc>
              <a:spcAft>
                <a:spcPts val="600"/>
              </a:spcAft>
            </a:pPr>
            <a:r>
              <a:rPr lang="fr-FR" sz="1100" b="0" dirty="0">
                <a:solidFill>
                  <a:srgbClr val="222223"/>
                </a:solidFill>
                <a:latin typeface="Calibri" panose="020F0502020204030204" pitchFamily="34" charset="0"/>
                <a:cs typeface="Calibri" panose="020F0502020204030204" pitchFamily="34" charset="0"/>
              </a:rPr>
              <a:t>Trois autres domaines de formation sont mentionnés par une proportion relativement importante de répondants, entre un quart et un tiers : les technologies et l’informatique (32 %), les formations techniques en lien avec les métiers industriels (</a:t>
            </a:r>
            <a:r>
              <a:rPr lang="fr-CA" sz="1100" b="0" dirty="0">
                <a:solidFill>
                  <a:srgbClr val="222223"/>
                </a:solidFill>
                <a:latin typeface="Calibri" panose="020F0502020204030204" pitchFamily="34" charset="0"/>
                <a:cs typeface="Calibri" panose="020F0502020204030204" pitchFamily="34" charset="0"/>
              </a:rPr>
              <a:t>secteurs agroalimentaire, manufacturier, construction, entreposage, transport, etc.) (28 %) </a:t>
            </a:r>
            <a:r>
              <a:rPr lang="fr-FR" sz="1100" b="0" dirty="0">
                <a:solidFill>
                  <a:srgbClr val="222223"/>
                </a:solidFill>
                <a:latin typeface="Calibri" panose="020F0502020204030204" pitchFamily="34" charset="0"/>
                <a:cs typeface="Calibri" panose="020F0502020204030204" pitchFamily="34" charset="0"/>
              </a:rPr>
              <a:t>ainsi que la </a:t>
            </a:r>
            <a:r>
              <a:rPr lang="fr-CA" sz="1100" b="0" dirty="0">
                <a:solidFill>
                  <a:srgbClr val="222223"/>
                </a:solidFill>
                <a:latin typeface="Calibri" panose="020F0502020204030204" pitchFamily="34" charset="0"/>
                <a:cs typeface="Calibri" panose="020F0502020204030204" pitchFamily="34" charset="0"/>
              </a:rPr>
              <a:t>formation générale de base en entreprise (numératie, littératie, résolution de problèmes, etc.) (27 %). Ajoutons que seulement 8 % des répondants ont mentionné n’avoir aucun besoin de formation.</a:t>
            </a:r>
          </a:p>
          <a:p>
            <a:pPr marL="4763" algn="just">
              <a:lnSpc>
                <a:spcPts val="1100"/>
              </a:lnSpc>
              <a:spcBef>
                <a:spcPts val="300"/>
              </a:spcBef>
              <a:spcAft>
                <a:spcPts val="400"/>
              </a:spcAft>
            </a:pPr>
            <a:r>
              <a:rPr lang="fr-CA" sz="1100" i="1" kern="1200" dirty="0">
                <a:solidFill>
                  <a:srgbClr val="F46C31"/>
                </a:solidFill>
                <a:latin typeface="Calibri" panose="020F0502020204030204" pitchFamily="34" charset="0"/>
                <a:ea typeface="+mn-ea"/>
                <a:cs typeface="Calibri" panose="020F0502020204030204" pitchFamily="34" charset="0"/>
              </a:rPr>
              <a:t>Écarts statistiquement significatifs</a:t>
            </a:r>
          </a:p>
          <a:p>
            <a:pPr marL="4763" algn="just">
              <a:lnSpc>
                <a:spcPts val="1100"/>
              </a:lnSpc>
              <a:spcAft>
                <a:spcPts val="600"/>
              </a:spcAft>
            </a:pPr>
            <a:r>
              <a:rPr lang="fr-FR" sz="1100" b="0" dirty="0">
                <a:solidFill>
                  <a:srgbClr val="222223"/>
                </a:solidFill>
                <a:latin typeface="Calibri" panose="020F0502020204030204" pitchFamily="34" charset="0"/>
                <a:cs typeface="Calibri" panose="020F0502020204030204" pitchFamily="34" charset="0"/>
              </a:rPr>
              <a:t>Les besoins pour certaines domaines de formation sont directement liés au secteur d’activité : les métiers industriels (secteurs primaire et secondaire), santé et éducation (</a:t>
            </a:r>
            <a:r>
              <a:rPr lang="fr-CA" sz="1100" b="0" dirty="0">
                <a:solidFill>
                  <a:srgbClr val="222223"/>
                </a:solidFill>
                <a:latin typeface="Calibri" panose="020F0502020204030204" pitchFamily="34" charset="0"/>
                <a:cs typeface="Calibri" panose="020F0502020204030204" pitchFamily="34" charset="0"/>
              </a:rPr>
              <a:t>secteurs public et parapublic ), tourisme, hôtellerie et restauration, commerce et services. Certaines formations, bien que transversales, touchent davantage certains secteurs : santé et sécurité au travail (secteur secondaire), technologies et informatique, gestion ainsi que bureautique, secrétariat et comptabilité </a:t>
            </a:r>
            <a:r>
              <a:rPr lang="fr-FR" sz="1100" b="0" dirty="0">
                <a:solidFill>
                  <a:srgbClr val="222223"/>
                </a:solidFill>
                <a:latin typeface="Calibri" panose="020F0502020204030204" pitchFamily="34" charset="0"/>
                <a:cs typeface="Calibri" panose="020F0502020204030204" pitchFamily="34" charset="0"/>
              </a:rPr>
              <a:t>(</a:t>
            </a:r>
            <a:r>
              <a:rPr lang="fr-CA" sz="1100" b="0" dirty="0">
                <a:solidFill>
                  <a:srgbClr val="222223"/>
                </a:solidFill>
                <a:latin typeface="Calibri" panose="020F0502020204030204" pitchFamily="34" charset="0"/>
                <a:cs typeface="Calibri" panose="020F0502020204030204" pitchFamily="34" charset="0"/>
              </a:rPr>
              <a:t>secteurs public et parapublic ), formation générale de base (commerce de détail).</a:t>
            </a:r>
            <a:endParaRPr lang="fr-FR" sz="1100" b="0" dirty="0">
              <a:solidFill>
                <a:srgbClr val="222223"/>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8B2ED2D5-2A8A-53F7-5B33-5D196442E7EC}"/>
              </a:ext>
            </a:extLst>
          </p:cNvPr>
          <p:cNvSpPr>
            <a:spLocks noChangeArrowheads="1"/>
          </p:cNvSpPr>
          <p:nvPr>
            <p:custDataLst>
              <p:tags r:id="rId3"/>
            </p:custDataLst>
          </p:nvPr>
        </p:nvSpPr>
        <p:spPr bwMode="auto">
          <a:xfrm>
            <a:off x="319087" y="4588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Besoins de formation (2/2)</a:t>
            </a:r>
          </a:p>
        </p:txBody>
      </p:sp>
      <p:sp>
        <p:nvSpPr>
          <p:cNvPr id="20" name="ZoneTexte 6">
            <a:extLst>
              <a:ext uri="{FF2B5EF4-FFF2-40B4-BE49-F238E27FC236}">
                <a16:creationId xmlns:a16="http://schemas.microsoft.com/office/drawing/2014/main" id="{47467F30-E111-0301-2C67-E2A09FD60D9A}"/>
              </a:ext>
            </a:extLst>
          </p:cNvPr>
          <p:cNvSpPr txBox="1"/>
          <p:nvPr>
            <p:custDataLst>
              <p:tags r:id="rId4"/>
            </p:custDataLst>
          </p:nvPr>
        </p:nvSpPr>
        <p:spPr>
          <a:xfrm>
            <a:off x="434008" y="4755994"/>
            <a:ext cx="796570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Q13. </a:t>
            </a:r>
            <a:r>
              <a:rPr lang="fr-FR" sz="800" b="0" dirty="0">
                <a:solidFill>
                  <a:schemeClr val="bg1">
                    <a:lumMod val="50000"/>
                  </a:schemeClr>
                </a:solidFill>
                <a:latin typeface="Calibri" panose="020F0502020204030204" pitchFamily="34" charset="0"/>
                <a:cs typeface="Calibri" panose="020F0502020204030204" pitchFamily="34" charset="0"/>
              </a:rPr>
              <a:t>Dans quels domaines serait-il bénéfique que vos employés reçoivent de la formation? </a:t>
            </a:r>
            <a:r>
              <a:rPr lang="fr-CA" sz="800" b="0" i="1" dirty="0">
                <a:solidFill>
                  <a:schemeClr val="bg1">
                    <a:lumMod val="50000"/>
                  </a:schemeClr>
                </a:solidFill>
                <a:latin typeface="Calibri" panose="020F0502020204030204" pitchFamily="34" charset="0"/>
                <a:cs typeface="Calibri" panose="020F0502020204030204" pitchFamily="34" charset="0"/>
              </a:rPr>
              <a:t>(Plusieurs mentions possibles)</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graphicFrame>
        <p:nvGraphicFramePr>
          <p:cNvPr id="26" name="Table 3">
            <a:extLst>
              <a:ext uri="{FF2B5EF4-FFF2-40B4-BE49-F238E27FC236}">
                <a16:creationId xmlns:a16="http://schemas.microsoft.com/office/drawing/2014/main" id="{19F6EDE6-7E93-C214-F033-96B86E30F7B1}"/>
              </a:ext>
            </a:extLst>
          </p:cNvPr>
          <p:cNvGraphicFramePr>
            <a:graphicFrameLocks noGrp="1"/>
          </p:cNvGraphicFramePr>
          <p:nvPr>
            <p:custDataLst>
              <p:tags r:id="rId5"/>
            </p:custDataLst>
            <p:extLst>
              <p:ext uri="{D42A27DB-BD31-4B8C-83A1-F6EECF244321}">
                <p14:modId xmlns:p14="http://schemas.microsoft.com/office/powerpoint/2010/main" val="104758662"/>
              </p:ext>
            </p:extLst>
          </p:nvPr>
        </p:nvGraphicFramePr>
        <p:xfrm>
          <a:off x="594700" y="2496077"/>
          <a:ext cx="3848963" cy="2059091"/>
        </p:xfrm>
        <a:graphic>
          <a:graphicData uri="http://schemas.openxmlformats.org/drawingml/2006/table">
            <a:tbl>
              <a:tblPr firstRow="1" bandRow="1">
                <a:tableStyleId>{073A0DAA-6AF3-43AB-8588-CEC1D06C72B9}</a:tableStyleId>
              </a:tblPr>
              <a:tblGrid>
                <a:gridCol w="1541561">
                  <a:extLst>
                    <a:ext uri="{9D8B030D-6E8A-4147-A177-3AD203B41FA5}">
                      <a16:colId xmlns:a16="http://schemas.microsoft.com/office/drawing/2014/main" val="20000"/>
                    </a:ext>
                  </a:extLst>
                </a:gridCol>
                <a:gridCol w="2307402">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baseline="0" noProof="0" dirty="0">
                          <a:solidFill>
                            <a:schemeClr val="tx1"/>
                          </a:solidFill>
                          <a:latin typeface="Calibri" panose="020F0502020204030204" pitchFamily="34" charset="0"/>
                          <a:cs typeface="Calibri" panose="020F0502020204030204" pitchFamily="34" charset="0"/>
                        </a:rPr>
                        <a:t>Besoins de formation</a:t>
                      </a:r>
                      <a:endParaRPr lang="fr-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i="0" kern="1200" dirty="0">
                          <a:solidFill>
                            <a:schemeClr val="tx1"/>
                          </a:solidFill>
                          <a:latin typeface="Calibri" panose="020F0502020204030204" pitchFamily="34" charset="0"/>
                          <a:ea typeface="+mn-ea"/>
                          <a:cs typeface="Calibri" panose="020F0502020204030204" pitchFamily="34" charset="0"/>
                        </a:rPr>
                        <a:t>  Écarts statistiquement significatifs</a:t>
                      </a:r>
                      <a:endParaRPr lang="fr-CA" sz="1000" b="1" i="0" kern="1200" baseline="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kern="1200" dirty="0">
                          <a:solidFill>
                            <a:srgbClr val="222223"/>
                          </a:solidFill>
                          <a:latin typeface="Calibri" panose="020F0502020204030204" pitchFamily="34" charset="0"/>
                          <a:ea typeface="+mn-ea"/>
                          <a:cs typeface="Calibri" panose="020F0502020204030204" pitchFamily="34" charset="0"/>
                        </a:rPr>
                        <a:t>Santé et sécurité au travail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tabLst/>
                        <a:defRPr/>
                      </a:pPr>
                      <a:r>
                        <a:rPr lang="fr-CA" sz="900" b="0" kern="0" dirty="0">
                          <a:solidFill>
                            <a:srgbClr val="605C5C"/>
                          </a:solidFill>
                          <a:latin typeface="+mn-lt"/>
                          <a:ea typeface="+mn-ea"/>
                          <a:cs typeface="+mn-cs"/>
                        </a:rPr>
                        <a:t>Secteur secondaire (73 %)</a:t>
                      </a:r>
                    </a:p>
                    <a:p>
                      <a:pPr marL="176213" indent="-85725" algn="l" defTabSz="914400" rtl="0" eaLnBrk="1" fontAlgn="auto" latinLnBrk="0" hangingPunct="1">
                        <a:spcBef>
                          <a:spcPts val="0"/>
                        </a:spcBef>
                        <a:spcAft>
                          <a:spcPts val="0"/>
                        </a:spcAft>
                        <a:buFontTx/>
                        <a:buChar char="-"/>
                        <a:tabLst/>
                        <a:defRPr/>
                      </a:pPr>
                      <a:r>
                        <a:rPr lang="fr-CA" sz="900" b="0" kern="0" dirty="0">
                          <a:solidFill>
                            <a:srgbClr val="605C5C"/>
                          </a:solidFill>
                          <a:latin typeface="+mn-lt"/>
                          <a:ea typeface="+mn-ea"/>
                          <a:cs typeface="+mn-cs"/>
                        </a:rPr>
                        <a:t>15 employés et plus (67 %)</a:t>
                      </a:r>
                    </a:p>
                    <a:p>
                      <a:pPr marL="176213" indent="-85725" algn="l" defTabSz="914400" rtl="0" eaLnBrk="1" fontAlgn="auto" latinLnBrk="0" hangingPunct="1">
                        <a:spcBef>
                          <a:spcPts val="0"/>
                        </a:spcBef>
                        <a:spcAft>
                          <a:spcPts val="0"/>
                        </a:spcAft>
                        <a:buFontTx/>
                        <a:buChar char="-"/>
                        <a:tabLst/>
                        <a:defRPr/>
                      </a:pPr>
                      <a:r>
                        <a:rPr lang="fr-CA" sz="900" b="0" kern="0" dirty="0">
                          <a:solidFill>
                            <a:srgbClr val="605C5C"/>
                          </a:solidFill>
                          <a:latin typeface="+mn-lt"/>
                          <a:ea typeface="+mn-ea"/>
                          <a:cs typeface="+mn-cs"/>
                        </a:rPr>
                        <a:t>Engagements en environnement (62 %)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Bureautique, secrétariat, comptabilité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tabLst/>
                        <a:defRPr/>
                      </a:pPr>
                      <a:r>
                        <a:rPr lang="fr-CA" sz="900" b="0" kern="0" dirty="0">
                          <a:solidFill>
                            <a:schemeClr val="bg2">
                              <a:lumMod val="50000"/>
                            </a:schemeClr>
                          </a:solidFill>
                          <a:latin typeface="+mn-lt"/>
                        </a:rPr>
                        <a:t>Secteurs </a:t>
                      </a:r>
                      <a:r>
                        <a:rPr lang="fr-CA" sz="900" b="0" kern="0" dirty="0">
                          <a:solidFill>
                            <a:srgbClr val="605C5C"/>
                          </a:solidFill>
                          <a:latin typeface="+mn-lt"/>
                          <a:ea typeface="+mn-ea"/>
                          <a:cs typeface="+mn-cs"/>
                        </a:rPr>
                        <a:t>public et parapublic (59 %)</a:t>
                      </a:r>
                    </a:p>
                    <a:p>
                      <a:pPr marL="176213" indent="-85725" algn="l" defTabSz="914400" rtl="0" eaLnBrk="1" fontAlgn="auto" latinLnBrk="0" hangingPunct="1">
                        <a:spcBef>
                          <a:spcPts val="0"/>
                        </a:spcBef>
                        <a:spcAft>
                          <a:spcPts val="0"/>
                        </a:spcAft>
                        <a:buFontTx/>
                        <a:buChar char="-"/>
                        <a:tabLst/>
                        <a:defRPr/>
                      </a:pPr>
                      <a:r>
                        <a:rPr lang="fr-CA" sz="900" b="0" kern="0" dirty="0">
                          <a:solidFill>
                            <a:srgbClr val="605C5C"/>
                          </a:solidFill>
                          <a:latin typeface="+mn-lt"/>
                          <a:ea typeface="+mn-ea"/>
                          <a:cs typeface="+mn-cs"/>
                        </a:rPr>
                        <a:t>15 employés et plus (53 %)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Gestion</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(66 %)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(63 %)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Technologies et informatique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(44 %)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Métiers industriels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 primaire (61 %)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 secondaire (67 %)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&gt;60 % employés hommes (50 %)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Formation générale de base en entreprise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Commerce de détail (43 %)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bl>
          </a:graphicData>
        </a:graphic>
      </p:graphicFrame>
      <p:graphicFrame>
        <p:nvGraphicFramePr>
          <p:cNvPr id="27" name="Table 3">
            <a:extLst>
              <a:ext uri="{FF2B5EF4-FFF2-40B4-BE49-F238E27FC236}">
                <a16:creationId xmlns:a16="http://schemas.microsoft.com/office/drawing/2014/main" id="{EFA6E4AD-B148-16DB-2055-BDD5AEFC39E9}"/>
              </a:ext>
            </a:extLst>
          </p:cNvPr>
          <p:cNvGraphicFramePr>
            <a:graphicFrameLocks noGrp="1"/>
          </p:cNvGraphicFramePr>
          <p:nvPr>
            <p:custDataLst>
              <p:tags r:id="rId6"/>
            </p:custDataLst>
            <p:extLst>
              <p:ext uri="{D42A27DB-BD31-4B8C-83A1-F6EECF244321}">
                <p14:modId xmlns:p14="http://schemas.microsoft.com/office/powerpoint/2010/main" val="4218775517"/>
              </p:ext>
            </p:extLst>
          </p:nvPr>
        </p:nvGraphicFramePr>
        <p:xfrm>
          <a:off x="4709610" y="2496077"/>
          <a:ext cx="3985325" cy="2071871"/>
        </p:xfrm>
        <a:graphic>
          <a:graphicData uri="http://schemas.openxmlformats.org/drawingml/2006/table">
            <a:tbl>
              <a:tblPr firstRow="1" bandRow="1">
                <a:tableStyleId>{073A0DAA-6AF3-43AB-8588-CEC1D06C72B9}</a:tableStyleId>
              </a:tblPr>
              <a:tblGrid>
                <a:gridCol w="1512894">
                  <a:extLst>
                    <a:ext uri="{9D8B030D-6E8A-4147-A177-3AD203B41FA5}">
                      <a16:colId xmlns:a16="http://schemas.microsoft.com/office/drawing/2014/main" val="20000"/>
                    </a:ext>
                  </a:extLst>
                </a:gridCol>
                <a:gridCol w="2472431">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baseline="0" noProof="0" dirty="0">
                          <a:solidFill>
                            <a:schemeClr val="tx1"/>
                          </a:solidFill>
                          <a:latin typeface="Calibri" panose="020F0502020204030204" pitchFamily="34" charset="0"/>
                          <a:cs typeface="Calibri" panose="020F0502020204030204" pitchFamily="34" charset="0"/>
                        </a:rPr>
                        <a:t>Besoins de formation</a:t>
                      </a:r>
                      <a:endParaRPr lang="fr-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i="0" kern="1200" dirty="0">
                          <a:solidFill>
                            <a:schemeClr val="tx1"/>
                          </a:solidFill>
                          <a:latin typeface="Calibri" panose="020F0502020204030204" pitchFamily="34" charset="0"/>
                          <a:ea typeface="+mn-ea"/>
                          <a:cs typeface="Calibri" panose="020F0502020204030204" pitchFamily="34" charset="0"/>
                        </a:rPr>
                        <a:t>  Écarts statistiquement significatifs</a:t>
                      </a:r>
                      <a:endParaRPr lang="fr-CA" sz="1000" b="1" i="0" kern="1200" baseline="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kern="1200" dirty="0">
                          <a:solidFill>
                            <a:srgbClr val="222223"/>
                          </a:solidFill>
                          <a:latin typeface="Calibri" panose="020F0502020204030204" pitchFamily="34" charset="0"/>
                          <a:ea typeface="+mn-ea"/>
                          <a:cs typeface="Calibri" panose="020F0502020204030204" pitchFamily="34" charset="0"/>
                        </a:rPr>
                        <a:t>Formations linguistiques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tabLst/>
                        <a:defRPr/>
                      </a:pPr>
                      <a:r>
                        <a:rPr lang="fr-CA" sz="900" b="0" kern="0" dirty="0">
                          <a:solidFill>
                            <a:srgbClr val="605C5C"/>
                          </a:solidFill>
                          <a:latin typeface="+mn-lt"/>
                          <a:ea typeface="+mn-ea"/>
                          <a:cs typeface="+mn-cs"/>
                        </a:rPr>
                        <a:t>Hébergement, restauration et tourisme (36 %)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Tourisme, hôtellerie et restauration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(82 %)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Autant d’employés hommes que femmes (35 %)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60 %+ employés peu ou pas qualifiés (24 %)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Environnement et développement durable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(36 %)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Santé et éducation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(50 %)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(29 %)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&gt;60 % employés femmes (37 %)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60 %+ employés très ou semi qualifiés (24 %)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Commerce et services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Commerce de détail (11 %)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215447">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Aucune formation nécessaire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60 %+ employés peu ou pas qualifiés (13 %)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Pas d’engagements en environnement (15 %)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bl>
          </a:graphicData>
        </a:graphic>
      </p:graphicFrame>
      <p:sp>
        <p:nvSpPr>
          <p:cNvPr id="23" name="ZoneTexte 22">
            <a:extLst>
              <a:ext uri="{FF2B5EF4-FFF2-40B4-BE49-F238E27FC236}">
                <a16:creationId xmlns:a16="http://schemas.microsoft.com/office/drawing/2014/main" id="{E02F06E8-3147-7BBE-2EFA-47B25613775B}"/>
              </a:ext>
            </a:extLst>
          </p:cNvPr>
          <p:cNvSpPr txBox="1"/>
          <p:nvPr>
            <p:custDataLst>
              <p:tags r:id="rId7"/>
            </p:custDataLst>
          </p:nvPr>
        </p:nvSpPr>
        <p:spPr>
          <a:xfrm>
            <a:off x="7870356" y="230803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6" name="ZoneTexte 15">
            <a:extLst>
              <a:ext uri="{FF2B5EF4-FFF2-40B4-BE49-F238E27FC236}">
                <a16:creationId xmlns:a16="http://schemas.microsoft.com/office/drawing/2014/main" id="{2450FBDA-1DFA-EAD1-9E96-5CE7F91CF9CE}"/>
              </a:ext>
            </a:extLst>
          </p:cNvPr>
          <p:cNvSpPr txBox="1"/>
          <p:nvPr>
            <p:custDataLst>
              <p:tags r:id="rId8"/>
            </p:custDataLst>
          </p:nvPr>
        </p:nvSpPr>
        <p:spPr>
          <a:xfrm>
            <a:off x="3724412" y="230436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11293119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41</a:t>
            </a:fld>
            <a:endParaRPr lang="fr-CA"/>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6. Enjeux et défis</a:t>
            </a:r>
          </a:p>
        </p:txBody>
      </p:sp>
    </p:spTree>
    <p:extLst>
      <p:ext uri="{BB962C8B-B14F-4D97-AF65-F5344CB8AC3E}">
        <p14:creationId xmlns:p14="http://schemas.microsoft.com/office/powerpoint/2010/main" val="210374321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42</a:t>
            </a:fld>
            <a:endParaRPr lang="fr-CA"/>
          </a:p>
        </p:txBody>
      </p:sp>
      <p:graphicFrame>
        <p:nvGraphicFramePr>
          <p:cNvPr id="5" name="Graphique 4">
            <a:extLst>
              <a:ext uri="{FF2B5EF4-FFF2-40B4-BE49-F238E27FC236}">
                <a16:creationId xmlns:a16="http://schemas.microsoft.com/office/drawing/2014/main" id="{43285239-1AD5-48B4-B9A5-DDC3C77A7EC8}"/>
              </a:ext>
            </a:extLst>
          </p:cNvPr>
          <p:cNvGraphicFramePr/>
          <p:nvPr>
            <p:custDataLst>
              <p:tags r:id="rId2"/>
            </p:custDataLst>
            <p:extLst>
              <p:ext uri="{D42A27DB-BD31-4B8C-83A1-F6EECF244321}">
                <p14:modId xmlns:p14="http://schemas.microsoft.com/office/powerpoint/2010/main" val="3646270195"/>
              </p:ext>
            </p:extLst>
          </p:nvPr>
        </p:nvGraphicFramePr>
        <p:xfrm>
          <a:off x="131579" y="530555"/>
          <a:ext cx="7699840" cy="4278868"/>
        </p:xfrm>
        <a:graphic>
          <a:graphicData uri="http://schemas.openxmlformats.org/drawingml/2006/chart">
            <c:chart xmlns:c="http://schemas.openxmlformats.org/drawingml/2006/chart" xmlns:r="http://schemas.openxmlformats.org/officeDocument/2006/relationships" r:id="rId10"/>
          </a:graphicData>
        </a:graphic>
      </p:graphicFrame>
      <p:sp>
        <p:nvSpPr>
          <p:cNvPr id="10" name="ZoneTexte 9">
            <a:extLst>
              <a:ext uri="{FF2B5EF4-FFF2-40B4-BE49-F238E27FC236}">
                <a16:creationId xmlns:a16="http://schemas.microsoft.com/office/drawing/2014/main" id="{798947D8-F970-4708-B5DD-4439EA59E213}"/>
              </a:ext>
            </a:extLst>
          </p:cNvPr>
          <p:cNvSpPr txBox="1"/>
          <p:nvPr>
            <p:custDataLst>
              <p:tags r:id="rId3"/>
            </p:custDataLst>
          </p:nvPr>
        </p:nvSpPr>
        <p:spPr>
          <a:xfrm>
            <a:off x="7387390" y="410355"/>
            <a:ext cx="1379621" cy="208431"/>
          </a:xfrm>
          <a:prstGeom prst="rect">
            <a:avLst/>
          </a:prstGeom>
          <a:noFill/>
        </p:spPr>
        <p:txBody>
          <a:bodyPr wrap="square" rtlCol="0">
            <a:spAutoFit/>
          </a:bodyPr>
          <a:lstStyle/>
          <a:p>
            <a:pPr algn="ctr">
              <a:lnSpc>
                <a:spcPts val="900"/>
              </a:lnSpc>
            </a:pPr>
            <a:r>
              <a:rPr lang="fr-CA" sz="850" b="1" dirty="0">
                <a:latin typeface="+mn-lt"/>
              </a:rPr>
              <a:t>Total important</a:t>
            </a:r>
            <a:endParaRPr lang="fr-CA" sz="850" i="1" dirty="0">
              <a:latin typeface="+mn-lt"/>
            </a:endParaRPr>
          </a:p>
        </p:txBody>
      </p:sp>
      <p:sp>
        <p:nvSpPr>
          <p:cNvPr id="11" name="ZoneTexte 10">
            <a:extLst>
              <a:ext uri="{FF2B5EF4-FFF2-40B4-BE49-F238E27FC236}">
                <a16:creationId xmlns:a16="http://schemas.microsoft.com/office/drawing/2014/main" id="{82FD21B2-5EE9-40E6-87A0-1465BDA71A57}"/>
              </a:ext>
            </a:extLst>
          </p:cNvPr>
          <p:cNvSpPr txBox="1"/>
          <p:nvPr>
            <p:custDataLst>
              <p:tags r:id="rId4"/>
            </p:custDataLst>
          </p:nvPr>
        </p:nvSpPr>
        <p:spPr>
          <a:xfrm>
            <a:off x="7911195" y="575875"/>
            <a:ext cx="472385" cy="3942682"/>
          </a:xfrm>
          <a:prstGeom prst="rect">
            <a:avLst/>
          </a:prstGeom>
          <a:noFill/>
        </p:spPr>
        <p:txBody>
          <a:bodyPr wrap="square" rtlCol="0">
            <a:spAutoFit/>
          </a:bodyPr>
          <a:lstStyle/>
          <a:p>
            <a:pPr algn="ctr">
              <a:lnSpc>
                <a:spcPts val="1200"/>
              </a:lnSpc>
              <a:spcAft>
                <a:spcPts val="500"/>
              </a:spcAft>
            </a:pPr>
            <a:r>
              <a:rPr lang="fr-CA" sz="850" dirty="0">
                <a:latin typeface="+mn-lt"/>
              </a:rPr>
              <a:t>86 %</a:t>
            </a:r>
          </a:p>
          <a:p>
            <a:pPr algn="ctr">
              <a:lnSpc>
                <a:spcPts val="1200"/>
              </a:lnSpc>
              <a:spcAft>
                <a:spcPts val="500"/>
              </a:spcAft>
            </a:pPr>
            <a:r>
              <a:rPr lang="fr-CA" sz="850" dirty="0">
                <a:latin typeface="+mn-lt"/>
              </a:rPr>
              <a:t>84 %</a:t>
            </a:r>
          </a:p>
          <a:p>
            <a:pPr algn="ctr">
              <a:lnSpc>
                <a:spcPts val="1200"/>
              </a:lnSpc>
              <a:spcAft>
                <a:spcPts val="500"/>
              </a:spcAft>
            </a:pPr>
            <a:r>
              <a:rPr lang="fr-CA" sz="850" dirty="0">
                <a:latin typeface="+mn-lt"/>
              </a:rPr>
              <a:t>82 %</a:t>
            </a:r>
          </a:p>
          <a:p>
            <a:pPr algn="ctr">
              <a:lnSpc>
                <a:spcPts val="1200"/>
              </a:lnSpc>
              <a:spcAft>
                <a:spcPts val="500"/>
              </a:spcAft>
            </a:pPr>
            <a:r>
              <a:rPr lang="fr-CA" sz="850" dirty="0">
                <a:latin typeface="+mn-lt"/>
              </a:rPr>
              <a:t>82 %</a:t>
            </a:r>
          </a:p>
          <a:p>
            <a:pPr algn="ctr">
              <a:lnSpc>
                <a:spcPts val="1200"/>
              </a:lnSpc>
              <a:spcAft>
                <a:spcPts val="500"/>
              </a:spcAft>
            </a:pPr>
            <a:r>
              <a:rPr lang="fr-CA" sz="850" dirty="0">
                <a:latin typeface="+mn-lt"/>
              </a:rPr>
              <a:t>71 %</a:t>
            </a:r>
          </a:p>
          <a:p>
            <a:pPr algn="ctr">
              <a:lnSpc>
                <a:spcPts val="1200"/>
              </a:lnSpc>
              <a:spcAft>
                <a:spcPts val="500"/>
              </a:spcAft>
            </a:pPr>
            <a:r>
              <a:rPr lang="fr-CA" sz="850" dirty="0">
                <a:latin typeface="+mn-lt"/>
              </a:rPr>
              <a:t>64 %</a:t>
            </a:r>
          </a:p>
          <a:p>
            <a:pPr algn="ctr">
              <a:lnSpc>
                <a:spcPts val="1200"/>
              </a:lnSpc>
              <a:spcAft>
                <a:spcPts val="500"/>
              </a:spcAft>
            </a:pPr>
            <a:r>
              <a:rPr lang="fr-CA" sz="850" dirty="0">
                <a:latin typeface="+mn-lt"/>
              </a:rPr>
              <a:t>57 %</a:t>
            </a:r>
          </a:p>
          <a:p>
            <a:pPr algn="ctr">
              <a:lnSpc>
                <a:spcPts val="1200"/>
              </a:lnSpc>
              <a:spcAft>
                <a:spcPts val="500"/>
              </a:spcAft>
            </a:pPr>
            <a:r>
              <a:rPr lang="fr-CA" sz="850" dirty="0">
                <a:latin typeface="+mn-lt"/>
              </a:rPr>
              <a:t>57 %</a:t>
            </a:r>
          </a:p>
          <a:p>
            <a:pPr algn="ctr">
              <a:lnSpc>
                <a:spcPts val="1200"/>
              </a:lnSpc>
              <a:spcAft>
                <a:spcPts val="500"/>
              </a:spcAft>
            </a:pPr>
            <a:r>
              <a:rPr lang="fr-CA" sz="850" dirty="0">
                <a:latin typeface="+mn-lt"/>
              </a:rPr>
              <a:t>55 %</a:t>
            </a:r>
          </a:p>
          <a:p>
            <a:pPr algn="ctr">
              <a:lnSpc>
                <a:spcPts val="1200"/>
              </a:lnSpc>
              <a:spcAft>
                <a:spcPts val="500"/>
              </a:spcAft>
            </a:pPr>
            <a:r>
              <a:rPr lang="fr-CA" sz="850" dirty="0">
                <a:latin typeface="+mn-lt"/>
              </a:rPr>
              <a:t>55 %</a:t>
            </a:r>
          </a:p>
          <a:p>
            <a:pPr algn="ctr">
              <a:lnSpc>
                <a:spcPts val="1200"/>
              </a:lnSpc>
              <a:spcAft>
                <a:spcPts val="500"/>
              </a:spcAft>
            </a:pPr>
            <a:r>
              <a:rPr lang="fr-CA" sz="850" dirty="0">
                <a:latin typeface="+mn-lt"/>
              </a:rPr>
              <a:t>54 %</a:t>
            </a:r>
          </a:p>
          <a:p>
            <a:pPr algn="ctr">
              <a:lnSpc>
                <a:spcPts val="1200"/>
              </a:lnSpc>
              <a:spcAft>
                <a:spcPts val="500"/>
              </a:spcAft>
            </a:pPr>
            <a:r>
              <a:rPr lang="fr-CA" sz="850" dirty="0">
                <a:latin typeface="+mn-lt"/>
              </a:rPr>
              <a:t>54 %</a:t>
            </a:r>
          </a:p>
          <a:p>
            <a:pPr algn="ctr">
              <a:lnSpc>
                <a:spcPts val="1200"/>
              </a:lnSpc>
              <a:spcAft>
                <a:spcPts val="500"/>
              </a:spcAft>
            </a:pPr>
            <a:r>
              <a:rPr lang="fr-CA" sz="850" dirty="0">
                <a:latin typeface="+mn-lt"/>
              </a:rPr>
              <a:t>48 %</a:t>
            </a:r>
          </a:p>
          <a:p>
            <a:pPr algn="ctr">
              <a:lnSpc>
                <a:spcPts val="1200"/>
              </a:lnSpc>
              <a:spcAft>
                <a:spcPts val="500"/>
              </a:spcAft>
            </a:pPr>
            <a:r>
              <a:rPr lang="fr-CA" sz="850" dirty="0">
                <a:latin typeface="+mn-lt"/>
              </a:rPr>
              <a:t>46 %</a:t>
            </a:r>
          </a:p>
          <a:p>
            <a:pPr algn="ctr">
              <a:lnSpc>
                <a:spcPts val="1200"/>
              </a:lnSpc>
              <a:spcAft>
                <a:spcPts val="500"/>
              </a:spcAft>
            </a:pPr>
            <a:r>
              <a:rPr lang="fr-CA" sz="850" dirty="0">
                <a:latin typeface="+mn-lt"/>
              </a:rPr>
              <a:t>43 %</a:t>
            </a:r>
          </a:p>
          <a:p>
            <a:pPr algn="ctr">
              <a:lnSpc>
                <a:spcPts val="1200"/>
              </a:lnSpc>
              <a:spcAft>
                <a:spcPts val="500"/>
              </a:spcAft>
            </a:pPr>
            <a:r>
              <a:rPr lang="fr-CA" sz="850" dirty="0">
                <a:latin typeface="+mn-lt"/>
              </a:rPr>
              <a:t>42 %</a:t>
            </a:r>
          </a:p>
          <a:p>
            <a:pPr algn="ctr">
              <a:lnSpc>
                <a:spcPts val="1200"/>
              </a:lnSpc>
              <a:spcAft>
                <a:spcPts val="500"/>
              </a:spcAft>
            </a:pPr>
            <a:r>
              <a:rPr lang="fr-CA" sz="850" dirty="0">
                <a:latin typeface="+mn-lt"/>
              </a:rPr>
              <a:t>35 %</a:t>
            </a:r>
          </a:p>
          <a:p>
            <a:pPr algn="ctr">
              <a:lnSpc>
                <a:spcPts val="1200"/>
              </a:lnSpc>
              <a:spcAft>
                <a:spcPts val="500"/>
              </a:spcAft>
            </a:pPr>
            <a:r>
              <a:rPr lang="fr-CA" sz="850" dirty="0">
                <a:latin typeface="+mn-lt"/>
              </a:rPr>
              <a:t>29 %</a:t>
            </a:r>
          </a:p>
        </p:txBody>
      </p:sp>
      <p:sp>
        <p:nvSpPr>
          <p:cNvPr id="31" name="Rectangle 3">
            <a:extLst>
              <a:ext uri="{FF2B5EF4-FFF2-40B4-BE49-F238E27FC236}">
                <a16:creationId xmlns:a16="http://schemas.microsoft.com/office/drawing/2014/main" id="{993C5790-F96F-425D-A3C3-FF255C9C71A2}"/>
              </a:ext>
            </a:extLst>
          </p:cNvPr>
          <p:cNvSpPr>
            <a:spLocks noChangeArrowheads="1"/>
          </p:cNvSpPr>
          <p:nvPr>
            <p:custDataLst>
              <p:tags r:id="rId5"/>
            </p:custDataLst>
          </p:nvPr>
        </p:nvSpPr>
        <p:spPr bwMode="auto">
          <a:xfrm>
            <a:off x="206793" y="110490"/>
            <a:ext cx="8685748"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Enjeux et défis au cours des trois prochaines années </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(1/4) </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33" name="ZoneTexte 6">
            <a:extLst>
              <a:ext uri="{FF2B5EF4-FFF2-40B4-BE49-F238E27FC236}">
                <a16:creationId xmlns:a16="http://schemas.microsoft.com/office/drawing/2014/main" id="{F2D198C8-843C-47EA-8599-AE812F329DC8}"/>
              </a:ext>
            </a:extLst>
          </p:cNvPr>
          <p:cNvSpPr txBox="1"/>
          <p:nvPr>
            <p:custDataLst>
              <p:tags r:id="rId6"/>
            </p:custDataLst>
          </p:nvPr>
        </p:nvSpPr>
        <p:spPr>
          <a:xfrm>
            <a:off x="282748" y="4858198"/>
            <a:ext cx="7699840"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Q14. Au cours des 3 prochaines années, les enjeux et défis suivants seront-ils très, assez, peu ou pas du tout importants dans votre entreprise?  Base : Tous les répondants (n = 233).</a:t>
            </a:r>
          </a:p>
        </p:txBody>
      </p:sp>
      <p:sp>
        <p:nvSpPr>
          <p:cNvPr id="4" name="ZoneTexte 3">
            <a:extLst>
              <a:ext uri="{FF2B5EF4-FFF2-40B4-BE49-F238E27FC236}">
                <a16:creationId xmlns:a16="http://schemas.microsoft.com/office/drawing/2014/main" id="{800D102D-634B-1DFB-FD06-F83F95B2B37E}"/>
              </a:ext>
            </a:extLst>
          </p:cNvPr>
          <p:cNvSpPr txBox="1"/>
          <p:nvPr>
            <p:custDataLst>
              <p:tags r:id="rId7"/>
            </p:custDataLst>
          </p:nvPr>
        </p:nvSpPr>
        <p:spPr>
          <a:xfrm>
            <a:off x="8512198" y="577357"/>
            <a:ext cx="472385" cy="3942682"/>
          </a:xfrm>
          <a:prstGeom prst="rect">
            <a:avLst/>
          </a:prstGeom>
          <a:noFill/>
        </p:spPr>
        <p:txBody>
          <a:bodyPr wrap="square" rtlCol="0">
            <a:spAutoFit/>
          </a:bodyPr>
          <a:lstStyle/>
          <a:p>
            <a:pPr algn="ctr">
              <a:lnSpc>
                <a:spcPts val="1200"/>
              </a:lnSpc>
              <a:spcAft>
                <a:spcPts val="500"/>
              </a:spcAft>
            </a:pPr>
            <a:r>
              <a:rPr lang="fr-CA" sz="750" b="0" i="1" dirty="0">
                <a:latin typeface="+mn-lt"/>
              </a:rPr>
              <a:t>5 %</a:t>
            </a:r>
          </a:p>
          <a:p>
            <a:pPr algn="ctr">
              <a:lnSpc>
                <a:spcPts val="1200"/>
              </a:lnSpc>
              <a:spcAft>
                <a:spcPts val="500"/>
              </a:spcAft>
            </a:pPr>
            <a:r>
              <a:rPr lang="fr-CA" sz="750" b="0" i="1" dirty="0">
                <a:latin typeface="+mn-lt"/>
              </a:rPr>
              <a:t>6 %</a:t>
            </a:r>
          </a:p>
          <a:p>
            <a:pPr algn="ctr">
              <a:lnSpc>
                <a:spcPts val="1200"/>
              </a:lnSpc>
              <a:spcAft>
                <a:spcPts val="500"/>
              </a:spcAft>
            </a:pPr>
            <a:r>
              <a:rPr lang="fr-CA" sz="750" b="0" i="1" dirty="0">
                <a:latin typeface="+mn-lt"/>
              </a:rPr>
              <a:t>5 %</a:t>
            </a:r>
          </a:p>
          <a:p>
            <a:pPr algn="ctr">
              <a:lnSpc>
                <a:spcPts val="1200"/>
              </a:lnSpc>
              <a:spcAft>
                <a:spcPts val="500"/>
              </a:spcAft>
            </a:pPr>
            <a:r>
              <a:rPr lang="fr-CA" sz="750" b="0" i="1" dirty="0">
                <a:latin typeface="+mn-lt"/>
              </a:rPr>
              <a:t>5 %</a:t>
            </a:r>
          </a:p>
          <a:p>
            <a:pPr algn="ctr">
              <a:lnSpc>
                <a:spcPts val="1200"/>
              </a:lnSpc>
              <a:spcAft>
                <a:spcPts val="500"/>
              </a:spcAft>
            </a:pPr>
            <a:r>
              <a:rPr lang="fr-CA" sz="750" b="0" i="1" dirty="0">
                <a:latin typeface="+mn-lt"/>
              </a:rPr>
              <a:t>9 %</a:t>
            </a:r>
          </a:p>
          <a:p>
            <a:pPr algn="ctr">
              <a:lnSpc>
                <a:spcPts val="1200"/>
              </a:lnSpc>
              <a:spcAft>
                <a:spcPts val="500"/>
              </a:spcAft>
            </a:pPr>
            <a:r>
              <a:rPr lang="fr-CA" sz="750" b="0" i="1" dirty="0">
                <a:latin typeface="+mn-lt"/>
              </a:rPr>
              <a:t>7 %</a:t>
            </a:r>
          </a:p>
          <a:p>
            <a:pPr algn="ctr">
              <a:lnSpc>
                <a:spcPts val="1200"/>
              </a:lnSpc>
              <a:spcAft>
                <a:spcPts val="500"/>
              </a:spcAft>
            </a:pPr>
            <a:r>
              <a:rPr lang="fr-CA" sz="750" b="0" i="1" dirty="0">
                <a:latin typeface="+mn-lt"/>
              </a:rPr>
              <a:t>6 %</a:t>
            </a:r>
          </a:p>
          <a:p>
            <a:pPr algn="ctr">
              <a:lnSpc>
                <a:spcPts val="1200"/>
              </a:lnSpc>
              <a:spcAft>
                <a:spcPts val="500"/>
              </a:spcAft>
            </a:pPr>
            <a:r>
              <a:rPr lang="fr-CA" sz="750" b="0" i="1" dirty="0">
                <a:latin typeface="+mn-lt"/>
              </a:rPr>
              <a:t>7 %</a:t>
            </a:r>
          </a:p>
          <a:p>
            <a:pPr algn="ctr">
              <a:lnSpc>
                <a:spcPts val="1200"/>
              </a:lnSpc>
              <a:spcAft>
                <a:spcPts val="500"/>
              </a:spcAft>
            </a:pPr>
            <a:r>
              <a:rPr lang="fr-CA" sz="750" b="0" i="1" dirty="0">
                <a:latin typeface="+mn-lt"/>
              </a:rPr>
              <a:t>6 %</a:t>
            </a:r>
          </a:p>
          <a:p>
            <a:pPr algn="ctr">
              <a:lnSpc>
                <a:spcPts val="1200"/>
              </a:lnSpc>
              <a:spcAft>
                <a:spcPts val="500"/>
              </a:spcAft>
            </a:pPr>
            <a:r>
              <a:rPr lang="fr-CA" sz="750" b="0" i="1" dirty="0">
                <a:latin typeface="+mn-lt"/>
              </a:rPr>
              <a:t>11 %</a:t>
            </a:r>
          </a:p>
          <a:p>
            <a:pPr algn="ctr">
              <a:lnSpc>
                <a:spcPts val="1200"/>
              </a:lnSpc>
              <a:spcAft>
                <a:spcPts val="500"/>
              </a:spcAft>
            </a:pPr>
            <a:r>
              <a:rPr lang="fr-CA" sz="750" b="0" i="1" dirty="0">
                <a:latin typeface="+mn-lt"/>
              </a:rPr>
              <a:t>8 %</a:t>
            </a:r>
          </a:p>
          <a:p>
            <a:pPr algn="ctr">
              <a:lnSpc>
                <a:spcPts val="1200"/>
              </a:lnSpc>
              <a:spcAft>
                <a:spcPts val="500"/>
              </a:spcAft>
            </a:pPr>
            <a:r>
              <a:rPr lang="fr-CA" sz="750" b="0" i="1" dirty="0">
                <a:latin typeface="+mn-lt"/>
              </a:rPr>
              <a:t>8 %</a:t>
            </a:r>
          </a:p>
          <a:p>
            <a:pPr algn="ctr">
              <a:lnSpc>
                <a:spcPts val="1200"/>
              </a:lnSpc>
              <a:spcAft>
                <a:spcPts val="500"/>
              </a:spcAft>
            </a:pPr>
            <a:r>
              <a:rPr lang="fr-CA" sz="750" b="0" i="1" dirty="0">
                <a:latin typeface="+mn-lt"/>
              </a:rPr>
              <a:t>7 %</a:t>
            </a:r>
          </a:p>
          <a:p>
            <a:pPr algn="ctr">
              <a:lnSpc>
                <a:spcPts val="1200"/>
              </a:lnSpc>
              <a:spcAft>
                <a:spcPts val="500"/>
              </a:spcAft>
            </a:pPr>
            <a:r>
              <a:rPr lang="fr-CA" sz="750" b="0" i="1" dirty="0">
                <a:latin typeface="+mn-lt"/>
              </a:rPr>
              <a:t>9 %</a:t>
            </a:r>
          </a:p>
          <a:p>
            <a:pPr algn="ctr">
              <a:lnSpc>
                <a:spcPts val="1200"/>
              </a:lnSpc>
              <a:spcAft>
                <a:spcPts val="500"/>
              </a:spcAft>
            </a:pPr>
            <a:r>
              <a:rPr lang="fr-CA" sz="750" b="0" i="1" dirty="0">
                <a:latin typeface="+mn-lt"/>
              </a:rPr>
              <a:t>15 %</a:t>
            </a:r>
          </a:p>
          <a:p>
            <a:pPr algn="ctr">
              <a:lnSpc>
                <a:spcPts val="1200"/>
              </a:lnSpc>
              <a:spcAft>
                <a:spcPts val="500"/>
              </a:spcAft>
            </a:pPr>
            <a:r>
              <a:rPr lang="fr-CA" sz="750" b="0" i="1" dirty="0">
                <a:latin typeface="+mn-lt"/>
              </a:rPr>
              <a:t>7 %</a:t>
            </a:r>
          </a:p>
          <a:p>
            <a:pPr algn="ctr">
              <a:lnSpc>
                <a:spcPts val="1200"/>
              </a:lnSpc>
              <a:spcAft>
                <a:spcPts val="500"/>
              </a:spcAft>
            </a:pPr>
            <a:r>
              <a:rPr lang="fr-CA" sz="750" b="0" i="1" dirty="0">
                <a:latin typeface="+mn-lt"/>
              </a:rPr>
              <a:t>9 %</a:t>
            </a:r>
          </a:p>
          <a:p>
            <a:pPr algn="ctr">
              <a:lnSpc>
                <a:spcPts val="1200"/>
              </a:lnSpc>
              <a:spcAft>
                <a:spcPts val="500"/>
              </a:spcAft>
            </a:pPr>
            <a:r>
              <a:rPr lang="fr-CA" sz="750" b="0" i="1" dirty="0">
                <a:latin typeface="+mn-lt"/>
              </a:rPr>
              <a:t>11 %</a:t>
            </a:r>
          </a:p>
        </p:txBody>
      </p:sp>
      <p:sp>
        <p:nvSpPr>
          <p:cNvPr id="6" name="ZoneTexte 5">
            <a:extLst>
              <a:ext uri="{FF2B5EF4-FFF2-40B4-BE49-F238E27FC236}">
                <a16:creationId xmlns:a16="http://schemas.microsoft.com/office/drawing/2014/main" id="{02776B73-32D5-9D04-B197-D7666DF2EDBC}"/>
              </a:ext>
            </a:extLst>
          </p:cNvPr>
          <p:cNvSpPr txBox="1"/>
          <p:nvPr>
            <p:custDataLst>
              <p:tags r:id="rId8"/>
            </p:custDataLst>
          </p:nvPr>
        </p:nvSpPr>
        <p:spPr>
          <a:xfrm>
            <a:off x="8337056" y="352987"/>
            <a:ext cx="822667" cy="323165"/>
          </a:xfrm>
          <a:prstGeom prst="rect">
            <a:avLst/>
          </a:prstGeom>
          <a:noFill/>
        </p:spPr>
        <p:txBody>
          <a:bodyPr wrap="square" rtlCol="0">
            <a:spAutoFit/>
          </a:bodyPr>
          <a:lstStyle/>
          <a:p>
            <a:pPr algn="ctr">
              <a:lnSpc>
                <a:spcPts val="900"/>
              </a:lnSpc>
            </a:pPr>
            <a:r>
              <a:rPr lang="fr-CA" sz="750" b="0" i="1" dirty="0">
                <a:latin typeface="+mn-lt"/>
              </a:rPr>
              <a:t>NSP (exclus </a:t>
            </a:r>
            <a:br>
              <a:rPr lang="fr-CA" sz="750" b="0" i="1" dirty="0">
                <a:latin typeface="+mn-lt"/>
              </a:rPr>
            </a:br>
            <a:r>
              <a:rPr lang="fr-CA" sz="750" b="0" i="1" dirty="0">
                <a:latin typeface="+mn-lt"/>
              </a:rPr>
              <a:t>des calculs)</a:t>
            </a:r>
          </a:p>
        </p:txBody>
      </p:sp>
    </p:spTree>
    <p:extLst>
      <p:ext uri="{BB962C8B-B14F-4D97-AF65-F5344CB8AC3E}">
        <p14:creationId xmlns:p14="http://schemas.microsoft.com/office/powerpoint/2010/main" val="4644115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43</a:t>
            </a:fld>
            <a:endParaRPr lang="fr-CA"/>
          </a:p>
        </p:txBody>
      </p:sp>
      <p:sp>
        <p:nvSpPr>
          <p:cNvPr id="3" name="TextBox 1">
            <a:extLst>
              <a:ext uri="{FF2B5EF4-FFF2-40B4-BE49-F238E27FC236}">
                <a16:creationId xmlns:a16="http://schemas.microsoft.com/office/drawing/2014/main" id="{2D8F04CD-8D55-37E8-DEF1-73542F176679}"/>
              </a:ext>
            </a:extLst>
          </p:cNvPr>
          <p:cNvSpPr txBox="1"/>
          <p:nvPr>
            <p:custDataLst>
              <p:tags r:id="rId2"/>
            </p:custDataLst>
          </p:nvPr>
        </p:nvSpPr>
        <p:spPr>
          <a:xfrm>
            <a:off x="378717" y="689497"/>
            <a:ext cx="8513824" cy="2539157"/>
          </a:xfrm>
          <a:prstGeom prst="rect">
            <a:avLst/>
          </a:prstGeom>
        </p:spPr>
        <p:txBody>
          <a:bodyPr vert="horz" wrap="square" lIns="91440" tIns="0" rIns="91440" bIns="0" rtlCol="0">
            <a:spAutoFit/>
          </a:bodyPr>
          <a:lstStyle/>
          <a:p>
            <a:pPr marL="4763" algn="just">
              <a:lnSpc>
                <a:spcPts val="1300"/>
              </a:lnSpc>
              <a:spcAft>
                <a:spcPts val="300"/>
              </a:spcAft>
            </a:pPr>
            <a:r>
              <a:rPr lang="fr-FR" sz="1100" b="0" dirty="0">
                <a:latin typeface="Calibri" panose="020F0502020204030204" pitchFamily="34" charset="0"/>
                <a:cs typeface="Calibri" panose="020F0502020204030204" pitchFamily="34" charset="0"/>
              </a:rPr>
              <a:t>Dix-huit enjeux et défis ont été soumis aux entreprises répondantes afin qu’elles évaluent leur importance au cours des trois prochaines années.</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FR" sz="1100" b="0" dirty="0">
                <a:solidFill>
                  <a:srgbClr val="222223"/>
                </a:solidFill>
                <a:latin typeface="Calibri" panose="020F0502020204030204" pitchFamily="34" charset="0"/>
                <a:cs typeface="Calibri" panose="020F0502020204030204" pitchFamily="34" charset="0"/>
              </a:rPr>
              <a:t>Quatre enjeux et défis dominent, avec plus de 80 % d’importance (</a:t>
            </a:r>
            <a:r>
              <a:rPr lang="fr-FR" sz="1100" b="0" i="1" dirty="0">
                <a:solidFill>
                  <a:srgbClr val="222223"/>
                </a:solidFill>
                <a:latin typeface="Calibri" panose="020F0502020204030204" pitchFamily="34" charset="0"/>
                <a:cs typeface="Calibri" panose="020F0502020204030204" pitchFamily="34" charset="0"/>
              </a:rPr>
              <a:t>très important </a:t>
            </a:r>
            <a:r>
              <a:rPr lang="fr-FR" sz="1100" b="0" dirty="0">
                <a:solidFill>
                  <a:srgbClr val="222223"/>
                </a:solidFill>
                <a:latin typeface="Calibri" panose="020F0502020204030204" pitchFamily="34" charset="0"/>
                <a:cs typeface="Calibri" panose="020F0502020204030204" pitchFamily="34" charset="0"/>
              </a:rPr>
              <a:t>et </a:t>
            </a:r>
            <a:r>
              <a:rPr lang="fr-FR" sz="1100" b="0" i="1" dirty="0">
                <a:solidFill>
                  <a:srgbClr val="222223"/>
                </a:solidFill>
                <a:latin typeface="Calibri" panose="020F0502020204030204" pitchFamily="34" charset="0"/>
                <a:cs typeface="Calibri" panose="020F0502020204030204" pitchFamily="34" charset="0"/>
              </a:rPr>
              <a:t>assez important </a:t>
            </a:r>
            <a:r>
              <a:rPr lang="fr-FR" sz="1100" b="0" dirty="0">
                <a:solidFill>
                  <a:srgbClr val="222223"/>
                </a:solidFill>
                <a:latin typeface="Calibri" panose="020F0502020204030204" pitchFamily="34" charset="0"/>
                <a:cs typeface="Calibri" panose="020F0502020204030204" pitchFamily="34" charset="0"/>
              </a:rPr>
              <a:t>combinés) : </a:t>
            </a:r>
            <a:r>
              <a:rPr lang="fr-CA" sz="1100" b="0" dirty="0">
                <a:solidFill>
                  <a:srgbClr val="222223"/>
                </a:solidFill>
                <a:latin typeface="Calibri" panose="020F0502020204030204" pitchFamily="34" charset="0"/>
                <a:cs typeface="Calibri" panose="020F0502020204030204" pitchFamily="34" charset="0"/>
              </a:rPr>
              <a:t>recrutement de main-d’œuvre (86 %), rétention de main-d’œuvre (84 %), amélioration de l’image, de l’attractivité de l’entreprise (82 %) et développement des compétences des employés (82 %).</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Deux autres enjeux recueillent plus ou moins deux tiers de mentions en importance : réduction de l’empreinte environnementale (71 %) et cybersécurité (64 %).</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Six enjeux ont un degré d’importance similaire, autour de 55 % : exigences des fournisseurs (57 %), implantation des technologies numériques (57 %), innovation de produits, procédés, services ou commercialisation (55 %), changements des comportements de la main-d’œuvre (55 %), changement du comportement des acheteurs ou des consommateurs (54 %) et réduction ou réorganisation des heures de fonctionnement ou d’ouverture faute de personnel disponible (54 %).</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Quatre enjeux sont jugés importants par une forte minorité de répondants (plus de 40 %) : relève des postes de direction (48 %), concurrence des entreprises (46 %), relève du ou des propriétaires (43 %) et accroissement du commerce ou de l’achat en ligne (42 %).</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Seulement deux enjeux sont importants pour un tiers ou moins des répondants : approvisionnements en matières premières, composantes ou produits finis (35 %) et développement des marchés à l’extérieur de la région (29 %).</a:t>
            </a:r>
            <a:endParaRPr lang="fr-FR" sz="1100" b="0" dirty="0">
              <a:solidFill>
                <a:srgbClr val="222223"/>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46CA9E5-F001-87EE-C4F2-988965D1994C}"/>
              </a:ext>
            </a:extLst>
          </p:cNvPr>
          <p:cNvSpPr>
            <a:spLocks noChangeArrowheads="1"/>
          </p:cNvSpPr>
          <p:nvPr>
            <p:custDataLst>
              <p:tags r:id="rId3"/>
            </p:custDataLst>
          </p:nvPr>
        </p:nvSpPr>
        <p:spPr bwMode="auto">
          <a:xfrm>
            <a:off x="206793" y="110490"/>
            <a:ext cx="8685748"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Enjeux et défis au cours des trois prochaines années </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(2/4) </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6" name="ZoneTexte 5">
            <a:extLst>
              <a:ext uri="{FF2B5EF4-FFF2-40B4-BE49-F238E27FC236}">
                <a16:creationId xmlns:a16="http://schemas.microsoft.com/office/drawing/2014/main" id="{6F79BC92-49B4-561C-E2A8-6D5A094DC8FD}"/>
              </a:ext>
            </a:extLst>
          </p:cNvPr>
          <p:cNvSpPr txBox="1"/>
          <p:nvPr>
            <p:custDataLst>
              <p:tags r:id="rId4"/>
            </p:custDataLst>
          </p:nvPr>
        </p:nvSpPr>
        <p:spPr>
          <a:xfrm>
            <a:off x="282748" y="4818093"/>
            <a:ext cx="7699840"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Q14. Au cours des 3 prochaines années, les enjeux et défis suivants seront-ils très, assez, peu ou pas du tout importants dans votre entreprise?  Base : Tous les répondants (n = 233).</a:t>
            </a:r>
          </a:p>
        </p:txBody>
      </p:sp>
    </p:spTree>
    <p:extLst>
      <p:ext uri="{BB962C8B-B14F-4D97-AF65-F5344CB8AC3E}">
        <p14:creationId xmlns:p14="http://schemas.microsoft.com/office/powerpoint/2010/main" val="140194525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44</a:t>
            </a:fld>
            <a:endParaRPr lang="fr-CA"/>
          </a:p>
        </p:txBody>
      </p:sp>
      <p:sp>
        <p:nvSpPr>
          <p:cNvPr id="4" name="Rectangle 3">
            <a:extLst>
              <a:ext uri="{FF2B5EF4-FFF2-40B4-BE49-F238E27FC236}">
                <a16:creationId xmlns:a16="http://schemas.microsoft.com/office/drawing/2014/main" id="{3229CC79-27D2-F07C-D656-12D96750BDDE}"/>
              </a:ext>
            </a:extLst>
          </p:cNvPr>
          <p:cNvSpPr>
            <a:spLocks noChangeArrowheads="1"/>
          </p:cNvSpPr>
          <p:nvPr>
            <p:custDataLst>
              <p:tags r:id="rId2"/>
            </p:custDataLst>
          </p:nvPr>
        </p:nvSpPr>
        <p:spPr bwMode="auto">
          <a:xfrm>
            <a:off x="206793" y="110490"/>
            <a:ext cx="8685748"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Enjeux et défis au cours des trois prochaines années </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(3/4) </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7" name="ZoneTexte 6">
            <a:extLst>
              <a:ext uri="{FF2B5EF4-FFF2-40B4-BE49-F238E27FC236}">
                <a16:creationId xmlns:a16="http://schemas.microsoft.com/office/drawing/2014/main" id="{500D14F3-38CB-5BEF-1696-E5BD546364DB}"/>
              </a:ext>
            </a:extLst>
          </p:cNvPr>
          <p:cNvSpPr txBox="1"/>
          <p:nvPr>
            <p:custDataLst>
              <p:tags r:id="rId3"/>
            </p:custDataLst>
          </p:nvPr>
        </p:nvSpPr>
        <p:spPr>
          <a:xfrm>
            <a:off x="282748" y="4858198"/>
            <a:ext cx="7699840"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Q14. Au cours des 3 prochaines années, les enjeux et défis suivants seront-ils très, assez, peu ou pas du tout importants dans votre entreprise?  Base : Tous les répondants (n = 233).</a:t>
            </a:r>
          </a:p>
        </p:txBody>
      </p:sp>
      <p:graphicFrame>
        <p:nvGraphicFramePr>
          <p:cNvPr id="8" name="Table 3">
            <a:extLst>
              <a:ext uri="{FF2B5EF4-FFF2-40B4-BE49-F238E27FC236}">
                <a16:creationId xmlns:a16="http://schemas.microsoft.com/office/drawing/2014/main" id="{7D47A692-573B-8917-25FE-7D93F7BE7EE7}"/>
              </a:ext>
            </a:extLst>
          </p:cNvPr>
          <p:cNvGraphicFramePr>
            <a:graphicFrameLocks noGrp="1"/>
          </p:cNvGraphicFramePr>
          <p:nvPr>
            <p:custDataLst>
              <p:tags r:id="rId4"/>
            </p:custDataLst>
            <p:extLst>
              <p:ext uri="{D42A27DB-BD31-4B8C-83A1-F6EECF244321}">
                <p14:modId xmlns:p14="http://schemas.microsoft.com/office/powerpoint/2010/main" val="3578593296"/>
              </p:ext>
            </p:extLst>
          </p:nvPr>
        </p:nvGraphicFramePr>
        <p:xfrm>
          <a:off x="224286" y="623442"/>
          <a:ext cx="4289252" cy="3559890"/>
        </p:xfrm>
        <a:graphic>
          <a:graphicData uri="http://schemas.openxmlformats.org/drawingml/2006/table">
            <a:tbl>
              <a:tblPr firstRow="1" bandRow="1">
                <a:tableStyleId>{073A0DAA-6AF3-43AB-8588-CEC1D06C72B9}</a:tableStyleId>
              </a:tblPr>
              <a:tblGrid>
                <a:gridCol w="1684725">
                  <a:extLst>
                    <a:ext uri="{9D8B030D-6E8A-4147-A177-3AD203B41FA5}">
                      <a16:colId xmlns:a16="http://schemas.microsoft.com/office/drawing/2014/main" val="20000"/>
                    </a:ext>
                  </a:extLst>
                </a:gridCol>
                <a:gridCol w="2604527">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baseline="0" noProof="0" dirty="0">
                          <a:solidFill>
                            <a:schemeClr val="tx1"/>
                          </a:solidFill>
                          <a:latin typeface="Calibri" panose="020F0502020204030204" pitchFamily="34" charset="0"/>
                          <a:cs typeface="Calibri" panose="020F0502020204030204" pitchFamily="34" charset="0"/>
                        </a:rPr>
                        <a:t>Enjeux et défis</a:t>
                      </a:r>
                      <a:endParaRPr lang="fr-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kern="1200" baseline="0" dirty="0">
                          <a:solidFill>
                            <a:schemeClr val="tx1"/>
                          </a:solidFill>
                          <a:latin typeface="Calibri" panose="020F0502020204030204" pitchFamily="34" charset="0"/>
                          <a:ea typeface="+mn-ea"/>
                          <a:cs typeface="Calibri" panose="020F0502020204030204" pitchFamily="34" charset="0"/>
                        </a:rPr>
                        <a:t>  Total important (très et assez)</a:t>
                      </a:r>
                      <a:br>
                        <a:rPr lang="fr-CA" sz="1000" b="1" i="0" kern="1200" baseline="0" dirty="0">
                          <a:solidFill>
                            <a:schemeClr val="tx1"/>
                          </a:solidFill>
                          <a:latin typeface="Calibri" panose="020F0502020204030204" pitchFamily="34" charset="0"/>
                          <a:ea typeface="+mn-ea"/>
                          <a:cs typeface="Calibri" panose="020F0502020204030204" pitchFamily="34" charset="0"/>
                        </a:rPr>
                      </a:br>
                      <a:r>
                        <a:rPr lang="fr-CA" sz="1000" b="1" i="0" kern="1200" baseline="0" dirty="0">
                          <a:solidFill>
                            <a:schemeClr val="tx1"/>
                          </a:solidFill>
                          <a:latin typeface="Calibri" panose="020F0502020204030204" pitchFamily="34" charset="0"/>
                          <a:ea typeface="+mn-ea"/>
                          <a:cs typeface="Calibri" panose="020F0502020204030204" pitchFamily="34" charset="0"/>
                        </a:rPr>
                        <a:t>  </a:t>
                      </a:r>
                      <a:r>
                        <a:rPr lang="fr-CA" sz="1000" i="0" kern="1200" dirty="0">
                          <a:solidFill>
                            <a:schemeClr val="tx1"/>
                          </a:solidFill>
                          <a:latin typeface="Calibri" panose="020F0502020204030204" pitchFamily="34" charset="0"/>
                          <a:ea typeface="+mn-ea"/>
                          <a:cs typeface="Calibri" panose="020F0502020204030204" pitchFamily="34" charset="0"/>
                        </a:rPr>
                        <a:t>Écarts statistiquement significatifs</a:t>
                      </a:r>
                      <a:endParaRPr lang="fr-CA" sz="1000" b="1" i="0" kern="1200" baseline="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76901">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Recrutement de main-d’œuvre</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15 employés et plus (97 %)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Rétention de main-d’œuvre</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tabLst/>
                        <a:defRPr/>
                      </a:pPr>
                      <a:r>
                        <a:rPr lang="fr-CA" sz="900" b="0" kern="0" dirty="0">
                          <a:solidFill>
                            <a:srgbClr val="605C5C"/>
                          </a:solidFill>
                          <a:latin typeface="+mn-lt"/>
                        </a:rPr>
                        <a:t>Secteurs public et parapublic (97 %)</a:t>
                      </a:r>
                    </a:p>
                    <a:p>
                      <a:pPr marL="176213" indent="-85725" fontAlgn="auto">
                        <a:spcBef>
                          <a:spcPts val="0"/>
                        </a:spcBef>
                        <a:spcAft>
                          <a:spcPts val="0"/>
                        </a:spcAft>
                        <a:buFontTx/>
                        <a:buChar char="-"/>
                        <a:tabLst/>
                        <a:defRPr/>
                      </a:pPr>
                      <a:r>
                        <a:rPr lang="fr-CA" sz="900" b="0" kern="0" dirty="0">
                          <a:solidFill>
                            <a:srgbClr val="605C5C"/>
                          </a:solidFill>
                          <a:latin typeface="+mn-lt"/>
                        </a:rPr>
                        <a:t>15 employés et plus (93 %)</a:t>
                      </a:r>
                    </a:p>
                    <a:p>
                      <a:pPr marL="176213" indent="-85725" fontAlgn="auto">
                        <a:spcBef>
                          <a:spcPts val="0"/>
                        </a:spcBef>
                        <a:spcAft>
                          <a:spcPts val="0"/>
                        </a:spcAft>
                        <a:buFontTx/>
                        <a:buChar char="-"/>
                        <a:tabLst/>
                        <a:defRPr/>
                      </a:pPr>
                      <a:r>
                        <a:rPr lang="fr-CA" sz="900" b="0" kern="0" dirty="0">
                          <a:solidFill>
                            <a:srgbClr val="605C5C"/>
                          </a:solidFill>
                          <a:latin typeface="+mn-lt"/>
                        </a:rPr>
                        <a:t>Engagements en environnement (88 %)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Amélioration de l’image / de l’attractivité de votre entreprise</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Engagements en environnement  (86 %)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Développement des compétences de vos employés</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Secteurs public et parapublic (100 %)</a:t>
                      </a:r>
                    </a:p>
                    <a:p>
                      <a:pPr marL="176213" indent="-85725" fontAlgn="auto">
                        <a:spcBef>
                          <a:spcPts val="0"/>
                        </a:spcBef>
                        <a:spcAft>
                          <a:spcPts val="0"/>
                        </a:spcAft>
                        <a:buFontTx/>
                        <a:buChar char="-"/>
                        <a:defRPr/>
                      </a:pPr>
                      <a:r>
                        <a:rPr lang="fr-CA" sz="900" b="0" kern="0" dirty="0">
                          <a:solidFill>
                            <a:srgbClr val="605C5C"/>
                          </a:solidFill>
                          <a:latin typeface="+mn-lt"/>
                        </a:rPr>
                        <a:t>15 employés et plus (93 %)</a:t>
                      </a:r>
                    </a:p>
                    <a:p>
                      <a:pPr marL="176213" indent="-85725" fontAlgn="auto">
                        <a:spcBef>
                          <a:spcPts val="0"/>
                        </a:spcBef>
                        <a:spcAft>
                          <a:spcPts val="0"/>
                        </a:spcAft>
                        <a:buFontTx/>
                        <a:buChar char="-"/>
                        <a:defRPr/>
                      </a:pPr>
                      <a:r>
                        <a:rPr lang="fr-CA" sz="900" b="0" kern="0" dirty="0">
                          <a:solidFill>
                            <a:srgbClr val="605C5C"/>
                          </a:solidFill>
                          <a:latin typeface="+mn-lt"/>
                        </a:rPr>
                        <a:t>Engagements en environnement (88 %)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Réduction de votre empreinte environnementale</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Engagements en environnement (83 %)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Cybersécurité</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Engagements en environnement (69 %)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Exigences des fournisseurs</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Secteur primaire (67 %)</a:t>
                      </a:r>
                    </a:p>
                    <a:p>
                      <a:pPr marL="176213" indent="-85725" fontAlgn="auto">
                        <a:spcBef>
                          <a:spcPts val="0"/>
                        </a:spcBef>
                        <a:spcAft>
                          <a:spcPts val="0"/>
                        </a:spcAft>
                        <a:buFontTx/>
                        <a:buChar char="-"/>
                        <a:defRPr/>
                      </a:pPr>
                      <a:r>
                        <a:rPr lang="fr-CA" sz="900" b="0" kern="0" dirty="0">
                          <a:solidFill>
                            <a:srgbClr val="605C5C"/>
                          </a:solidFill>
                          <a:latin typeface="+mn-lt"/>
                        </a:rPr>
                        <a:t>Secteur secondaire (77 %)</a:t>
                      </a:r>
                    </a:p>
                    <a:p>
                      <a:pPr marL="176213" indent="-85725" fontAlgn="auto">
                        <a:spcBef>
                          <a:spcPts val="0"/>
                        </a:spcBef>
                        <a:spcAft>
                          <a:spcPts val="0"/>
                        </a:spcAft>
                        <a:buFontTx/>
                        <a:buChar char="-"/>
                        <a:defRPr/>
                      </a:pPr>
                      <a:r>
                        <a:rPr lang="fr-CA" sz="900" b="0" kern="0" dirty="0">
                          <a:solidFill>
                            <a:srgbClr val="605C5C"/>
                          </a:solidFill>
                          <a:latin typeface="+mn-lt"/>
                        </a:rPr>
                        <a:t>Commerce de détail (70 %)</a:t>
                      </a:r>
                    </a:p>
                    <a:p>
                      <a:pPr marL="176213" indent="-85725" fontAlgn="auto">
                        <a:spcBef>
                          <a:spcPts val="0"/>
                        </a:spcBef>
                        <a:spcAft>
                          <a:spcPts val="0"/>
                        </a:spcAft>
                        <a:buFontTx/>
                        <a:buChar char="-"/>
                        <a:defRPr/>
                      </a:pPr>
                      <a:r>
                        <a:rPr lang="fr-CA" sz="900" b="0" kern="0" dirty="0">
                          <a:solidFill>
                            <a:srgbClr val="605C5C"/>
                          </a:solidFill>
                          <a:latin typeface="+mn-lt"/>
                        </a:rPr>
                        <a:t>&gt;60 % employés hommes (67 %)</a:t>
                      </a:r>
                    </a:p>
                    <a:p>
                      <a:pPr marL="176213" indent="-85725" fontAlgn="auto">
                        <a:spcBef>
                          <a:spcPts val="0"/>
                        </a:spcBef>
                        <a:spcAft>
                          <a:spcPts val="0"/>
                        </a:spcAft>
                        <a:buFontTx/>
                        <a:buChar char="-"/>
                        <a:defRPr/>
                      </a:pPr>
                      <a:r>
                        <a:rPr lang="fr-CA" sz="900" b="0" kern="0" dirty="0">
                          <a:solidFill>
                            <a:srgbClr val="605C5C"/>
                          </a:solidFill>
                          <a:latin typeface="+mn-lt"/>
                        </a:rPr>
                        <a:t>60 %+ employés peu ou pas qualifiés (66 %)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07609700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Implantation des technologies numériques dans vos différents processus de gestion</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Commerce de détail (67 %)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8538832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Innovation dans les produits, les procédés, les services ou la commercialisation</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Secteur primaire (72 %)</a:t>
                      </a:r>
                    </a:p>
                    <a:p>
                      <a:pPr marL="176213" indent="-85725" fontAlgn="auto">
                        <a:spcBef>
                          <a:spcPts val="0"/>
                        </a:spcBef>
                        <a:spcAft>
                          <a:spcPts val="0"/>
                        </a:spcAft>
                        <a:buFontTx/>
                        <a:buChar char="-"/>
                        <a:defRPr/>
                      </a:pPr>
                      <a:r>
                        <a:rPr lang="fr-CA" sz="900" b="0" kern="0" dirty="0">
                          <a:solidFill>
                            <a:srgbClr val="605C5C"/>
                          </a:solidFill>
                          <a:latin typeface="+mn-lt"/>
                        </a:rPr>
                        <a:t>Secteur secondaire (73 %)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36245920"/>
                  </a:ext>
                </a:extLst>
              </a:tr>
            </a:tbl>
          </a:graphicData>
        </a:graphic>
      </p:graphicFrame>
      <p:sp>
        <p:nvSpPr>
          <p:cNvPr id="16" name="ZoneTexte 15">
            <a:extLst>
              <a:ext uri="{FF2B5EF4-FFF2-40B4-BE49-F238E27FC236}">
                <a16:creationId xmlns:a16="http://schemas.microsoft.com/office/drawing/2014/main" id="{2450FBDA-1DFA-EAD1-9E96-5CE7F91CF9CE}"/>
              </a:ext>
            </a:extLst>
          </p:cNvPr>
          <p:cNvSpPr txBox="1"/>
          <p:nvPr>
            <p:custDataLst>
              <p:tags r:id="rId5"/>
            </p:custDataLst>
          </p:nvPr>
        </p:nvSpPr>
        <p:spPr>
          <a:xfrm>
            <a:off x="3604639" y="506810"/>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graphicFrame>
        <p:nvGraphicFramePr>
          <p:cNvPr id="13" name="Table 3">
            <a:extLst>
              <a:ext uri="{FF2B5EF4-FFF2-40B4-BE49-F238E27FC236}">
                <a16:creationId xmlns:a16="http://schemas.microsoft.com/office/drawing/2014/main" id="{A783FCD7-2F31-395A-21D6-A062B479DF56}"/>
              </a:ext>
            </a:extLst>
          </p:cNvPr>
          <p:cNvGraphicFramePr>
            <a:graphicFrameLocks noGrp="1"/>
          </p:cNvGraphicFramePr>
          <p:nvPr>
            <p:custDataLst>
              <p:tags r:id="rId6"/>
            </p:custDataLst>
            <p:extLst>
              <p:ext uri="{D42A27DB-BD31-4B8C-83A1-F6EECF244321}">
                <p14:modId xmlns:p14="http://schemas.microsoft.com/office/powerpoint/2010/main" val="2771559917"/>
              </p:ext>
            </p:extLst>
          </p:nvPr>
        </p:nvGraphicFramePr>
        <p:xfrm>
          <a:off x="4690797" y="623442"/>
          <a:ext cx="4289252" cy="3526155"/>
        </p:xfrm>
        <a:graphic>
          <a:graphicData uri="http://schemas.openxmlformats.org/drawingml/2006/table">
            <a:tbl>
              <a:tblPr firstRow="1" bandRow="1">
                <a:tableStyleId>{073A0DAA-6AF3-43AB-8588-CEC1D06C72B9}</a:tableStyleId>
              </a:tblPr>
              <a:tblGrid>
                <a:gridCol w="1701982">
                  <a:extLst>
                    <a:ext uri="{9D8B030D-6E8A-4147-A177-3AD203B41FA5}">
                      <a16:colId xmlns:a16="http://schemas.microsoft.com/office/drawing/2014/main" val="20000"/>
                    </a:ext>
                  </a:extLst>
                </a:gridCol>
                <a:gridCol w="2587270">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baseline="0" noProof="0" dirty="0">
                          <a:solidFill>
                            <a:schemeClr val="tx1"/>
                          </a:solidFill>
                          <a:latin typeface="Calibri" panose="020F0502020204030204" pitchFamily="34" charset="0"/>
                          <a:cs typeface="Calibri" panose="020F0502020204030204" pitchFamily="34" charset="0"/>
                        </a:rPr>
                        <a:t>Enjeux et défis</a:t>
                      </a:r>
                      <a:endParaRPr lang="fr-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kern="1200" baseline="0" dirty="0">
                          <a:solidFill>
                            <a:schemeClr val="tx1"/>
                          </a:solidFill>
                          <a:latin typeface="Calibri" panose="020F0502020204030204" pitchFamily="34" charset="0"/>
                          <a:ea typeface="+mn-ea"/>
                          <a:cs typeface="Calibri" panose="020F0502020204030204" pitchFamily="34" charset="0"/>
                        </a:rPr>
                        <a:t>  Total important (très et assez)</a:t>
                      </a:r>
                      <a:br>
                        <a:rPr lang="fr-CA" sz="1000" b="1" i="0" kern="1200" baseline="0" dirty="0">
                          <a:solidFill>
                            <a:schemeClr val="tx1"/>
                          </a:solidFill>
                          <a:latin typeface="Calibri" panose="020F0502020204030204" pitchFamily="34" charset="0"/>
                          <a:ea typeface="+mn-ea"/>
                          <a:cs typeface="Calibri" panose="020F0502020204030204" pitchFamily="34" charset="0"/>
                        </a:rPr>
                      </a:br>
                      <a:r>
                        <a:rPr lang="fr-CA" sz="1000" b="1" i="0" kern="1200" baseline="0" dirty="0">
                          <a:solidFill>
                            <a:schemeClr val="tx1"/>
                          </a:solidFill>
                          <a:latin typeface="Calibri" panose="020F0502020204030204" pitchFamily="34" charset="0"/>
                          <a:ea typeface="+mn-ea"/>
                          <a:cs typeface="Calibri" panose="020F0502020204030204" pitchFamily="34" charset="0"/>
                        </a:rPr>
                        <a:t>  </a:t>
                      </a:r>
                      <a:r>
                        <a:rPr lang="fr-CA" sz="1000" i="0" kern="1200" dirty="0">
                          <a:solidFill>
                            <a:schemeClr val="tx1"/>
                          </a:solidFill>
                          <a:latin typeface="Calibri" panose="020F0502020204030204" pitchFamily="34" charset="0"/>
                          <a:ea typeface="+mn-ea"/>
                          <a:cs typeface="Calibri" panose="020F0502020204030204" pitchFamily="34" charset="0"/>
                        </a:rPr>
                        <a:t>Écarts statistiquement significatifs</a:t>
                      </a:r>
                      <a:endParaRPr lang="fr-CA" sz="1000" b="1" i="0" kern="1200" baseline="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kern="1200" dirty="0">
                          <a:solidFill>
                            <a:srgbClr val="222223"/>
                          </a:solidFill>
                          <a:latin typeface="Calibri" panose="020F0502020204030204" pitchFamily="34" charset="0"/>
                          <a:cs typeface="Calibri" panose="020F0502020204030204" pitchFamily="34" charset="0"/>
                        </a:rPr>
                        <a:t>Changements des comportements de la main-d’œuvre</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tabLst/>
                        <a:defRPr/>
                      </a:pPr>
                      <a:r>
                        <a:rPr lang="fr-CA" sz="900" b="0" kern="0" dirty="0">
                          <a:solidFill>
                            <a:srgbClr val="605C5C"/>
                          </a:solidFill>
                          <a:latin typeface="+mn-lt"/>
                        </a:rPr>
                        <a:t>Secteur primaire (67 %)</a:t>
                      </a:r>
                    </a:p>
                    <a:p>
                      <a:pPr marL="176213" indent="-85725" fontAlgn="auto">
                        <a:spcBef>
                          <a:spcPts val="0"/>
                        </a:spcBef>
                        <a:spcAft>
                          <a:spcPts val="0"/>
                        </a:spcAft>
                        <a:buFontTx/>
                        <a:buChar char="-"/>
                        <a:tabLst/>
                        <a:defRPr/>
                      </a:pPr>
                      <a:r>
                        <a:rPr lang="fr-CA" sz="900" b="0" kern="0" dirty="0">
                          <a:solidFill>
                            <a:srgbClr val="605C5C"/>
                          </a:solidFill>
                          <a:latin typeface="+mn-lt"/>
                        </a:rPr>
                        <a:t>Secteurs public et parapublic (65 %)</a:t>
                      </a:r>
                    </a:p>
                    <a:p>
                      <a:pPr marL="176213" indent="-85725" fontAlgn="auto">
                        <a:spcBef>
                          <a:spcPts val="0"/>
                        </a:spcBef>
                        <a:spcAft>
                          <a:spcPts val="0"/>
                        </a:spcAft>
                        <a:buFontTx/>
                        <a:buChar char="-"/>
                        <a:tabLst/>
                        <a:defRPr/>
                      </a:pPr>
                      <a:r>
                        <a:rPr lang="fr-CA" sz="900" b="0" kern="0" dirty="0">
                          <a:solidFill>
                            <a:srgbClr val="605C5C"/>
                          </a:solidFill>
                          <a:latin typeface="+mn-lt"/>
                        </a:rPr>
                        <a:t>15 employés et plus (65 %)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Changement du comportement des acheteurs ou des consommateurs</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Hébergement, restauration et tourisme (75 %)</a:t>
                      </a:r>
                    </a:p>
                    <a:p>
                      <a:pPr marL="176213" indent="-85725" fontAlgn="auto">
                        <a:spcBef>
                          <a:spcPts val="0"/>
                        </a:spcBef>
                        <a:spcAft>
                          <a:spcPts val="0"/>
                        </a:spcAft>
                        <a:buFontTx/>
                        <a:buChar char="-"/>
                        <a:defRPr/>
                      </a:pPr>
                      <a:r>
                        <a:rPr lang="fr-CA" sz="900" b="0" kern="0" dirty="0">
                          <a:solidFill>
                            <a:srgbClr val="605C5C"/>
                          </a:solidFill>
                          <a:latin typeface="+mn-lt"/>
                        </a:rPr>
                        <a:t>Commerce de détail (76 %)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Réduction ou réorganisation des heures de fonctionnement ou d’ouverture faute de personnel disponible</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Hébergement, restauration et tourisme (63 %)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Relève des postes de direction</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15 employés et plus (68 %)</a:t>
                      </a:r>
                    </a:p>
                    <a:p>
                      <a:pPr marL="176213" indent="-85725" fontAlgn="auto">
                        <a:spcBef>
                          <a:spcPts val="0"/>
                        </a:spcBef>
                        <a:spcAft>
                          <a:spcPts val="0"/>
                        </a:spcAft>
                        <a:buFontTx/>
                        <a:buChar char="-"/>
                        <a:defRPr/>
                      </a:pPr>
                      <a:r>
                        <a:rPr lang="fr-CA" sz="900" b="0" kern="0" dirty="0">
                          <a:solidFill>
                            <a:srgbClr val="605C5C"/>
                          </a:solidFill>
                          <a:latin typeface="+mn-lt"/>
                        </a:rPr>
                        <a:t>Non-propriétaire de l’entreprise (58 %)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Concurrence des entreprises</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Commerce de détail (68 %)</a:t>
                      </a:r>
                    </a:p>
                    <a:p>
                      <a:pPr marL="176213" indent="-85725" fontAlgn="auto">
                        <a:spcBef>
                          <a:spcPts val="0"/>
                        </a:spcBef>
                        <a:spcAft>
                          <a:spcPts val="0"/>
                        </a:spcAft>
                        <a:buFontTx/>
                        <a:buChar char="-"/>
                        <a:defRPr/>
                      </a:pPr>
                      <a:r>
                        <a:rPr lang="fr-CA" sz="900" b="0" kern="0" dirty="0">
                          <a:solidFill>
                            <a:srgbClr val="605C5C"/>
                          </a:solidFill>
                          <a:latin typeface="+mn-lt"/>
                        </a:rPr>
                        <a:t>60 %+ employés peu ou pas qualifiés (54 %)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Relève du ou des propriétaires</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Secteur primaire (67 %)</a:t>
                      </a:r>
                    </a:p>
                    <a:p>
                      <a:pPr marL="176213" indent="-85725" fontAlgn="auto">
                        <a:spcBef>
                          <a:spcPts val="0"/>
                        </a:spcBef>
                        <a:spcAft>
                          <a:spcPts val="0"/>
                        </a:spcAft>
                        <a:buFontTx/>
                        <a:buChar char="-"/>
                        <a:defRPr/>
                      </a:pPr>
                      <a:r>
                        <a:rPr lang="fr-CA" sz="900" b="0" kern="0" dirty="0">
                          <a:solidFill>
                            <a:srgbClr val="605C5C"/>
                          </a:solidFill>
                          <a:latin typeface="+mn-lt"/>
                        </a:rPr>
                        <a:t>Propriétaire de l’entreprise (52 %)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Accroissement du commerce ou de l’achat en ligne</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Commerce de détail (67 %)</a:t>
                      </a:r>
                    </a:p>
                    <a:p>
                      <a:pPr marL="176213" indent="-85725" fontAlgn="auto">
                        <a:spcBef>
                          <a:spcPts val="0"/>
                        </a:spcBef>
                        <a:spcAft>
                          <a:spcPts val="0"/>
                        </a:spcAft>
                        <a:buFontTx/>
                        <a:buChar char="-"/>
                        <a:defRPr/>
                      </a:pPr>
                      <a:r>
                        <a:rPr lang="fr-CA" sz="900" b="0" kern="0" dirty="0">
                          <a:solidFill>
                            <a:srgbClr val="605C5C"/>
                          </a:solidFill>
                          <a:latin typeface="+mn-lt"/>
                        </a:rPr>
                        <a:t>60 %+ employés peu ou pas qualifiés (49 %)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07609700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cs typeface="Calibri" panose="020F0502020204030204" pitchFamily="34" charset="0"/>
                        </a:rPr>
                        <a:t>Approvisionnements en matières premières, composantes ou produits finis</a:t>
                      </a:r>
                      <a:endParaRPr lang="fr-CA" sz="900" b="0" kern="120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Secteur secondaire (76 %)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8538832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Développement des marchés à l’extérieur de votre région</a:t>
                      </a: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fr-CA" sz="900" b="0" kern="0" dirty="0">
                          <a:solidFill>
                            <a:srgbClr val="605C5C"/>
                          </a:solidFill>
                          <a:latin typeface="+mn-lt"/>
                        </a:rPr>
                        <a:t>Secteur primaire (41 %)</a:t>
                      </a:r>
                    </a:p>
                    <a:p>
                      <a:pPr marL="176213" indent="-85725" fontAlgn="auto">
                        <a:spcBef>
                          <a:spcPts val="0"/>
                        </a:spcBef>
                        <a:spcAft>
                          <a:spcPts val="0"/>
                        </a:spcAft>
                        <a:buFontTx/>
                        <a:buChar char="-"/>
                        <a:defRPr/>
                      </a:pPr>
                      <a:r>
                        <a:rPr lang="fr-CA" sz="900" b="0" kern="0" dirty="0">
                          <a:solidFill>
                            <a:srgbClr val="605C5C"/>
                          </a:solidFill>
                          <a:latin typeface="+mn-lt"/>
                        </a:rPr>
                        <a:t>Hébergement, restauration et tourisme (44 %)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36245920"/>
                  </a:ext>
                </a:extLst>
              </a:tr>
            </a:tbl>
          </a:graphicData>
        </a:graphic>
      </p:graphicFrame>
      <p:sp>
        <p:nvSpPr>
          <p:cNvPr id="15" name="ZoneTexte 14">
            <a:extLst>
              <a:ext uri="{FF2B5EF4-FFF2-40B4-BE49-F238E27FC236}">
                <a16:creationId xmlns:a16="http://schemas.microsoft.com/office/drawing/2014/main" id="{A8966C50-22BA-F727-E303-F0FC337D7B7D}"/>
              </a:ext>
            </a:extLst>
          </p:cNvPr>
          <p:cNvSpPr txBox="1"/>
          <p:nvPr>
            <p:custDataLst>
              <p:tags r:id="rId7"/>
            </p:custDataLst>
          </p:nvPr>
        </p:nvSpPr>
        <p:spPr>
          <a:xfrm>
            <a:off x="8112480" y="50681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3460335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45</a:t>
            </a:fld>
            <a:endParaRPr lang="fr-CA"/>
          </a:p>
        </p:txBody>
      </p:sp>
      <p:sp>
        <p:nvSpPr>
          <p:cNvPr id="3" name="TextBox 1">
            <a:extLst>
              <a:ext uri="{FF2B5EF4-FFF2-40B4-BE49-F238E27FC236}">
                <a16:creationId xmlns:a16="http://schemas.microsoft.com/office/drawing/2014/main" id="{2D8F04CD-8D55-37E8-DEF1-73542F176679}"/>
              </a:ext>
            </a:extLst>
          </p:cNvPr>
          <p:cNvSpPr txBox="1"/>
          <p:nvPr>
            <p:custDataLst>
              <p:tags r:id="rId2"/>
            </p:custDataLst>
          </p:nvPr>
        </p:nvSpPr>
        <p:spPr>
          <a:xfrm>
            <a:off x="315088" y="617308"/>
            <a:ext cx="8513824" cy="3475310"/>
          </a:xfrm>
          <a:prstGeom prst="rect">
            <a:avLst/>
          </a:prstGeom>
        </p:spPr>
        <p:txBody>
          <a:bodyPr vert="horz" wrap="square" lIns="91440" tIns="0" rIns="91440" bIns="0" rtlCol="0">
            <a:spAutoFit/>
          </a:bodyPr>
          <a:lstStyle/>
          <a:p>
            <a:pPr marL="4763" algn="just">
              <a:lnSpc>
                <a:spcPts val="1300"/>
              </a:lnSpc>
              <a:spcBef>
                <a:spcPts val="600"/>
              </a:spcBef>
              <a:spcAft>
                <a:spcPts val="200"/>
              </a:spcAft>
            </a:pPr>
            <a:r>
              <a:rPr lang="fr-CA" sz="1100" i="1" kern="1200" dirty="0">
                <a:solidFill>
                  <a:srgbClr val="F46C31"/>
                </a:solidFill>
                <a:latin typeface="Calibri" panose="020F0502020204030204" pitchFamily="34" charset="0"/>
                <a:ea typeface="+mn-ea"/>
                <a:cs typeface="Calibri" panose="020F0502020204030204" pitchFamily="34" charset="0"/>
              </a:rPr>
              <a:t>Écarts statistiquement significatifs (tableau de la page précédente)</a:t>
            </a:r>
          </a:p>
          <a:p>
            <a:pPr marL="4763" algn="just">
              <a:lnSpc>
                <a:spcPts val="1300"/>
              </a:lnSpc>
              <a:spcAft>
                <a:spcPts val="300"/>
              </a:spcAft>
            </a:pPr>
            <a:r>
              <a:rPr lang="fr-CA" sz="1100" b="0" dirty="0">
                <a:solidFill>
                  <a:srgbClr val="222223"/>
                </a:solidFill>
                <a:latin typeface="Calibri" panose="020F0502020204030204" pitchFamily="34" charset="0"/>
                <a:cs typeface="Calibri" panose="020F0502020204030204" pitchFamily="34" charset="0"/>
              </a:rPr>
              <a:t>L’analyse des écarts significatifs met en lumière certains segments de répondants qui sont proportionnellement plus nombreux à considérer certains enjeux et défis importants :</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Les entreprises de plus grande taille, soit 15 employés et plus (écart positif pour 5 enjeux) : r</a:t>
            </a:r>
            <a:r>
              <a:rPr lang="fr-CA" sz="1100" b="0" kern="1200" dirty="0">
                <a:solidFill>
                  <a:srgbClr val="222223"/>
                </a:solidFill>
                <a:latin typeface="Calibri" panose="020F0502020204030204" pitchFamily="34" charset="0"/>
                <a:cs typeface="Calibri" panose="020F0502020204030204" pitchFamily="34" charset="0"/>
              </a:rPr>
              <a:t>ecrutement de main-d’œuvre, rétention de main-d’œuvre, </a:t>
            </a:r>
            <a:r>
              <a:rPr lang="fr-CA" sz="1100" b="0" dirty="0">
                <a:solidFill>
                  <a:srgbClr val="222223"/>
                </a:solidFill>
                <a:latin typeface="Calibri" panose="020F0502020204030204" pitchFamily="34" charset="0"/>
                <a:cs typeface="Calibri" panose="020F0502020204030204" pitchFamily="34" charset="0"/>
              </a:rPr>
              <a:t>développement des compétences des employés, c</a:t>
            </a:r>
            <a:r>
              <a:rPr lang="fr-CA" sz="1100" b="0" kern="1200" dirty="0">
                <a:solidFill>
                  <a:srgbClr val="222223"/>
                </a:solidFill>
                <a:latin typeface="Calibri" panose="020F0502020204030204" pitchFamily="34" charset="0"/>
                <a:cs typeface="Calibri" panose="020F0502020204030204" pitchFamily="34" charset="0"/>
              </a:rPr>
              <a:t>hangements des comportements de la main-d’œuvre, relève des postes de direction.</a:t>
            </a:r>
            <a:endParaRPr lang="fr-CA" sz="1100" b="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commerce de détail (5 enjeux) : e</a:t>
            </a:r>
            <a:r>
              <a:rPr lang="fr-CA" sz="1100" b="0" kern="1200" dirty="0">
                <a:solidFill>
                  <a:srgbClr val="222223"/>
                </a:solidFill>
                <a:latin typeface="Calibri" panose="020F0502020204030204" pitchFamily="34" charset="0"/>
                <a:cs typeface="Calibri" panose="020F0502020204030204" pitchFamily="34" charset="0"/>
              </a:rPr>
              <a:t>xigences des fournisseurs, implantation des technologies numériques, </a:t>
            </a:r>
            <a:r>
              <a:rPr lang="fr-CA" sz="1100" b="0" dirty="0">
                <a:solidFill>
                  <a:srgbClr val="222223"/>
                </a:solidFill>
                <a:latin typeface="Calibri" panose="020F0502020204030204" pitchFamily="34" charset="0"/>
                <a:cs typeface="Calibri" panose="020F0502020204030204" pitchFamily="34" charset="0"/>
              </a:rPr>
              <a:t>c</a:t>
            </a:r>
            <a:r>
              <a:rPr lang="fr-CA" sz="1100" b="0" kern="1200" dirty="0">
                <a:solidFill>
                  <a:srgbClr val="222223"/>
                </a:solidFill>
                <a:latin typeface="Calibri" panose="020F0502020204030204" pitchFamily="34" charset="0"/>
                <a:cs typeface="Calibri" panose="020F0502020204030204" pitchFamily="34" charset="0"/>
              </a:rPr>
              <a:t>hangement du comportement des acheteurs ou des consommateurs, concurrence des entreprises et accroissement du commerce ou de l’achat en ligne.</a:t>
            </a:r>
            <a:endParaRPr lang="fr-FR" sz="1100" b="0" dirty="0">
              <a:latin typeface="Calibri" panose="020F0502020204030204" pitchFamily="34" charset="0"/>
              <a:cs typeface="Calibri" panose="020F0502020204030204" pitchFamily="34" charset="0"/>
            </a:endParaRP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secteur primaire (5 enjeux) : </a:t>
            </a:r>
            <a:r>
              <a:rPr lang="fr-CA" sz="1100" b="0" dirty="0">
                <a:solidFill>
                  <a:srgbClr val="222223"/>
                </a:solidFill>
                <a:latin typeface="Calibri" panose="020F0502020204030204" pitchFamily="34" charset="0"/>
                <a:ea typeface="+mn-ea"/>
                <a:cs typeface="Calibri" panose="020F0502020204030204" pitchFamily="34" charset="0"/>
              </a:rPr>
              <a:t>e</a:t>
            </a:r>
            <a:r>
              <a:rPr lang="fr-CA" sz="1100" b="0" kern="1200" dirty="0">
                <a:solidFill>
                  <a:srgbClr val="222223"/>
                </a:solidFill>
                <a:latin typeface="Calibri" panose="020F0502020204030204" pitchFamily="34" charset="0"/>
                <a:cs typeface="Calibri" panose="020F0502020204030204" pitchFamily="34" charset="0"/>
              </a:rPr>
              <a:t>xigences des fournisseurs, innovation, changements des comportements de la main-d’œuvre, relève du ou des propriétaires, </a:t>
            </a:r>
            <a:r>
              <a:rPr lang="fr-CA" sz="1100" b="0" dirty="0">
                <a:solidFill>
                  <a:srgbClr val="222223"/>
                </a:solidFill>
                <a:latin typeface="Calibri" panose="020F0502020204030204" pitchFamily="34" charset="0"/>
                <a:cs typeface="Calibri" panose="020F0502020204030204" pitchFamily="34" charset="0"/>
              </a:rPr>
              <a:t>d</a:t>
            </a:r>
            <a:r>
              <a:rPr lang="fr-CA" sz="1100" b="0" kern="1200" dirty="0">
                <a:solidFill>
                  <a:srgbClr val="222223"/>
                </a:solidFill>
                <a:latin typeface="Calibri" panose="020F0502020204030204" pitchFamily="34" charset="0"/>
                <a:ea typeface="+mn-ea"/>
                <a:cs typeface="Calibri" panose="020F0502020204030204" pitchFamily="34" charset="0"/>
              </a:rPr>
              <a:t>éveloppement des marchés à l’extérieur de la région.</a:t>
            </a:r>
            <a:endParaRPr lang="fr-CA" sz="1100" b="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secteur secondaire (3 enjeux) : e</a:t>
            </a:r>
            <a:r>
              <a:rPr lang="fr-CA" sz="1100" b="0" kern="1200" dirty="0">
                <a:solidFill>
                  <a:srgbClr val="222223"/>
                </a:solidFill>
                <a:latin typeface="Calibri" panose="020F0502020204030204" pitchFamily="34" charset="0"/>
                <a:cs typeface="Calibri" panose="020F0502020204030204" pitchFamily="34" charset="0"/>
              </a:rPr>
              <a:t>xigences des fournisseurs, innovation, approvisionnements en matières premières, composantes ou produits finis.</a:t>
            </a:r>
            <a:endParaRPr lang="fr-CA" sz="1100" b="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secteur hébergement, restauration et tourisme (3 enjeux ) : c</a:t>
            </a:r>
            <a:r>
              <a:rPr lang="fr-CA" sz="1100" b="0" kern="1200" dirty="0">
                <a:solidFill>
                  <a:srgbClr val="222223"/>
                </a:solidFill>
                <a:latin typeface="Calibri" panose="020F0502020204030204" pitchFamily="34" charset="0"/>
                <a:cs typeface="Calibri" panose="020F0502020204030204" pitchFamily="34" charset="0"/>
              </a:rPr>
              <a:t>hangement du comportement des acheteurs ou des consommateurs, réduction ou réorganisation des heures de fonctionnement ou d’ouverture, </a:t>
            </a:r>
            <a:r>
              <a:rPr lang="fr-CA" sz="1100" b="0" dirty="0">
                <a:solidFill>
                  <a:srgbClr val="222223"/>
                </a:solidFill>
                <a:latin typeface="Calibri" panose="020F0502020204030204" pitchFamily="34" charset="0"/>
                <a:cs typeface="Calibri" panose="020F0502020204030204" pitchFamily="34" charset="0"/>
              </a:rPr>
              <a:t>d</a:t>
            </a:r>
            <a:r>
              <a:rPr lang="fr-CA" sz="1100" b="0" kern="1200" dirty="0">
                <a:solidFill>
                  <a:srgbClr val="222223"/>
                </a:solidFill>
                <a:latin typeface="Calibri" panose="020F0502020204030204" pitchFamily="34" charset="0"/>
                <a:ea typeface="+mn-ea"/>
                <a:cs typeface="Calibri" panose="020F0502020204030204" pitchFamily="34" charset="0"/>
              </a:rPr>
              <a:t>éveloppement des marchés à l’extérieur de la région.</a:t>
            </a:r>
            <a:endParaRPr lang="fr-CA" sz="1100" b="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Les secteurs public et parapublic (3 enjeux) : </a:t>
            </a:r>
            <a:r>
              <a:rPr lang="fr-CA" sz="1100" b="0" kern="1200" dirty="0">
                <a:solidFill>
                  <a:srgbClr val="222223"/>
                </a:solidFill>
                <a:latin typeface="Calibri" panose="020F0502020204030204" pitchFamily="34" charset="0"/>
                <a:cs typeface="Calibri" panose="020F0502020204030204" pitchFamily="34" charset="0"/>
              </a:rPr>
              <a:t>rétention de main-d’œuvre, </a:t>
            </a:r>
            <a:r>
              <a:rPr lang="fr-CA" sz="1100" b="0" dirty="0">
                <a:solidFill>
                  <a:srgbClr val="222223"/>
                </a:solidFill>
                <a:latin typeface="Calibri" panose="020F0502020204030204" pitchFamily="34" charset="0"/>
                <a:cs typeface="Calibri" panose="020F0502020204030204" pitchFamily="34" charset="0"/>
              </a:rPr>
              <a:t>développement des compétences des employés, c</a:t>
            </a:r>
            <a:r>
              <a:rPr lang="fr-CA" sz="1100" b="0" kern="1200" dirty="0">
                <a:solidFill>
                  <a:srgbClr val="222223"/>
                </a:solidFill>
                <a:latin typeface="Calibri" panose="020F0502020204030204" pitchFamily="34" charset="0"/>
                <a:cs typeface="Calibri" panose="020F0502020204030204" pitchFamily="34" charset="0"/>
              </a:rPr>
              <a:t>hangements des comportements de la main-d’œuvre.</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fr-CA" sz="1100" b="0" dirty="0">
                <a:latin typeface="+mn-lt"/>
              </a:rPr>
              <a:t>Les entreprises </a:t>
            </a:r>
            <a:r>
              <a:rPr lang="fr-CA" sz="1100" b="0" i="0" u="none" strike="noStrike" kern="1200" dirty="0">
                <a:solidFill>
                  <a:schemeClr val="tx1"/>
                </a:solidFill>
                <a:effectLst/>
                <a:latin typeface="+mn-lt"/>
                <a:ea typeface="+mn-ea"/>
                <a:cs typeface="+mn-cs"/>
              </a:rPr>
              <a:t>qui ont pris des e</a:t>
            </a:r>
            <a:r>
              <a:rPr lang="fr-CA" sz="1100" b="0" kern="1200" dirty="0">
                <a:solidFill>
                  <a:schemeClr val="tx1"/>
                </a:solidFill>
                <a:effectLst/>
                <a:latin typeface="+mn-lt"/>
                <a:ea typeface="Tahoma" panose="020B0604030504040204" pitchFamily="34" charset="0"/>
                <a:cs typeface="Tahoma" panose="020B0604030504040204" pitchFamily="34" charset="0"/>
              </a:rPr>
              <a:t>ngagements en matière de réduction de leur empreinte environnementale </a:t>
            </a:r>
            <a:r>
              <a:rPr lang="fr-CA" sz="1100" b="0" dirty="0">
                <a:solidFill>
                  <a:srgbClr val="222223"/>
                </a:solidFill>
                <a:latin typeface="Calibri" panose="020F0502020204030204" pitchFamily="34" charset="0"/>
                <a:cs typeface="Calibri" panose="020F0502020204030204" pitchFamily="34" charset="0"/>
              </a:rPr>
              <a:t>(5 enjeux) : r</a:t>
            </a:r>
            <a:r>
              <a:rPr lang="fr-CA" sz="1100" b="0" kern="1200" dirty="0">
                <a:solidFill>
                  <a:srgbClr val="222223"/>
                </a:solidFill>
                <a:latin typeface="Calibri" panose="020F0502020204030204" pitchFamily="34" charset="0"/>
                <a:cs typeface="Calibri" panose="020F0502020204030204" pitchFamily="34" charset="0"/>
              </a:rPr>
              <a:t>étention de main-d’œuvre, amélioration de l’image/de l’attractivité de l’entreprise, développement des compétences des employés, réduction de l’empreinte environnementale, cybersécurité.</a:t>
            </a:r>
            <a:endParaRPr lang="fr-FR" sz="1100" b="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46CA9E5-F001-87EE-C4F2-988965D1994C}"/>
              </a:ext>
            </a:extLst>
          </p:cNvPr>
          <p:cNvSpPr>
            <a:spLocks noChangeArrowheads="1"/>
          </p:cNvSpPr>
          <p:nvPr>
            <p:custDataLst>
              <p:tags r:id="rId3"/>
            </p:custDataLst>
          </p:nvPr>
        </p:nvSpPr>
        <p:spPr bwMode="auto">
          <a:xfrm>
            <a:off x="206793" y="110490"/>
            <a:ext cx="8685748"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Enjeux et défis au cours des trois prochaines années </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(4/4) </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6" name="ZoneTexte 5">
            <a:extLst>
              <a:ext uri="{FF2B5EF4-FFF2-40B4-BE49-F238E27FC236}">
                <a16:creationId xmlns:a16="http://schemas.microsoft.com/office/drawing/2014/main" id="{6F79BC92-49B4-561C-E2A8-6D5A094DC8FD}"/>
              </a:ext>
            </a:extLst>
          </p:cNvPr>
          <p:cNvSpPr txBox="1"/>
          <p:nvPr>
            <p:custDataLst>
              <p:tags r:id="rId4"/>
            </p:custDataLst>
          </p:nvPr>
        </p:nvSpPr>
        <p:spPr>
          <a:xfrm>
            <a:off x="282748" y="4818093"/>
            <a:ext cx="7699840"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Q14. Au cours des 3 prochaines années, les enjeux et défis suivants seront-ils très, assez, peu ou pas du tout importants dans votre entreprise?  Base : Tous les répondants (n = 233).</a:t>
            </a:r>
          </a:p>
        </p:txBody>
      </p:sp>
    </p:spTree>
    <p:extLst>
      <p:ext uri="{BB962C8B-B14F-4D97-AF65-F5344CB8AC3E}">
        <p14:creationId xmlns:p14="http://schemas.microsoft.com/office/powerpoint/2010/main" val="277950724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46</a:t>
            </a:fld>
            <a:endParaRPr lang="fr-CA"/>
          </a:p>
        </p:txBody>
      </p:sp>
      <p:sp>
        <p:nvSpPr>
          <p:cNvPr id="9" name="ZoneTexte 6"/>
          <p:cNvSpPr txBox="1"/>
          <p:nvPr>
            <p:custDataLst>
              <p:tags r:id="rId2"/>
            </p:custDataLst>
          </p:nvPr>
        </p:nvSpPr>
        <p:spPr>
          <a:xfrm>
            <a:off x="434008" y="4755994"/>
            <a:ext cx="796570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Q15. Quels principaux types de besoins, d´aide ou d´assistance-conseil seraient nécessaires pour aider votre entreprise pour faire face à ces enjeux</a:t>
            </a:r>
            <a:r>
              <a:rPr lang="fr-FR" sz="800" b="0" dirty="0">
                <a:solidFill>
                  <a:schemeClr val="bg1">
                    <a:lumMod val="50000"/>
                  </a:schemeClr>
                </a:solidFill>
                <a:latin typeface="Calibri" panose="020F0502020204030204" pitchFamily="34" charset="0"/>
                <a:cs typeface="Calibri" panose="020F0502020204030204" pitchFamily="34" charset="0"/>
              </a:rPr>
              <a:t>? </a:t>
            </a:r>
            <a:r>
              <a:rPr lang="fr-CA" sz="800" b="0" i="1" dirty="0">
                <a:solidFill>
                  <a:schemeClr val="bg1">
                    <a:lumMod val="50000"/>
                  </a:schemeClr>
                </a:solidFill>
                <a:latin typeface="Calibri" panose="020F0502020204030204" pitchFamily="34" charset="0"/>
                <a:cs typeface="Calibri" panose="020F0502020204030204" pitchFamily="34" charset="0"/>
              </a:rPr>
              <a:t>(Plusieurs mentions possibles)</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graphicFrame>
        <p:nvGraphicFramePr>
          <p:cNvPr id="6" name="Chart 5">
            <a:extLst>
              <a:ext uri="{FF2B5EF4-FFF2-40B4-BE49-F238E27FC236}">
                <a16:creationId xmlns:a16="http://schemas.microsoft.com/office/drawing/2014/main" id="{C32E0A21-1E1D-4DF0-ADB5-E0F2C79F782F}"/>
              </a:ext>
            </a:extLst>
          </p:cNvPr>
          <p:cNvGraphicFramePr/>
          <p:nvPr>
            <p:custDataLst>
              <p:tags r:id="rId3"/>
            </p:custDataLst>
            <p:extLst>
              <p:ext uri="{D42A27DB-BD31-4B8C-83A1-F6EECF244321}">
                <p14:modId xmlns:p14="http://schemas.microsoft.com/office/powerpoint/2010/main" val="737764018"/>
              </p:ext>
            </p:extLst>
          </p:nvPr>
        </p:nvGraphicFramePr>
        <p:xfrm>
          <a:off x="42532" y="658331"/>
          <a:ext cx="8849054" cy="4097663"/>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3">
            <a:extLst>
              <a:ext uri="{FF2B5EF4-FFF2-40B4-BE49-F238E27FC236}">
                <a16:creationId xmlns:a16="http://schemas.microsoft.com/office/drawing/2014/main" id="{DE7E0F6F-8A49-84B4-A6C0-D9D23E674351}"/>
              </a:ext>
            </a:extLst>
          </p:cNvPr>
          <p:cNvSpPr>
            <a:spLocks noChangeArrowheads="1"/>
          </p:cNvSpPr>
          <p:nvPr>
            <p:custDataLst>
              <p:tags r:id="rId4"/>
            </p:custDataLst>
          </p:nvPr>
        </p:nvSpPr>
        <p:spPr bwMode="auto">
          <a:xfrm>
            <a:off x="319087" y="14494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Besoins ou aides pour faire face aux enjeux (1/3)</a:t>
            </a:r>
          </a:p>
        </p:txBody>
      </p:sp>
    </p:spTree>
    <p:extLst>
      <p:ext uri="{BB962C8B-B14F-4D97-AF65-F5344CB8AC3E}">
        <p14:creationId xmlns:p14="http://schemas.microsoft.com/office/powerpoint/2010/main" val="4915005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47</a:t>
            </a:fld>
            <a:endParaRPr lang="fr-CA"/>
          </a:p>
        </p:txBody>
      </p:sp>
      <p:sp>
        <p:nvSpPr>
          <p:cNvPr id="3" name="TextBox 1">
            <a:extLst>
              <a:ext uri="{FF2B5EF4-FFF2-40B4-BE49-F238E27FC236}">
                <a16:creationId xmlns:a16="http://schemas.microsoft.com/office/drawing/2014/main" id="{2D8F04CD-8D55-37E8-DEF1-73542F176679}"/>
              </a:ext>
            </a:extLst>
          </p:cNvPr>
          <p:cNvSpPr txBox="1"/>
          <p:nvPr>
            <p:custDataLst>
              <p:tags r:id="rId2"/>
            </p:custDataLst>
          </p:nvPr>
        </p:nvSpPr>
        <p:spPr>
          <a:xfrm>
            <a:off x="377763" y="593309"/>
            <a:ext cx="8513824" cy="1667123"/>
          </a:xfrm>
          <a:prstGeom prst="rect">
            <a:avLst/>
          </a:prstGeom>
        </p:spPr>
        <p:txBody>
          <a:bodyPr vert="horz" wrap="square" lIns="91440" tIns="0" rIns="91440" bIns="0" rtlCol="0">
            <a:spAutoFit/>
          </a:bodyPr>
          <a:lstStyle/>
          <a:p>
            <a:pPr marL="4763" algn="just">
              <a:lnSpc>
                <a:spcPts val="1200"/>
              </a:lnSpc>
              <a:spcAft>
                <a:spcPts val="300"/>
              </a:spcAft>
            </a:pPr>
            <a:r>
              <a:rPr lang="fr-FR" sz="1100" b="0" dirty="0">
                <a:latin typeface="Calibri" panose="020F0502020204030204" pitchFamily="34" charset="0"/>
                <a:cs typeface="Calibri" panose="020F0502020204030204" pitchFamily="34" charset="0"/>
              </a:rPr>
              <a:t>Les entreprises répondantes ont exprimé plusieurs types de besoins, d’aide ou d’assistance-conseil afin de faire face aux enjeux traités précédemment. Voici les principaux.</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plus important est un p</a:t>
            </a:r>
            <a:r>
              <a:rPr lang="fr-CA" sz="1100" b="0" kern="1200" dirty="0">
                <a:solidFill>
                  <a:schemeClr val="tx1"/>
                </a:solidFill>
                <a:latin typeface="Calibri" panose="020F0502020204030204" pitchFamily="34" charset="0"/>
                <a:ea typeface="+mn-ea"/>
                <a:cs typeface="Calibri" panose="020F0502020204030204" pitchFamily="34" charset="0"/>
              </a:rPr>
              <a:t>lan de formation ou perfectionnement des employés, avec 54 % de mentions</a:t>
            </a:r>
            <a:r>
              <a:rPr lang="fr-CA" sz="1100" b="0" dirty="0">
                <a:solidFill>
                  <a:srgbClr val="222223"/>
                </a:solidFill>
                <a:latin typeface="Calibri" panose="020F0502020204030204" pitchFamily="34" charset="0"/>
                <a:cs typeface="Calibri" panose="020F0502020204030204" pitchFamily="34" charset="0"/>
              </a:rPr>
              <a:t>.</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Quatre autres besoins sont mentionnés par au moins quatre répondants sur dix : l’a</a:t>
            </a:r>
            <a:r>
              <a:rPr lang="fr-CA" sz="1100" b="0" kern="1200" dirty="0">
                <a:solidFill>
                  <a:schemeClr val="tx1"/>
                </a:solidFill>
                <a:latin typeface="Calibri" panose="020F0502020204030204" pitchFamily="34" charset="0"/>
                <a:ea typeface="+mn-ea"/>
                <a:cs typeface="Calibri" panose="020F0502020204030204" pitchFamily="34" charset="0"/>
              </a:rPr>
              <a:t>ide à la promotion de l’image de l’entreprise (marketing employeur)</a:t>
            </a:r>
            <a:r>
              <a:rPr lang="fr-CA" sz="1100" b="0" dirty="0">
                <a:solidFill>
                  <a:srgbClr val="222223"/>
                </a:solidFill>
                <a:latin typeface="Calibri" panose="020F0502020204030204" pitchFamily="34" charset="0"/>
                <a:cs typeface="Calibri" panose="020F0502020204030204" pitchFamily="34" charset="0"/>
              </a:rPr>
              <a:t> (46 %), l’i</a:t>
            </a:r>
            <a:r>
              <a:rPr lang="fr-CA" sz="1100" b="0" kern="1200" dirty="0">
                <a:solidFill>
                  <a:schemeClr val="tx1"/>
                </a:solidFill>
                <a:latin typeface="Calibri" panose="020F0502020204030204" pitchFamily="34" charset="0"/>
                <a:ea typeface="+mn-ea"/>
                <a:cs typeface="Calibri" panose="020F0502020204030204" pitchFamily="34" charset="0"/>
              </a:rPr>
              <a:t>nformation sur les nouvelles tendances en matière de gestion des ressources humaines </a:t>
            </a:r>
            <a:r>
              <a:rPr lang="fr-CA" sz="1100" b="0" dirty="0">
                <a:solidFill>
                  <a:srgbClr val="222223"/>
                </a:solidFill>
                <a:latin typeface="Calibri" panose="020F0502020204030204" pitchFamily="34" charset="0"/>
                <a:cs typeface="Calibri" panose="020F0502020204030204" pitchFamily="34" charset="0"/>
              </a:rPr>
              <a:t>(43 %), </a:t>
            </a:r>
            <a:r>
              <a:rPr lang="fr-CA" sz="1100" b="0" dirty="0">
                <a:latin typeface="Calibri" panose="020F0502020204030204" pitchFamily="34" charset="0"/>
                <a:cs typeface="Calibri" panose="020F0502020204030204" pitchFamily="34" charset="0"/>
              </a:rPr>
              <a:t>des é</a:t>
            </a:r>
            <a:r>
              <a:rPr lang="fr-CA" sz="1100" b="0" kern="1200" dirty="0">
                <a:solidFill>
                  <a:schemeClr val="tx1"/>
                </a:solidFill>
                <a:latin typeface="Calibri" panose="020F0502020204030204" pitchFamily="34" charset="0"/>
                <a:ea typeface="+mn-ea"/>
                <a:cs typeface="Calibri" panose="020F0502020204030204" pitchFamily="34" charset="0"/>
              </a:rPr>
              <a:t>changes</a:t>
            </a:r>
            <a:r>
              <a:rPr lang="fr-CA" sz="1100" b="0" dirty="0">
                <a:latin typeface="Calibri" panose="020F0502020204030204" pitchFamily="34" charset="0"/>
                <a:cs typeface="Calibri" panose="020F0502020204030204" pitchFamily="34" charset="0"/>
              </a:rPr>
              <a:t> ou du </a:t>
            </a:r>
            <a:r>
              <a:rPr lang="fr-CA" sz="1100" b="0" kern="1200" dirty="0">
                <a:solidFill>
                  <a:schemeClr val="tx1"/>
                </a:solidFill>
                <a:latin typeface="Calibri" panose="020F0502020204030204" pitchFamily="34" charset="0"/>
                <a:ea typeface="+mn-ea"/>
                <a:cs typeface="Calibri" panose="020F0502020204030204" pitchFamily="34" charset="0"/>
              </a:rPr>
              <a:t>réseautage avec d'autres entreprises pour connaître les actions qu’elles ont posées </a:t>
            </a:r>
            <a:r>
              <a:rPr lang="fr-CA" sz="1100" b="0" dirty="0">
                <a:solidFill>
                  <a:srgbClr val="222223"/>
                </a:solidFill>
                <a:latin typeface="Calibri" panose="020F0502020204030204" pitchFamily="34" charset="0"/>
                <a:cs typeface="Calibri" panose="020F0502020204030204" pitchFamily="34" charset="0"/>
              </a:rPr>
              <a:t>(42 %) et l’aide à l’innovation (40 %).</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Cinq besoins sont exprimés par plus du tiers ou près du tiers des entreprises : l’i</a:t>
            </a:r>
            <a:r>
              <a:rPr lang="fr-CA" sz="1100" b="0" kern="1200" dirty="0">
                <a:solidFill>
                  <a:schemeClr val="tx1"/>
                </a:solidFill>
                <a:latin typeface="Calibri" panose="020F0502020204030204" pitchFamily="34" charset="0"/>
                <a:ea typeface="+mn-ea"/>
                <a:cs typeface="Calibri" panose="020F0502020204030204" pitchFamily="34" charset="0"/>
              </a:rPr>
              <a:t>nformation sur les tendances de marché (comportement du client, concurrence, démographie, styles de vie, etc.)</a:t>
            </a:r>
            <a:r>
              <a:rPr lang="fr-CA" sz="1100" b="0" dirty="0">
                <a:solidFill>
                  <a:srgbClr val="222223"/>
                </a:solidFill>
                <a:latin typeface="Calibri" panose="020F0502020204030204" pitchFamily="34" charset="0"/>
                <a:cs typeface="Calibri" panose="020F0502020204030204" pitchFamily="34" charset="0"/>
              </a:rPr>
              <a:t>(37 %), un p</a:t>
            </a:r>
            <a:r>
              <a:rPr lang="fr-CA" sz="1100" b="0" kern="1200" dirty="0">
                <a:solidFill>
                  <a:schemeClr val="tx1"/>
                </a:solidFill>
                <a:latin typeface="Calibri" panose="020F0502020204030204" pitchFamily="34" charset="0"/>
                <a:ea typeface="+mn-ea"/>
                <a:cs typeface="Calibri" panose="020F0502020204030204" pitchFamily="34" charset="0"/>
              </a:rPr>
              <a:t>lan de formation ou de perfectionnement des dirigeants/des cadres </a:t>
            </a:r>
            <a:r>
              <a:rPr lang="fr-CA" sz="1100" b="0" dirty="0">
                <a:solidFill>
                  <a:srgbClr val="222223"/>
                </a:solidFill>
                <a:latin typeface="Calibri" panose="020F0502020204030204" pitchFamily="34" charset="0"/>
                <a:cs typeface="Calibri" panose="020F0502020204030204" pitchFamily="34" charset="0"/>
              </a:rPr>
              <a:t>(35 %), le p</a:t>
            </a:r>
            <a:r>
              <a:rPr lang="fr-CA" sz="1100" b="0" kern="1200" dirty="0">
                <a:solidFill>
                  <a:schemeClr val="tx1"/>
                </a:solidFill>
                <a:latin typeface="Calibri" panose="020F0502020204030204" pitchFamily="34" charset="0"/>
                <a:ea typeface="+mn-ea"/>
                <a:cs typeface="Calibri" panose="020F0502020204030204" pitchFamily="34" charset="0"/>
              </a:rPr>
              <a:t>artage de main-d’œuvre avec d’autres entreprises (postes à temps partiel ou saisonniers) </a:t>
            </a:r>
            <a:r>
              <a:rPr lang="fr-CA" sz="1100" b="0" dirty="0">
                <a:solidFill>
                  <a:srgbClr val="222223"/>
                </a:solidFill>
                <a:latin typeface="Calibri" panose="020F0502020204030204" pitchFamily="34" charset="0"/>
                <a:cs typeface="Calibri" panose="020F0502020204030204" pitchFamily="34" charset="0"/>
              </a:rPr>
              <a:t>(35 %), l’a</a:t>
            </a:r>
            <a:r>
              <a:rPr lang="fr-CA" sz="1100" b="0" kern="1200" dirty="0">
                <a:solidFill>
                  <a:schemeClr val="tx1"/>
                </a:solidFill>
                <a:latin typeface="Calibri" panose="020F0502020204030204" pitchFamily="34" charset="0"/>
                <a:ea typeface="+mn-ea"/>
                <a:cs typeface="Calibri" panose="020F0502020204030204" pitchFamily="34" charset="0"/>
              </a:rPr>
              <a:t>ide à l’implantation des technologies numériques </a:t>
            </a:r>
            <a:r>
              <a:rPr lang="fr-CA" sz="1100" b="0" dirty="0">
                <a:solidFill>
                  <a:srgbClr val="222223"/>
                </a:solidFill>
                <a:latin typeface="Calibri" panose="020F0502020204030204" pitchFamily="34" charset="0"/>
                <a:cs typeface="Calibri" panose="020F0502020204030204" pitchFamily="34" charset="0"/>
              </a:rPr>
              <a:t>(35 %) et l’a</a:t>
            </a:r>
            <a:r>
              <a:rPr lang="fr-CA" sz="1100" b="0" kern="1200" dirty="0">
                <a:solidFill>
                  <a:schemeClr val="tx1"/>
                </a:solidFill>
                <a:latin typeface="Calibri" panose="020F0502020204030204" pitchFamily="34" charset="0"/>
                <a:ea typeface="+mn-ea"/>
                <a:cs typeface="Calibri" panose="020F0502020204030204" pitchFamily="34" charset="0"/>
              </a:rPr>
              <a:t>ide à l'implantation d'une politique gestion des ressources humaines </a:t>
            </a:r>
            <a:r>
              <a:rPr lang="fr-CA" sz="1100" b="0" dirty="0">
                <a:solidFill>
                  <a:srgbClr val="222223"/>
                </a:solidFill>
                <a:latin typeface="Calibri" panose="020F0502020204030204" pitchFamily="34" charset="0"/>
                <a:cs typeface="Calibri" panose="020F0502020204030204" pitchFamily="34" charset="0"/>
              </a:rPr>
              <a:t>(30 %).</a:t>
            </a:r>
          </a:p>
        </p:txBody>
      </p:sp>
      <p:sp>
        <p:nvSpPr>
          <p:cNvPr id="4" name="TextBox 1">
            <a:extLst>
              <a:ext uri="{FF2B5EF4-FFF2-40B4-BE49-F238E27FC236}">
                <a16:creationId xmlns:a16="http://schemas.microsoft.com/office/drawing/2014/main" id="{6F27B97D-C084-86CF-1923-7851F30D129F}"/>
              </a:ext>
            </a:extLst>
          </p:cNvPr>
          <p:cNvSpPr txBox="1"/>
          <p:nvPr>
            <p:custDataLst>
              <p:tags r:id="rId3"/>
            </p:custDataLst>
          </p:nvPr>
        </p:nvSpPr>
        <p:spPr>
          <a:xfrm>
            <a:off x="378717" y="2365188"/>
            <a:ext cx="8513824" cy="2257028"/>
          </a:xfrm>
          <a:prstGeom prst="rect">
            <a:avLst/>
          </a:prstGeom>
        </p:spPr>
        <p:txBody>
          <a:bodyPr vert="horz" wrap="square" lIns="91440" tIns="0" rIns="91440" bIns="0" rtlCol="0">
            <a:spAutoFit/>
          </a:bodyPr>
          <a:lstStyle/>
          <a:p>
            <a:pPr marL="4763" algn="just">
              <a:lnSpc>
                <a:spcPts val="1200"/>
              </a:lnSpc>
              <a:spcBef>
                <a:spcPts val="600"/>
              </a:spcBef>
              <a:spcAft>
                <a:spcPts val="400"/>
              </a:spcAft>
            </a:pPr>
            <a:r>
              <a:rPr lang="fr-CA" sz="1100" i="1" kern="1200" dirty="0">
                <a:solidFill>
                  <a:srgbClr val="F46C31"/>
                </a:solidFill>
                <a:latin typeface="Calibri" panose="020F0502020204030204" pitchFamily="34" charset="0"/>
                <a:ea typeface="+mn-ea"/>
                <a:cs typeface="Calibri" panose="020F0502020204030204" pitchFamily="34" charset="0"/>
              </a:rPr>
              <a:t>Écarts statistiquement significatifs (tableau de la page suivante)</a:t>
            </a:r>
          </a:p>
          <a:p>
            <a:pPr marL="4763" algn="just">
              <a:lnSpc>
                <a:spcPts val="1200"/>
              </a:lnSpc>
              <a:spcAft>
                <a:spcPts val="300"/>
              </a:spcAft>
            </a:pPr>
            <a:r>
              <a:rPr lang="fr-CA" sz="1100" b="0" dirty="0">
                <a:solidFill>
                  <a:srgbClr val="222223"/>
                </a:solidFill>
                <a:latin typeface="Calibri" panose="020F0502020204030204" pitchFamily="34" charset="0"/>
                <a:cs typeface="Calibri" panose="020F0502020204030204" pitchFamily="34" charset="0"/>
              </a:rPr>
              <a:t>L’analyse des écarts significatifs met en lumière certains segments de répondants, en particulier certains secteurs d’activité, qui sont proportionnellement plus nombreux à exprimer certains besoins ou aides :</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secteur hébergement, restauration et tourisme (écart positif pour 7 besoins/aides) : a</a:t>
            </a:r>
            <a:r>
              <a:rPr lang="fr-CA" sz="1100" b="0" kern="1200" dirty="0">
                <a:solidFill>
                  <a:srgbClr val="222223"/>
                </a:solidFill>
                <a:latin typeface="Calibri" panose="020F0502020204030204" pitchFamily="34" charset="0"/>
                <a:ea typeface="+mn-ea"/>
                <a:cs typeface="Calibri" panose="020F0502020204030204" pitchFamily="34" charset="0"/>
              </a:rPr>
              <a:t>ide à la promotion de l’image de l’entreprise, échanges/réseautage avec d'autres entreprises pour connaître les actions qu’elles ont posées, </a:t>
            </a:r>
            <a:r>
              <a:rPr lang="fr-CA" sz="1100" b="0" dirty="0">
                <a:solidFill>
                  <a:srgbClr val="222223"/>
                </a:solidFill>
                <a:latin typeface="Calibri" panose="020F0502020204030204" pitchFamily="34" charset="0"/>
                <a:cs typeface="Calibri" panose="020F0502020204030204" pitchFamily="34" charset="0"/>
              </a:rPr>
              <a:t>a</a:t>
            </a:r>
            <a:r>
              <a:rPr lang="fr-CA" sz="1100" b="0" kern="1200" dirty="0">
                <a:solidFill>
                  <a:srgbClr val="222223"/>
                </a:solidFill>
                <a:latin typeface="Calibri" panose="020F0502020204030204" pitchFamily="34" charset="0"/>
                <a:ea typeface="+mn-ea"/>
                <a:cs typeface="Calibri" panose="020F0502020204030204" pitchFamily="34" charset="0"/>
              </a:rPr>
              <a:t>ide à l’innovation, </a:t>
            </a:r>
            <a:r>
              <a:rPr lang="fr-CA" sz="1100" b="0" dirty="0">
                <a:solidFill>
                  <a:srgbClr val="222223"/>
                </a:solidFill>
                <a:latin typeface="Calibri" panose="020F0502020204030204" pitchFamily="34" charset="0"/>
                <a:cs typeface="Calibri" panose="020F0502020204030204" pitchFamily="34" charset="0"/>
              </a:rPr>
              <a:t>i</a:t>
            </a:r>
            <a:r>
              <a:rPr lang="fr-CA" sz="1100" b="0" kern="1200" dirty="0">
                <a:solidFill>
                  <a:srgbClr val="222223"/>
                </a:solidFill>
                <a:latin typeface="Calibri" panose="020F0502020204030204" pitchFamily="34" charset="0"/>
                <a:ea typeface="+mn-ea"/>
                <a:cs typeface="Calibri" panose="020F0502020204030204" pitchFamily="34" charset="0"/>
              </a:rPr>
              <a:t>nformation sur les tendances de marché, plan de formation ou de perfectionnement des dirigeants/des cadres, partage de main-d’œuvre avec d’autres entreprises, aide à l'implantation d'une politique gestion des ressources humaines.</a:t>
            </a:r>
            <a:endParaRPr lang="fr-CA" sz="1100" b="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Les secteurs public et parapublic (3 besoins/aides) : p</a:t>
            </a:r>
            <a:r>
              <a:rPr lang="fr-CA" sz="1100" b="0" kern="1200" dirty="0">
                <a:solidFill>
                  <a:srgbClr val="222223"/>
                </a:solidFill>
                <a:latin typeface="Calibri" panose="020F0502020204030204" pitchFamily="34" charset="0"/>
                <a:ea typeface="+mn-ea"/>
                <a:cs typeface="Calibri" panose="020F0502020204030204" pitchFamily="34" charset="0"/>
              </a:rPr>
              <a:t>lan de formation ou perfectionnement des employés</a:t>
            </a:r>
            <a:r>
              <a:rPr lang="fr-CA" sz="1100" b="0" dirty="0">
                <a:solidFill>
                  <a:srgbClr val="222223"/>
                </a:solidFill>
                <a:latin typeface="Calibri" panose="020F0502020204030204" pitchFamily="34" charset="0"/>
                <a:ea typeface="+mn-ea"/>
                <a:cs typeface="Calibri" panose="020F0502020204030204" pitchFamily="34" charset="0"/>
              </a:rPr>
              <a:t>, </a:t>
            </a:r>
            <a:r>
              <a:rPr lang="fr-CA" sz="1100" b="0" dirty="0">
                <a:solidFill>
                  <a:srgbClr val="222223"/>
                </a:solidFill>
                <a:latin typeface="Calibri" panose="020F0502020204030204" pitchFamily="34" charset="0"/>
                <a:cs typeface="Calibri" panose="020F0502020204030204" pitchFamily="34" charset="0"/>
              </a:rPr>
              <a:t>i</a:t>
            </a:r>
            <a:r>
              <a:rPr lang="fr-CA" sz="1100" b="0" kern="1200" dirty="0">
                <a:solidFill>
                  <a:srgbClr val="222223"/>
                </a:solidFill>
                <a:latin typeface="Calibri" panose="020F0502020204030204" pitchFamily="34" charset="0"/>
                <a:ea typeface="+mn-ea"/>
                <a:cs typeface="Calibri" panose="020F0502020204030204" pitchFamily="34" charset="0"/>
              </a:rPr>
              <a:t>nformation sur les nouvelles tendances en matière de gestion des ressources humaines, plan de formation ou de perfectionnement des dirigeants/des cadres.</a:t>
            </a:r>
            <a:endParaRPr lang="fr-CA" sz="1100" b="0" kern="120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commerce de détail (2 besoins/aides) : i</a:t>
            </a:r>
            <a:r>
              <a:rPr lang="fr-CA" sz="1100" b="0" kern="1200" dirty="0">
                <a:solidFill>
                  <a:srgbClr val="222223"/>
                </a:solidFill>
                <a:latin typeface="Calibri" panose="020F0502020204030204" pitchFamily="34" charset="0"/>
                <a:ea typeface="+mn-ea"/>
                <a:cs typeface="Calibri" panose="020F0502020204030204" pitchFamily="34" charset="0"/>
              </a:rPr>
              <a:t>nformation sur les tendances de marché, aide à l’implantation du commerce en ligne</a:t>
            </a:r>
            <a:r>
              <a:rPr lang="fr-CA" sz="1100" b="0" kern="1200" dirty="0">
                <a:solidFill>
                  <a:srgbClr val="222223"/>
                </a:solidFill>
                <a:latin typeface="Calibri" panose="020F0502020204030204" pitchFamily="34" charset="0"/>
                <a:cs typeface="Calibri" panose="020F0502020204030204" pitchFamily="34" charset="0"/>
              </a:rPr>
              <a:t>.</a:t>
            </a:r>
            <a:endParaRPr lang="fr-FR" sz="1100" b="0" dirty="0">
              <a:latin typeface="Calibri" panose="020F0502020204030204" pitchFamily="34" charset="0"/>
              <a:cs typeface="Calibri" panose="020F0502020204030204" pitchFamily="34" charset="0"/>
            </a:endParaRP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secteur primaire (2 besoins/aides) : a</a:t>
            </a:r>
            <a:r>
              <a:rPr lang="fr-CA" sz="1100" b="0" kern="1200" dirty="0">
                <a:solidFill>
                  <a:srgbClr val="222223"/>
                </a:solidFill>
                <a:latin typeface="Calibri" panose="020F0502020204030204" pitchFamily="34" charset="0"/>
                <a:ea typeface="+mn-ea"/>
                <a:cs typeface="Calibri" panose="020F0502020204030204" pitchFamily="34" charset="0"/>
              </a:rPr>
              <a:t>ide à l’innovation, aide au développement des marchés extérieurs à la région.</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Les entreprises de 15 employés et plus (3 besoins/aides) : p</a:t>
            </a:r>
            <a:r>
              <a:rPr lang="fr-CA" sz="1100" b="0" kern="1200" dirty="0">
                <a:solidFill>
                  <a:srgbClr val="222223"/>
                </a:solidFill>
                <a:latin typeface="Calibri" panose="020F0502020204030204" pitchFamily="34" charset="0"/>
                <a:ea typeface="+mn-ea"/>
                <a:cs typeface="Calibri" panose="020F0502020204030204" pitchFamily="34" charset="0"/>
              </a:rPr>
              <a:t>lan de formation ou perfectionnement des employés, information sur les nouvelles tendances en matière de gestion des ressources humaines, aide à l'implantation d'une politique gestion des ressources humaines</a:t>
            </a:r>
            <a:r>
              <a:rPr lang="fr-CA" sz="1100" b="0" kern="1200" dirty="0">
                <a:solidFill>
                  <a:srgbClr val="222223"/>
                </a:solidFill>
                <a:latin typeface="Calibri" panose="020F0502020204030204" pitchFamily="34" charset="0"/>
                <a:cs typeface="Calibri" panose="020F0502020204030204" pitchFamily="34" charset="0"/>
              </a:rPr>
              <a:t>.</a:t>
            </a:r>
            <a:endParaRPr lang="fr-CA" sz="1100" b="0" dirty="0">
              <a:solidFill>
                <a:srgbClr val="222223"/>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AA76ED65-9959-6FCF-8F9F-004AFFA7A32A}"/>
              </a:ext>
            </a:extLst>
          </p:cNvPr>
          <p:cNvSpPr>
            <a:spLocks noChangeArrowheads="1"/>
          </p:cNvSpPr>
          <p:nvPr>
            <p:custDataLst>
              <p:tags r:id="rId4"/>
            </p:custDataLst>
          </p:nvPr>
        </p:nvSpPr>
        <p:spPr bwMode="auto">
          <a:xfrm>
            <a:off x="319087" y="14494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Besoins ou aide pour faire face aux enjeux (2/3)</a:t>
            </a:r>
          </a:p>
        </p:txBody>
      </p:sp>
      <p:sp>
        <p:nvSpPr>
          <p:cNvPr id="8" name="ZoneTexte 6">
            <a:extLst>
              <a:ext uri="{FF2B5EF4-FFF2-40B4-BE49-F238E27FC236}">
                <a16:creationId xmlns:a16="http://schemas.microsoft.com/office/drawing/2014/main" id="{FEE601C0-E7DD-D7CF-760A-01CDBE0CA99B}"/>
              </a:ext>
            </a:extLst>
          </p:cNvPr>
          <p:cNvSpPr txBox="1"/>
          <p:nvPr>
            <p:custDataLst>
              <p:tags r:id="rId5"/>
            </p:custDataLst>
          </p:nvPr>
        </p:nvSpPr>
        <p:spPr>
          <a:xfrm>
            <a:off x="434008" y="4755994"/>
            <a:ext cx="796570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Q15. Quels principaux types de besoins, d´aide ou d´assistance-conseil seraient nécessaires pour aider votre entreprise pour faire face à ces enjeux</a:t>
            </a:r>
            <a:r>
              <a:rPr lang="fr-FR" sz="800" b="0" dirty="0">
                <a:solidFill>
                  <a:schemeClr val="bg1">
                    <a:lumMod val="50000"/>
                  </a:schemeClr>
                </a:solidFill>
                <a:latin typeface="Calibri" panose="020F0502020204030204" pitchFamily="34" charset="0"/>
                <a:cs typeface="Calibri" panose="020F0502020204030204" pitchFamily="34" charset="0"/>
              </a:rPr>
              <a:t>? </a:t>
            </a:r>
            <a:r>
              <a:rPr lang="fr-CA" sz="800" b="0" i="1" dirty="0">
                <a:solidFill>
                  <a:schemeClr val="bg1">
                    <a:lumMod val="50000"/>
                  </a:schemeClr>
                </a:solidFill>
                <a:latin typeface="Calibri" panose="020F0502020204030204" pitchFamily="34" charset="0"/>
                <a:cs typeface="Calibri" panose="020F0502020204030204" pitchFamily="34" charset="0"/>
              </a:rPr>
              <a:t>(Plusieurs mentions possibles)</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Tree>
    <p:extLst>
      <p:ext uri="{BB962C8B-B14F-4D97-AF65-F5344CB8AC3E}">
        <p14:creationId xmlns:p14="http://schemas.microsoft.com/office/powerpoint/2010/main" val="74936769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48</a:t>
            </a:fld>
            <a:endParaRPr lang="fr-CA"/>
          </a:p>
        </p:txBody>
      </p:sp>
      <p:graphicFrame>
        <p:nvGraphicFramePr>
          <p:cNvPr id="8" name="Table 3">
            <a:extLst>
              <a:ext uri="{FF2B5EF4-FFF2-40B4-BE49-F238E27FC236}">
                <a16:creationId xmlns:a16="http://schemas.microsoft.com/office/drawing/2014/main" id="{7D47A692-573B-8917-25FE-7D93F7BE7EE7}"/>
              </a:ext>
            </a:extLst>
          </p:cNvPr>
          <p:cNvGraphicFramePr>
            <a:graphicFrameLocks noGrp="1"/>
          </p:cNvGraphicFramePr>
          <p:nvPr>
            <p:custDataLst>
              <p:tags r:id="rId2"/>
            </p:custDataLst>
            <p:extLst>
              <p:ext uri="{D42A27DB-BD31-4B8C-83A1-F6EECF244321}">
                <p14:modId xmlns:p14="http://schemas.microsoft.com/office/powerpoint/2010/main" val="3146809256"/>
              </p:ext>
            </p:extLst>
          </p:nvPr>
        </p:nvGraphicFramePr>
        <p:xfrm>
          <a:off x="224286" y="674630"/>
          <a:ext cx="4228918" cy="2824599"/>
        </p:xfrm>
        <a:graphic>
          <a:graphicData uri="http://schemas.openxmlformats.org/drawingml/2006/table">
            <a:tbl>
              <a:tblPr firstRow="1" bandRow="1">
                <a:tableStyleId>{073A0DAA-6AF3-43AB-8588-CEC1D06C72B9}</a:tableStyleId>
              </a:tblPr>
              <a:tblGrid>
                <a:gridCol w="1748893">
                  <a:extLst>
                    <a:ext uri="{9D8B030D-6E8A-4147-A177-3AD203B41FA5}">
                      <a16:colId xmlns:a16="http://schemas.microsoft.com/office/drawing/2014/main" val="20000"/>
                    </a:ext>
                  </a:extLst>
                </a:gridCol>
                <a:gridCol w="2480025">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baseline="0" noProof="0" dirty="0">
                          <a:solidFill>
                            <a:schemeClr val="tx1"/>
                          </a:solidFill>
                          <a:latin typeface="Calibri" panose="020F0502020204030204" pitchFamily="34" charset="0"/>
                          <a:cs typeface="Calibri" panose="020F0502020204030204" pitchFamily="34" charset="0"/>
                        </a:rPr>
                        <a:t>Besoins, aide ou assistance-conseil</a:t>
                      </a:r>
                      <a:endParaRPr lang="fr-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i="0" kern="1200" dirty="0">
                          <a:solidFill>
                            <a:schemeClr val="tx1"/>
                          </a:solidFill>
                          <a:latin typeface="Calibri" panose="020F0502020204030204" pitchFamily="34" charset="0"/>
                          <a:ea typeface="+mn-ea"/>
                          <a:cs typeface="Calibri" panose="020F0502020204030204" pitchFamily="34" charset="0"/>
                        </a:rPr>
                        <a:t>   Écarts statistiquement significatifs</a:t>
                      </a:r>
                      <a:endParaRPr lang="fr-CA" sz="1000" b="1" i="0" kern="1200" baseline="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76901">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Plan de formation ou perfectionnement des employés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(66 %)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(67 %)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Aide à la promotion de l’image de votre entreprise (marketing employeur)</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marR="0" lvl="0" indent="-85725" algn="l" defTabSz="914400" rtl="0" eaLnBrk="1" fontAlgn="auto" latinLnBrk="0" hangingPunct="1">
                        <a:lnSpc>
                          <a:spcPct val="100000"/>
                        </a:lnSpc>
                        <a:spcBef>
                          <a:spcPts val="0"/>
                        </a:spcBef>
                        <a:spcAft>
                          <a:spcPts val="0"/>
                        </a:spcAft>
                        <a:buClrTx/>
                        <a:buSzTx/>
                        <a:buFontTx/>
                        <a:buChar char="-"/>
                        <a:tabLst/>
                        <a:defRPr/>
                      </a:pPr>
                      <a:r>
                        <a:rPr lang="fr-CA" sz="900" b="0" kern="0" dirty="0">
                          <a:solidFill>
                            <a:srgbClr val="605C5C"/>
                          </a:solidFill>
                          <a:latin typeface="+mn-lt"/>
                          <a:ea typeface="+mn-ea"/>
                          <a:cs typeface="+mn-cs"/>
                        </a:rPr>
                        <a:t>Hébergement, restauration et tourisme (64 %)</a:t>
                      </a:r>
                      <a:endParaRPr lang="fr-CA" sz="900" b="0" kern="0" dirty="0">
                        <a:solidFill>
                          <a:srgbClr val="605C5C"/>
                        </a:solidFill>
                        <a:latin typeface="+mn-lt"/>
                      </a:endParaRPr>
                    </a:p>
                    <a:p>
                      <a:pPr marL="176213" indent="-85725" fontAlgn="auto">
                        <a:spcBef>
                          <a:spcPts val="0"/>
                        </a:spcBef>
                        <a:spcAft>
                          <a:spcPts val="0"/>
                        </a:spcAft>
                        <a:buFontTx/>
                        <a:buChar char="-"/>
                        <a:tabLst/>
                        <a:defRPr/>
                      </a:pPr>
                      <a:endParaRPr lang="fr-CA" sz="900" b="0" kern="0" dirty="0">
                        <a:solidFill>
                          <a:srgbClr val="605C5C"/>
                        </a:solidFill>
                        <a:latin typeface="+mn-lt"/>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Information sur les nouvelles tendances en matière de gestion des ressources humaines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(69 %)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(66 %)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Engagements en environnement (49 %)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Échanges/réseautage avec d'autres entreprises pour connaître les actions qu’elles ont posées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(54 %)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Engagements en environnement (49 %)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Aide à l’innovation</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 primaire (50 %)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 secondaire (52 %)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(50 %)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Information sur les tendances de marché (comportement du client, concurrence, démographie, styles de vie, etc.)</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(57 %)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Commerce de détail (54 %)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bl>
          </a:graphicData>
        </a:graphic>
      </p:graphicFrame>
      <p:sp>
        <p:nvSpPr>
          <p:cNvPr id="16" name="ZoneTexte 15">
            <a:extLst>
              <a:ext uri="{FF2B5EF4-FFF2-40B4-BE49-F238E27FC236}">
                <a16:creationId xmlns:a16="http://schemas.microsoft.com/office/drawing/2014/main" id="{2450FBDA-1DFA-EAD1-9E96-5CE7F91CF9CE}"/>
              </a:ext>
            </a:extLst>
          </p:cNvPr>
          <p:cNvSpPr txBox="1"/>
          <p:nvPr>
            <p:custDataLst>
              <p:tags r:id="rId3"/>
            </p:custDataLst>
          </p:nvPr>
        </p:nvSpPr>
        <p:spPr>
          <a:xfrm>
            <a:off x="3604639" y="55680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graphicFrame>
        <p:nvGraphicFramePr>
          <p:cNvPr id="13" name="Table 3">
            <a:extLst>
              <a:ext uri="{FF2B5EF4-FFF2-40B4-BE49-F238E27FC236}">
                <a16:creationId xmlns:a16="http://schemas.microsoft.com/office/drawing/2014/main" id="{A783FCD7-2F31-395A-21D6-A062B479DF56}"/>
              </a:ext>
            </a:extLst>
          </p:cNvPr>
          <p:cNvGraphicFramePr>
            <a:graphicFrameLocks noGrp="1"/>
          </p:cNvGraphicFramePr>
          <p:nvPr>
            <p:custDataLst>
              <p:tags r:id="rId4"/>
            </p:custDataLst>
            <p:extLst>
              <p:ext uri="{D42A27DB-BD31-4B8C-83A1-F6EECF244321}">
                <p14:modId xmlns:p14="http://schemas.microsoft.com/office/powerpoint/2010/main" val="1462790594"/>
              </p:ext>
            </p:extLst>
          </p:nvPr>
        </p:nvGraphicFramePr>
        <p:xfrm>
          <a:off x="4690797" y="671568"/>
          <a:ext cx="4289252" cy="2600987"/>
        </p:xfrm>
        <a:graphic>
          <a:graphicData uri="http://schemas.openxmlformats.org/drawingml/2006/table">
            <a:tbl>
              <a:tblPr firstRow="1" bandRow="1">
                <a:tableStyleId>{073A0DAA-6AF3-43AB-8588-CEC1D06C72B9}</a:tableStyleId>
              </a:tblPr>
              <a:tblGrid>
                <a:gridCol w="1742087">
                  <a:extLst>
                    <a:ext uri="{9D8B030D-6E8A-4147-A177-3AD203B41FA5}">
                      <a16:colId xmlns:a16="http://schemas.microsoft.com/office/drawing/2014/main" val="20000"/>
                    </a:ext>
                  </a:extLst>
                </a:gridCol>
                <a:gridCol w="2547165">
                  <a:extLst>
                    <a:ext uri="{9D8B030D-6E8A-4147-A177-3AD203B41FA5}">
                      <a16:colId xmlns:a16="http://schemas.microsoft.com/office/drawing/2014/main" val="20001"/>
                    </a:ext>
                  </a:extLst>
                </a:gridCol>
              </a:tblGrid>
              <a:tr h="18512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baseline="0" noProof="0" dirty="0">
                          <a:solidFill>
                            <a:schemeClr val="tx1"/>
                          </a:solidFill>
                          <a:latin typeface="Calibri" panose="020F0502020204030204" pitchFamily="34" charset="0"/>
                          <a:cs typeface="Calibri" panose="020F0502020204030204" pitchFamily="34" charset="0"/>
                        </a:rPr>
                        <a:t>Besoins, aide ou assistance-conseil</a:t>
                      </a:r>
                      <a:endParaRPr lang="fr-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kern="1200" baseline="0" dirty="0">
                          <a:solidFill>
                            <a:schemeClr val="tx1"/>
                          </a:solidFill>
                          <a:latin typeface="Calibri" panose="020F0502020204030204" pitchFamily="34" charset="0"/>
                          <a:ea typeface="+mn-ea"/>
                          <a:cs typeface="Calibri" panose="020F0502020204030204" pitchFamily="34" charset="0"/>
                        </a:rPr>
                        <a:t>   </a:t>
                      </a:r>
                      <a:r>
                        <a:rPr lang="fr-CA" sz="1000" i="0" kern="1200" dirty="0">
                          <a:solidFill>
                            <a:schemeClr val="tx1"/>
                          </a:solidFill>
                          <a:latin typeface="Calibri" panose="020F0502020204030204" pitchFamily="34" charset="0"/>
                          <a:ea typeface="+mn-ea"/>
                          <a:cs typeface="Calibri" panose="020F0502020204030204" pitchFamily="34" charset="0"/>
                        </a:rPr>
                        <a:t>Écarts statistiquement significatifs</a:t>
                      </a:r>
                      <a:endParaRPr lang="fr-CA" sz="1000" b="1" i="0" kern="1200" baseline="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0" kern="1200" dirty="0">
                          <a:solidFill>
                            <a:srgbClr val="222223"/>
                          </a:solidFill>
                          <a:latin typeface="Calibri" panose="020F0502020204030204" pitchFamily="34" charset="0"/>
                          <a:ea typeface="+mn-ea"/>
                          <a:cs typeface="Calibri" panose="020F0502020204030204" pitchFamily="34" charset="0"/>
                        </a:rPr>
                        <a:t>Plan de formation ou de perfectionnement des dirigeants/des cadres</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(43 %)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(47 %)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25 %+ employés de moins de 25 ans (45 %)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999051589"/>
                  </a:ext>
                </a:extLst>
              </a:tr>
              <a:tr h="15946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Partage de main-d’œuvre avec d’autres entreprises (postes à temps partiel ou saisonniers)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tabLst/>
                        <a:defRPr/>
                      </a:pPr>
                      <a:r>
                        <a:rPr lang="fr-CA" sz="900" b="0" kern="0" dirty="0">
                          <a:solidFill>
                            <a:srgbClr val="605C5C"/>
                          </a:solidFill>
                          <a:latin typeface="+mn-lt"/>
                          <a:ea typeface="+mn-ea"/>
                          <a:cs typeface="+mn-cs"/>
                        </a:rPr>
                        <a:t>Hébergement, restauration et tourisme (61 %)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Aide à l’implantation des technologies numériques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Aucun écart</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Aide à l'implantation d'une politique gestion des ressources humaines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(39 %)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(44 %)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(41 %)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Diagnostic d’entreprise</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Aucun écart</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Aide à l’implantation du commerce en ligne</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Commerce de détail (39 %)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Aide au développement des marchés extérieurs à votre région</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 primaire (28 %)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bl>
          </a:graphicData>
        </a:graphic>
      </p:graphicFrame>
      <p:sp>
        <p:nvSpPr>
          <p:cNvPr id="15" name="ZoneTexte 14">
            <a:extLst>
              <a:ext uri="{FF2B5EF4-FFF2-40B4-BE49-F238E27FC236}">
                <a16:creationId xmlns:a16="http://schemas.microsoft.com/office/drawing/2014/main" id="{A8966C50-22BA-F727-E303-F0FC337D7B7D}"/>
              </a:ext>
            </a:extLst>
          </p:cNvPr>
          <p:cNvSpPr txBox="1"/>
          <p:nvPr>
            <p:custDataLst>
              <p:tags r:id="rId5"/>
            </p:custDataLst>
          </p:nvPr>
        </p:nvSpPr>
        <p:spPr>
          <a:xfrm>
            <a:off x="8104907" y="561185"/>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3" name="Rectangle 3">
            <a:extLst>
              <a:ext uri="{FF2B5EF4-FFF2-40B4-BE49-F238E27FC236}">
                <a16:creationId xmlns:a16="http://schemas.microsoft.com/office/drawing/2014/main" id="{AB240ED3-6E61-A704-1391-2B473690A6EE}"/>
              </a:ext>
            </a:extLst>
          </p:cNvPr>
          <p:cNvSpPr>
            <a:spLocks noChangeArrowheads="1"/>
          </p:cNvSpPr>
          <p:nvPr>
            <p:custDataLst>
              <p:tags r:id="rId6"/>
            </p:custDataLst>
          </p:nvPr>
        </p:nvSpPr>
        <p:spPr bwMode="auto">
          <a:xfrm>
            <a:off x="319087" y="14494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Besoins ou aide pour faire face aux enjeux (3/3)</a:t>
            </a:r>
          </a:p>
        </p:txBody>
      </p:sp>
      <p:sp>
        <p:nvSpPr>
          <p:cNvPr id="5" name="ZoneTexte 6">
            <a:extLst>
              <a:ext uri="{FF2B5EF4-FFF2-40B4-BE49-F238E27FC236}">
                <a16:creationId xmlns:a16="http://schemas.microsoft.com/office/drawing/2014/main" id="{F1B0CD96-5435-75B5-7B86-D2F3339706A0}"/>
              </a:ext>
            </a:extLst>
          </p:cNvPr>
          <p:cNvSpPr txBox="1"/>
          <p:nvPr>
            <p:custDataLst>
              <p:tags r:id="rId7"/>
            </p:custDataLst>
          </p:nvPr>
        </p:nvSpPr>
        <p:spPr>
          <a:xfrm>
            <a:off x="434008" y="4755994"/>
            <a:ext cx="796570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Q15. Quels principaux types de besoins, d´aide ou d´assistance-conseil seraient nécessaires pour aider votre entreprise pour faire face à ces enjeux</a:t>
            </a:r>
            <a:r>
              <a:rPr lang="fr-FR" sz="800" b="0" dirty="0">
                <a:solidFill>
                  <a:schemeClr val="bg1">
                    <a:lumMod val="50000"/>
                  </a:schemeClr>
                </a:solidFill>
                <a:latin typeface="Calibri" panose="020F0502020204030204" pitchFamily="34" charset="0"/>
                <a:cs typeface="Calibri" panose="020F0502020204030204" pitchFamily="34" charset="0"/>
              </a:rPr>
              <a:t>? </a:t>
            </a:r>
            <a:r>
              <a:rPr lang="fr-CA" sz="800" b="0" i="1" dirty="0">
                <a:solidFill>
                  <a:schemeClr val="bg1">
                    <a:lumMod val="50000"/>
                  </a:schemeClr>
                </a:solidFill>
                <a:latin typeface="Calibri" panose="020F0502020204030204" pitchFamily="34" charset="0"/>
                <a:cs typeface="Calibri" panose="020F0502020204030204" pitchFamily="34" charset="0"/>
              </a:rPr>
              <a:t>(Plusieurs mentions possibles)</a:t>
            </a:r>
          </a:p>
          <a:p>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(n=233).</a:t>
            </a:r>
          </a:p>
        </p:txBody>
      </p:sp>
    </p:spTree>
    <p:extLst>
      <p:ext uri="{BB962C8B-B14F-4D97-AF65-F5344CB8AC3E}">
        <p14:creationId xmlns:p14="http://schemas.microsoft.com/office/powerpoint/2010/main" val="222420378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49</a:t>
            </a:fld>
            <a:endParaRPr lang="fr-CA"/>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7. Cybersécurité</a:t>
            </a:r>
          </a:p>
        </p:txBody>
      </p:sp>
    </p:spTree>
    <p:extLst>
      <p:ext uri="{BB962C8B-B14F-4D97-AF65-F5344CB8AC3E}">
        <p14:creationId xmlns:p14="http://schemas.microsoft.com/office/powerpoint/2010/main" val="198086624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a:t>
            </a:fld>
            <a:endParaRPr lang="fr-CA"/>
          </a:p>
        </p:txBody>
      </p:sp>
      <p:sp>
        <p:nvSpPr>
          <p:cNvPr id="8" name="Rectangle 3">
            <a:extLst>
              <a:ext uri="{FF2B5EF4-FFF2-40B4-BE49-F238E27FC236}">
                <a16:creationId xmlns:a16="http://schemas.microsoft.com/office/drawing/2014/main" id="{2D0D13ED-C181-4C80-92D3-A6CA5AD662F5}"/>
              </a:ext>
            </a:extLst>
          </p:cNvPr>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Faits saillants (2/5) </a:t>
            </a:r>
          </a:p>
        </p:txBody>
      </p:sp>
      <p:sp>
        <p:nvSpPr>
          <p:cNvPr id="7" name="TextBox 4">
            <a:extLst>
              <a:ext uri="{FF2B5EF4-FFF2-40B4-BE49-F238E27FC236}">
                <a16:creationId xmlns:a16="http://schemas.microsoft.com/office/drawing/2014/main" id="{4AC107E8-759B-467B-9BAF-983A569E3917}"/>
              </a:ext>
            </a:extLst>
          </p:cNvPr>
          <p:cNvSpPr txBox="1"/>
          <p:nvPr>
            <p:custDataLst>
              <p:tags r:id="rId3"/>
            </p:custDataLst>
          </p:nvPr>
        </p:nvSpPr>
        <p:spPr>
          <a:xfrm>
            <a:off x="540690" y="671583"/>
            <a:ext cx="7987732" cy="3323987"/>
          </a:xfrm>
          <a:prstGeom prst="rect">
            <a:avLst/>
          </a:prstGeom>
        </p:spPr>
        <p:txBody>
          <a:bodyPr vert="horz" wrap="square" lIns="0" tIns="0" rIns="0" bIns="0" rtlCol="0">
            <a:spAutoFit/>
          </a:bodyPr>
          <a:lstStyle/>
          <a:p>
            <a:pPr algn="just" defTabSz="966788">
              <a:spcBef>
                <a:spcPts val="1200"/>
              </a:spcBef>
              <a:buClr>
                <a:srgbClr val="F46C31"/>
              </a:buClr>
            </a:pPr>
            <a:r>
              <a:rPr lang="fr-CA" sz="1100" dirty="0">
                <a:solidFill>
                  <a:srgbClr val="F46C31"/>
                </a:solidFill>
                <a:latin typeface="+mn-lt"/>
              </a:rPr>
              <a:t>Profil des emplois (suite)</a:t>
            </a:r>
          </a:p>
          <a:p>
            <a:pPr marL="231775" indent="-231775" algn="just" defTabSz="966788">
              <a:spcBef>
                <a:spcPts val="600"/>
              </a:spcBef>
              <a:buClr>
                <a:srgbClr val="F46C31"/>
              </a:buClr>
              <a:buFont typeface="Wingdings 3" panose="05040102010807070707" pitchFamily="18" charset="2"/>
              <a:buChar char=""/>
            </a:pPr>
            <a:r>
              <a:rPr lang="fr-FR" sz="1100" b="0" dirty="0">
                <a:solidFill>
                  <a:srgbClr val="222223"/>
                </a:solidFill>
                <a:latin typeface="+mn-lt"/>
              </a:rPr>
              <a:t>La main-d’œuvre est relativement âgée : </a:t>
            </a:r>
            <a:r>
              <a:rPr lang="fr-FR" sz="1100" dirty="0">
                <a:solidFill>
                  <a:srgbClr val="222223"/>
                </a:solidFill>
                <a:latin typeface="+mn-lt"/>
              </a:rPr>
              <a:t>30 % des employés ont moins de 35 ans </a:t>
            </a:r>
            <a:r>
              <a:rPr lang="fr-FR" sz="1100" b="0" dirty="0">
                <a:solidFill>
                  <a:srgbClr val="222223"/>
                </a:solidFill>
                <a:latin typeface="+mn-lt"/>
              </a:rPr>
              <a:t>(12 % moins de 25 ans) et </a:t>
            </a:r>
            <a:r>
              <a:rPr lang="fr-FR" sz="1100" dirty="0">
                <a:solidFill>
                  <a:srgbClr val="222223"/>
                </a:solidFill>
                <a:latin typeface="+mn-lt"/>
              </a:rPr>
              <a:t>30 % ont 55 ans et plus</a:t>
            </a:r>
            <a:r>
              <a:rPr lang="fr-FR" sz="1100" b="0" dirty="0">
                <a:solidFill>
                  <a:srgbClr val="222223"/>
                </a:solidFill>
                <a:latin typeface="+mn-lt"/>
              </a:rPr>
              <a:t>. Les employés du secteur primaire et du commerce de détail sont plus jeunes en moyenne, tandis ceux du secteur secondaire sont plus âgés.</a:t>
            </a: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Près de la moitié des employés (45 %) ont moins de 5 ans d’ancienneté et 22 % ont 15 ans et plus d’ancienneté.</a:t>
            </a:r>
            <a:endParaRPr lang="fr-FR" sz="1100" b="0" dirty="0">
              <a:solidFill>
                <a:srgbClr val="222223"/>
              </a:solidFill>
              <a:latin typeface="+mn-lt"/>
            </a:endParaRPr>
          </a:p>
          <a:p>
            <a:pPr marL="231775" indent="-231775" algn="just" defTabSz="966788">
              <a:spcBef>
                <a:spcPts val="600"/>
              </a:spcBef>
              <a:buClr>
                <a:srgbClr val="F46C31"/>
              </a:buClr>
              <a:buFont typeface="Wingdings 3" panose="05040102010807070707" pitchFamily="18" charset="2"/>
              <a:buChar char=""/>
            </a:pPr>
            <a:r>
              <a:rPr lang="fr-FR" sz="1100" dirty="0">
                <a:solidFill>
                  <a:srgbClr val="222223"/>
                </a:solidFill>
                <a:latin typeface="+mn-lt"/>
              </a:rPr>
              <a:t>52,8 % des emplois sont peu ou non qualifiés</a:t>
            </a:r>
            <a:r>
              <a:rPr lang="fr-FR" sz="1100" b="0" dirty="0">
                <a:solidFill>
                  <a:srgbClr val="222223"/>
                </a:solidFill>
                <a:latin typeface="+mn-lt"/>
              </a:rPr>
              <a:t>, c’est-à-dire qu’ils ne requièrent aucun diplôme ou seulement un diplôme d’études secondaires général, alors que </a:t>
            </a:r>
            <a:r>
              <a:rPr lang="fr-FR" sz="1100" dirty="0">
                <a:solidFill>
                  <a:srgbClr val="222223"/>
                </a:solidFill>
                <a:latin typeface="+mn-lt"/>
              </a:rPr>
              <a:t>12 % sont des emplois très qualifiés</a:t>
            </a:r>
            <a:r>
              <a:rPr lang="fr-FR" sz="1100" b="0" dirty="0">
                <a:solidFill>
                  <a:srgbClr val="222223"/>
                </a:solidFill>
                <a:latin typeface="+mn-lt"/>
              </a:rPr>
              <a:t>, qui requièrent une formation universitaire</a:t>
            </a:r>
            <a:r>
              <a:rPr lang="fr-CA" sz="1100" b="0" dirty="0">
                <a:solidFill>
                  <a:srgbClr val="222223"/>
                </a:solidFill>
                <a:latin typeface="+mn-lt"/>
                <a:cs typeface="Calibri" panose="020F0502020204030204" pitchFamily="34" charset="0"/>
              </a:rPr>
              <a:t>. </a:t>
            </a:r>
            <a:r>
              <a:rPr lang="fr-CA" sz="1100" b="0" dirty="0">
                <a:solidFill>
                  <a:srgbClr val="222223"/>
                </a:solidFill>
                <a:latin typeface="+mn-lt"/>
              </a:rPr>
              <a:t>On trouve davantage d’emplois peu ou non qualifiés dans le secteur primaire, le secteur hébergement, restauration et tourisme ainsi que le commerce de détail. Quant aux secteurs public et parapublic et aux autres services du secteur tertiaire, on y trouve davantage d’emplois très qualifiés.</a:t>
            </a:r>
            <a:endParaRPr lang="fr-CA" sz="1100" b="0" dirty="0">
              <a:solidFill>
                <a:srgbClr val="222223"/>
              </a:solidFill>
              <a:latin typeface="+mn-lt"/>
              <a:cs typeface="Calibri" panose="020F0502020204030204" pitchFamily="34" charset="0"/>
            </a:endParaRPr>
          </a:p>
          <a:p>
            <a:pPr algn="just" defTabSz="966788">
              <a:spcBef>
                <a:spcPts val="1200"/>
              </a:spcBef>
              <a:buClr>
                <a:srgbClr val="F46C31"/>
              </a:buClr>
            </a:pPr>
            <a:r>
              <a:rPr lang="fr-CA" sz="1100" dirty="0">
                <a:solidFill>
                  <a:srgbClr val="F46C31"/>
                </a:solidFill>
                <a:latin typeface="+mn-lt"/>
              </a:rPr>
              <a:t>Prévisions en matière d’emplois</a:t>
            </a: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Respectivement 75 %, 68 % et 67 % des entreprises répondantes en mesure de répondre auront au moins un emploi à combler en 2023, 2024 et 2025</a:t>
            </a:r>
            <a:r>
              <a:rPr lang="fr-CA" sz="1100" b="0" dirty="0">
                <a:latin typeface="+mn-lt"/>
                <a:cs typeface="Calibri" panose="020F0502020204030204" pitchFamily="34" charset="0"/>
              </a:rPr>
              <a:t>.</a:t>
            </a: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a:t>
            </a:r>
            <a:r>
              <a:rPr lang="fr-CA" sz="1100" dirty="0">
                <a:solidFill>
                  <a:srgbClr val="222223"/>
                </a:solidFill>
                <a:latin typeface="Calibri" panose="020F0502020204030204" pitchFamily="34" charset="0"/>
                <a:cs typeface="Calibri" panose="020F0502020204030204" pitchFamily="34" charset="0"/>
              </a:rPr>
              <a:t>nombre moyen prévu d’emplois à combler </a:t>
            </a:r>
            <a:r>
              <a:rPr lang="fr-CA" sz="1100" b="0" dirty="0">
                <a:solidFill>
                  <a:srgbClr val="222223"/>
                </a:solidFill>
                <a:latin typeface="Calibri" panose="020F0502020204030204" pitchFamily="34" charset="0"/>
                <a:cs typeface="Calibri" panose="020F0502020204030204" pitchFamily="34" charset="0"/>
              </a:rPr>
              <a:t>par entreprise sera </a:t>
            </a:r>
            <a:r>
              <a:rPr lang="fr-CA" sz="1100" dirty="0">
                <a:solidFill>
                  <a:srgbClr val="222223"/>
                </a:solidFill>
                <a:latin typeface="Calibri" panose="020F0502020204030204" pitchFamily="34" charset="0"/>
                <a:cs typeface="Calibri" panose="020F0502020204030204" pitchFamily="34" charset="0"/>
              </a:rPr>
              <a:t>3,7 en 2023, 2,7 en 2024 et 3,0 en 2025</a:t>
            </a:r>
            <a:r>
              <a:rPr lang="fr-CA" sz="1100" b="0" dirty="0">
                <a:solidFill>
                  <a:srgbClr val="222223"/>
                </a:solidFill>
                <a:latin typeface="Calibri" panose="020F0502020204030204" pitchFamily="34" charset="0"/>
                <a:cs typeface="Calibri" panose="020F0502020204030204" pitchFamily="34" charset="0"/>
              </a:rPr>
              <a:t>. Une projection incluant les répondants qui n’étaient pas en mesure de fournir une réponse (donc, le total des 233 répondants) montre qu’il y aura respectivement </a:t>
            </a:r>
            <a:r>
              <a:rPr lang="fr-CA" sz="1100" dirty="0">
                <a:solidFill>
                  <a:srgbClr val="222223"/>
                </a:solidFill>
                <a:latin typeface="Calibri" panose="020F0502020204030204" pitchFamily="34" charset="0"/>
                <a:cs typeface="Calibri" panose="020F0502020204030204" pitchFamily="34" charset="0"/>
              </a:rPr>
              <a:t>861, 636 et 695 emplois à combler pour chacune des trois années</a:t>
            </a:r>
            <a:r>
              <a:rPr lang="fr-CA" sz="1100" b="0" dirty="0">
                <a:solidFill>
                  <a:srgbClr val="222223"/>
                </a:solidFill>
                <a:latin typeface="Calibri" panose="020F0502020204030204" pitchFamily="34" charset="0"/>
                <a:cs typeface="Calibri" panose="020F0502020204030204" pitchFamily="34" charset="0"/>
              </a:rPr>
              <a:t>, pour un grand total de 2 192.</a:t>
            </a:r>
            <a:endParaRPr lang="fr-CA" sz="1100" b="0" dirty="0">
              <a:latin typeface="+mn-lt"/>
              <a:cs typeface="Calibri" panose="020F0502020204030204" pitchFamily="34" charset="0"/>
            </a:endParaRP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mn-lt"/>
                <a:cs typeface="Calibri" panose="020F0502020204030204" pitchFamily="34" charset="0"/>
              </a:rPr>
              <a:t>Ce nombre d’emplois à combler se répartit ainsi, selon le niveau de qualification : 11 % d’</a:t>
            </a:r>
            <a:r>
              <a:rPr lang="fr-CA" sz="1100" b="0" dirty="0">
                <a:solidFill>
                  <a:srgbClr val="222223"/>
                </a:solidFill>
                <a:latin typeface="Calibri" panose="020F0502020204030204" pitchFamily="34" charset="0"/>
                <a:cs typeface="Calibri" panose="020F0502020204030204" pitchFamily="34" charset="0"/>
              </a:rPr>
              <a:t>emplois très qualifiés, 35 % d’emplois qualifiés ou semi qualifiés et 54 % d’emplois peu ou non qualifiés. </a:t>
            </a:r>
            <a:endParaRPr lang="fr-CA" sz="1100" b="0" dirty="0">
              <a:latin typeface="+mn-lt"/>
              <a:cs typeface="Calibri" panose="020F0502020204030204" pitchFamily="34" charset="0"/>
            </a:endParaRPr>
          </a:p>
        </p:txBody>
      </p:sp>
    </p:spTree>
    <p:extLst>
      <p:ext uri="{BB962C8B-B14F-4D97-AF65-F5344CB8AC3E}">
        <p14:creationId xmlns:p14="http://schemas.microsoft.com/office/powerpoint/2010/main" val="169570856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1650386792"/>
              </p:ext>
            </p:extLst>
          </p:nvPr>
        </p:nvGraphicFramePr>
        <p:xfrm>
          <a:off x="1672272" y="2035845"/>
          <a:ext cx="3092018" cy="2335648"/>
        </p:xfrm>
        <a:graphic>
          <a:graphicData uri="http://schemas.openxmlformats.org/drawingml/2006/chart">
            <c:chart xmlns:c="http://schemas.openxmlformats.org/drawingml/2006/chart" xmlns:r="http://schemas.openxmlformats.org/officeDocument/2006/relationships" r:id="rId12"/>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50</a:t>
            </a:fld>
            <a:endParaRPr lang="fr-CA"/>
          </a:p>
        </p:txBody>
      </p:sp>
      <p:sp>
        <p:nvSpPr>
          <p:cNvPr id="7" name="Rectangle 3"/>
          <p:cNvSpPr>
            <a:spLocks noChangeArrowheads="1"/>
          </p:cNvSpPr>
          <p:nvPr>
            <p:custDataLst>
              <p:tags r:id="rId3"/>
            </p:custDataLst>
          </p:nvPr>
        </p:nvSpPr>
        <p:spPr bwMode="auto">
          <a:xfrm>
            <a:off x="352775" y="166698"/>
            <a:ext cx="7851749"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Connaissance de la loi 25 </a:t>
            </a:r>
          </a:p>
        </p:txBody>
      </p:sp>
      <p:sp>
        <p:nvSpPr>
          <p:cNvPr id="14" name="TextBox 1">
            <a:extLst>
              <a:ext uri="{FF2B5EF4-FFF2-40B4-BE49-F238E27FC236}">
                <a16:creationId xmlns:a16="http://schemas.microsoft.com/office/drawing/2014/main" id="{5FDCE59D-ECB6-4674-9EEE-439F46F3D54B}"/>
              </a:ext>
            </a:extLst>
          </p:cNvPr>
          <p:cNvSpPr txBox="1"/>
          <p:nvPr>
            <p:custDataLst>
              <p:tags r:id="rId4"/>
            </p:custDataLst>
          </p:nvPr>
        </p:nvSpPr>
        <p:spPr>
          <a:xfrm>
            <a:off x="352775" y="772007"/>
            <a:ext cx="8361855" cy="1231106"/>
          </a:xfrm>
          <a:prstGeom prst="rect">
            <a:avLst/>
          </a:prstGeom>
        </p:spPr>
        <p:txBody>
          <a:bodyPr vert="horz" wrap="square" lIns="91440" tIns="0" rIns="91440" bIns="0" rtlCol="0">
            <a:spAutoFit/>
          </a:bodyPr>
          <a:lstStyle/>
          <a:p>
            <a:pPr marL="4763" algn="just">
              <a:lnSpc>
                <a:spcPts val="1300"/>
              </a:lnSpc>
              <a:spcAft>
                <a:spcPts val="500"/>
              </a:spcAft>
            </a:pPr>
            <a:r>
              <a:rPr lang="fr-FR" sz="1100" b="0" dirty="0">
                <a:latin typeface="Calibri" panose="020F0502020204030204" pitchFamily="34" charset="0"/>
                <a:cs typeface="Calibri" panose="020F0502020204030204" pitchFamily="34" charset="0"/>
              </a:rPr>
              <a:t>Un peu moins du tiers des entreprises répondantes sont </a:t>
            </a:r>
            <a:r>
              <a:rPr lang="fr-CA" sz="1100" b="0" dirty="0">
                <a:latin typeface="Calibri" panose="020F0502020204030204" pitchFamily="34" charset="0"/>
                <a:cs typeface="Calibri" panose="020F0502020204030204" pitchFamily="34" charset="0"/>
              </a:rPr>
              <a:t>au courant de l´entrée en vigueur, en septembre 2023, de la loi 25 modernisant des dispositions législatives en matière de protection des renseignements personnels. Cette loi nécessitera que les entreprises se dotent d´une politique en matière de protection des données et de cybersécurité.</a:t>
            </a:r>
          </a:p>
          <a:p>
            <a:pPr marL="4763" algn="just">
              <a:lnSpc>
                <a:spcPts val="1300"/>
              </a:lnSpc>
              <a:spcAft>
                <a:spcPts val="500"/>
              </a:spcAft>
            </a:pPr>
            <a:r>
              <a:rPr lang="fr-CA" sz="1100" b="0" dirty="0">
                <a:latin typeface="Calibri" panose="020F0502020204030204" pitchFamily="34" charset="0"/>
                <a:cs typeface="Calibri" panose="020F0502020204030204" pitchFamily="34" charset="0"/>
              </a:rPr>
              <a:t>Parmi les segments plus au courant de la venue de la loi 25 que la moyenne, mentionnons notamment celles des secteurs public et parapublic, ayant 15 employés ou plus et </a:t>
            </a:r>
            <a:r>
              <a:rPr lang="fr-CA" sz="1100" b="0" i="0" u="none" strike="noStrike" kern="1200" dirty="0">
                <a:solidFill>
                  <a:schemeClr val="tx1"/>
                </a:solidFill>
                <a:effectLst/>
                <a:latin typeface="+mn-lt"/>
                <a:ea typeface="+mn-ea"/>
                <a:cs typeface="+mn-cs"/>
              </a:rPr>
              <a:t>qui ont pris des e</a:t>
            </a:r>
            <a:r>
              <a:rPr lang="fr-CA" sz="1100" b="0" kern="1200" dirty="0">
                <a:solidFill>
                  <a:schemeClr val="tx1"/>
                </a:solidFill>
                <a:effectLst/>
                <a:latin typeface="+mn-lt"/>
                <a:ea typeface="Tahoma" panose="020B0604030504040204" pitchFamily="34" charset="0"/>
                <a:cs typeface="Tahoma" panose="020B0604030504040204" pitchFamily="34" charset="0"/>
              </a:rPr>
              <a:t>ngagements en matière de réduction de leur empreinte environnementale. À l’opposé, les entreprises des secteurs primaire et secondaire et celles </a:t>
            </a:r>
            <a:r>
              <a:rPr lang="fr-CA" sz="1100" b="0" i="0" u="none" strike="noStrike" kern="1200" dirty="0">
                <a:solidFill>
                  <a:schemeClr val="tx1"/>
                </a:solidFill>
                <a:effectLst/>
                <a:latin typeface="+mn-lt"/>
                <a:ea typeface="+mn-ea"/>
                <a:cs typeface="+mn-cs"/>
              </a:rPr>
              <a:t>qui n’ont pas pris d’e</a:t>
            </a:r>
            <a:r>
              <a:rPr lang="fr-CA" sz="1100" b="0" kern="1200" dirty="0">
                <a:solidFill>
                  <a:schemeClr val="tx1"/>
                </a:solidFill>
                <a:effectLst/>
                <a:latin typeface="+mn-lt"/>
                <a:ea typeface="Tahoma" panose="020B0604030504040204" pitchFamily="34" charset="0"/>
                <a:cs typeface="Tahoma" panose="020B0604030504040204" pitchFamily="34" charset="0"/>
              </a:rPr>
              <a:t>ngagements en matière de réduction de leur empreinte environnementale sont moins au courant que la moyenne.</a:t>
            </a:r>
            <a:endParaRPr lang="fr-FR" sz="1100" b="0" dirty="0">
              <a:latin typeface="Calibri" panose="020F0502020204030204" pitchFamily="34" charset="0"/>
              <a:cs typeface="Calibri" panose="020F0502020204030204" pitchFamily="34" charset="0"/>
            </a:endParaRPr>
          </a:p>
        </p:txBody>
      </p:sp>
      <p:sp>
        <p:nvSpPr>
          <p:cNvPr id="13" name="TextBox 1">
            <a:extLst>
              <a:ext uri="{FF2B5EF4-FFF2-40B4-BE49-F238E27FC236}">
                <a16:creationId xmlns:a16="http://schemas.microsoft.com/office/drawing/2014/main" id="{FD1B4624-7A2E-4564-B746-6B6575362604}"/>
              </a:ext>
            </a:extLst>
          </p:cNvPr>
          <p:cNvSpPr txBox="1"/>
          <p:nvPr>
            <p:custDataLst>
              <p:tags r:id="rId5"/>
            </p:custDataLst>
          </p:nvPr>
        </p:nvSpPr>
        <p:spPr>
          <a:xfrm>
            <a:off x="373823" y="2419789"/>
            <a:ext cx="1444290" cy="800219"/>
          </a:xfrm>
          <a:prstGeom prst="rect">
            <a:avLst/>
          </a:prstGeom>
        </p:spPr>
        <p:txBody>
          <a:bodyPr vert="horz" wrap="square" lIns="0" tIns="0" rIns="0" bIns="0" rtlCol="0">
            <a:spAutoFit/>
          </a:bodyPr>
          <a:lstStyle/>
          <a:p>
            <a:pPr marL="4763" algn="ctr"/>
            <a:r>
              <a:rPr lang="fr-CA" sz="1300" b="0" dirty="0">
                <a:solidFill>
                  <a:srgbClr val="F46C31"/>
                </a:solidFill>
                <a:latin typeface="+mj-lt"/>
              </a:rPr>
              <a:t>Au courant de l´entrée en vigueur, en septembre 2023, de la loi 25 </a:t>
            </a:r>
          </a:p>
        </p:txBody>
      </p:sp>
      <p:sp>
        <p:nvSpPr>
          <p:cNvPr id="4" name="ZoneTexte 3">
            <a:extLst>
              <a:ext uri="{FF2B5EF4-FFF2-40B4-BE49-F238E27FC236}">
                <a16:creationId xmlns:a16="http://schemas.microsoft.com/office/drawing/2014/main" id="{F2AFA48F-254A-50F5-3F22-7001440E6023}"/>
              </a:ext>
            </a:extLst>
          </p:cNvPr>
          <p:cNvSpPr txBox="1"/>
          <p:nvPr>
            <p:custDataLst>
              <p:tags r:id="rId6"/>
            </p:custDataLst>
          </p:nvPr>
        </p:nvSpPr>
        <p:spPr>
          <a:xfrm>
            <a:off x="352775" y="4612480"/>
            <a:ext cx="764738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Q16. Êtes-vous au courant de l´entrée en vigueur, en septembre 2023, de la loi 25 modernisant des dispositions législatives en matière de protection des renseignements personnels? Cette loi fera en sorte que les entreprises devront se doter d´une politique en matière de protection des données et de cybersécurité.</a:t>
            </a:r>
            <a:br>
              <a:rPr lang="fr-FR" sz="800" b="0" dirty="0">
                <a:solidFill>
                  <a:schemeClr val="bg1">
                    <a:lumMod val="50000"/>
                  </a:schemeClr>
                </a:solidFill>
                <a:latin typeface="Calibri" panose="020F0502020204030204" pitchFamily="34" charset="0"/>
                <a:cs typeface="Calibri" panose="020F0502020204030204" pitchFamily="34" charset="0"/>
              </a:rPr>
            </a:br>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 = 233).</a:t>
            </a:r>
          </a:p>
        </p:txBody>
      </p:sp>
      <p:sp>
        <p:nvSpPr>
          <p:cNvPr id="20" name="ZoneTexte 19">
            <a:extLst>
              <a:ext uri="{FF2B5EF4-FFF2-40B4-BE49-F238E27FC236}">
                <a16:creationId xmlns:a16="http://schemas.microsoft.com/office/drawing/2014/main" id="{448F0CDF-3B0A-0BB3-7919-695671E14B86}"/>
              </a:ext>
            </a:extLst>
          </p:cNvPr>
          <p:cNvSpPr txBox="1"/>
          <p:nvPr>
            <p:custDataLst>
              <p:tags r:id="rId7"/>
            </p:custDataLst>
          </p:nvPr>
        </p:nvSpPr>
        <p:spPr>
          <a:xfrm>
            <a:off x="4784100" y="2519982"/>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21" name="ZoneTexte 20">
            <a:extLst>
              <a:ext uri="{FF2B5EF4-FFF2-40B4-BE49-F238E27FC236}">
                <a16:creationId xmlns:a16="http://schemas.microsoft.com/office/drawing/2014/main" id="{D755BF82-3D64-EFA4-9E9D-479D4E22F140}"/>
              </a:ext>
            </a:extLst>
          </p:cNvPr>
          <p:cNvSpPr txBox="1"/>
          <p:nvPr>
            <p:custDataLst>
              <p:tags r:id="rId8"/>
            </p:custDataLst>
          </p:nvPr>
        </p:nvSpPr>
        <p:spPr>
          <a:xfrm>
            <a:off x="4764290" y="3430194"/>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3" name="Rectangle: Rounded Corners 21">
            <a:extLst>
              <a:ext uri="{FF2B5EF4-FFF2-40B4-BE49-F238E27FC236}">
                <a16:creationId xmlns:a16="http://schemas.microsoft.com/office/drawing/2014/main" id="{9AE28D80-EEBB-7199-6587-66851DBEB4AC}"/>
              </a:ext>
            </a:extLst>
          </p:cNvPr>
          <p:cNvSpPr/>
          <p:nvPr>
            <p:custDataLst>
              <p:tags r:id="rId9"/>
            </p:custDataLst>
          </p:nvPr>
        </p:nvSpPr>
        <p:spPr>
          <a:xfrm>
            <a:off x="5496645" y="2454745"/>
            <a:ext cx="2307692" cy="72176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(56 %)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(44 %)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(49 %)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(38 %)</a:t>
            </a:r>
          </a:p>
        </p:txBody>
      </p:sp>
      <p:sp>
        <p:nvSpPr>
          <p:cNvPr id="8" name="Rectangle: Rounded Corners 21">
            <a:extLst>
              <a:ext uri="{FF2B5EF4-FFF2-40B4-BE49-F238E27FC236}">
                <a16:creationId xmlns:a16="http://schemas.microsoft.com/office/drawing/2014/main" id="{0C72904E-BBD3-F426-C24C-7DD00C050F41}"/>
              </a:ext>
            </a:extLst>
          </p:cNvPr>
          <p:cNvSpPr/>
          <p:nvPr>
            <p:custDataLst>
              <p:tags r:id="rId10"/>
            </p:custDataLst>
          </p:nvPr>
        </p:nvSpPr>
        <p:spPr>
          <a:xfrm>
            <a:off x="5488178" y="3352216"/>
            <a:ext cx="2307692" cy="72176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bas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(6 %)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secondaire (13 %)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Propriétaire de l’entreprise (20 %)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Pas d’engagements en environnement (18 %)</a:t>
            </a:r>
          </a:p>
        </p:txBody>
      </p:sp>
    </p:spTree>
    <p:extLst>
      <p:ext uri="{BB962C8B-B14F-4D97-AF65-F5344CB8AC3E}">
        <p14:creationId xmlns:p14="http://schemas.microsoft.com/office/powerpoint/2010/main" val="72105675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51</a:t>
            </a:fld>
            <a:endParaRPr lang="fr-CA"/>
          </a:p>
        </p:txBody>
      </p:sp>
      <p:graphicFrame>
        <p:nvGraphicFramePr>
          <p:cNvPr id="5" name="Graphique 4">
            <a:extLst>
              <a:ext uri="{FF2B5EF4-FFF2-40B4-BE49-F238E27FC236}">
                <a16:creationId xmlns:a16="http://schemas.microsoft.com/office/drawing/2014/main" id="{43285239-1AD5-48B4-B9A5-DDC3C77A7EC8}"/>
              </a:ext>
            </a:extLst>
          </p:cNvPr>
          <p:cNvGraphicFramePr/>
          <p:nvPr>
            <p:custDataLst>
              <p:tags r:id="rId2"/>
            </p:custDataLst>
            <p:extLst>
              <p:ext uri="{D42A27DB-BD31-4B8C-83A1-F6EECF244321}">
                <p14:modId xmlns:p14="http://schemas.microsoft.com/office/powerpoint/2010/main" val="3572822188"/>
              </p:ext>
            </p:extLst>
          </p:nvPr>
        </p:nvGraphicFramePr>
        <p:xfrm>
          <a:off x="118165" y="2108934"/>
          <a:ext cx="5399404" cy="1192965"/>
        </p:xfrm>
        <a:graphic>
          <a:graphicData uri="http://schemas.openxmlformats.org/drawingml/2006/chart">
            <c:chart xmlns:c="http://schemas.openxmlformats.org/drawingml/2006/chart" xmlns:r="http://schemas.openxmlformats.org/officeDocument/2006/relationships" r:id="rId14"/>
          </a:graphicData>
        </a:graphic>
      </p:graphicFrame>
      <p:sp>
        <p:nvSpPr>
          <p:cNvPr id="29" name="ZoneTexte 28">
            <a:extLst>
              <a:ext uri="{FF2B5EF4-FFF2-40B4-BE49-F238E27FC236}">
                <a16:creationId xmlns:a16="http://schemas.microsoft.com/office/drawing/2014/main" id="{D16C9C23-8550-42C3-AD06-861F4A831112}"/>
              </a:ext>
            </a:extLst>
          </p:cNvPr>
          <p:cNvSpPr txBox="1"/>
          <p:nvPr>
            <p:custDataLst>
              <p:tags r:id="rId3"/>
            </p:custDataLst>
          </p:nvPr>
        </p:nvSpPr>
        <p:spPr>
          <a:xfrm>
            <a:off x="4997479" y="2738935"/>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NSP : 8 %</a:t>
            </a:r>
          </a:p>
        </p:txBody>
      </p:sp>
      <p:sp>
        <p:nvSpPr>
          <p:cNvPr id="24" name="Rectangle 3">
            <a:extLst>
              <a:ext uri="{FF2B5EF4-FFF2-40B4-BE49-F238E27FC236}">
                <a16:creationId xmlns:a16="http://schemas.microsoft.com/office/drawing/2014/main" id="{5216753C-D7D6-41EB-BF65-D52C4F1F1FE9}"/>
              </a:ext>
            </a:extLst>
          </p:cNvPr>
          <p:cNvSpPr>
            <a:spLocks noChangeArrowheads="1"/>
          </p:cNvSpPr>
          <p:nvPr>
            <p:custDataLst>
              <p:tags r:id="rId4"/>
            </p:custDataLst>
          </p:nvPr>
        </p:nvSpPr>
        <p:spPr bwMode="auto">
          <a:xfrm>
            <a:off x="319087" y="176087"/>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Évaluation du risque d´incidents de sécurité informatique</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 </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26" name="TextBox 1">
            <a:extLst>
              <a:ext uri="{FF2B5EF4-FFF2-40B4-BE49-F238E27FC236}">
                <a16:creationId xmlns:a16="http://schemas.microsoft.com/office/drawing/2014/main" id="{E8ADCA6E-442F-4DBF-BFEF-F77EE2EA3D10}"/>
              </a:ext>
            </a:extLst>
          </p:cNvPr>
          <p:cNvSpPr txBox="1"/>
          <p:nvPr>
            <p:custDataLst>
              <p:tags r:id="rId5"/>
            </p:custDataLst>
          </p:nvPr>
        </p:nvSpPr>
        <p:spPr>
          <a:xfrm>
            <a:off x="399458" y="781385"/>
            <a:ext cx="8355922" cy="884858"/>
          </a:xfrm>
          <a:prstGeom prst="rect">
            <a:avLst/>
          </a:prstGeom>
        </p:spPr>
        <p:txBody>
          <a:bodyPr vert="horz" wrap="square" lIns="91440" tIns="0" rIns="91440" bIns="0" rtlCol="0">
            <a:spAutoFit/>
          </a:bodyPr>
          <a:lstStyle/>
          <a:p>
            <a:pPr marL="4763" algn="just">
              <a:lnSpc>
                <a:spcPts val="1300"/>
              </a:lnSpc>
              <a:spcAft>
                <a:spcPts val="400"/>
              </a:spcAft>
            </a:pPr>
            <a:r>
              <a:rPr lang="fr-FR" sz="1100" b="0" dirty="0">
                <a:latin typeface="Calibri" panose="020F0502020204030204" pitchFamily="34" charset="0"/>
                <a:cs typeface="Calibri" panose="020F0502020204030204" pitchFamily="34" charset="0"/>
              </a:rPr>
              <a:t>Un peu plus de la moitié des répondants (53 %) évaluent comme </a:t>
            </a:r>
            <a:r>
              <a:rPr lang="fr-FR" sz="1100" b="0" i="1" dirty="0">
                <a:latin typeface="Calibri" panose="020F0502020204030204" pitchFamily="34" charset="0"/>
                <a:cs typeface="Calibri" panose="020F0502020204030204" pitchFamily="34" charset="0"/>
              </a:rPr>
              <a:t>très important </a:t>
            </a:r>
            <a:r>
              <a:rPr lang="fr-FR" sz="1100" b="0" dirty="0">
                <a:latin typeface="Calibri" panose="020F0502020204030204" pitchFamily="34" charset="0"/>
                <a:cs typeface="Calibri" panose="020F0502020204030204" pitchFamily="34" charset="0"/>
              </a:rPr>
              <a:t>ou </a:t>
            </a:r>
            <a:r>
              <a:rPr lang="fr-FR" sz="1100" b="0" i="1" dirty="0">
                <a:latin typeface="Calibri" panose="020F0502020204030204" pitchFamily="34" charset="0"/>
                <a:cs typeface="Calibri" panose="020F0502020204030204" pitchFamily="34" charset="0"/>
              </a:rPr>
              <a:t>assez important </a:t>
            </a:r>
            <a:r>
              <a:rPr lang="fr-FR" sz="1100" b="0" dirty="0">
                <a:latin typeface="Calibri" panose="020F0502020204030204" pitchFamily="34" charset="0"/>
                <a:cs typeface="Calibri" panose="020F0502020204030204" pitchFamily="34" charset="0"/>
              </a:rPr>
              <a:t>le risque </a:t>
            </a:r>
            <a:r>
              <a:rPr lang="fr-CA" sz="1100" b="0" dirty="0">
                <a:latin typeface="Calibri" panose="020F0502020204030204" pitchFamily="34" charset="0"/>
                <a:cs typeface="Calibri" panose="020F0502020204030204" pitchFamily="34" charset="0"/>
              </a:rPr>
              <a:t>que leur entreprise fasse l’objet d´incidents de sécurité informatique (intrusions, piratage, rançons, etc.</a:t>
            </a:r>
            <a:r>
              <a:rPr lang="fr-FR" sz="1100" b="0" dirty="0">
                <a:latin typeface="Calibri" panose="020F0502020204030204" pitchFamily="34" charset="0"/>
                <a:cs typeface="Calibri" panose="020F0502020204030204" pitchFamily="34" charset="0"/>
              </a:rPr>
              <a:t>). Précisons qu’il y a moins de </a:t>
            </a:r>
            <a:r>
              <a:rPr lang="fr-FR" sz="1100" b="0" i="1" dirty="0">
                <a:latin typeface="Calibri" panose="020F0502020204030204" pitchFamily="34" charset="0"/>
                <a:cs typeface="Calibri" panose="020F0502020204030204" pitchFamily="34" charset="0"/>
              </a:rPr>
              <a:t>très important </a:t>
            </a:r>
            <a:r>
              <a:rPr lang="fr-FR" sz="1100" b="0" dirty="0">
                <a:latin typeface="Calibri" panose="020F0502020204030204" pitchFamily="34" charset="0"/>
                <a:cs typeface="Calibri" panose="020F0502020204030204" pitchFamily="34" charset="0"/>
              </a:rPr>
              <a:t>(23 %) que d’</a:t>
            </a:r>
            <a:r>
              <a:rPr lang="fr-FR" sz="1100" b="0" i="1" dirty="0">
                <a:latin typeface="Calibri" panose="020F0502020204030204" pitchFamily="34" charset="0"/>
                <a:cs typeface="Calibri" panose="020F0502020204030204" pitchFamily="34" charset="0"/>
              </a:rPr>
              <a:t>assez important </a:t>
            </a:r>
            <a:r>
              <a:rPr lang="fr-FR" sz="1100" b="0" dirty="0">
                <a:latin typeface="Calibri" panose="020F0502020204030204" pitchFamily="34" charset="0"/>
                <a:cs typeface="Calibri" panose="020F0502020204030204" pitchFamily="34" charset="0"/>
              </a:rPr>
              <a:t>(30 %).</a:t>
            </a:r>
          </a:p>
          <a:p>
            <a:pPr marL="4763" algn="just">
              <a:lnSpc>
                <a:spcPts val="1300"/>
              </a:lnSpc>
              <a:spcAft>
                <a:spcPts val="400"/>
              </a:spcAft>
            </a:pPr>
            <a:r>
              <a:rPr lang="fr-FR" sz="1100" b="0" dirty="0">
                <a:latin typeface="Calibri" panose="020F0502020204030204" pitchFamily="34" charset="0"/>
                <a:cs typeface="Calibri" panose="020F0502020204030204" pitchFamily="34" charset="0"/>
              </a:rPr>
              <a:t>Peu d’écarts significatifs sont observés. Le risque est perçu plus important que la moyenne par les répondants des secteurs public et parapublic et moins important que la moyenne par celles du secteur primaire.</a:t>
            </a:r>
            <a:endParaRPr lang="fr-CA" sz="1100" b="0" dirty="0">
              <a:latin typeface="Calibri" panose="020F0502020204030204" pitchFamily="34" charset="0"/>
              <a:cs typeface="Calibri" panose="020F0502020204030204" pitchFamily="34" charset="0"/>
            </a:endParaRPr>
          </a:p>
        </p:txBody>
      </p:sp>
      <p:sp>
        <p:nvSpPr>
          <p:cNvPr id="3" name="ZoneTexte 6">
            <a:extLst>
              <a:ext uri="{FF2B5EF4-FFF2-40B4-BE49-F238E27FC236}">
                <a16:creationId xmlns:a16="http://schemas.microsoft.com/office/drawing/2014/main" id="{C6FECB9F-1577-4A2F-61C9-022643E67A0F}"/>
              </a:ext>
            </a:extLst>
          </p:cNvPr>
          <p:cNvSpPr txBox="1"/>
          <p:nvPr>
            <p:custDataLst>
              <p:tags r:id="rId6"/>
            </p:custDataLst>
          </p:nvPr>
        </p:nvSpPr>
        <p:spPr>
          <a:xfrm>
            <a:off x="332836" y="4741779"/>
            <a:ext cx="7671821"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Q17. Quelle est votre évaluation du risque que votre entreprise fasse l’objet d´incidents de sécurité informatique, par exemple intrusions, piratage, rançons, etc.? Ce risque est-il :</a:t>
            </a:r>
            <a:r>
              <a:rPr lang="fr-FR" sz="800" b="0" dirty="0">
                <a:solidFill>
                  <a:schemeClr val="bg1">
                    <a:lumMod val="50000"/>
                  </a:schemeClr>
                </a:solidFill>
                <a:latin typeface="Calibri" panose="020F0502020204030204" pitchFamily="34" charset="0"/>
                <a:cs typeface="Calibri" panose="020F0502020204030204" pitchFamily="34" charset="0"/>
              </a:rPr>
              <a:t> </a:t>
            </a:r>
            <a:r>
              <a:rPr lang="fr-CA" sz="800" b="0" dirty="0">
                <a:solidFill>
                  <a:schemeClr val="bg1">
                    <a:lumMod val="50000"/>
                  </a:schemeClr>
                </a:solidFill>
                <a:latin typeface="Calibri" panose="020F0502020204030204" pitchFamily="34" charset="0"/>
                <a:cs typeface="Calibri" panose="020F0502020204030204" pitchFamily="34" charset="0"/>
              </a:rPr>
              <a:t>Base : Répondants qui ont voté (n = 233).</a:t>
            </a:r>
          </a:p>
        </p:txBody>
      </p:sp>
      <p:sp>
        <p:nvSpPr>
          <p:cNvPr id="13" name="ZoneTexte 12">
            <a:extLst>
              <a:ext uri="{FF2B5EF4-FFF2-40B4-BE49-F238E27FC236}">
                <a16:creationId xmlns:a16="http://schemas.microsoft.com/office/drawing/2014/main" id="{1FCE11BD-51B8-AEAC-266C-22F4BC20CA63}"/>
              </a:ext>
            </a:extLst>
          </p:cNvPr>
          <p:cNvSpPr txBox="1"/>
          <p:nvPr>
            <p:custDataLst>
              <p:tags r:id="rId7"/>
            </p:custDataLst>
          </p:nvPr>
        </p:nvSpPr>
        <p:spPr>
          <a:xfrm>
            <a:off x="5469743" y="2108934"/>
            <a:ext cx="930561" cy="384721"/>
          </a:xfrm>
          <a:prstGeom prst="rect">
            <a:avLst/>
          </a:prstGeom>
          <a:noFill/>
        </p:spPr>
        <p:txBody>
          <a:bodyPr wrap="square" rtlCol="0">
            <a:spAutoFit/>
          </a:bodyPr>
          <a:lstStyle/>
          <a:p>
            <a:pPr algn="ctr"/>
            <a:r>
              <a:rPr lang="fr-CA" sz="950" b="1" dirty="0">
                <a:latin typeface="+mn-lt"/>
              </a:rPr>
              <a:t>Total important</a:t>
            </a:r>
            <a:endParaRPr lang="fr-CA" sz="950" i="1" dirty="0">
              <a:latin typeface="+mn-lt"/>
            </a:endParaRPr>
          </a:p>
        </p:txBody>
      </p:sp>
      <p:sp>
        <p:nvSpPr>
          <p:cNvPr id="14" name="ZoneTexte 13">
            <a:extLst>
              <a:ext uri="{FF2B5EF4-FFF2-40B4-BE49-F238E27FC236}">
                <a16:creationId xmlns:a16="http://schemas.microsoft.com/office/drawing/2014/main" id="{3EAD1772-3310-1F13-F570-93483906CECD}"/>
              </a:ext>
            </a:extLst>
          </p:cNvPr>
          <p:cNvSpPr txBox="1"/>
          <p:nvPr>
            <p:custDataLst>
              <p:tags r:id="rId8"/>
            </p:custDataLst>
          </p:nvPr>
        </p:nvSpPr>
        <p:spPr>
          <a:xfrm>
            <a:off x="5731037" y="2261833"/>
            <a:ext cx="472385" cy="443583"/>
          </a:xfrm>
          <a:prstGeom prst="rect">
            <a:avLst/>
          </a:prstGeom>
          <a:noFill/>
        </p:spPr>
        <p:txBody>
          <a:bodyPr wrap="square" rtlCol="0">
            <a:spAutoFit/>
          </a:bodyPr>
          <a:lstStyle/>
          <a:p>
            <a:pPr algn="ctr">
              <a:lnSpc>
                <a:spcPts val="3300"/>
              </a:lnSpc>
              <a:spcAft>
                <a:spcPts val="3600"/>
              </a:spcAft>
            </a:pPr>
            <a:r>
              <a:rPr lang="fr-CA" sz="1000" dirty="0">
                <a:latin typeface="+mn-lt"/>
              </a:rPr>
              <a:t>53 %</a:t>
            </a:r>
          </a:p>
        </p:txBody>
      </p:sp>
      <p:sp>
        <p:nvSpPr>
          <p:cNvPr id="4" name="ZoneTexte 3">
            <a:extLst>
              <a:ext uri="{FF2B5EF4-FFF2-40B4-BE49-F238E27FC236}">
                <a16:creationId xmlns:a16="http://schemas.microsoft.com/office/drawing/2014/main" id="{1552F48F-2C8E-46F2-1735-88A94C7FB8F3}"/>
              </a:ext>
            </a:extLst>
          </p:cNvPr>
          <p:cNvSpPr txBox="1"/>
          <p:nvPr>
            <p:custDataLst>
              <p:tags r:id="rId9"/>
            </p:custDataLst>
          </p:nvPr>
        </p:nvSpPr>
        <p:spPr>
          <a:xfrm>
            <a:off x="7110860" y="1954566"/>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9" name="ZoneTexte 8">
            <a:extLst>
              <a:ext uri="{FF2B5EF4-FFF2-40B4-BE49-F238E27FC236}">
                <a16:creationId xmlns:a16="http://schemas.microsoft.com/office/drawing/2014/main" id="{2D44B6FD-B914-98C0-50FD-4DE7739740D6}"/>
              </a:ext>
            </a:extLst>
          </p:cNvPr>
          <p:cNvSpPr txBox="1"/>
          <p:nvPr>
            <p:custDataLst>
              <p:tags r:id="rId10"/>
            </p:custDataLst>
          </p:nvPr>
        </p:nvSpPr>
        <p:spPr>
          <a:xfrm>
            <a:off x="7119327" y="2816243"/>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10" name="Rectangle: Rounded Corners 21">
            <a:extLst>
              <a:ext uri="{FF2B5EF4-FFF2-40B4-BE49-F238E27FC236}">
                <a16:creationId xmlns:a16="http://schemas.microsoft.com/office/drawing/2014/main" id="{7E12157B-78BF-D936-9BD4-45268DCDBE7C}"/>
              </a:ext>
            </a:extLst>
          </p:cNvPr>
          <p:cNvSpPr/>
          <p:nvPr>
            <p:custDataLst>
              <p:tags r:id="rId11"/>
            </p:custDataLst>
          </p:nvPr>
        </p:nvSpPr>
        <p:spPr>
          <a:xfrm>
            <a:off x="6613772" y="2373115"/>
            <a:ext cx="2005295" cy="48281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TOTAL IMPORTANT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(76 %)</a:t>
            </a:r>
          </a:p>
        </p:txBody>
      </p:sp>
      <p:sp>
        <p:nvSpPr>
          <p:cNvPr id="11" name="Rectangle: Rounded Corners 21">
            <a:extLst>
              <a:ext uri="{FF2B5EF4-FFF2-40B4-BE49-F238E27FC236}">
                <a16:creationId xmlns:a16="http://schemas.microsoft.com/office/drawing/2014/main" id="{2CD2C1B2-AB21-680C-2979-D108E494E817}"/>
              </a:ext>
            </a:extLst>
          </p:cNvPr>
          <p:cNvSpPr/>
          <p:nvPr>
            <p:custDataLst>
              <p:tags r:id="rId12"/>
            </p:custDataLst>
          </p:nvPr>
        </p:nvSpPr>
        <p:spPr>
          <a:xfrm>
            <a:off x="6605305" y="3194389"/>
            <a:ext cx="2013762" cy="41550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TOTAL IMPORTANT – plus bas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(39 %)</a:t>
            </a:r>
          </a:p>
        </p:txBody>
      </p:sp>
    </p:spTree>
    <p:extLst>
      <p:ext uri="{BB962C8B-B14F-4D97-AF65-F5344CB8AC3E}">
        <p14:creationId xmlns:p14="http://schemas.microsoft.com/office/powerpoint/2010/main" val="427749899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aphique 11">
            <a:extLst>
              <a:ext uri="{FF2B5EF4-FFF2-40B4-BE49-F238E27FC236}">
                <a16:creationId xmlns:a16="http://schemas.microsoft.com/office/drawing/2014/main" id="{4ED07BB7-43E4-24CA-A785-967013F22EF2}"/>
              </a:ext>
            </a:extLst>
          </p:cNvPr>
          <p:cNvGraphicFramePr/>
          <p:nvPr>
            <p:custDataLst>
              <p:tags r:id="rId1"/>
            </p:custDataLst>
            <p:extLst>
              <p:ext uri="{D42A27DB-BD31-4B8C-83A1-F6EECF244321}">
                <p14:modId xmlns:p14="http://schemas.microsoft.com/office/powerpoint/2010/main" val="3931630098"/>
              </p:ext>
            </p:extLst>
          </p:nvPr>
        </p:nvGraphicFramePr>
        <p:xfrm>
          <a:off x="4723752" y="1953370"/>
          <a:ext cx="4082716" cy="2157054"/>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2"/>
            </p:custDataLst>
            <p:extLst>
              <p:ext uri="{D42A27DB-BD31-4B8C-83A1-F6EECF244321}">
                <p14:modId xmlns:p14="http://schemas.microsoft.com/office/powerpoint/2010/main" val="2396644992"/>
              </p:ext>
            </p:extLst>
          </p:nvPr>
        </p:nvGraphicFramePr>
        <p:xfrm>
          <a:off x="1748366" y="1929929"/>
          <a:ext cx="2612550" cy="2080678"/>
        </p:xfrm>
        <a:graphic>
          <a:graphicData uri="http://schemas.openxmlformats.org/drawingml/2006/chart">
            <c:chart xmlns:c="http://schemas.openxmlformats.org/drawingml/2006/chart" xmlns:r="http://schemas.openxmlformats.org/officeDocument/2006/relationships" r:id="rId16"/>
          </a:graphicData>
        </a:graphic>
      </p:graphicFrame>
      <p:sp>
        <p:nvSpPr>
          <p:cNvPr id="2" name="Espace réservé du numéro de diapositive 1"/>
          <p:cNvSpPr>
            <a:spLocks noGrp="1"/>
          </p:cNvSpPr>
          <p:nvPr>
            <p:ph type="sldNum" sz="quarter" idx="10"/>
            <p:custDataLst>
              <p:tags r:id="rId3"/>
            </p:custDataLst>
          </p:nvPr>
        </p:nvSpPr>
        <p:spPr/>
        <p:txBody>
          <a:bodyPr/>
          <a:lstStyle/>
          <a:p>
            <a:fld id="{C297CA5E-FF06-48ED-82CF-4AAA99EE0D5C}" type="slidenum">
              <a:rPr lang="fr-CA" smtClean="0"/>
              <a:pPr/>
              <a:t>52</a:t>
            </a:fld>
            <a:endParaRPr lang="fr-CA"/>
          </a:p>
        </p:txBody>
      </p:sp>
      <p:sp>
        <p:nvSpPr>
          <p:cNvPr id="7" name="Rectangle 3"/>
          <p:cNvSpPr>
            <a:spLocks noChangeArrowheads="1"/>
          </p:cNvSpPr>
          <p:nvPr>
            <p:custDataLst>
              <p:tags r:id="rId4"/>
            </p:custDataLst>
          </p:nvPr>
        </p:nvSpPr>
        <p:spPr bwMode="auto">
          <a:xfrm>
            <a:off x="352775" y="166698"/>
            <a:ext cx="8193314"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Présence d´incidents de sécurité informatique</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 et impacts</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14" name="TextBox 1">
            <a:extLst>
              <a:ext uri="{FF2B5EF4-FFF2-40B4-BE49-F238E27FC236}">
                <a16:creationId xmlns:a16="http://schemas.microsoft.com/office/drawing/2014/main" id="{5FDCE59D-ECB6-4674-9EEE-439F46F3D54B}"/>
              </a:ext>
            </a:extLst>
          </p:cNvPr>
          <p:cNvSpPr txBox="1"/>
          <p:nvPr>
            <p:custDataLst>
              <p:tags r:id="rId5"/>
            </p:custDataLst>
          </p:nvPr>
        </p:nvSpPr>
        <p:spPr>
          <a:xfrm>
            <a:off x="369758" y="650324"/>
            <a:ext cx="8361855" cy="897682"/>
          </a:xfrm>
          <a:prstGeom prst="rect">
            <a:avLst/>
          </a:prstGeom>
        </p:spPr>
        <p:txBody>
          <a:bodyPr vert="horz" wrap="square" lIns="91440" tIns="0" rIns="91440" bIns="0" rtlCol="0">
            <a:spAutoFit/>
          </a:bodyPr>
          <a:lstStyle/>
          <a:p>
            <a:pPr marL="4763" algn="just">
              <a:lnSpc>
                <a:spcPts val="1300"/>
              </a:lnSpc>
              <a:spcAft>
                <a:spcPts val="500"/>
              </a:spcAft>
            </a:pPr>
            <a:r>
              <a:rPr lang="fr-CA" sz="1100" b="0" dirty="0">
                <a:latin typeface="Calibri" panose="020F0502020204030204" pitchFamily="34" charset="0"/>
                <a:cs typeface="Calibri" panose="020F0502020204030204" pitchFamily="34" charset="0"/>
              </a:rPr>
              <a:t>C’est dans une très faible proportion, seulement 9 %, que les entreprises répondantes ont subi des incidents de sécurité informatique au cours des trois dernières années. Aucun répondant du secteur primaire dit avoir subi de tels incidents.</a:t>
            </a:r>
          </a:p>
          <a:p>
            <a:pPr marL="4763" algn="just">
              <a:lnSpc>
                <a:spcPts val="1300"/>
              </a:lnSpc>
              <a:spcAft>
                <a:spcPts val="500"/>
              </a:spcAft>
            </a:pPr>
            <a:r>
              <a:rPr lang="fr-CA" sz="1100" b="0" dirty="0">
                <a:latin typeface="Calibri" panose="020F0502020204030204" pitchFamily="34" charset="0"/>
                <a:cs typeface="Calibri" panose="020F0502020204030204" pitchFamily="34" charset="0"/>
              </a:rPr>
              <a:t>Parmi celles ayant été victime d’incidents de sécurité informatique, les principaux impacts sont le vol de données confidentielles (32 %) et l’arrêt des opérations (27 %). Des impacts tels que la perte de revenus ainsi que l’infection, la perte ou le restructuration de logiciels ont touché près d’un répondant sur cinq.</a:t>
            </a:r>
            <a:endParaRPr lang="fr-FR" sz="1100" b="0" dirty="0">
              <a:latin typeface="Calibri" panose="020F0502020204030204" pitchFamily="34" charset="0"/>
              <a:cs typeface="Calibri" panose="020F0502020204030204" pitchFamily="34" charset="0"/>
            </a:endParaRPr>
          </a:p>
        </p:txBody>
      </p:sp>
      <p:sp>
        <p:nvSpPr>
          <p:cNvPr id="13" name="TextBox 1">
            <a:extLst>
              <a:ext uri="{FF2B5EF4-FFF2-40B4-BE49-F238E27FC236}">
                <a16:creationId xmlns:a16="http://schemas.microsoft.com/office/drawing/2014/main" id="{FD1B4624-7A2E-4564-B746-6B6575362604}"/>
              </a:ext>
            </a:extLst>
          </p:cNvPr>
          <p:cNvSpPr txBox="1"/>
          <p:nvPr>
            <p:custDataLst>
              <p:tags r:id="rId6"/>
            </p:custDataLst>
          </p:nvPr>
        </p:nvSpPr>
        <p:spPr>
          <a:xfrm>
            <a:off x="593420" y="1874188"/>
            <a:ext cx="1685025" cy="800219"/>
          </a:xfrm>
          <a:prstGeom prst="rect">
            <a:avLst/>
          </a:prstGeom>
        </p:spPr>
        <p:txBody>
          <a:bodyPr vert="horz" wrap="square" lIns="0" tIns="0" rIns="0" bIns="0" rtlCol="0">
            <a:spAutoFit/>
          </a:bodyPr>
          <a:lstStyle/>
          <a:p>
            <a:pPr marL="4763" algn="ctr"/>
            <a:r>
              <a:rPr lang="fr-CA" sz="1300" b="0" dirty="0">
                <a:solidFill>
                  <a:srgbClr val="F46C31"/>
                </a:solidFill>
                <a:latin typeface="+mj-lt"/>
              </a:rPr>
              <a:t>A subi des incidents de sécurité informatique (intrusions, piratage, rançons, etc.)</a:t>
            </a:r>
            <a:r>
              <a:rPr lang="fr-FR" sz="1300" b="0" dirty="0">
                <a:solidFill>
                  <a:srgbClr val="F46C31"/>
                </a:solidFill>
                <a:latin typeface="+mj-lt"/>
              </a:rPr>
              <a:t> </a:t>
            </a:r>
            <a:endParaRPr lang="fr-CA" sz="1300" b="0" dirty="0">
              <a:solidFill>
                <a:srgbClr val="F46C31"/>
              </a:solidFill>
              <a:latin typeface="+mj-lt"/>
            </a:endParaRPr>
          </a:p>
        </p:txBody>
      </p:sp>
      <p:sp>
        <p:nvSpPr>
          <p:cNvPr id="10" name="TextBox 1">
            <a:extLst>
              <a:ext uri="{FF2B5EF4-FFF2-40B4-BE49-F238E27FC236}">
                <a16:creationId xmlns:a16="http://schemas.microsoft.com/office/drawing/2014/main" id="{B1E0FB80-2EB9-7336-24BC-0E8A12652B8A}"/>
              </a:ext>
            </a:extLst>
          </p:cNvPr>
          <p:cNvSpPr txBox="1"/>
          <p:nvPr>
            <p:custDataLst>
              <p:tags r:id="rId7"/>
            </p:custDataLst>
          </p:nvPr>
        </p:nvSpPr>
        <p:spPr>
          <a:xfrm>
            <a:off x="3722516" y="1708703"/>
            <a:ext cx="2512337" cy="200055"/>
          </a:xfrm>
          <a:prstGeom prst="rect">
            <a:avLst/>
          </a:prstGeom>
        </p:spPr>
        <p:txBody>
          <a:bodyPr vert="horz" wrap="square" lIns="0" tIns="0" rIns="0" bIns="0" rtlCol="0">
            <a:spAutoFit/>
          </a:bodyPr>
          <a:lstStyle/>
          <a:p>
            <a:pPr marL="4763" algn="ctr"/>
            <a:r>
              <a:rPr lang="fr-CA" sz="1300" b="0" dirty="0">
                <a:solidFill>
                  <a:srgbClr val="F46C31"/>
                </a:solidFill>
                <a:latin typeface="+mj-lt"/>
              </a:rPr>
              <a:t>Principaux impacts de ces incidents</a:t>
            </a:r>
            <a:endParaRPr lang="fr-CA" sz="1300" b="0" i="1" dirty="0">
              <a:solidFill>
                <a:srgbClr val="F46C31"/>
              </a:solidFill>
              <a:latin typeface="+mj-lt"/>
            </a:endParaRPr>
          </a:p>
        </p:txBody>
      </p:sp>
      <p:sp>
        <p:nvSpPr>
          <p:cNvPr id="20" name="ZoneTexte 6">
            <a:extLst>
              <a:ext uri="{FF2B5EF4-FFF2-40B4-BE49-F238E27FC236}">
                <a16:creationId xmlns:a16="http://schemas.microsoft.com/office/drawing/2014/main" id="{EC06AB2A-843D-079A-FFA6-50E341F64531}"/>
              </a:ext>
            </a:extLst>
          </p:cNvPr>
          <p:cNvSpPr txBox="1"/>
          <p:nvPr>
            <p:custDataLst>
              <p:tags r:id="rId8"/>
            </p:custDataLst>
          </p:nvPr>
        </p:nvSpPr>
        <p:spPr>
          <a:xfrm>
            <a:off x="266334" y="4659821"/>
            <a:ext cx="7794824"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Q18. Au cours des trois dernières années, votre entreprise a-t-elle subi des incidents de sécurité informatique (intrusions, piratage, rançons, etc.)?</a:t>
            </a:r>
            <a:r>
              <a:rPr lang="fr-FR" sz="800" b="0" dirty="0">
                <a:solidFill>
                  <a:schemeClr val="bg1">
                    <a:lumMod val="50000"/>
                  </a:schemeClr>
                </a:solidFill>
                <a:latin typeface="Calibri" panose="020F0502020204030204" pitchFamily="34" charset="0"/>
                <a:cs typeface="Calibri" panose="020F0502020204030204" pitchFamily="34" charset="0"/>
              </a:rPr>
              <a:t> </a:t>
            </a:r>
            <a:r>
              <a:rPr lang="fr-CA" sz="800" b="0" dirty="0">
                <a:solidFill>
                  <a:schemeClr val="bg1">
                    <a:lumMod val="50000"/>
                  </a:schemeClr>
                </a:solidFill>
                <a:latin typeface="Calibri" panose="020F0502020204030204" pitchFamily="34" charset="0"/>
                <a:cs typeface="Calibri" panose="020F0502020204030204" pitchFamily="34" charset="0"/>
              </a:rPr>
              <a:t> Base : Tous les répondants (n = 233).</a:t>
            </a:r>
          </a:p>
          <a:p>
            <a:r>
              <a:rPr lang="fr-CA" sz="800" b="0" dirty="0">
                <a:solidFill>
                  <a:schemeClr val="bg1">
                    <a:lumMod val="50000"/>
                  </a:schemeClr>
                </a:solidFill>
                <a:latin typeface="Calibri" panose="020F0502020204030204" pitchFamily="34" charset="0"/>
                <a:cs typeface="Calibri" panose="020F0502020204030204" pitchFamily="34" charset="0"/>
              </a:rPr>
              <a:t>Q19. Quels ont été les principaux impacts de ces incidents de sécurité informatique?</a:t>
            </a:r>
            <a:r>
              <a:rPr lang="fr-FR" sz="800" b="0" dirty="0">
                <a:solidFill>
                  <a:schemeClr val="bg1">
                    <a:lumMod val="50000"/>
                  </a:schemeClr>
                </a:solidFill>
                <a:latin typeface="Calibri" panose="020F0502020204030204" pitchFamily="34" charset="0"/>
                <a:cs typeface="Calibri" panose="020F0502020204030204" pitchFamily="34" charset="0"/>
              </a:rPr>
              <a:t> </a:t>
            </a:r>
            <a:r>
              <a:rPr lang="fr-CA" sz="800" b="0" i="1" dirty="0">
                <a:solidFill>
                  <a:schemeClr val="bg1">
                    <a:lumMod val="50000"/>
                  </a:schemeClr>
                </a:solidFill>
                <a:latin typeface="Calibri" panose="020F0502020204030204" pitchFamily="34" charset="0"/>
                <a:cs typeface="Calibri" panose="020F0502020204030204" pitchFamily="34" charset="0"/>
              </a:rPr>
              <a:t>(Plusieurs mentions possibles)  </a:t>
            </a:r>
            <a:r>
              <a:rPr lang="fr-CA" sz="800" b="0" dirty="0">
                <a:solidFill>
                  <a:schemeClr val="bg1">
                    <a:lumMod val="50000"/>
                  </a:schemeClr>
                </a:solidFill>
                <a:latin typeface="Calibri" panose="020F0502020204030204" pitchFamily="34" charset="0"/>
                <a:cs typeface="Calibri" panose="020F0502020204030204" pitchFamily="34" charset="0"/>
              </a:rPr>
              <a:t>Base : Répondants qui ont répondu oui à la Q18 (n = 22).</a:t>
            </a:r>
          </a:p>
        </p:txBody>
      </p:sp>
      <p:grpSp>
        <p:nvGrpSpPr>
          <p:cNvPr id="3" name="Group 29">
            <a:extLst>
              <a:ext uri="{FF2B5EF4-FFF2-40B4-BE49-F238E27FC236}">
                <a16:creationId xmlns:a16="http://schemas.microsoft.com/office/drawing/2014/main" id="{86903B0F-B05B-241F-A6B8-09E6E931299C}"/>
              </a:ext>
            </a:extLst>
          </p:cNvPr>
          <p:cNvGrpSpPr>
            <a:grpSpLocks noChangeAspect="1"/>
          </p:cNvGrpSpPr>
          <p:nvPr>
            <p:custDataLst>
              <p:tags r:id="rId9"/>
            </p:custDataLst>
          </p:nvPr>
        </p:nvGrpSpPr>
        <p:grpSpPr bwMode="auto">
          <a:xfrm rot="11248707" flipH="1" flipV="1">
            <a:off x="3397778" y="1983256"/>
            <a:ext cx="723004" cy="481275"/>
            <a:chOff x="4459" y="3795"/>
            <a:chExt cx="462" cy="429"/>
          </a:xfrm>
          <a:solidFill>
            <a:srgbClr val="F46C31">
              <a:alpha val="72157"/>
            </a:srgbClr>
          </a:solidFill>
        </p:grpSpPr>
        <p:sp>
          <p:nvSpPr>
            <p:cNvPr id="8" name="Freeform 20">
              <a:extLst>
                <a:ext uri="{FF2B5EF4-FFF2-40B4-BE49-F238E27FC236}">
                  <a16:creationId xmlns:a16="http://schemas.microsoft.com/office/drawing/2014/main" id="{ED8801E7-E3D2-2BD0-5638-6B2BC0DDB42E}"/>
                </a:ext>
              </a:extLst>
            </p:cNvPr>
            <p:cNvSpPr>
              <a:spLocks/>
            </p:cNvSpPr>
            <p:nvPr/>
          </p:nvSpPr>
          <p:spPr bwMode="auto">
            <a:xfrm>
              <a:off x="4459" y="3865"/>
              <a:ext cx="379" cy="359"/>
            </a:xfrm>
            <a:custGeom>
              <a:avLst/>
              <a:gdLst/>
              <a:ahLst/>
              <a:cxnLst>
                <a:cxn ang="0">
                  <a:pos x="225" y="0"/>
                </a:cxn>
                <a:cxn ang="0">
                  <a:pos x="227" y="0"/>
                </a:cxn>
                <a:cxn ang="0">
                  <a:pos x="231" y="13"/>
                </a:cxn>
                <a:cxn ang="0">
                  <a:pos x="230" y="14"/>
                </a:cxn>
                <a:cxn ang="0">
                  <a:pos x="133" y="66"/>
                </a:cxn>
                <a:cxn ang="0">
                  <a:pos x="56" y="142"/>
                </a:cxn>
                <a:cxn ang="0">
                  <a:pos x="21" y="191"/>
                </a:cxn>
                <a:cxn ang="0">
                  <a:pos x="14" y="186"/>
                </a:cxn>
                <a:cxn ang="0">
                  <a:pos x="46" y="130"/>
                </a:cxn>
                <a:cxn ang="0">
                  <a:pos x="125" y="53"/>
                </a:cxn>
                <a:cxn ang="0">
                  <a:pos x="225" y="0"/>
                </a:cxn>
              </a:cxnLst>
              <a:rect l="0" t="0" r="r" b="b"/>
              <a:pathLst>
                <a:path w="241" h="228">
                  <a:moveTo>
                    <a:pt x="225" y="0"/>
                  </a:moveTo>
                  <a:cubicBezTo>
                    <a:pt x="226" y="0"/>
                    <a:pt x="226" y="0"/>
                    <a:pt x="227" y="0"/>
                  </a:cubicBezTo>
                  <a:cubicBezTo>
                    <a:pt x="233" y="0"/>
                    <a:pt x="241" y="4"/>
                    <a:pt x="231" y="13"/>
                  </a:cubicBezTo>
                  <a:cubicBezTo>
                    <a:pt x="231" y="13"/>
                    <a:pt x="230" y="14"/>
                    <a:pt x="230" y="14"/>
                  </a:cubicBezTo>
                  <a:cubicBezTo>
                    <a:pt x="228" y="14"/>
                    <a:pt x="176" y="33"/>
                    <a:pt x="133" y="66"/>
                  </a:cubicBezTo>
                  <a:cubicBezTo>
                    <a:pt x="88" y="98"/>
                    <a:pt x="56" y="142"/>
                    <a:pt x="56" y="142"/>
                  </a:cubicBezTo>
                  <a:cubicBezTo>
                    <a:pt x="56" y="142"/>
                    <a:pt x="34" y="169"/>
                    <a:pt x="21" y="191"/>
                  </a:cubicBezTo>
                  <a:cubicBezTo>
                    <a:pt x="0" y="228"/>
                    <a:pt x="4" y="211"/>
                    <a:pt x="14" y="186"/>
                  </a:cubicBezTo>
                  <a:cubicBezTo>
                    <a:pt x="11" y="188"/>
                    <a:pt x="45" y="130"/>
                    <a:pt x="46" y="130"/>
                  </a:cubicBezTo>
                  <a:cubicBezTo>
                    <a:pt x="46" y="131"/>
                    <a:pt x="79" y="85"/>
                    <a:pt x="125" y="53"/>
                  </a:cubicBezTo>
                  <a:cubicBezTo>
                    <a:pt x="170" y="19"/>
                    <a:pt x="223" y="0"/>
                    <a:pt x="225" y="0"/>
                  </a:cubicBezTo>
                  <a:close/>
                </a:path>
              </a:pathLst>
            </a:custGeom>
            <a:grpFill/>
            <a:ln w="9525">
              <a:solidFill>
                <a:srgbClr val="F46C31"/>
              </a:solidFill>
              <a:round/>
              <a:headEnd/>
              <a:tailEnd/>
            </a:ln>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endParaRPr lang="en-GB" sz="1013">
                <a:solidFill>
                  <a:schemeClr val="accent1"/>
                </a:solidFill>
                <a:latin typeface="+mn-lt"/>
              </a:endParaRPr>
            </a:p>
          </p:txBody>
        </p:sp>
        <p:sp>
          <p:nvSpPr>
            <p:cNvPr id="11" name="Freeform 21">
              <a:extLst>
                <a:ext uri="{FF2B5EF4-FFF2-40B4-BE49-F238E27FC236}">
                  <a16:creationId xmlns:a16="http://schemas.microsoft.com/office/drawing/2014/main" id="{142C9B90-1C0A-B82F-CB41-AC51824FBCB0}"/>
                </a:ext>
              </a:extLst>
            </p:cNvPr>
            <p:cNvSpPr>
              <a:spLocks/>
            </p:cNvSpPr>
            <p:nvPr/>
          </p:nvSpPr>
          <p:spPr bwMode="auto">
            <a:xfrm>
              <a:off x="4731" y="3795"/>
              <a:ext cx="190" cy="204"/>
            </a:xfrm>
            <a:custGeom>
              <a:avLst/>
              <a:gdLst/>
              <a:ahLst/>
              <a:cxnLst>
                <a:cxn ang="0">
                  <a:pos x="115" y="26"/>
                </a:cxn>
                <a:cxn ang="0">
                  <a:pos x="113" y="25"/>
                </a:cxn>
                <a:cxn ang="0">
                  <a:pos x="110" y="24"/>
                </a:cxn>
                <a:cxn ang="0">
                  <a:pos x="103" y="23"/>
                </a:cxn>
                <a:cxn ang="0">
                  <a:pos x="89" y="19"/>
                </a:cxn>
                <a:cxn ang="0">
                  <a:pos x="12" y="0"/>
                </a:cxn>
                <a:cxn ang="0">
                  <a:pos x="10" y="0"/>
                </a:cxn>
                <a:cxn ang="0">
                  <a:pos x="7" y="13"/>
                </a:cxn>
                <a:cxn ang="0">
                  <a:pos x="8" y="14"/>
                </a:cxn>
                <a:cxn ang="0">
                  <a:pos x="84" y="33"/>
                </a:cxn>
                <a:cxn ang="0">
                  <a:pos x="98" y="37"/>
                </a:cxn>
                <a:cxn ang="0">
                  <a:pos x="91" y="43"/>
                </a:cxn>
                <a:cxn ang="0">
                  <a:pos x="74" y="61"/>
                </a:cxn>
                <a:cxn ang="0">
                  <a:pos x="51" y="100"/>
                </a:cxn>
                <a:cxn ang="0">
                  <a:pos x="58" y="105"/>
                </a:cxn>
                <a:cxn ang="0">
                  <a:pos x="84" y="72"/>
                </a:cxn>
                <a:cxn ang="0">
                  <a:pos x="100" y="55"/>
                </a:cxn>
                <a:cxn ang="0">
                  <a:pos x="118" y="39"/>
                </a:cxn>
                <a:cxn ang="0">
                  <a:pos x="118" y="39"/>
                </a:cxn>
                <a:cxn ang="0">
                  <a:pos x="118" y="39"/>
                </a:cxn>
                <a:cxn ang="0">
                  <a:pos x="120" y="33"/>
                </a:cxn>
                <a:cxn ang="0">
                  <a:pos x="115" y="26"/>
                </a:cxn>
              </a:cxnLst>
              <a:rect l="0" t="0" r="r" b="b"/>
              <a:pathLst>
                <a:path w="121" h="130">
                  <a:moveTo>
                    <a:pt x="115" y="26"/>
                  </a:moveTo>
                  <a:cubicBezTo>
                    <a:pt x="113" y="25"/>
                    <a:pt x="113" y="25"/>
                    <a:pt x="113" y="25"/>
                  </a:cubicBezTo>
                  <a:cubicBezTo>
                    <a:pt x="110" y="24"/>
                    <a:pt x="110" y="24"/>
                    <a:pt x="110" y="24"/>
                  </a:cubicBezTo>
                  <a:cubicBezTo>
                    <a:pt x="103" y="23"/>
                    <a:pt x="103" y="23"/>
                    <a:pt x="103" y="23"/>
                  </a:cubicBezTo>
                  <a:cubicBezTo>
                    <a:pt x="89" y="19"/>
                    <a:pt x="89" y="19"/>
                    <a:pt x="89" y="19"/>
                  </a:cubicBezTo>
                  <a:cubicBezTo>
                    <a:pt x="51" y="10"/>
                    <a:pt x="13" y="0"/>
                    <a:pt x="12" y="0"/>
                  </a:cubicBezTo>
                  <a:cubicBezTo>
                    <a:pt x="11" y="0"/>
                    <a:pt x="11" y="0"/>
                    <a:pt x="10" y="0"/>
                  </a:cubicBezTo>
                  <a:cubicBezTo>
                    <a:pt x="0" y="4"/>
                    <a:pt x="4" y="11"/>
                    <a:pt x="7" y="13"/>
                  </a:cubicBezTo>
                  <a:cubicBezTo>
                    <a:pt x="8" y="14"/>
                    <a:pt x="8" y="14"/>
                    <a:pt x="8" y="14"/>
                  </a:cubicBezTo>
                  <a:cubicBezTo>
                    <a:pt x="9" y="14"/>
                    <a:pt x="47" y="24"/>
                    <a:pt x="84" y="33"/>
                  </a:cubicBezTo>
                  <a:cubicBezTo>
                    <a:pt x="89" y="34"/>
                    <a:pt x="93" y="35"/>
                    <a:pt x="98" y="37"/>
                  </a:cubicBezTo>
                  <a:cubicBezTo>
                    <a:pt x="95" y="39"/>
                    <a:pt x="93" y="41"/>
                    <a:pt x="91" y="43"/>
                  </a:cubicBezTo>
                  <a:cubicBezTo>
                    <a:pt x="80" y="53"/>
                    <a:pt x="74" y="61"/>
                    <a:pt x="74" y="61"/>
                  </a:cubicBezTo>
                  <a:cubicBezTo>
                    <a:pt x="73" y="60"/>
                    <a:pt x="48" y="101"/>
                    <a:pt x="51" y="100"/>
                  </a:cubicBezTo>
                  <a:cubicBezTo>
                    <a:pt x="44" y="118"/>
                    <a:pt x="42" y="130"/>
                    <a:pt x="58" y="105"/>
                  </a:cubicBezTo>
                  <a:cubicBezTo>
                    <a:pt x="68" y="90"/>
                    <a:pt x="84" y="72"/>
                    <a:pt x="84" y="72"/>
                  </a:cubicBezTo>
                  <a:cubicBezTo>
                    <a:pt x="84" y="72"/>
                    <a:pt x="90" y="64"/>
                    <a:pt x="100" y="55"/>
                  </a:cubicBezTo>
                  <a:cubicBezTo>
                    <a:pt x="105" y="50"/>
                    <a:pt x="111" y="44"/>
                    <a:pt x="118" y="39"/>
                  </a:cubicBezTo>
                  <a:cubicBezTo>
                    <a:pt x="118" y="39"/>
                    <a:pt x="118" y="39"/>
                    <a:pt x="118" y="39"/>
                  </a:cubicBezTo>
                  <a:cubicBezTo>
                    <a:pt x="118" y="39"/>
                    <a:pt x="118" y="39"/>
                    <a:pt x="118" y="39"/>
                  </a:cubicBezTo>
                  <a:cubicBezTo>
                    <a:pt x="118" y="39"/>
                    <a:pt x="121" y="37"/>
                    <a:pt x="120" y="33"/>
                  </a:cubicBezTo>
                  <a:cubicBezTo>
                    <a:pt x="120" y="29"/>
                    <a:pt x="117" y="27"/>
                    <a:pt x="115" y="26"/>
                  </a:cubicBezTo>
                  <a:close/>
                </a:path>
              </a:pathLst>
            </a:custGeom>
            <a:grpFill/>
            <a:ln w="9525">
              <a:solidFill>
                <a:srgbClr val="F46C31"/>
              </a:solidFill>
              <a:round/>
              <a:headEnd/>
              <a:tailEnd/>
            </a:ln>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endParaRPr lang="en-GB" sz="1013">
                <a:solidFill>
                  <a:schemeClr val="accent1"/>
                </a:solidFill>
                <a:latin typeface="+mn-lt"/>
              </a:endParaRPr>
            </a:p>
          </p:txBody>
        </p:sp>
      </p:grpSp>
      <p:sp>
        <p:nvSpPr>
          <p:cNvPr id="5" name="ZoneTexte 4">
            <a:extLst>
              <a:ext uri="{FF2B5EF4-FFF2-40B4-BE49-F238E27FC236}">
                <a16:creationId xmlns:a16="http://schemas.microsoft.com/office/drawing/2014/main" id="{5F853049-42CA-71FD-741F-D28348CA8FF1}"/>
              </a:ext>
            </a:extLst>
          </p:cNvPr>
          <p:cNvSpPr txBox="1"/>
          <p:nvPr>
            <p:custDataLst>
              <p:tags r:id="rId10"/>
            </p:custDataLst>
          </p:nvPr>
        </p:nvSpPr>
        <p:spPr>
          <a:xfrm>
            <a:off x="234039" y="2966920"/>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6" name="ZoneTexte 5">
            <a:extLst>
              <a:ext uri="{FF2B5EF4-FFF2-40B4-BE49-F238E27FC236}">
                <a16:creationId xmlns:a16="http://schemas.microsoft.com/office/drawing/2014/main" id="{0F3AFB98-9295-D671-0F01-6C3091212BD0}"/>
              </a:ext>
            </a:extLst>
          </p:cNvPr>
          <p:cNvSpPr txBox="1"/>
          <p:nvPr>
            <p:custDataLst>
              <p:tags r:id="rId11"/>
            </p:custDataLst>
          </p:nvPr>
        </p:nvSpPr>
        <p:spPr>
          <a:xfrm>
            <a:off x="225572" y="3487387"/>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9" name="Rectangle: Rounded Corners 21">
            <a:extLst>
              <a:ext uri="{FF2B5EF4-FFF2-40B4-BE49-F238E27FC236}">
                <a16:creationId xmlns:a16="http://schemas.microsoft.com/office/drawing/2014/main" id="{ED831A28-C01D-C4B4-0005-C260A44B92E7}"/>
              </a:ext>
            </a:extLst>
          </p:cNvPr>
          <p:cNvSpPr/>
          <p:nvPr>
            <p:custDataLst>
              <p:tags r:id="rId12"/>
            </p:custDataLst>
          </p:nvPr>
        </p:nvSpPr>
        <p:spPr>
          <a:xfrm>
            <a:off x="966395" y="3075948"/>
            <a:ext cx="1137504" cy="33621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Aucun écart</a:t>
            </a:r>
          </a:p>
        </p:txBody>
      </p:sp>
      <p:sp>
        <p:nvSpPr>
          <p:cNvPr id="15" name="Rectangle: Rounded Corners 21">
            <a:extLst>
              <a:ext uri="{FF2B5EF4-FFF2-40B4-BE49-F238E27FC236}">
                <a16:creationId xmlns:a16="http://schemas.microsoft.com/office/drawing/2014/main" id="{87E52146-E953-AC80-947D-7D5561E68C6B}"/>
              </a:ext>
            </a:extLst>
          </p:cNvPr>
          <p:cNvSpPr/>
          <p:nvPr>
            <p:custDataLst>
              <p:tags r:id="rId13"/>
            </p:custDataLst>
          </p:nvPr>
        </p:nvSpPr>
        <p:spPr>
          <a:xfrm>
            <a:off x="957927" y="3587865"/>
            <a:ext cx="1221393" cy="34895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bas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(0 %)</a:t>
            </a:r>
          </a:p>
        </p:txBody>
      </p:sp>
    </p:spTree>
    <p:extLst>
      <p:ext uri="{BB962C8B-B14F-4D97-AF65-F5344CB8AC3E}">
        <p14:creationId xmlns:p14="http://schemas.microsoft.com/office/powerpoint/2010/main" val="160232945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3119464173"/>
              </p:ext>
            </p:extLst>
          </p:nvPr>
        </p:nvGraphicFramePr>
        <p:xfrm>
          <a:off x="1271254" y="1860495"/>
          <a:ext cx="2612550" cy="1973467"/>
        </p:xfrm>
        <a:graphic>
          <a:graphicData uri="http://schemas.openxmlformats.org/drawingml/2006/chart">
            <c:chart xmlns:c="http://schemas.openxmlformats.org/drawingml/2006/chart" xmlns:r="http://schemas.openxmlformats.org/officeDocument/2006/relationships" r:id="rId21"/>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53</a:t>
            </a:fld>
            <a:endParaRPr lang="fr-CA"/>
          </a:p>
        </p:txBody>
      </p:sp>
      <p:sp>
        <p:nvSpPr>
          <p:cNvPr id="7" name="Rectangle 3"/>
          <p:cNvSpPr>
            <a:spLocks noChangeArrowheads="1"/>
          </p:cNvSpPr>
          <p:nvPr>
            <p:custDataLst>
              <p:tags r:id="rId3"/>
            </p:custDataLst>
          </p:nvPr>
        </p:nvSpPr>
        <p:spPr bwMode="auto">
          <a:xfrm>
            <a:off x="352775" y="119775"/>
            <a:ext cx="8193314" cy="533274"/>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Mesures visant à renforcer la sécurité des systèmes d´information et de gestion (1/2)</a:t>
            </a:r>
          </a:p>
        </p:txBody>
      </p:sp>
      <p:sp>
        <p:nvSpPr>
          <p:cNvPr id="14" name="TextBox 1">
            <a:extLst>
              <a:ext uri="{FF2B5EF4-FFF2-40B4-BE49-F238E27FC236}">
                <a16:creationId xmlns:a16="http://schemas.microsoft.com/office/drawing/2014/main" id="{5FDCE59D-ECB6-4674-9EEE-439F46F3D54B}"/>
              </a:ext>
            </a:extLst>
          </p:cNvPr>
          <p:cNvSpPr txBox="1"/>
          <p:nvPr>
            <p:custDataLst>
              <p:tags r:id="rId4"/>
            </p:custDataLst>
          </p:nvPr>
        </p:nvSpPr>
        <p:spPr>
          <a:xfrm>
            <a:off x="369758" y="733742"/>
            <a:ext cx="8361855" cy="1282402"/>
          </a:xfrm>
          <a:prstGeom prst="rect">
            <a:avLst/>
          </a:prstGeom>
        </p:spPr>
        <p:txBody>
          <a:bodyPr vert="horz" wrap="square" lIns="91440" tIns="0" rIns="91440" bIns="0" rtlCol="0">
            <a:spAutoFit/>
          </a:bodyPr>
          <a:lstStyle/>
          <a:p>
            <a:pPr marL="4763" algn="just">
              <a:lnSpc>
                <a:spcPts val="1200"/>
              </a:lnSpc>
              <a:spcAft>
                <a:spcPts val="400"/>
              </a:spcAft>
            </a:pPr>
            <a:r>
              <a:rPr lang="fr-CA" sz="1100" b="0" dirty="0">
                <a:latin typeface="Calibri" panose="020F0502020204030204" pitchFamily="34" charset="0"/>
                <a:cs typeface="Calibri" panose="020F0502020204030204" pitchFamily="34" charset="0"/>
              </a:rPr>
              <a:t>Un peu plus d’une entreprise répondante sur deux (52 %) a mis en place des mesures visant à renforcer la sécurité de ses systèmes d´information et de gestion au cours des trois dernières années. Cette proportion est plus élevée chez les entreprises du commerce de détail, des secteurs public et parapublic, de 15 employés et plus et </a:t>
            </a:r>
            <a:r>
              <a:rPr lang="fr-CA" sz="1100" b="0" i="0" u="none" strike="noStrike" kern="1200" dirty="0">
                <a:solidFill>
                  <a:schemeClr val="tx1"/>
                </a:solidFill>
                <a:effectLst/>
                <a:latin typeface="+mn-lt"/>
                <a:ea typeface="+mn-ea"/>
                <a:cs typeface="+mn-cs"/>
              </a:rPr>
              <a:t>qui ont pris des e</a:t>
            </a:r>
            <a:r>
              <a:rPr lang="fr-CA" sz="1100" b="0" kern="1200" dirty="0">
                <a:solidFill>
                  <a:schemeClr val="tx1"/>
                </a:solidFill>
                <a:effectLst/>
                <a:latin typeface="+mn-lt"/>
                <a:ea typeface="Tahoma" panose="020B0604030504040204" pitchFamily="34" charset="0"/>
                <a:cs typeface="Tahoma" panose="020B0604030504040204" pitchFamily="34" charset="0"/>
              </a:rPr>
              <a:t>ngagements en matière de réduction de leur empreinte environnementale. Elle est plus basse que la moyenne, notamment, dans les secteurs primaire et secondaire et</a:t>
            </a:r>
            <a:r>
              <a:rPr lang="fr-CA" sz="1100" b="0" dirty="0">
                <a:latin typeface="Calibri" panose="020F0502020204030204" pitchFamily="34" charset="0"/>
                <a:cs typeface="Calibri" panose="020F0502020204030204" pitchFamily="34" charset="0"/>
              </a:rPr>
              <a:t> chez les microentreprises (moins de 5 employés).</a:t>
            </a:r>
          </a:p>
          <a:p>
            <a:pPr marL="4763" algn="just">
              <a:lnSpc>
                <a:spcPts val="1200"/>
              </a:lnSpc>
              <a:spcAft>
                <a:spcPts val="400"/>
              </a:spcAft>
            </a:pPr>
            <a:r>
              <a:rPr lang="fr-CA" sz="1100" b="0" dirty="0">
                <a:latin typeface="Calibri" panose="020F0502020204030204" pitchFamily="34" charset="0"/>
                <a:cs typeface="Calibri" panose="020F0502020204030204" pitchFamily="34" charset="0"/>
              </a:rPr>
              <a:t>Parmi celles ayant mis en place de telles mesures, les deux tiers (65 %) prévoient renforcer davantage ces mesures au cours de la prochaine année, surtout les entreprises des secteurs public et parapublic et de 15 employés et plus. Parmi celles n’ayant pas de mesures, seulement 20 % prévoient en mettre en place au cours de la prochaine année.</a:t>
            </a:r>
            <a:endParaRPr lang="fr-FR" sz="1100" b="0" dirty="0">
              <a:latin typeface="Calibri" panose="020F0502020204030204" pitchFamily="34" charset="0"/>
              <a:cs typeface="Calibri" panose="020F0502020204030204" pitchFamily="34" charset="0"/>
            </a:endParaRPr>
          </a:p>
        </p:txBody>
      </p:sp>
      <p:sp>
        <p:nvSpPr>
          <p:cNvPr id="13" name="TextBox 1">
            <a:extLst>
              <a:ext uri="{FF2B5EF4-FFF2-40B4-BE49-F238E27FC236}">
                <a16:creationId xmlns:a16="http://schemas.microsoft.com/office/drawing/2014/main" id="{FD1B4624-7A2E-4564-B746-6B6575362604}"/>
              </a:ext>
            </a:extLst>
          </p:cNvPr>
          <p:cNvSpPr txBox="1"/>
          <p:nvPr>
            <p:custDataLst>
              <p:tags r:id="rId5"/>
            </p:custDataLst>
          </p:nvPr>
        </p:nvSpPr>
        <p:spPr>
          <a:xfrm>
            <a:off x="144047" y="2091594"/>
            <a:ext cx="1555635" cy="846386"/>
          </a:xfrm>
          <a:prstGeom prst="rect">
            <a:avLst/>
          </a:prstGeom>
        </p:spPr>
        <p:txBody>
          <a:bodyPr vert="horz" wrap="square" lIns="0" tIns="0" rIns="0" bIns="0" rtlCol="0">
            <a:spAutoFit/>
          </a:bodyPr>
          <a:lstStyle/>
          <a:p>
            <a:pPr marL="4763" algn="ctr"/>
            <a:r>
              <a:rPr lang="fr-CA" sz="1100" b="0" dirty="0">
                <a:solidFill>
                  <a:srgbClr val="F46C31"/>
                </a:solidFill>
                <a:latin typeface="+mj-lt"/>
              </a:rPr>
              <a:t>A mis en place des mesures visant à renforcer la sécurité des systèmes d´information et de gestion</a:t>
            </a:r>
          </a:p>
        </p:txBody>
      </p:sp>
      <p:graphicFrame>
        <p:nvGraphicFramePr>
          <p:cNvPr id="9" name="Chart 36">
            <a:extLst>
              <a:ext uri="{FF2B5EF4-FFF2-40B4-BE49-F238E27FC236}">
                <a16:creationId xmlns:a16="http://schemas.microsoft.com/office/drawing/2014/main" id="{EE812368-B72A-EDD4-415E-954B4EA31546}"/>
              </a:ext>
            </a:extLst>
          </p:cNvPr>
          <p:cNvGraphicFramePr>
            <a:graphicFrameLocks noChangeAspect="1"/>
          </p:cNvGraphicFramePr>
          <p:nvPr>
            <p:custDataLst>
              <p:tags r:id="rId6"/>
            </p:custDataLst>
            <p:extLst>
              <p:ext uri="{D42A27DB-BD31-4B8C-83A1-F6EECF244321}">
                <p14:modId xmlns:p14="http://schemas.microsoft.com/office/powerpoint/2010/main" val="1349037039"/>
              </p:ext>
            </p:extLst>
          </p:nvPr>
        </p:nvGraphicFramePr>
        <p:xfrm>
          <a:off x="4834565" y="1935655"/>
          <a:ext cx="2390170" cy="1805486"/>
        </p:xfrm>
        <a:graphic>
          <a:graphicData uri="http://schemas.openxmlformats.org/drawingml/2006/chart">
            <c:chart xmlns:c="http://schemas.openxmlformats.org/drawingml/2006/chart" xmlns:r="http://schemas.openxmlformats.org/officeDocument/2006/relationships" r:id="rId22"/>
          </a:graphicData>
        </a:graphic>
      </p:graphicFrame>
      <p:sp>
        <p:nvSpPr>
          <p:cNvPr id="10" name="TextBox 1">
            <a:extLst>
              <a:ext uri="{FF2B5EF4-FFF2-40B4-BE49-F238E27FC236}">
                <a16:creationId xmlns:a16="http://schemas.microsoft.com/office/drawing/2014/main" id="{B1E0FB80-2EB9-7336-24BC-0E8A12652B8A}"/>
              </a:ext>
            </a:extLst>
          </p:cNvPr>
          <p:cNvSpPr txBox="1"/>
          <p:nvPr>
            <p:custDataLst>
              <p:tags r:id="rId7"/>
            </p:custDataLst>
          </p:nvPr>
        </p:nvSpPr>
        <p:spPr>
          <a:xfrm>
            <a:off x="6914113" y="2084446"/>
            <a:ext cx="2002471" cy="338554"/>
          </a:xfrm>
          <a:prstGeom prst="rect">
            <a:avLst/>
          </a:prstGeom>
        </p:spPr>
        <p:txBody>
          <a:bodyPr vert="horz" wrap="square" lIns="0" tIns="0" rIns="0" bIns="0" rtlCol="0">
            <a:spAutoFit/>
          </a:bodyPr>
          <a:lstStyle/>
          <a:p>
            <a:pPr marL="4763" algn="ctr"/>
            <a:r>
              <a:rPr lang="fr-CA" sz="1100" b="0" dirty="0">
                <a:solidFill>
                  <a:srgbClr val="002F5F"/>
                </a:solidFill>
                <a:latin typeface="+mj-lt"/>
              </a:rPr>
              <a:t>Si non ou NSP, prévoit mettre en place de telles mesures</a:t>
            </a:r>
            <a:endParaRPr lang="fr-CA" sz="1100" b="0" i="1" dirty="0">
              <a:solidFill>
                <a:srgbClr val="002F5F"/>
              </a:solidFill>
              <a:latin typeface="+mj-lt"/>
            </a:endParaRPr>
          </a:p>
        </p:txBody>
      </p:sp>
      <p:sp>
        <p:nvSpPr>
          <p:cNvPr id="20" name="ZoneTexte 6">
            <a:extLst>
              <a:ext uri="{FF2B5EF4-FFF2-40B4-BE49-F238E27FC236}">
                <a16:creationId xmlns:a16="http://schemas.microsoft.com/office/drawing/2014/main" id="{EC06AB2A-843D-079A-FFA6-50E341F64531}"/>
              </a:ext>
            </a:extLst>
          </p:cNvPr>
          <p:cNvSpPr txBox="1"/>
          <p:nvPr>
            <p:custDataLst>
              <p:tags r:id="rId8"/>
            </p:custDataLst>
          </p:nvPr>
        </p:nvSpPr>
        <p:spPr>
          <a:xfrm>
            <a:off x="361241" y="4455597"/>
            <a:ext cx="8651179" cy="707886"/>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Q20. Au cours des trois dernières années, votre entreprise a-t-elle mis en place des mesures visant à renforcer la sécurité de ses systèmes d´information et de gestion</a:t>
            </a:r>
            <a:r>
              <a:rPr lang="fr-FR" sz="800" b="0" dirty="0">
                <a:solidFill>
                  <a:schemeClr val="bg1">
                    <a:lumMod val="50000"/>
                  </a:schemeClr>
                </a:solidFill>
                <a:latin typeface="Calibri" panose="020F0502020204030204" pitchFamily="34" charset="0"/>
                <a:cs typeface="Calibri" panose="020F0502020204030204" pitchFamily="34" charset="0"/>
              </a:rPr>
              <a:t>? </a:t>
            </a:r>
            <a:r>
              <a:rPr lang="fr-CA" sz="800" b="0" dirty="0">
                <a:solidFill>
                  <a:schemeClr val="bg1">
                    <a:lumMod val="50000"/>
                  </a:schemeClr>
                </a:solidFill>
                <a:latin typeface="Calibri" panose="020F0502020204030204" pitchFamily="34" charset="0"/>
                <a:cs typeface="Calibri" panose="020F0502020204030204" pitchFamily="34" charset="0"/>
              </a:rPr>
              <a:t> Base : Tous les répondants (n = 233).</a:t>
            </a:r>
          </a:p>
          <a:p>
            <a:r>
              <a:rPr lang="fr-CA" sz="800" b="0" dirty="0">
                <a:solidFill>
                  <a:schemeClr val="bg1">
                    <a:lumMod val="50000"/>
                  </a:schemeClr>
                </a:solidFill>
                <a:latin typeface="Calibri" panose="020F0502020204030204" pitchFamily="34" charset="0"/>
                <a:cs typeface="Calibri" panose="020F0502020204030204" pitchFamily="34" charset="0"/>
              </a:rPr>
              <a:t>Q21A. Au cours de la prochaine année, votre entreprise prévoit-elle mettre en place des mesures visant à renforcer la sécurité de ses systèmes d´information et de gestion</a:t>
            </a:r>
            <a:r>
              <a:rPr lang="fr-FR" sz="800" b="0" dirty="0">
                <a:solidFill>
                  <a:schemeClr val="bg1">
                    <a:lumMod val="50000"/>
                  </a:schemeClr>
                </a:solidFill>
                <a:latin typeface="Calibri" panose="020F0502020204030204" pitchFamily="34" charset="0"/>
                <a:cs typeface="Calibri" panose="020F0502020204030204" pitchFamily="34" charset="0"/>
              </a:rPr>
              <a:t>?  </a:t>
            </a:r>
            <a:br>
              <a:rPr lang="fr-FR" sz="800" b="0" dirty="0">
                <a:solidFill>
                  <a:schemeClr val="bg1">
                    <a:lumMod val="50000"/>
                  </a:schemeClr>
                </a:solidFill>
                <a:latin typeface="Calibri" panose="020F0502020204030204" pitchFamily="34" charset="0"/>
                <a:cs typeface="Calibri" panose="020F0502020204030204" pitchFamily="34" charset="0"/>
              </a:rPr>
            </a:br>
            <a:r>
              <a:rPr lang="fr-CA" sz="800" b="0" dirty="0">
                <a:solidFill>
                  <a:schemeClr val="bg1">
                    <a:lumMod val="50000"/>
                  </a:schemeClr>
                </a:solidFill>
                <a:latin typeface="Calibri" panose="020F0502020204030204" pitchFamily="34" charset="0"/>
                <a:cs typeface="Calibri" panose="020F0502020204030204" pitchFamily="34" charset="0"/>
              </a:rPr>
              <a:t>Base : Répondants qui n’ont pas répondu oui à la Q20 (n = 113).</a:t>
            </a:r>
          </a:p>
          <a:p>
            <a:r>
              <a:rPr lang="fr-CA" sz="800" b="0" dirty="0">
                <a:solidFill>
                  <a:schemeClr val="bg1">
                    <a:lumMod val="50000"/>
                  </a:schemeClr>
                </a:solidFill>
                <a:latin typeface="Calibri" panose="020F0502020204030204" pitchFamily="34" charset="0"/>
                <a:cs typeface="Calibri" panose="020F0502020204030204" pitchFamily="34" charset="0"/>
              </a:rPr>
              <a:t>Q21B. Au cours de la prochaine année, votre entreprise prévoit-elle renforcer davantage ses mesures de sécurité des systèmes d´information et de gestion? </a:t>
            </a:r>
            <a:br>
              <a:rPr lang="fr-CA" sz="800" b="0" dirty="0">
                <a:solidFill>
                  <a:schemeClr val="bg1">
                    <a:lumMod val="50000"/>
                  </a:schemeClr>
                </a:solidFill>
                <a:latin typeface="Calibri" panose="020F0502020204030204" pitchFamily="34" charset="0"/>
                <a:cs typeface="Calibri" panose="020F0502020204030204" pitchFamily="34" charset="0"/>
              </a:rPr>
            </a:br>
            <a:r>
              <a:rPr lang="fr-CA" sz="800" b="0" dirty="0">
                <a:solidFill>
                  <a:schemeClr val="bg1">
                    <a:lumMod val="50000"/>
                  </a:schemeClr>
                </a:solidFill>
                <a:latin typeface="Calibri" panose="020F0502020204030204" pitchFamily="34" charset="0"/>
                <a:cs typeface="Calibri" panose="020F0502020204030204" pitchFamily="34" charset="0"/>
              </a:rPr>
              <a:t>Base : Répondants qui ont répondu oui à la Q20 (n = 120).</a:t>
            </a:r>
          </a:p>
        </p:txBody>
      </p:sp>
      <p:graphicFrame>
        <p:nvGraphicFramePr>
          <p:cNvPr id="12" name="Chart 36">
            <a:extLst>
              <a:ext uri="{FF2B5EF4-FFF2-40B4-BE49-F238E27FC236}">
                <a16:creationId xmlns:a16="http://schemas.microsoft.com/office/drawing/2014/main" id="{E4CA5090-25F3-5583-8745-BFC2BB4C9AD8}"/>
              </a:ext>
            </a:extLst>
          </p:cNvPr>
          <p:cNvGraphicFramePr>
            <a:graphicFrameLocks noChangeAspect="1"/>
          </p:cNvGraphicFramePr>
          <p:nvPr>
            <p:custDataLst>
              <p:tags r:id="rId9"/>
            </p:custDataLst>
            <p:extLst>
              <p:ext uri="{D42A27DB-BD31-4B8C-83A1-F6EECF244321}">
                <p14:modId xmlns:p14="http://schemas.microsoft.com/office/powerpoint/2010/main" val="2126394254"/>
              </p:ext>
            </p:extLst>
          </p:nvPr>
        </p:nvGraphicFramePr>
        <p:xfrm>
          <a:off x="6753830" y="2239024"/>
          <a:ext cx="2390170" cy="1805486"/>
        </p:xfrm>
        <a:graphic>
          <a:graphicData uri="http://schemas.openxmlformats.org/drawingml/2006/chart">
            <c:chart xmlns:c="http://schemas.openxmlformats.org/drawingml/2006/chart" xmlns:r="http://schemas.openxmlformats.org/officeDocument/2006/relationships" r:id="rId23"/>
          </a:graphicData>
        </a:graphic>
      </p:graphicFrame>
      <p:sp>
        <p:nvSpPr>
          <p:cNvPr id="5" name="TextBox 1">
            <a:extLst>
              <a:ext uri="{FF2B5EF4-FFF2-40B4-BE49-F238E27FC236}">
                <a16:creationId xmlns:a16="http://schemas.microsoft.com/office/drawing/2014/main" id="{70F1D312-C61D-6A8C-A63E-99ECBF45AE39}"/>
              </a:ext>
            </a:extLst>
          </p:cNvPr>
          <p:cNvSpPr txBox="1"/>
          <p:nvPr>
            <p:custDataLst>
              <p:tags r:id="rId10"/>
            </p:custDataLst>
          </p:nvPr>
        </p:nvSpPr>
        <p:spPr>
          <a:xfrm>
            <a:off x="3883804" y="2058413"/>
            <a:ext cx="1555635" cy="338554"/>
          </a:xfrm>
          <a:prstGeom prst="rect">
            <a:avLst/>
          </a:prstGeom>
        </p:spPr>
        <p:txBody>
          <a:bodyPr vert="horz" wrap="square" lIns="0" tIns="0" rIns="0" bIns="0" rtlCol="0">
            <a:spAutoFit/>
          </a:bodyPr>
          <a:lstStyle/>
          <a:p>
            <a:pPr marL="4763" algn="ctr"/>
            <a:r>
              <a:rPr lang="fr-CA" sz="1100" b="0" dirty="0">
                <a:solidFill>
                  <a:srgbClr val="F46C31"/>
                </a:solidFill>
                <a:latin typeface="+mj-lt"/>
              </a:rPr>
              <a:t>Si oui, prévoit renforcer davantage ces mesures</a:t>
            </a:r>
          </a:p>
        </p:txBody>
      </p:sp>
      <p:sp>
        <p:nvSpPr>
          <p:cNvPr id="6" name="ZoneTexte 5">
            <a:extLst>
              <a:ext uri="{FF2B5EF4-FFF2-40B4-BE49-F238E27FC236}">
                <a16:creationId xmlns:a16="http://schemas.microsoft.com/office/drawing/2014/main" id="{0AFBE5CB-AC7C-2BB8-98B7-CBA84A6F2492}"/>
              </a:ext>
            </a:extLst>
          </p:cNvPr>
          <p:cNvSpPr txBox="1"/>
          <p:nvPr>
            <p:custDataLst>
              <p:tags r:id="rId11"/>
            </p:custDataLst>
          </p:nvPr>
        </p:nvSpPr>
        <p:spPr>
          <a:xfrm>
            <a:off x="3480738" y="3163744"/>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5" name="ZoneTexte 14">
            <a:extLst>
              <a:ext uri="{FF2B5EF4-FFF2-40B4-BE49-F238E27FC236}">
                <a16:creationId xmlns:a16="http://schemas.microsoft.com/office/drawing/2014/main" id="{F9F2C618-A3AD-941D-DC09-83EB04804227}"/>
              </a:ext>
            </a:extLst>
          </p:cNvPr>
          <p:cNvSpPr txBox="1"/>
          <p:nvPr>
            <p:custDataLst>
              <p:tags r:id="rId12"/>
            </p:custDataLst>
          </p:nvPr>
        </p:nvSpPr>
        <p:spPr>
          <a:xfrm>
            <a:off x="606343" y="3204771"/>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17" name="Rectangle: Rounded Corners 21">
            <a:extLst>
              <a:ext uri="{FF2B5EF4-FFF2-40B4-BE49-F238E27FC236}">
                <a16:creationId xmlns:a16="http://schemas.microsoft.com/office/drawing/2014/main" id="{3E06F8FA-D57F-1B55-C0BF-72AC185F67BD}"/>
              </a:ext>
            </a:extLst>
          </p:cNvPr>
          <p:cNvSpPr/>
          <p:nvPr>
            <p:custDataLst>
              <p:tags r:id="rId13"/>
            </p:custDataLst>
          </p:nvPr>
        </p:nvSpPr>
        <p:spPr>
          <a:xfrm>
            <a:off x="2951124" y="3591785"/>
            <a:ext cx="2039135" cy="76856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Commerce de détail (64 %)</a:t>
            </a: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Secteurs public et parapublic (69 %)</a:t>
            </a: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15 employés et plus (73 %)</a:t>
            </a: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Non-propriétaire de l’entreprise (69 %)</a:t>
            </a: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Engagements en environnement (57 %)</a:t>
            </a:r>
          </a:p>
        </p:txBody>
      </p:sp>
      <p:sp>
        <p:nvSpPr>
          <p:cNvPr id="18" name="Rectangle: Rounded Corners 21">
            <a:extLst>
              <a:ext uri="{FF2B5EF4-FFF2-40B4-BE49-F238E27FC236}">
                <a16:creationId xmlns:a16="http://schemas.microsoft.com/office/drawing/2014/main" id="{70BDF0AE-6D0E-D81F-F76C-45A8A2CE0C0C}"/>
              </a:ext>
            </a:extLst>
          </p:cNvPr>
          <p:cNvSpPr/>
          <p:nvPr>
            <p:custDataLst>
              <p:tags r:id="rId14"/>
            </p:custDataLst>
          </p:nvPr>
        </p:nvSpPr>
        <p:spPr>
          <a:xfrm>
            <a:off x="125187" y="3588168"/>
            <a:ext cx="2002472" cy="76145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bas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Secteur primaire (17 %)</a:t>
            </a: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Secteur secondaire (37 %)</a:t>
            </a: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1 à 4 employés (33 %)</a:t>
            </a: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Propriétaire de l’entreprise (41 %)</a:t>
            </a: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Pas d’engagements en environ. (42 %)</a:t>
            </a:r>
          </a:p>
        </p:txBody>
      </p:sp>
      <p:sp>
        <p:nvSpPr>
          <p:cNvPr id="19" name="ZoneTexte 18">
            <a:extLst>
              <a:ext uri="{FF2B5EF4-FFF2-40B4-BE49-F238E27FC236}">
                <a16:creationId xmlns:a16="http://schemas.microsoft.com/office/drawing/2014/main" id="{7C050F38-1023-0379-CE27-57BCFC7A4FA8}"/>
              </a:ext>
            </a:extLst>
          </p:cNvPr>
          <p:cNvSpPr txBox="1"/>
          <p:nvPr>
            <p:custDataLst>
              <p:tags r:id="rId15"/>
            </p:custDataLst>
          </p:nvPr>
        </p:nvSpPr>
        <p:spPr>
          <a:xfrm>
            <a:off x="8154514" y="3589861"/>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21" name="Rectangle: Rounded Corners 21">
            <a:extLst>
              <a:ext uri="{FF2B5EF4-FFF2-40B4-BE49-F238E27FC236}">
                <a16:creationId xmlns:a16="http://schemas.microsoft.com/office/drawing/2014/main" id="{69CB2427-7161-81DB-01AB-4DF11AF128ED}"/>
              </a:ext>
            </a:extLst>
          </p:cNvPr>
          <p:cNvSpPr/>
          <p:nvPr>
            <p:custDataLst>
              <p:tags r:id="rId16"/>
            </p:custDataLst>
          </p:nvPr>
        </p:nvSpPr>
        <p:spPr>
          <a:xfrm>
            <a:off x="7153595" y="4023489"/>
            <a:ext cx="1918094" cy="33855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Secteurs public et parapublic (30 %)</a:t>
            </a:r>
          </a:p>
        </p:txBody>
      </p:sp>
      <p:sp>
        <p:nvSpPr>
          <p:cNvPr id="22" name="ZoneTexte 21">
            <a:extLst>
              <a:ext uri="{FF2B5EF4-FFF2-40B4-BE49-F238E27FC236}">
                <a16:creationId xmlns:a16="http://schemas.microsoft.com/office/drawing/2014/main" id="{9FC9D71B-2DAE-22A3-651C-18F7133354C4}"/>
              </a:ext>
            </a:extLst>
          </p:cNvPr>
          <p:cNvSpPr txBox="1"/>
          <p:nvPr>
            <p:custDataLst>
              <p:tags r:id="rId17"/>
            </p:custDataLst>
          </p:nvPr>
        </p:nvSpPr>
        <p:spPr>
          <a:xfrm>
            <a:off x="6025046" y="3461308"/>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23" name="Rectangle: Rounded Corners 21">
            <a:extLst>
              <a:ext uri="{FF2B5EF4-FFF2-40B4-BE49-F238E27FC236}">
                <a16:creationId xmlns:a16="http://schemas.microsoft.com/office/drawing/2014/main" id="{95C8B3BE-D761-9BD6-111E-3E87488C5501}"/>
              </a:ext>
            </a:extLst>
          </p:cNvPr>
          <p:cNvSpPr/>
          <p:nvPr>
            <p:custDataLst>
              <p:tags r:id="rId18"/>
            </p:custDataLst>
          </p:nvPr>
        </p:nvSpPr>
        <p:spPr>
          <a:xfrm>
            <a:off x="5298972" y="3897815"/>
            <a:ext cx="1612405" cy="464173"/>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Secteurs public et para. (77 %)</a:t>
            </a:r>
          </a:p>
          <a:p>
            <a:pPr marL="85725" indent="-85725" fontAlgn="auto">
              <a:lnSpc>
                <a:spcPts val="900"/>
              </a:lnSpc>
              <a:spcBef>
                <a:spcPts val="0"/>
              </a:spcBef>
              <a:spcAft>
                <a:spcPts val="0"/>
              </a:spcAft>
              <a:buFontTx/>
              <a:buChar char="-"/>
              <a:defRPr/>
            </a:pPr>
            <a:r>
              <a:rPr lang="fr-CA" sz="800" b="0" kern="0" dirty="0">
                <a:solidFill>
                  <a:schemeClr val="bg2">
                    <a:lumMod val="50000"/>
                  </a:schemeClr>
                </a:solidFill>
                <a:latin typeface="+mn-lt"/>
              </a:rPr>
              <a:t>15 employés et plus (76 %)</a:t>
            </a:r>
          </a:p>
        </p:txBody>
      </p:sp>
      <p:grpSp>
        <p:nvGrpSpPr>
          <p:cNvPr id="24" name="Group 29">
            <a:extLst>
              <a:ext uri="{FF2B5EF4-FFF2-40B4-BE49-F238E27FC236}">
                <a16:creationId xmlns:a16="http://schemas.microsoft.com/office/drawing/2014/main" id="{8E569AF7-0DA1-1441-F6E3-F717B9B90607}"/>
              </a:ext>
            </a:extLst>
          </p:cNvPr>
          <p:cNvGrpSpPr>
            <a:grpSpLocks noChangeAspect="1"/>
          </p:cNvGrpSpPr>
          <p:nvPr>
            <p:custDataLst>
              <p:tags r:id="rId19"/>
            </p:custDataLst>
          </p:nvPr>
        </p:nvGrpSpPr>
        <p:grpSpPr bwMode="auto">
          <a:xfrm rot="11248707" flipH="1" flipV="1">
            <a:off x="3268088" y="2147506"/>
            <a:ext cx="563544" cy="375129"/>
            <a:chOff x="4459" y="3795"/>
            <a:chExt cx="462" cy="429"/>
          </a:xfrm>
          <a:solidFill>
            <a:srgbClr val="F46C31">
              <a:alpha val="72157"/>
            </a:srgbClr>
          </a:solidFill>
        </p:grpSpPr>
        <p:sp>
          <p:nvSpPr>
            <p:cNvPr id="25" name="Freeform 20">
              <a:extLst>
                <a:ext uri="{FF2B5EF4-FFF2-40B4-BE49-F238E27FC236}">
                  <a16:creationId xmlns:a16="http://schemas.microsoft.com/office/drawing/2014/main" id="{33E7AB15-6EB8-7227-0C25-679AD5D5C201}"/>
                </a:ext>
              </a:extLst>
            </p:cNvPr>
            <p:cNvSpPr>
              <a:spLocks/>
            </p:cNvSpPr>
            <p:nvPr/>
          </p:nvSpPr>
          <p:spPr bwMode="auto">
            <a:xfrm>
              <a:off x="4459" y="3865"/>
              <a:ext cx="379" cy="359"/>
            </a:xfrm>
            <a:custGeom>
              <a:avLst/>
              <a:gdLst/>
              <a:ahLst/>
              <a:cxnLst>
                <a:cxn ang="0">
                  <a:pos x="225" y="0"/>
                </a:cxn>
                <a:cxn ang="0">
                  <a:pos x="227" y="0"/>
                </a:cxn>
                <a:cxn ang="0">
                  <a:pos x="231" y="13"/>
                </a:cxn>
                <a:cxn ang="0">
                  <a:pos x="230" y="14"/>
                </a:cxn>
                <a:cxn ang="0">
                  <a:pos x="133" y="66"/>
                </a:cxn>
                <a:cxn ang="0">
                  <a:pos x="56" y="142"/>
                </a:cxn>
                <a:cxn ang="0">
                  <a:pos x="21" y="191"/>
                </a:cxn>
                <a:cxn ang="0">
                  <a:pos x="14" y="186"/>
                </a:cxn>
                <a:cxn ang="0">
                  <a:pos x="46" y="130"/>
                </a:cxn>
                <a:cxn ang="0">
                  <a:pos x="125" y="53"/>
                </a:cxn>
                <a:cxn ang="0">
                  <a:pos x="225" y="0"/>
                </a:cxn>
              </a:cxnLst>
              <a:rect l="0" t="0" r="r" b="b"/>
              <a:pathLst>
                <a:path w="241" h="228">
                  <a:moveTo>
                    <a:pt x="225" y="0"/>
                  </a:moveTo>
                  <a:cubicBezTo>
                    <a:pt x="226" y="0"/>
                    <a:pt x="226" y="0"/>
                    <a:pt x="227" y="0"/>
                  </a:cubicBezTo>
                  <a:cubicBezTo>
                    <a:pt x="233" y="0"/>
                    <a:pt x="241" y="4"/>
                    <a:pt x="231" y="13"/>
                  </a:cubicBezTo>
                  <a:cubicBezTo>
                    <a:pt x="231" y="13"/>
                    <a:pt x="230" y="14"/>
                    <a:pt x="230" y="14"/>
                  </a:cubicBezTo>
                  <a:cubicBezTo>
                    <a:pt x="228" y="14"/>
                    <a:pt x="176" y="33"/>
                    <a:pt x="133" y="66"/>
                  </a:cubicBezTo>
                  <a:cubicBezTo>
                    <a:pt x="88" y="98"/>
                    <a:pt x="56" y="142"/>
                    <a:pt x="56" y="142"/>
                  </a:cubicBezTo>
                  <a:cubicBezTo>
                    <a:pt x="56" y="142"/>
                    <a:pt x="34" y="169"/>
                    <a:pt x="21" y="191"/>
                  </a:cubicBezTo>
                  <a:cubicBezTo>
                    <a:pt x="0" y="228"/>
                    <a:pt x="4" y="211"/>
                    <a:pt x="14" y="186"/>
                  </a:cubicBezTo>
                  <a:cubicBezTo>
                    <a:pt x="11" y="188"/>
                    <a:pt x="45" y="130"/>
                    <a:pt x="46" y="130"/>
                  </a:cubicBezTo>
                  <a:cubicBezTo>
                    <a:pt x="46" y="131"/>
                    <a:pt x="79" y="85"/>
                    <a:pt x="125" y="53"/>
                  </a:cubicBezTo>
                  <a:cubicBezTo>
                    <a:pt x="170" y="19"/>
                    <a:pt x="223" y="0"/>
                    <a:pt x="225" y="0"/>
                  </a:cubicBezTo>
                  <a:close/>
                </a:path>
              </a:pathLst>
            </a:custGeom>
            <a:grpFill/>
            <a:ln w="9525">
              <a:solidFill>
                <a:srgbClr val="F46C31"/>
              </a:solidFill>
              <a:round/>
              <a:headEnd/>
              <a:tailEnd/>
            </a:ln>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endParaRPr lang="en-GB" sz="1013">
                <a:solidFill>
                  <a:schemeClr val="accent1"/>
                </a:solidFill>
                <a:latin typeface="+mn-lt"/>
              </a:endParaRPr>
            </a:p>
          </p:txBody>
        </p:sp>
        <p:sp>
          <p:nvSpPr>
            <p:cNvPr id="26" name="Freeform 21">
              <a:extLst>
                <a:ext uri="{FF2B5EF4-FFF2-40B4-BE49-F238E27FC236}">
                  <a16:creationId xmlns:a16="http://schemas.microsoft.com/office/drawing/2014/main" id="{88F1AA0D-893B-A1BC-64B4-237ED6B73B5C}"/>
                </a:ext>
              </a:extLst>
            </p:cNvPr>
            <p:cNvSpPr>
              <a:spLocks/>
            </p:cNvSpPr>
            <p:nvPr/>
          </p:nvSpPr>
          <p:spPr bwMode="auto">
            <a:xfrm>
              <a:off x="4731" y="3795"/>
              <a:ext cx="190" cy="204"/>
            </a:xfrm>
            <a:custGeom>
              <a:avLst/>
              <a:gdLst/>
              <a:ahLst/>
              <a:cxnLst>
                <a:cxn ang="0">
                  <a:pos x="115" y="26"/>
                </a:cxn>
                <a:cxn ang="0">
                  <a:pos x="113" y="25"/>
                </a:cxn>
                <a:cxn ang="0">
                  <a:pos x="110" y="24"/>
                </a:cxn>
                <a:cxn ang="0">
                  <a:pos x="103" y="23"/>
                </a:cxn>
                <a:cxn ang="0">
                  <a:pos x="89" y="19"/>
                </a:cxn>
                <a:cxn ang="0">
                  <a:pos x="12" y="0"/>
                </a:cxn>
                <a:cxn ang="0">
                  <a:pos x="10" y="0"/>
                </a:cxn>
                <a:cxn ang="0">
                  <a:pos x="7" y="13"/>
                </a:cxn>
                <a:cxn ang="0">
                  <a:pos x="8" y="14"/>
                </a:cxn>
                <a:cxn ang="0">
                  <a:pos x="84" y="33"/>
                </a:cxn>
                <a:cxn ang="0">
                  <a:pos x="98" y="37"/>
                </a:cxn>
                <a:cxn ang="0">
                  <a:pos x="91" y="43"/>
                </a:cxn>
                <a:cxn ang="0">
                  <a:pos x="74" y="61"/>
                </a:cxn>
                <a:cxn ang="0">
                  <a:pos x="51" y="100"/>
                </a:cxn>
                <a:cxn ang="0">
                  <a:pos x="58" y="105"/>
                </a:cxn>
                <a:cxn ang="0">
                  <a:pos x="84" y="72"/>
                </a:cxn>
                <a:cxn ang="0">
                  <a:pos x="100" y="55"/>
                </a:cxn>
                <a:cxn ang="0">
                  <a:pos x="118" y="39"/>
                </a:cxn>
                <a:cxn ang="0">
                  <a:pos x="118" y="39"/>
                </a:cxn>
                <a:cxn ang="0">
                  <a:pos x="118" y="39"/>
                </a:cxn>
                <a:cxn ang="0">
                  <a:pos x="120" y="33"/>
                </a:cxn>
                <a:cxn ang="0">
                  <a:pos x="115" y="26"/>
                </a:cxn>
              </a:cxnLst>
              <a:rect l="0" t="0" r="r" b="b"/>
              <a:pathLst>
                <a:path w="121" h="130">
                  <a:moveTo>
                    <a:pt x="115" y="26"/>
                  </a:moveTo>
                  <a:cubicBezTo>
                    <a:pt x="113" y="25"/>
                    <a:pt x="113" y="25"/>
                    <a:pt x="113" y="25"/>
                  </a:cubicBezTo>
                  <a:cubicBezTo>
                    <a:pt x="110" y="24"/>
                    <a:pt x="110" y="24"/>
                    <a:pt x="110" y="24"/>
                  </a:cubicBezTo>
                  <a:cubicBezTo>
                    <a:pt x="103" y="23"/>
                    <a:pt x="103" y="23"/>
                    <a:pt x="103" y="23"/>
                  </a:cubicBezTo>
                  <a:cubicBezTo>
                    <a:pt x="89" y="19"/>
                    <a:pt x="89" y="19"/>
                    <a:pt x="89" y="19"/>
                  </a:cubicBezTo>
                  <a:cubicBezTo>
                    <a:pt x="51" y="10"/>
                    <a:pt x="13" y="0"/>
                    <a:pt x="12" y="0"/>
                  </a:cubicBezTo>
                  <a:cubicBezTo>
                    <a:pt x="11" y="0"/>
                    <a:pt x="11" y="0"/>
                    <a:pt x="10" y="0"/>
                  </a:cubicBezTo>
                  <a:cubicBezTo>
                    <a:pt x="0" y="4"/>
                    <a:pt x="4" y="11"/>
                    <a:pt x="7" y="13"/>
                  </a:cubicBezTo>
                  <a:cubicBezTo>
                    <a:pt x="8" y="14"/>
                    <a:pt x="8" y="14"/>
                    <a:pt x="8" y="14"/>
                  </a:cubicBezTo>
                  <a:cubicBezTo>
                    <a:pt x="9" y="14"/>
                    <a:pt x="47" y="24"/>
                    <a:pt x="84" y="33"/>
                  </a:cubicBezTo>
                  <a:cubicBezTo>
                    <a:pt x="89" y="34"/>
                    <a:pt x="93" y="35"/>
                    <a:pt x="98" y="37"/>
                  </a:cubicBezTo>
                  <a:cubicBezTo>
                    <a:pt x="95" y="39"/>
                    <a:pt x="93" y="41"/>
                    <a:pt x="91" y="43"/>
                  </a:cubicBezTo>
                  <a:cubicBezTo>
                    <a:pt x="80" y="53"/>
                    <a:pt x="74" y="61"/>
                    <a:pt x="74" y="61"/>
                  </a:cubicBezTo>
                  <a:cubicBezTo>
                    <a:pt x="73" y="60"/>
                    <a:pt x="48" y="101"/>
                    <a:pt x="51" y="100"/>
                  </a:cubicBezTo>
                  <a:cubicBezTo>
                    <a:pt x="44" y="118"/>
                    <a:pt x="42" y="130"/>
                    <a:pt x="58" y="105"/>
                  </a:cubicBezTo>
                  <a:cubicBezTo>
                    <a:pt x="68" y="90"/>
                    <a:pt x="84" y="72"/>
                    <a:pt x="84" y="72"/>
                  </a:cubicBezTo>
                  <a:cubicBezTo>
                    <a:pt x="84" y="72"/>
                    <a:pt x="90" y="64"/>
                    <a:pt x="100" y="55"/>
                  </a:cubicBezTo>
                  <a:cubicBezTo>
                    <a:pt x="105" y="50"/>
                    <a:pt x="111" y="44"/>
                    <a:pt x="118" y="39"/>
                  </a:cubicBezTo>
                  <a:cubicBezTo>
                    <a:pt x="118" y="39"/>
                    <a:pt x="118" y="39"/>
                    <a:pt x="118" y="39"/>
                  </a:cubicBezTo>
                  <a:cubicBezTo>
                    <a:pt x="118" y="39"/>
                    <a:pt x="118" y="39"/>
                    <a:pt x="118" y="39"/>
                  </a:cubicBezTo>
                  <a:cubicBezTo>
                    <a:pt x="118" y="39"/>
                    <a:pt x="121" y="37"/>
                    <a:pt x="120" y="33"/>
                  </a:cubicBezTo>
                  <a:cubicBezTo>
                    <a:pt x="120" y="29"/>
                    <a:pt x="117" y="27"/>
                    <a:pt x="115" y="26"/>
                  </a:cubicBezTo>
                  <a:close/>
                </a:path>
              </a:pathLst>
            </a:custGeom>
            <a:grpFill/>
            <a:ln w="9525">
              <a:solidFill>
                <a:srgbClr val="F46C31"/>
              </a:solidFill>
              <a:round/>
              <a:headEnd/>
              <a:tailEnd/>
            </a:ln>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endParaRPr lang="en-GB" sz="1013">
                <a:solidFill>
                  <a:schemeClr val="accent1"/>
                </a:solidFill>
                <a:latin typeface="+mn-lt"/>
              </a:endParaRPr>
            </a:p>
          </p:txBody>
        </p:sp>
      </p:grpSp>
    </p:spTree>
    <p:extLst>
      <p:ext uri="{BB962C8B-B14F-4D97-AF65-F5344CB8AC3E}">
        <p14:creationId xmlns:p14="http://schemas.microsoft.com/office/powerpoint/2010/main" val="139236673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54</a:t>
            </a:fld>
            <a:endParaRPr lang="fr-CA"/>
          </a:p>
        </p:txBody>
      </p:sp>
      <p:sp>
        <p:nvSpPr>
          <p:cNvPr id="14" name="TextBox 1">
            <a:extLst>
              <a:ext uri="{FF2B5EF4-FFF2-40B4-BE49-F238E27FC236}">
                <a16:creationId xmlns:a16="http://schemas.microsoft.com/office/drawing/2014/main" id="{5FDCE59D-ECB6-4674-9EEE-439F46F3D54B}"/>
              </a:ext>
            </a:extLst>
          </p:cNvPr>
          <p:cNvSpPr txBox="1"/>
          <p:nvPr>
            <p:custDataLst>
              <p:tags r:id="rId2"/>
            </p:custDataLst>
          </p:nvPr>
        </p:nvSpPr>
        <p:spPr>
          <a:xfrm>
            <a:off x="352775" y="815143"/>
            <a:ext cx="8361855" cy="833562"/>
          </a:xfrm>
          <a:prstGeom prst="rect">
            <a:avLst/>
          </a:prstGeom>
        </p:spPr>
        <p:txBody>
          <a:bodyPr vert="horz" wrap="square" lIns="91440" tIns="0" rIns="91440" bIns="0" rtlCol="0">
            <a:spAutoFit/>
          </a:bodyPr>
          <a:lstStyle/>
          <a:p>
            <a:pPr marL="4763" algn="just">
              <a:lnSpc>
                <a:spcPts val="1300"/>
              </a:lnSpc>
              <a:spcAft>
                <a:spcPts val="200"/>
              </a:spcAft>
            </a:pPr>
            <a:r>
              <a:rPr lang="fr-FR" sz="1100" b="0" dirty="0">
                <a:latin typeface="Calibri" panose="020F0502020204030204" pitchFamily="34" charset="0"/>
                <a:cs typeface="Calibri" panose="020F0502020204030204" pitchFamily="34" charset="0"/>
              </a:rPr>
              <a:t>Parmi les entreprises ayant mis en place ou prévoyant mettre en place des mesures </a:t>
            </a:r>
            <a:r>
              <a:rPr lang="fr-CA" sz="1100" b="0" dirty="0">
                <a:latin typeface="Calibri" panose="020F0502020204030204" pitchFamily="34" charset="0"/>
                <a:cs typeface="Calibri" panose="020F0502020204030204" pitchFamily="34" charset="0"/>
              </a:rPr>
              <a:t>visant à renforcer la sécurité de leurs systèmes d´information et de gestion</a:t>
            </a:r>
            <a:r>
              <a:rPr lang="fr-FR" sz="1100" b="0" dirty="0">
                <a:latin typeface="Calibri" panose="020F0502020204030204" pitchFamily="34" charset="0"/>
                <a:cs typeface="Calibri" panose="020F0502020204030204" pitchFamily="34" charset="0"/>
              </a:rPr>
              <a:t>, trois mesures sont particulièrement courantes, car elles touchent les deux tiers ou plus des répondants : la </a:t>
            </a:r>
            <a:r>
              <a:rPr lang="fr-CA" sz="1100" b="0" dirty="0">
                <a:latin typeface="Calibri" panose="020F0502020204030204" pitchFamily="34" charset="0"/>
                <a:cs typeface="Calibri" panose="020F0502020204030204" pitchFamily="34" charset="0"/>
              </a:rPr>
              <a:t>sensibilisation et la formation des employés (72 %, surtout par le secteur primaire et les secteurs public et parapublic), un gestionnaire de mot de passe (66 %, surtout par le commerce de détail) et des copies de sécurité (65 %, surtout par le secteur primaire). La double identification des utilisateurs est également mentionnée par plus d’un répondant sur deux.</a:t>
            </a:r>
            <a:endParaRPr lang="fr-FR" sz="1100" b="0" dirty="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F2AFA48F-254A-50F5-3F22-7001440E6023}"/>
              </a:ext>
            </a:extLst>
          </p:cNvPr>
          <p:cNvSpPr txBox="1"/>
          <p:nvPr>
            <p:custDataLst>
              <p:tags r:id="rId3"/>
            </p:custDataLst>
          </p:nvPr>
        </p:nvSpPr>
        <p:spPr>
          <a:xfrm>
            <a:off x="352775" y="4761188"/>
            <a:ext cx="7792158"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Q22. Quelles mesures avez-vous mis en place ou prévoyez-vous mettre en place pour renforcer la sécurité de vos systèmes d´information et de gestion</a:t>
            </a:r>
            <a:r>
              <a:rPr lang="fr-FR" sz="800" b="0" dirty="0">
                <a:solidFill>
                  <a:schemeClr val="bg1">
                    <a:lumMod val="50000"/>
                  </a:schemeClr>
                </a:solidFill>
                <a:latin typeface="Calibri" panose="020F0502020204030204" pitchFamily="34" charset="0"/>
                <a:cs typeface="Calibri" panose="020F0502020204030204" pitchFamily="34" charset="0"/>
              </a:rPr>
              <a:t>? </a:t>
            </a:r>
            <a:r>
              <a:rPr lang="fr-CA" sz="800" b="0" i="1" dirty="0">
                <a:solidFill>
                  <a:schemeClr val="bg1">
                    <a:lumMod val="50000"/>
                  </a:schemeClr>
                </a:solidFill>
                <a:latin typeface="Calibri" panose="020F0502020204030204" pitchFamily="34" charset="0"/>
                <a:cs typeface="Calibri" panose="020F0502020204030204" pitchFamily="34" charset="0"/>
              </a:rPr>
              <a:t>(Plusieurs mentions possibles)</a:t>
            </a:r>
            <a:r>
              <a:rPr lang="fr-FR" sz="800" b="0" dirty="0">
                <a:solidFill>
                  <a:schemeClr val="bg1">
                    <a:lumMod val="50000"/>
                  </a:schemeClr>
                </a:solidFill>
                <a:latin typeface="Calibri" panose="020F0502020204030204" pitchFamily="34" charset="0"/>
                <a:cs typeface="Calibri" panose="020F0502020204030204" pitchFamily="34" charset="0"/>
              </a:rPr>
              <a:t>  </a:t>
            </a:r>
            <a:br>
              <a:rPr lang="fr-FR" sz="800" b="0" dirty="0">
                <a:solidFill>
                  <a:schemeClr val="bg1">
                    <a:lumMod val="50000"/>
                  </a:schemeClr>
                </a:solidFill>
                <a:latin typeface="Calibri" panose="020F0502020204030204" pitchFamily="34" charset="0"/>
                <a:cs typeface="Calibri" panose="020F0502020204030204" pitchFamily="34" charset="0"/>
              </a:rPr>
            </a:br>
            <a:r>
              <a:rPr lang="fr-CA" sz="800" b="0" dirty="0">
                <a:solidFill>
                  <a:schemeClr val="bg1">
                    <a:lumMod val="50000"/>
                  </a:schemeClr>
                </a:solidFill>
                <a:latin typeface="Calibri" panose="020F0502020204030204" pitchFamily="34" charset="0"/>
                <a:cs typeface="Calibri" panose="020F0502020204030204" pitchFamily="34" charset="0"/>
              </a:rPr>
              <a:t>Base : Répondants qui ont répondu oui à la Q21A ou à la Q21B (n = 101).</a:t>
            </a:r>
          </a:p>
        </p:txBody>
      </p:sp>
      <p:graphicFrame>
        <p:nvGraphicFramePr>
          <p:cNvPr id="5" name="Graphique 4">
            <a:extLst>
              <a:ext uri="{FF2B5EF4-FFF2-40B4-BE49-F238E27FC236}">
                <a16:creationId xmlns:a16="http://schemas.microsoft.com/office/drawing/2014/main" id="{42E26BA7-6CA0-B21E-CA5B-484493DEFB0A}"/>
              </a:ext>
            </a:extLst>
          </p:cNvPr>
          <p:cNvGraphicFramePr/>
          <p:nvPr>
            <p:custDataLst>
              <p:tags r:id="rId4"/>
            </p:custDataLst>
            <p:extLst>
              <p:ext uri="{D42A27DB-BD31-4B8C-83A1-F6EECF244321}">
                <p14:modId xmlns:p14="http://schemas.microsoft.com/office/powerpoint/2010/main" val="350051045"/>
              </p:ext>
            </p:extLst>
          </p:nvPr>
        </p:nvGraphicFramePr>
        <p:xfrm>
          <a:off x="288782" y="1885264"/>
          <a:ext cx="4938282" cy="2807064"/>
        </p:xfrm>
        <a:graphic>
          <a:graphicData uri="http://schemas.openxmlformats.org/drawingml/2006/chart">
            <c:chart xmlns:c="http://schemas.openxmlformats.org/drawingml/2006/chart" xmlns:r="http://schemas.openxmlformats.org/officeDocument/2006/relationships" r:id="rId12"/>
          </a:graphicData>
        </a:graphic>
      </p:graphicFrame>
      <p:sp>
        <p:nvSpPr>
          <p:cNvPr id="7" name="Rectangle 3">
            <a:extLst>
              <a:ext uri="{FF2B5EF4-FFF2-40B4-BE49-F238E27FC236}">
                <a16:creationId xmlns:a16="http://schemas.microsoft.com/office/drawing/2014/main" id="{B34E455A-6A62-7FB4-7114-FF37643AE6AD}"/>
              </a:ext>
            </a:extLst>
          </p:cNvPr>
          <p:cNvSpPr>
            <a:spLocks noChangeArrowheads="1"/>
          </p:cNvSpPr>
          <p:nvPr>
            <p:custDataLst>
              <p:tags r:id="rId5"/>
            </p:custDataLst>
          </p:nvPr>
        </p:nvSpPr>
        <p:spPr bwMode="auto">
          <a:xfrm>
            <a:off x="352775" y="142635"/>
            <a:ext cx="8193314" cy="533274"/>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Mesures visant à renforcer la sécurité des systèmes d´information et de gestion (2/2)</a:t>
            </a:r>
          </a:p>
        </p:txBody>
      </p:sp>
      <p:cxnSp>
        <p:nvCxnSpPr>
          <p:cNvPr id="9" name="Connecteur droit 8">
            <a:extLst>
              <a:ext uri="{FF2B5EF4-FFF2-40B4-BE49-F238E27FC236}">
                <a16:creationId xmlns:a16="http://schemas.microsoft.com/office/drawing/2014/main" id="{58DF03D4-2F80-91C1-EE11-E9D670365D38}"/>
              </a:ext>
            </a:extLst>
          </p:cNvPr>
          <p:cNvCxnSpPr>
            <a:cxnSpLocks/>
          </p:cNvCxnSpPr>
          <p:nvPr/>
        </p:nvCxnSpPr>
        <p:spPr>
          <a:xfrm>
            <a:off x="5261810" y="2041165"/>
            <a:ext cx="1153335" cy="0"/>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89A8B6E-CA72-0243-F480-C3F9432ADD70}"/>
              </a:ext>
            </a:extLst>
          </p:cNvPr>
          <p:cNvSpPr txBox="1"/>
          <p:nvPr>
            <p:custDataLst>
              <p:tags r:id="rId6"/>
            </p:custDataLst>
          </p:nvPr>
        </p:nvSpPr>
        <p:spPr>
          <a:xfrm>
            <a:off x="7829576" y="1752727"/>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1" name="Rectangle: Rounded Corners 21">
            <a:extLst>
              <a:ext uri="{FF2B5EF4-FFF2-40B4-BE49-F238E27FC236}">
                <a16:creationId xmlns:a16="http://schemas.microsoft.com/office/drawing/2014/main" id="{0A9E1AEF-F094-36F6-1D30-EB7B30AA2D19}"/>
              </a:ext>
            </a:extLst>
          </p:cNvPr>
          <p:cNvSpPr/>
          <p:nvPr>
            <p:custDataLst>
              <p:tags r:id="rId7"/>
            </p:custDataLst>
          </p:nvPr>
        </p:nvSpPr>
        <p:spPr>
          <a:xfrm>
            <a:off x="6132391" y="2433507"/>
            <a:ext cx="1501188" cy="240830"/>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fr-CA" sz="800" b="0" kern="0" dirty="0">
                <a:solidFill>
                  <a:schemeClr val="bg2">
                    <a:lumMod val="50000"/>
                  </a:schemeClr>
                </a:solidFill>
                <a:latin typeface="+mn-lt"/>
              </a:rPr>
              <a:t>Commerce de détail (86 %)</a:t>
            </a:r>
          </a:p>
        </p:txBody>
      </p:sp>
      <p:cxnSp>
        <p:nvCxnSpPr>
          <p:cNvPr id="6" name="Connecteur droit 5">
            <a:extLst>
              <a:ext uri="{FF2B5EF4-FFF2-40B4-BE49-F238E27FC236}">
                <a16:creationId xmlns:a16="http://schemas.microsoft.com/office/drawing/2014/main" id="{A62A1C72-8C86-2222-F295-F3113EB63BC4}"/>
              </a:ext>
            </a:extLst>
          </p:cNvPr>
          <p:cNvCxnSpPr>
            <a:cxnSpLocks/>
            <a:endCxn id="11" idx="1"/>
          </p:cNvCxnSpPr>
          <p:nvPr/>
        </p:nvCxnSpPr>
        <p:spPr>
          <a:xfrm>
            <a:off x="5088020" y="2362897"/>
            <a:ext cx="1044371" cy="191025"/>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1B8FF04-F85A-1FA9-78EE-48119D2301AB}"/>
              </a:ext>
            </a:extLst>
          </p:cNvPr>
          <p:cNvCxnSpPr>
            <a:cxnSpLocks/>
            <a:endCxn id="15" idx="1"/>
          </p:cNvCxnSpPr>
          <p:nvPr/>
        </p:nvCxnSpPr>
        <p:spPr>
          <a:xfrm>
            <a:off x="4975926" y="2778315"/>
            <a:ext cx="303703" cy="214571"/>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185076F4-450C-868F-1459-BEEE99FD303E}"/>
              </a:ext>
            </a:extLst>
          </p:cNvPr>
          <p:cNvCxnSpPr>
            <a:cxnSpLocks/>
            <a:endCxn id="13" idx="1"/>
          </p:cNvCxnSpPr>
          <p:nvPr/>
        </p:nvCxnSpPr>
        <p:spPr>
          <a:xfrm>
            <a:off x="4648200" y="3072675"/>
            <a:ext cx="327726" cy="274526"/>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sp>
        <p:nvSpPr>
          <p:cNvPr id="13" name="Rectangle: Rounded Corners 21">
            <a:extLst>
              <a:ext uri="{FF2B5EF4-FFF2-40B4-BE49-F238E27FC236}">
                <a16:creationId xmlns:a16="http://schemas.microsoft.com/office/drawing/2014/main" id="{C523667A-CF5C-3151-178E-44670BBC6DD3}"/>
              </a:ext>
            </a:extLst>
          </p:cNvPr>
          <p:cNvSpPr/>
          <p:nvPr>
            <p:custDataLst>
              <p:tags r:id="rId8"/>
            </p:custDataLst>
          </p:nvPr>
        </p:nvSpPr>
        <p:spPr>
          <a:xfrm>
            <a:off x="4975926" y="3226786"/>
            <a:ext cx="1501188" cy="240829"/>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fr-CA" sz="800" b="0" kern="0" dirty="0">
                <a:solidFill>
                  <a:schemeClr val="bg2">
                    <a:lumMod val="50000"/>
                  </a:schemeClr>
                </a:solidFill>
                <a:latin typeface="+mn-lt"/>
              </a:rPr>
              <a:t>Aucun écart</a:t>
            </a:r>
            <a:endParaRPr lang="fr-CA" sz="800" b="0" kern="0" dirty="0">
              <a:latin typeface="+mn-lt"/>
            </a:endParaRPr>
          </a:p>
        </p:txBody>
      </p:sp>
      <p:sp>
        <p:nvSpPr>
          <p:cNvPr id="15" name="Rectangle: Rounded Corners 21">
            <a:extLst>
              <a:ext uri="{FF2B5EF4-FFF2-40B4-BE49-F238E27FC236}">
                <a16:creationId xmlns:a16="http://schemas.microsoft.com/office/drawing/2014/main" id="{0A16BE6F-0423-6582-4523-AA6E03053EB1}"/>
              </a:ext>
            </a:extLst>
          </p:cNvPr>
          <p:cNvSpPr/>
          <p:nvPr>
            <p:custDataLst>
              <p:tags r:id="rId9"/>
            </p:custDataLst>
          </p:nvPr>
        </p:nvSpPr>
        <p:spPr>
          <a:xfrm>
            <a:off x="5279629" y="2872471"/>
            <a:ext cx="1501188" cy="240829"/>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(83 %)</a:t>
            </a:r>
            <a:endParaRPr lang="fr-CA" sz="800" b="0" kern="0" dirty="0">
              <a:latin typeface="+mn-lt"/>
            </a:endParaRPr>
          </a:p>
        </p:txBody>
      </p:sp>
      <p:sp>
        <p:nvSpPr>
          <p:cNvPr id="18" name="Rectangle: Rounded Corners 21">
            <a:extLst>
              <a:ext uri="{FF2B5EF4-FFF2-40B4-BE49-F238E27FC236}">
                <a16:creationId xmlns:a16="http://schemas.microsoft.com/office/drawing/2014/main" id="{DE5C976D-C80A-4A47-3E6B-4D3D75195AB6}"/>
              </a:ext>
            </a:extLst>
          </p:cNvPr>
          <p:cNvSpPr/>
          <p:nvPr>
            <p:custDataLst>
              <p:tags r:id="rId10"/>
            </p:custDataLst>
          </p:nvPr>
        </p:nvSpPr>
        <p:spPr>
          <a:xfrm>
            <a:off x="6296360" y="1826943"/>
            <a:ext cx="1790898" cy="454936"/>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(83 %)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(80 %)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(80 %)</a:t>
            </a:r>
          </a:p>
        </p:txBody>
      </p:sp>
    </p:spTree>
    <p:extLst>
      <p:ext uri="{BB962C8B-B14F-4D97-AF65-F5344CB8AC3E}">
        <p14:creationId xmlns:p14="http://schemas.microsoft.com/office/powerpoint/2010/main" val="111398401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55</a:t>
            </a:fld>
            <a:endParaRPr lang="fr-CA"/>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8. Développement durable et gestion environnementale</a:t>
            </a:r>
          </a:p>
        </p:txBody>
      </p:sp>
    </p:spTree>
    <p:extLst>
      <p:ext uri="{BB962C8B-B14F-4D97-AF65-F5344CB8AC3E}">
        <p14:creationId xmlns:p14="http://schemas.microsoft.com/office/powerpoint/2010/main" val="402649613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56</a:t>
            </a:fld>
            <a:endParaRPr lang="fr-CA"/>
          </a:p>
        </p:txBody>
      </p:sp>
      <p:sp>
        <p:nvSpPr>
          <p:cNvPr id="14" name="TextBox 1">
            <a:extLst>
              <a:ext uri="{FF2B5EF4-FFF2-40B4-BE49-F238E27FC236}">
                <a16:creationId xmlns:a16="http://schemas.microsoft.com/office/drawing/2014/main" id="{5FDCE59D-ECB6-4674-9EEE-439F46F3D54B}"/>
              </a:ext>
            </a:extLst>
          </p:cNvPr>
          <p:cNvSpPr txBox="1"/>
          <p:nvPr>
            <p:custDataLst>
              <p:tags r:id="rId2"/>
            </p:custDataLst>
          </p:nvPr>
        </p:nvSpPr>
        <p:spPr>
          <a:xfrm>
            <a:off x="352775" y="636451"/>
            <a:ext cx="8361855" cy="1000274"/>
          </a:xfrm>
          <a:prstGeom prst="rect">
            <a:avLst/>
          </a:prstGeom>
        </p:spPr>
        <p:txBody>
          <a:bodyPr vert="horz" wrap="square" lIns="91440" tIns="0" rIns="91440" bIns="0" rtlCol="0">
            <a:spAutoFit/>
          </a:bodyPr>
          <a:lstStyle/>
          <a:p>
            <a:pPr marL="4763" algn="just">
              <a:lnSpc>
                <a:spcPts val="1200"/>
              </a:lnSpc>
              <a:spcAft>
                <a:spcPts val="600"/>
              </a:spcAft>
            </a:pPr>
            <a:r>
              <a:rPr lang="fr-FR" sz="1100" b="0" dirty="0">
                <a:latin typeface="Calibri" panose="020F0502020204030204" pitchFamily="34" charset="0"/>
                <a:cs typeface="Calibri" panose="020F0502020204030204" pitchFamily="34" charset="0"/>
              </a:rPr>
              <a:t>Le concept de développement durable est, dans l’ensemble, bien compris par les entreprises répondantes. Environ les trois quarts croient que la dimension économique est incluse dans ce concept (73 %). Il en est de même pour la dimension sociale (71 %) et la dimension environnementale (76 %). Il n’y a donc pas de différence notable de résultat entre les trois dimensions.</a:t>
            </a:r>
          </a:p>
          <a:p>
            <a:pPr marL="4763" algn="just">
              <a:lnSpc>
                <a:spcPts val="1200"/>
              </a:lnSpc>
              <a:spcAft>
                <a:spcPts val="600"/>
              </a:spcAft>
            </a:pPr>
            <a:r>
              <a:rPr lang="fr-FR" sz="1100" b="0" dirty="0">
                <a:latin typeface="Calibri" panose="020F0502020204030204" pitchFamily="34" charset="0"/>
                <a:cs typeface="Calibri" panose="020F0502020204030204" pitchFamily="34" charset="0"/>
              </a:rPr>
              <a:t>Et pour chacune des trois dimensions, quatre segments se distinguent par un degré de compréhension supérieur à la moyenne : le secteur hé</a:t>
            </a:r>
            <a:r>
              <a:rPr lang="fr-CA" sz="1100" b="0" dirty="0">
                <a:latin typeface="Calibri" panose="020F0502020204030204" pitchFamily="34" charset="0"/>
                <a:cs typeface="Calibri" panose="020F0502020204030204" pitchFamily="34" charset="0"/>
              </a:rPr>
              <a:t>bergement, restauration et tourisme, les entreprises ayant 15 employés ou plus et qui ont pris des engagements en matière de réduction de leur empreinte environnementale.</a:t>
            </a:r>
            <a:endParaRPr lang="fr-FR" sz="1100" b="0" dirty="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F2AFA48F-254A-50F5-3F22-7001440E6023}"/>
              </a:ext>
            </a:extLst>
          </p:cNvPr>
          <p:cNvSpPr txBox="1"/>
          <p:nvPr>
            <p:custDataLst>
              <p:tags r:id="rId3"/>
            </p:custDataLst>
          </p:nvPr>
        </p:nvSpPr>
        <p:spPr>
          <a:xfrm>
            <a:off x="352775" y="4761188"/>
            <a:ext cx="7647382"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Q23. Selon vous, les dimensions suivantes sont-elles incluses dans le concept de développement durable? </a:t>
            </a:r>
            <a:r>
              <a:rPr lang="fr-FR" sz="800" b="0" dirty="0">
                <a:solidFill>
                  <a:schemeClr val="bg1">
                    <a:lumMod val="50000"/>
                  </a:schemeClr>
                </a:solidFill>
                <a:latin typeface="Calibri" panose="020F0502020204030204" pitchFamily="34" charset="0"/>
                <a:cs typeface="Calibri" panose="020F0502020204030204" pitchFamily="34" charset="0"/>
              </a:rPr>
              <a:t>  </a:t>
            </a:r>
            <a:br>
              <a:rPr lang="fr-FR" sz="800" b="0" dirty="0">
                <a:solidFill>
                  <a:schemeClr val="bg1">
                    <a:lumMod val="50000"/>
                  </a:schemeClr>
                </a:solidFill>
                <a:latin typeface="Calibri" panose="020F0502020204030204" pitchFamily="34" charset="0"/>
                <a:cs typeface="Calibri" panose="020F0502020204030204" pitchFamily="34" charset="0"/>
              </a:rPr>
            </a:br>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 = 233).</a:t>
            </a:r>
          </a:p>
        </p:txBody>
      </p:sp>
      <p:sp>
        <p:nvSpPr>
          <p:cNvPr id="3" name="Rectangle 3">
            <a:extLst>
              <a:ext uri="{FF2B5EF4-FFF2-40B4-BE49-F238E27FC236}">
                <a16:creationId xmlns:a16="http://schemas.microsoft.com/office/drawing/2014/main" id="{B126AC09-F42C-755E-6881-38DC937E4F2F}"/>
              </a:ext>
            </a:extLst>
          </p:cNvPr>
          <p:cNvSpPr>
            <a:spLocks noChangeArrowheads="1"/>
          </p:cNvSpPr>
          <p:nvPr>
            <p:custDataLst>
              <p:tags r:id="rId4"/>
            </p:custDataLst>
          </p:nvPr>
        </p:nvSpPr>
        <p:spPr bwMode="auto">
          <a:xfrm>
            <a:off x="319087" y="176087"/>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Compréhension du concept de développement durable (1/2)</a:t>
            </a:r>
          </a:p>
        </p:txBody>
      </p:sp>
      <p:graphicFrame>
        <p:nvGraphicFramePr>
          <p:cNvPr id="5" name="Graphique 4">
            <a:extLst>
              <a:ext uri="{FF2B5EF4-FFF2-40B4-BE49-F238E27FC236}">
                <a16:creationId xmlns:a16="http://schemas.microsoft.com/office/drawing/2014/main" id="{42E26BA7-6CA0-B21E-CA5B-484493DEFB0A}"/>
              </a:ext>
            </a:extLst>
          </p:cNvPr>
          <p:cNvGraphicFramePr/>
          <p:nvPr>
            <p:custDataLst>
              <p:tags r:id="rId5"/>
            </p:custDataLst>
            <p:extLst>
              <p:ext uri="{D42A27DB-BD31-4B8C-83A1-F6EECF244321}">
                <p14:modId xmlns:p14="http://schemas.microsoft.com/office/powerpoint/2010/main" val="4004200369"/>
              </p:ext>
            </p:extLst>
          </p:nvPr>
        </p:nvGraphicFramePr>
        <p:xfrm>
          <a:off x="439200" y="2236357"/>
          <a:ext cx="4845325" cy="2270692"/>
        </p:xfrm>
        <a:graphic>
          <a:graphicData uri="http://schemas.openxmlformats.org/drawingml/2006/chart">
            <c:chart xmlns:c="http://schemas.openxmlformats.org/drawingml/2006/chart" xmlns:r="http://schemas.openxmlformats.org/officeDocument/2006/relationships" r:id="rId14"/>
          </a:graphicData>
        </a:graphic>
      </p:graphicFrame>
      <p:sp>
        <p:nvSpPr>
          <p:cNvPr id="6" name="TextBox 1">
            <a:extLst>
              <a:ext uri="{FF2B5EF4-FFF2-40B4-BE49-F238E27FC236}">
                <a16:creationId xmlns:a16="http://schemas.microsoft.com/office/drawing/2014/main" id="{72DBBDC7-CFBA-C0FF-294E-5E6E45CD66E0}"/>
              </a:ext>
            </a:extLst>
          </p:cNvPr>
          <p:cNvSpPr txBox="1"/>
          <p:nvPr>
            <p:custDataLst>
              <p:tags r:id="rId6"/>
            </p:custDataLst>
          </p:nvPr>
        </p:nvSpPr>
        <p:spPr>
          <a:xfrm>
            <a:off x="101966" y="2036302"/>
            <a:ext cx="2624747" cy="200055"/>
          </a:xfrm>
          <a:prstGeom prst="rect">
            <a:avLst/>
          </a:prstGeom>
        </p:spPr>
        <p:txBody>
          <a:bodyPr vert="horz" wrap="square" lIns="0" tIns="0" rIns="0" bIns="0" rtlCol="0">
            <a:spAutoFit/>
          </a:bodyPr>
          <a:lstStyle/>
          <a:p>
            <a:pPr marL="4763" algn="ctr"/>
            <a:r>
              <a:rPr lang="fr-CA" sz="1300" b="0" dirty="0">
                <a:solidFill>
                  <a:srgbClr val="F46C31"/>
                </a:solidFill>
                <a:latin typeface="+mj-lt"/>
              </a:rPr>
              <a:t>Le développement durable inclut :</a:t>
            </a:r>
            <a:endParaRPr lang="fr-CA" sz="1300" b="0" i="1" dirty="0">
              <a:solidFill>
                <a:srgbClr val="F46C31"/>
              </a:solidFill>
              <a:latin typeface="+mj-lt"/>
            </a:endParaRPr>
          </a:p>
        </p:txBody>
      </p:sp>
      <p:sp>
        <p:nvSpPr>
          <p:cNvPr id="7" name="ZoneTexte 6">
            <a:extLst>
              <a:ext uri="{FF2B5EF4-FFF2-40B4-BE49-F238E27FC236}">
                <a16:creationId xmlns:a16="http://schemas.microsoft.com/office/drawing/2014/main" id="{1818114C-4F87-829F-4041-D125880A87BD}"/>
              </a:ext>
            </a:extLst>
          </p:cNvPr>
          <p:cNvSpPr txBox="1"/>
          <p:nvPr>
            <p:custDataLst>
              <p:tags r:id="rId7"/>
            </p:custDataLst>
          </p:nvPr>
        </p:nvSpPr>
        <p:spPr>
          <a:xfrm>
            <a:off x="4876586" y="2339346"/>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8" name="Rectangle: Rounded Corners 21">
            <a:extLst>
              <a:ext uri="{FF2B5EF4-FFF2-40B4-BE49-F238E27FC236}">
                <a16:creationId xmlns:a16="http://schemas.microsoft.com/office/drawing/2014/main" id="{3360B62E-7AE0-26E7-7791-7C71DCBCCF6F}"/>
              </a:ext>
            </a:extLst>
          </p:cNvPr>
          <p:cNvSpPr/>
          <p:nvPr>
            <p:custDataLst>
              <p:tags r:id="rId8"/>
            </p:custDataLst>
          </p:nvPr>
        </p:nvSpPr>
        <p:spPr>
          <a:xfrm>
            <a:off x="5692464" y="2315187"/>
            <a:ext cx="2570999" cy="58933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DIMENSION ÉCONOMIQUE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(86 %)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(87 %)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(82 %)</a:t>
            </a:r>
          </a:p>
        </p:txBody>
      </p:sp>
      <p:sp>
        <p:nvSpPr>
          <p:cNvPr id="13" name="ZoneTexte 12">
            <a:extLst>
              <a:ext uri="{FF2B5EF4-FFF2-40B4-BE49-F238E27FC236}">
                <a16:creationId xmlns:a16="http://schemas.microsoft.com/office/drawing/2014/main" id="{540341F1-2B51-F4F7-46FB-A2EA547D17F1}"/>
              </a:ext>
            </a:extLst>
          </p:cNvPr>
          <p:cNvSpPr txBox="1"/>
          <p:nvPr>
            <p:custDataLst>
              <p:tags r:id="rId9"/>
            </p:custDataLst>
          </p:nvPr>
        </p:nvSpPr>
        <p:spPr>
          <a:xfrm>
            <a:off x="4876584" y="3101345"/>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6" name="Rectangle: Rounded Corners 21">
            <a:extLst>
              <a:ext uri="{FF2B5EF4-FFF2-40B4-BE49-F238E27FC236}">
                <a16:creationId xmlns:a16="http://schemas.microsoft.com/office/drawing/2014/main" id="{898FEF06-0700-0738-50D6-2BA9A9B0585E}"/>
              </a:ext>
            </a:extLst>
          </p:cNvPr>
          <p:cNvSpPr/>
          <p:nvPr>
            <p:custDataLst>
              <p:tags r:id="rId10"/>
            </p:custDataLst>
          </p:nvPr>
        </p:nvSpPr>
        <p:spPr>
          <a:xfrm>
            <a:off x="5692463" y="3078138"/>
            <a:ext cx="2571004" cy="59372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DIMENSION SOCIALE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(82 %)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(84 %)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(79 %)</a:t>
            </a:r>
          </a:p>
        </p:txBody>
      </p:sp>
      <p:sp>
        <p:nvSpPr>
          <p:cNvPr id="17" name="ZoneTexte 16">
            <a:extLst>
              <a:ext uri="{FF2B5EF4-FFF2-40B4-BE49-F238E27FC236}">
                <a16:creationId xmlns:a16="http://schemas.microsoft.com/office/drawing/2014/main" id="{FEA0F806-D1DD-4F37-0E2B-9484D5EB9498}"/>
              </a:ext>
            </a:extLst>
          </p:cNvPr>
          <p:cNvSpPr txBox="1"/>
          <p:nvPr>
            <p:custDataLst>
              <p:tags r:id="rId11"/>
            </p:custDataLst>
          </p:nvPr>
        </p:nvSpPr>
        <p:spPr>
          <a:xfrm>
            <a:off x="4876583" y="3863350"/>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8" name="Rectangle: Rounded Corners 21">
            <a:extLst>
              <a:ext uri="{FF2B5EF4-FFF2-40B4-BE49-F238E27FC236}">
                <a16:creationId xmlns:a16="http://schemas.microsoft.com/office/drawing/2014/main" id="{125FD155-DDDC-8E51-A88A-5E7DA0B7F317}"/>
              </a:ext>
            </a:extLst>
          </p:cNvPr>
          <p:cNvSpPr/>
          <p:nvPr>
            <p:custDataLst>
              <p:tags r:id="rId12"/>
            </p:custDataLst>
          </p:nvPr>
        </p:nvSpPr>
        <p:spPr>
          <a:xfrm>
            <a:off x="5692461" y="3861245"/>
            <a:ext cx="2571003" cy="55685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DIMENSION ENVIRONNEMENTALE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(89 %)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(91 %)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(85 %)</a:t>
            </a:r>
          </a:p>
        </p:txBody>
      </p:sp>
    </p:spTree>
    <p:extLst>
      <p:ext uri="{BB962C8B-B14F-4D97-AF65-F5344CB8AC3E}">
        <p14:creationId xmlns:p14="http://schemas.microsoft.com/office/powerpoint/2010/main" val="110850360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57</a:t>
            </a:fld>
            <a:endParaRPr lang="fr-CA"/>
          </a:p>
        </p:txBody>
      </p:sp>
      <p:sp>
        <p:nvSpPr>
          <p:cNvPr id="3" name="TextBox 1">
            <a:extLst>
              <a:ext uri="{FF2B5EF4-FFF2-40B4-BE49-F238E27FC236}">
                <a16:creationId xmlns:a16="http://schemas.microsoft.com/office/drawing/2014/main" id="{E7562E24-7A66-3021-DB58-A2256C648CD8}"/>
              </a:ext>
            </a:extLst>
          </p:cNvPr>
          <p:cNvSpPr txBox="1"/>
          <p:nvPr>
            <p:custDataLst>
              <p:tags r:id="rId2"/>
            </p:custDataLst>
          </p:nvPr>
        </p:nvSpPr>
        <p:spPr>
          <a:xfrm>
            <a:off x="5061290" y="1116980"/>
            <a:ext cx="3944505" cy="2064668"/>
          </a:xfrm>
          <a:prstGeom prst="rect">
            <a:avLst/>
          </a:prstGeom>
        </p:spPr>
        <p:txBody>
          <a:bodyPr vert="horz" wrap="square" lIns="91440" tIns="0" rIns="91440" bIns="0" rtlCol="0">
            <a:spAutoFit/>
          </a:bodyPr>
          <a:lstStyle/>
          <a:p>
            <a:pPr marL="4763" algn="just">
              <a:lnSpc>
                <a:spcPts val="1200"/>
              </a:lnSpc>
              <a:spcAft>
                <a:spcPts val="500"/>
              </a:spcAft>
            </a:pPr>
            <a:r>
              <a:rPr lang="fr-CA" sz="1100" b="0" dirty="0">
                <a:latin typeface="Calibri" panose="020F0502020204030204" pitchFamily="34" charset="0"/>
                <a:cs typeface="Calibri" panose="020F0502020204030204" pitchFamily="34" charset="0"/>
              </a:rPr>
              <a:t>Un total de 10 % des répondants perçoivent que deux des trois dimensions font partie du développement durable  (intersections de deux des trois bulles du graphique). Très peu de répondants </a:t>
            </a:r>
            <a:br>
              <a:rPr lang="fr-CA" sz="1100" b="0" dirty="0">
                <a:latin typeface="Calibri" panose="020F0502020204030204" pitchFamily="34" charset="0"/>
                <a:cs typeface="Calibri" panose="020F0502020204030204" pitchFamily="34" charset="0"/>
              </a:rPr>
            </a:br>
            <a:r>
              <a:rPr lang="fr-CA" sz="1100" b="0" dirty="0">
                <a:latin typeface="Calibri" panose="020F0502020204030204" pitchFamily="34" charset="0"/>
                <a:cs typeface="Calibri" panose="020F0502020204030204" pitchFamily="34" charset="0"/>
              </a:rPr>
              <a:t>(5 %) </a:t>
            </a:r>
            <a:r>
              <a:rPr lang="fr-FR" sz="1100" b="0" dirty="0">
                <a:latin typeface="Calibri" panose="020F0502020204030204" pitchFamily="34" charset="0"/>
                <a:cs typeface="Calibri" panose="020F0502020204030204" pitchFamily="34" charset="0"/>
              </a:rPr>
              <a:t>croient que seulement l’une des trois dimensions est incluse dans le concept de développement durable (parties des bulles hors intersection). Par ailleurs, 19 % des répondants ne comprennent pas du tout le développement durable car, selon eux, aucune des trois dimensions n’en fait partie.</a:t>
            </a:r>
          </a:p>
          <a:p>
            <a:pPr marL="4763" algn="just">
              <a:lnSpc>
                <a:spcPts val="1200"/>
              </a:lnSpc>
              <a:spcAft>
                <a:spcPts val="500"/>
              </a:spcAft>
            </a:pPr>
            <a:r>
              <a:rPr lang="fr-FR" sz="1100" b="0" dirty="0">
                <a:latin typeface="Calibri" panose="020F0502020204030204" pitchFamily="34" charset="0"/>
                <a:cs typeface="Calibri" panose="020F0502020204030204" pitchFamily="34" charset="0"/>
              </a:rPr>
              <a:t>Les entreprises du secteur hé</a:t>
            </a:r>
            <a:r>
              <a:rPr lang="fr-CA" sz="1100" b="0" dirty="0">
                <a:latin typeface="Calibri" panose="020F0502020204030204" pitchFamily="34" charset="0"/>
                <a:cs typeface="Calibri" panose="020F0502020204030204" pitchFamily="34" charset="0"/>
              </a:rPr>
              <a:t>bergement, restauration et tourisme, ayant 15 employés ou plus et qui ont pris des engagements en matière de réduction de leur empreinte environnementale sont celles qui comprennent le mieux le développement durable.</a:t>
            </a:r>
          </a:p>
        </p:txBody>
      </p:sp>
      <p:sp>
        <p:nvSpPr>
          <p:cNvPr id="14" name="Rectangle 13">
            <a:extLst>
              <a:ext uri="{FF2B5EF4-FFF2-40B4-BE49-F238E27FC236}">
                <a16:creationId xmlns:a16="http://schemas.microsoft.com/office/drawing/2014/main" id="{4B04C239-ACD8-6712-4758-6E2AAFCDA220}"/>
              </a:ext>
            </a:extLst>
          </p:cNvPr>
          <p:cNvSpPr/>
          <p:nvPr/>
        </p:nvSpPr>
        <p:spPr>
          <a:xfrm>
            <a:off x="418828" y="1188619"/>
            <a:ext cx="4479826" cy="334160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CA" sz="1800" dirty="0">
              <a:solidFill>
                <a:schemeClr val="bg1"/>
              </a:solidFill>
            </a:endParaRPr>
          </a:p>
        </p:txBody>
      </p:sp>
      <p:sp>
        <p:nvSpPr>
          <p:cNvPr id="17" name="_s69698">
            <a:extLst>
              <a:ext uri="{FF2B5EF4-FFF2-40B4-BE49-F238E27FC236}">
                <a16:creationId xmlns:a16="http://schemas.microsoft.com/office/drawing/2014/main" id="{6F99EE2F-F2CB-40A7-7EBC-A82B3354EE4A}"/>
              </a:ext>
            </a:extLst>
          </p:cNvPr>
          <p:cNvSpPr>
            <a:spLocks noChangeArrowheads="1"/>
          </p:cNvSpPr>
          <p:nvPr/>
        </p:nvSpPr>
        <p:spPr bwMode="auto">
          <a:xfrm flipV="1">
            <a:off x="2235225" y="1527044"/>
            <a:ext cx="2053519" cy="1996420"/>
          </a:xfrm>
          <a:prstGeom prst="ellipse">
            <a:avLst/>
          </a:prstGeom>
          <a:solidFill>
            <a:srgbClr val="D52B1E">
              <a:alpha val="50196"/>
            </a:srgbClr>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fr-CA"/>
          </a:p>
        </p:txBody>
      </p:sp>
      <p:sp>
        <p:nvSpPr>
          <p:cNvPr id="18" name="Rectangle 17">
            <a:extLst>
              <a:ext uri="{FF2B5EF4-FFF2-40B4-BE49-F238E27FC236}">
                <a16:creationId xmlns:a16="http://schemas.microsoft.com/office/drawing/2014/main" id="{5A656E4F-85D5-B42C-F84F-85FE1ACA40D8}"/>
              </a:ext>
            </a:extLst>
          </p:cNvPr>
          <p:cNvSpPr/>
          <p:nvPr/>
        </p:nvSpPr>
        <p:spPr>
          <a:xfrm>
            <a:off x="3858984" y="1310823"/>
            <a:ext cx="971534" cy="43244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1200" b="1" i="0" u="none" strike="noStrike" dirty="0">
                <a:solidFill>
                  <a:srgbClr val="D52B1E"/>
                </a:solidFill>
                <a:effectLst/>
                <a:latin typeface="Calibri" panose="020F0502020204030204" pitchFamily="34" charset="0"/>
              </a:rPr>
              <a:t>Dimension sociale</a:t>
            </a:r>
            <a:endParaRPr lang="fr-CA" sz="900" b="1" dirty="0">
              <a:solidFill>
                <a:srgbClr val="D52B1E"/>
              </a:solidFill>
            </a:endParaRPr>
          </a:p>
        </p:txBody>
      </p:sp>
      <p:sp>
        <p:nvSpPr>
          <p:cNvPr id="23" name="Rectangle 22">
            <a:extLst>
              <a:ext uri="{FF2B5EF4-FFF2-40B4-BE49-F238E27FC236}">
                <a16:creationId xmlns:a16="http://schemas.microsoft.com/office/drawing/2014/main" id="{4AD7843E-DE36-2D17-D87B-9A4F223BD655}"/>
              </a:ext>
            </a:extLst>
          </p:cNvPr>
          <p:cNvSpPr/>
          <p:nvPr/>
        </p:nvSpPr>
        <p:spPr>
          <a:xfrm>
            <a:off x="3899320" y="3807909"/>
            <a:ext cx="814771"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1000" i="0" u="none" strike="noStrike" dirty="0">
                <a:solidFill>
                  <a:srgbClr val="000000"/>
                </a:solidFill>
                <a:effectLst/>
                <a:latin typeface="Calibri" panose="020F0502020204030204" pitchFamily="34" charset="0"/>
              </a:rPr>
              <a:t>N’a mentionné aucune dimension</a:t>
            </a:r>
            <a:br>
              <a:rPr lang="fr-CA" sz="1000" i="0" u="none" strike="noStrike" dirty="0">
                <a:solidFill>
                  <a:srgbClr val="000000"/>
                </a:solidFill>
                <a:effectLst/>
                <a:latin typeface="Calibri" panose="020F0502020204030204" pitchFamily="34" charset="0"/>
              </a:rPr>
            </a:br>
            <a:r>
              <a:rPr lang="fr-CA" sz="1000" i="0" u="none" strike="noStrike" dirty="0">
                <a:solidFill>
                  <a:srgbClr val="000000"/>
                </a:solidFill>
                <a:effectLst/>
                <a:latin typeface="Calibri" panose="020F0502020204030204" pitchFamily="34" charset="0"/>
              </a:rPr>
              <a:t>19 %</a:t>
            </a:r>
            <a:endParaRPr lang="fr-CA" sz="1000" dirty="0">
              <a:solidFill>
                <a:schemeClr val="bg1"/>
              </a:solidFill>
            </a:endParaRPr>
          </a:p>
        </p:txBody>
      </p:sp>
      <p:sp>
        <p:nvSpPr>
          <p:cNvPr id="24" name="Rectangle 23">
            <a:extLst>
              <a:ext uri="{FF2B5EF4-FFF2-40B4-BE49-F238E27FC236}">
                <a16:creationId xmlns:a16="http://schemas.microsoft.com/office/drawing/2014/main" id="{DCB8B98D-5372-E5A7-5264-E1280F58182C}"/>
              </a:ext>
            </a:extLst>
          </p:cNvPr>
          <p:cNvSpPr/>
          <p:nvPr/>
        </p:nvSpPr>
        <p:spPr>
          <a:xfrm>
            <a:off x="435077" y="1286720"/>
            <a:ext cx="1042830" cy="43244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1200" b="1" i="0" u="none" strike="noStrike" dirty="0">
                <a:solidFill>
                  <a:srgbClr val="1D78C5"/>
                </a:solidFill>
                <a:effectLst/>
                <a:latin typeface="Calibri" panose="020F0502020204030204" pitchFamily="34" charset="0"/>
              </a:rPr>
              <a:t>Dimension économique</a:t>
            </a:r>
            <a:endParaRPr lang="fr-CA" sz="900" b="1" dirty="0">
              <a:solidFill>
                <a:srgbClr val="1D78C5"/>
              </a:solidFill>
            </a:endParaRPr>
          </a:p>
        </p:txBody>
      </p:sp>
      <p:sp>
        <p:nvSpPr>
          <p:cNvPr id="15" name="_s69698">
            <a:extLst>
              <a:ext uri="{FF2B5EF4-FFF2-40B4-BE49-F238E27FC236}">
                <a16:creationId xmlns:a16="http://schemas.microsoft.com/office/drawing/2014/main" id="{5B92A526-EBE2-01D4-B00D-5A9580225FBA}"/>
              </a:ext>
            </a:extLst>
          </p:cNvPr>
          <p:cNvSpPr>
            <a:spLocks noChangeArrowheads="1"/>
          </p:cNvSpPr>
          <p:nvPr/>
        </p:nvSpPr>
        <p:spPr bwMode="auto">
          <a:xfrm flipV="1">
            <a:off x="1032920" y="1503944"/>
            <a:ext cx="2053518" cy="2042619"/>
          </a:xfrm>
          <a:prstGeom prst="ellipse">
            <a:avLst/>
          </a:prstGeom>
          <a:solidFill>
            <a:srgbClr val="1D78C5">
              <a:alpha val="30196"/>
            </a:srgbClr>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fr-CA"/>
          </a:p>
        </p:txBody>
      </p:sp>
      <p:sp>
        <p:nvSpPr>
          <p:cNvPr id="25" name="_s69698">
            <a:extLst>
              <a:ext uri="{FF2B5EF4-FFF2-40B4-BE49-F238E27FC236}">
                <a16:creationId xmlns:a16="http://schemas.microsoft.com/office/drawing/2014/main" id="{8472664F-3E08-3966-66AE-389741606B44}"/>
              </a:ext>
            </a:extLst>
          </p:cNvPr>
          <p:cNvSpPr>
            <a:spLocks noChangeArrowheads="1"/>
          </p:cNvSpPr>
          <p:nvPr/>
        </p:nvSpPr>
        <p:spPr bwMode="auto">
          <a:xfrm flipV="1">
            <a:off x="1639424" y="2437917"/>
            <a:ext cx="2029621" cy="2042618"/>
          </a:xfrm>
          <a:prstGeom prst="ellipse">
            <a:avLst/>
          </a:prstGeom>
          <a:solidFill>
            <a:srgbClr val="92D050">
              <a:alpha val="38824"/>
            </a:srgbClr>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fr-CA"/>
          </a:p>
        </p:txBody>
      </p:sp>
      <p:sp>
        <p:nvSpPr>
          <p:cNvPr id="26" name="Rectangle 25">
            <a:extLst>
              <a:ext uri="{FF2B5EF4-FFF2-40B4-BE49-F238E27FC236}">
                <a16:creationId xmlns:a16="http://schemas.microsoft.com/office/drawing/2014/main" id="{06D5BA30-4EEE-C4E9-4A7E-4F3E397941B8}"/>
              </a:ext>
            </a:extLst>
          </p:cNvPr>
          <p:cNvSpPr/>
          <p:nvPr/>
        </p:nvSpPr>
        <p:spPr>
          <a:xfrm>
            <a:off x="573093" y="3833937"/>
            <a:ext cx="1174004" cy="58002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1200" b="1" i="0" u="none" strike="noStrike" dirty="0">
                <a:solidFill>
                  <a:srgbClr val="00B050"/>
                </a:solidFill>
                <a:effectLst/>
                <a:latin typeface="Calibri" panose="020F0502020204030204" pitchFamily="34" charset="0"/>
              </a:rPr>
              <a:t>Dimension environnementale</a:t>
            </a:r>
            <a:endParaRPr lang="fr-CA" sz="900" b="1" dirty="0">
              <a:solidFill>
                <a:srgbClr val="00B050"/>
              </a:solidFill>
            </a:endParaRPr>
          </a:p>
        </p:txBody>
      </p:sp>
      <p:sp>
        <p:nvSpPr>
          <p:cNvPr id="19" name="Rectangle 18">
            <a:extLst>
              <a:ext uri="{FF2B5EF4-FFF2-40B4-BE49-F238E27FC236}">
                <a16:creationId xmlns:a16="http://schemas.microsoft.com/office/drawing/2014/main" id="{88D41CB7-28DC-3825-D59D-057FBD5F6595}"/>
              </a:ext>
            </a:extLst>
          </p:cNvPr>
          <p:cNvSpPr/>
          <p:nvPr/>
        </p:nvSpPr>
        <p:spPr>
          <a:xfrm>
            <a:off x="2314718" y="2538605"/>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900" dirty="0">
                <a:solidFill>
                  <a:srgbClr val="000000"/>
                </a:solidFill>
                <a:latin typeface="Calibri" panose="020F0502020204030204" pitchFamily="34" charset="0"/>
              </a:rPr>
              <a:t>A mentionné les trois dimensions</a:t>
            </a:r>
            <a:br>
              <a:rPr lang="fr-CA" sz="900" i="0" u="none" strike="noStrike" dirty="0">
                <a:solidFill>
                  <a:srgbClr val="000000"/>
                </a:solidFill>
                <a:effectLst/>
                <a:latin typeface="Calibri" panose="020F0502020204030204" pitchFamily="34" charset="0"/>
              </a:rPr>
            </a:br>
            <a:r>
              <a:rPr lang="fr-CA" sz="900" i="0" u="none" strike="noStrike" dirty="0">
                <a:solidFill>
                  <a:srgbClr val="000000"/>
                </a:solidFill>
                <a:effectLst/>
                <a:latin typeface="Calibri" panose="020F0502020204030204" pitchFamily="34" charset="0"/>
              </a:rPr>
              <a:t>64 %</a:t>
            </a:r>
            <a:endParaRPr lang="fr-CA" sz="900" dirty="0">
              <a:solidFill>
                <a:schemeClr val="bg1"/>
              </a:solidFill>
            </a:endParaRPr>
          </a:p>
        </p:txBody>
      </p:sp>
      <p:sp>
        <p:nvSpPr>
          <p:cNvPr id="27" name="Rectangle 26">
            <a:extLst>
              <a:ext uri="{FF2B5EF4-FFF2-40B4-BE49-F238E27FC236}">
                <a16:creationId xmlns:a16="http://schemas.microsoft.com/office/drawing/2014/main" id="{7BCE54D7-D9C4-2765-FDD7-3FAF359DDF6B}"/>
              </a:ext>
            </a:extLst>
          </p:cNvPr>
          <p:cNvSpPr/>
          <p:nvPr/>
        </p:nvSpPr>
        <p:spPr>
          <a:xfrm>
            <a:off x="1351568" y="1975769"/>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900" dirty="0">
                <a:solidFill>
                  <a:srgbClr val="000000"/>
                </a:solidFill>
                <a:latin typeface="Calibri" panose="020F0502020204030204" pitchFamily="34" charset="0"/>
              </a:rPr>
              <a:t>A mentionné la dimension économique seulement</a:t>
            </a:r>
            <a:br>
              <a:rPr lang="fr-CA" sz="900" i="0" u="none" strike="noStrike" dirty="0">
                <a:solidFill>
                  <a:srgbClr val="000000"/>
                </a:solidFill>
                <a:effectLst/>
                <a:latin typeface="Calibri" panose="020F0502020204030204" pitchFamily="34" charset="0"/>
              </a:rPr>
            </a:br>
            <a:r>
              <a:rPr lang="fr-CA" sz="900" i="0" u="none" strike="noStrike" dirty="0">
                <a:solidFill>
                  <a:srgbClr val="000000"/>
                </a:solidFill>
                <a:effectLst/>
                <a:latin typeface="Calibri" panose="020F0502020204030204" pitchFamily="34" charset="0"/>
              </a:rPr>
              <a:t>2 %</a:t>
            </a:r>
            <a:endParaRPr lang="fr-CA" sz="900" dirty="0">
              <a:solidFill>
                <a:schemeClr val="bg1"/>
              </a:solidFill>
            </a:endParaRPr>
          </a:p>
        </p:txBody>
      </p:sp>
      <p:sp>
        <p:nvSpPr>
          <p:cNvPr id="29" name="Rectangle 28">
            <a:extLst>
              <a:ext uri="{FF2B5EF4-FFF2-40B4-BE49-F238E27FC236}">
                <a16:creationId xmlns:a16="http://schemas.microsoft.com/office/drawing/2014/main" id="{FD58B2DB-3CA2-9F7D-C806-23E226754846}"/>
              </a:ext>
            </a:extLst>
          </p:cNvPr>
          <p:cNvSpPr/>
          <p:nvPr/>
        </p:nvSpPr>
        <p:spPr>
          <a:xfrm>
            <a:off x="2304524" y="1850873"/>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900" dirty="0">
                <a:solidFill>
                  <a:srgbClr val="000000"/>
                </a:solidFill>
                <a:latin typeface="Calibri" panose="020F0502020204030204" pitchFamily="34" charset="0"/>
              </a:rPr>
              <a:t>A mentionné ces deux dimensions</a:t>
            </a:r>
            <a:br>
              <a:rPr lang="fr-CA" sz="900" dirty="0">
                <a:solidFill>
                  <a:srgbClr val="000000"/>
                </a:solidFill>
                <a:latin typeface="Calibri" panose="020F0502020204030204" pitchFamily="34" charset="0"/>
              </a:rPr>
            </a:br>
            <a:r>
              <a:rPr lang="fr-CA" sz="900" dirty="0">
                <a:solidFill>
                  <a:srgbClr val="000000"/>
                </a:solidFill>
                <a:latin typeface="Calibri" panose="020F0502020204030204" pitchFamily="34" charset="0"/>
              </a:rPr>
              <a:t>2</a:t>
            </a:r>
            <a:r>
              <a:rPr lang="fr-CA" sz="900" i="0" u="none" strike="noStrike" dirty="0">
                <a:solidFill>
                  <a:srgbClr val="000000"/>
                </a:solidFill>
                <a:effectLst/>
                <a:latin typeface="Calibri" panose="020F0502020204030204" pitchFamily="34" charset="0"/>
              </a:rPr>
              <a:t> %</a:t>
            </a:r>
            <a:endParaRPr lang="fr-CA" sz="900" dirty="0">
              <a:solidFill>
                <a:schemeClr val="bg1"/>
              </a:solidFill>
            </a:endParaRPr>
          </a:p>
        </p:txBody>
      </p:sp>
      <p:sp>
        <p:nvSpPr>
          <p:cNvPr id="4" name="TextBox 1">
            <a:extLst>
              <a:ext uri="{FF2B5EF4-FFF2-40B4-BE49-F238E27FC236}">
                <a16:creationId xmlns:a16="http://schemas.microsoft.com/office/drawing/2014/main" id="{28C71C46-853C-3210-5D16-3703EE886240}"/>
              </a:ext>
            </a:extLst>
          </p:cNvPr>
          <p:cNvSpPr txBox="1"/>
          <p:nvPr>
            <p:custDataLst>
              <p:tags r:id="rId3"/>
            </p:custDataLst>
          </p:nvPr>
        </p:nvSpPr>
        <p:spPr>
          <a:xfrm>
            <a:off x="268862" y="621966"/>
            <a:ext cx="8736933" cy="461665"/>
          </a:xfrm>
          <a:prstGeom prst="rect">
            <a:avLst/>
          </a:prstGeom>
        </p:spPr>
        <p:txBody>
          <a:bodyPr vert="horz" wrap="square" lIns="91440" tIns="0" rIns="91440" bIns="0" rtlCol="0">
            <a:spAutoFit/>
          </a:bodyPr>
          <a:lstStyle/>
          <a:p>
            <a:pPr marL="4763" algn="just">
              <a:lnSpc>
                <a:spcPts val="1200"/>
              </a:lnSpc>
              <a:spcAft>
                <a:spcPts val="500"/>
              </a:spcAft>
            </a:pPr>
            <a:r>
              <a:rPr lang="fr-FR" sz="1100" b="0" dirty="0">
                <a:latin typeface="Calibri" panose="020F0502020204030204" pitchFamily="34" charset="0"/>
                <a:cs typeface="Calibri" panose="020F0502020204030204" pitchFamily="34" charset="0"/>
              </a:rPr>
              <a:t>Un croisement des résultats pour chacune des dimensions (économique, sociale et environnementale) confirme la compréhension généralement bonne de ce qu’est le développement durable : près des deux tiers des répondants (64 %) croient que les trois dimensions sont incluses dans le concept du développement durable (intersection des trois bulles du graphique). </a:t>
            </a:r>
          </a:p>
        </p:txBody>
      </p:sp>
      <p:sp>
        <p:nvSpPr>
          <p:cNvPr id="10" name="ZoneTexte 9">
            <a:extLst>
              <a:ext uri="{FF2B5EF4-FFF2-40B4-BE49-F238E27FC236}">
                <a16:creationId xmlns:a16="http://schemas.microsoft.com/office/drawing/2014/main" id="{ECB2B0FD-95F9-3BCB-9073-5CD4CFB8CB84}"/>
              </a:ext>
            </a:extLst>
          </p:cNvPr>
          <p:cNvSpPr txBox="1"/>
          <p:nvPr>
            <p:custDataLst>
              <p:tags r:id="rId4"/>
            </p:custDataLst>
          </p:nvPr>
        </p:nvSpPr>
        <p:spPr>
          <a:xfrm>
            <a:off x="352775" y="4761188"/>
            <a:ext cx="7647382"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Q23. Selon vous, les dimensions suivantes sont-elles incluses dans le concept de développement durable? </a:t>
            </a:r>
            <a:r>
              <a:rPr lang="fr-FR" sz="800" b="0" dirty="0">
                <a:solidFill>
                  <a:schemeClr val="bg1">
                    <a:lumMod val="50000"/>
                  </a:schemeClr>
                </a:solidFill>
                <a:latin typeface="Calibri" panose="020F0502020204030204" pitchFamily="34" charset="0"/>
                <a:cs typeface="Calibri" panose="020F0502020204030204" pitchFamily="34" charset="0"/>
              </a:rPr>
              <a:t>  </a:t>
            </a:r>
            <a:br>
              <a:rPr lang="fr-FR" sz="800" b="0" dirty="0">
                <a:solidFill>
                  <a:schemeClr val="bg1">
                    <a:lumMod val="50000"/>
                  </a:schemeClr>
                </a:solidFill>
                <a:latin typeface="Calibri" panose="020F0502020204030204" pitchFamily="34" charset="0"/>
                <a:cs typeface="Calibri" panose="020F0502020204030204" pitchFamily="34" charset="0"/>
              </a:rPr>
            </a:br>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 = 233).</a:t>
            </a:r>
          </a:p>
        </p:txBody>
      </p:sp>
      <p:sp>
        <p:nvSpPr>
          <p:cNvPr id="16" name="Rectangle 3">
            <a:extLst>
              <a:ext uri="{FF2B5EF4-FFF2-40B4-BE49-F238E27FC236}">
                <a16:creationId xmlns:a16="http://schemas.microsoft.com/office/drawing/2014/main" id="{F232642A-F7AC-9B72-88DF-1193DD00761E}"/>
              </a:ext>
            </a:extLst>
          </p:cNvPr>
          <p:cNvSpPr>
            <a:spLocks noChangeArrowheads="1"/>
          </p:cNvSpPr>
          <p:nvPr>
            <p:custDataLst>
              <p:tags r:id="rId5"/>
            </p:custDataLst>
          </p:nvPr>
        </p:nvSpPr>
        <p:spPr bwMode="auto">
          <a:xfrm>
            <a:off x="319087" y="176087"/>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Compréhension du concept de développement durable (2/2)</a:t>
            </a:r>
          </a:p>
        </p:txBody>
      </p:sp>
      <p:sp>
        <p:nvSpPr>
          <p:cNvPr id="21" name="Rectangle 20">
            <a:extLst>
              <a:ext uri="{FF2B5EF4-FFF2-40B4-BE49-F238E27FC236}">
                <a16:creationId xmlns:a16="http://schemas.microsoft.com/office/drawing/2014/main" id="{C7A6ABA7-EFEA-1616-5ABC-F8273E7536B8}"/>
              </a:ext>
            </a:extLst>
          </p:cNvPr>
          <p:cNvSpPr/>
          <p:nvPr/>
        </p:nvSpPr>
        <p:spPr>
          <a:xfrm>
            <a:off x="2148346" y="3634980"/>
            <a:ext cx="991093"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900" dirty="0">
                <a:solidFill>
                  <a:srgbClr val="000000"/>
                </a:solidFill>
                <a:latin typeface="Calibri" panose="020F0502020204030204" pitchFamily="34" charset="0"/>
              </a:rPr>
              <a:t>A mentionné la dimension environnementale seulement</a:t>
            </a:r>
            <a:br>
              <a:rPr lang="fr-CA" sz="900" i="0" u="none" strike="noStrike" dirty="0">
                <a:solidFill>
                  <a:srgbClr val="000000"/>
                </a:solidFill>
                <a:effectLst/>
                <a:latin typeface="Calibri" panose="020F0502020204030204" pitchFamily="34" charset="0"/>
              </a:rPr>
            </a:br>
            <a:r>
              <a:rPr lang="fr-CA" sz="900" i="0" u="none" strike="noStrike" dirty="0">
                <a:solidFill>
                  <a:srgbClr val="000000"/>
                </a:solidFill>
                <a:effectLst/>
                <a:latin typeface="Calibri" panose="020F0502020204030204" pitchFamily="34" charset="0"/>
              </a:rPr>
              <a:t>3 %</a:t>
            </a:r>
            <a:endParaRPr lang="fr-CA" sz="900" dirty="0">
              <a:solidFill>
                <a:schemeClr val="bg1"/>
              </a:solidFill>
            </a:endParaRPr>
          </a:p>
        </p:txBody>
      </p:sp>
      <p:sp>
        <p:nvSpPr>
          <p:cNvPr id="32" name="Rectangle 31">
            <a:extLst>
              <a:ext uri="{FF2B5EF4-FFF2-40B4-BE49-F238E27FC236}">
                <a16:creationId xmlns:a16="http://schemas.microsoft.com/office/drawing/2014/main" id="{EB34839A-FE5E-B4C7-6D9C-08CD5793206B}"/>
              </a:ext>
            </a:extLst>
          </p:cNvPr>
          <p:cNvSpPr/>
          <p:nvPr/>
        </p:nvSpPr>
        <p:spPr>
          <a:xfrm>
            <a:off x="3225673" y="1999959"/>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900" dirty="0">
                <a:solidFill>
                  <a:srgbClr val="000000"/>
                </a:solidFill>
                <a:latin typeface="Calibri" panose="020F0502020204030204" pitchFamily="34" charset="0"/>
              </a:rPr>
              <a:t>A mentionné la dimension sociale seulement</a:t>
            </a:r>
            <a:br>
              <a:rPr lang="fr-CA" sz="900" i="0" u="none" strike="noStrike" dirty="0">
                <a:solidFill>
                  <a:srgbClr val="000000"/>
                </a:solidFill>
                <a:effectLst/>
                <a:latin typeface="Calibri" panose="020F0502020204030204" pitchFamily="34" charset="0"/>
              </a:rPr>
            </a:br>
            <a:r>
              <a:rPr lang="fr-CA" sz="900" i="0" u="none" strike="noStrike" dirty="0">
                <a:solidFill>
                  <a:srgbClr val="000000"/>
                </a:solidFill>
                <a:effectLst/>
                <a:latin typeface="Calibri" panose="020F0502020204030204" pitchFamily="34" charset="0"/>
              </a:rPr>
              <a:t>0 %</a:t>
            </a:r>
            <a:endParaRPr lang="fr-CA" sz="900" dirty="0">
              <a:solidFill>
                <a:schemeClr val="bg1"/>
              </a:solidFill>
            </a:endParaRPr>
          </a:p>
        </p:txBody>
      </p:sp>
      <p:sp>
        <p:nvSpPr>
          <p:cNvPr id="33" name="Rectangle 32">
            <a:extLst>
              <a:ext uri="{FF2B5EF4-FFF2-40B4-BE49-F238E27FC236}">
                <a16:creationId xmlns:a16="http://schemas.microsoft.com/office/drawing/2014/main" id="{C26DEE83-81A1-CFFF-E5F7-CF550A3A2581}"/>
              </a:ext>
            </a:extLst>
          </p:cNvPr>
          <p:cNvSpPr/>
          <p:nvPr/>
        </p:nvSpPr>
        <p:spPr>
          <a:xfrm>
            <a:off x="2888724" y="2909206"/>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900" dirty="0">
                <a:solidFill>
                  <a:srgbClr val="000000"/>
                </a:solidFill>
                <a:latin typeface="Calibri" panose="020F0502020204030204" pitchFamily="34" charset="0"/>
              </a:rPr>
              <a:t>A mentionné ces deux dimensions</a:t>
            </a:r>
            <a:br>
              <a:rPr lang="fr-CA" sz="900" dirty="0">
                <a:solidFill>
                  <a:srgbClr val="000000"/>
                </a:solidFill>
                <a:latin typeface="Calibri" panose="020F0502020204030204" pitchFamily="34" charset="0"/>
              </a:rPr>
            </a:br>
            <a:r>
              <a:rPr lang="fr-CA" sz="900" dirty="0">
                <a:solidFill>
                  <a:srgbClr val="000000"/>
                </a:solidFill>
                <a:latin typeface="Calibri" panose="020F0502020204030204" pitchFamily="34" charset="0"/>
              </a:rPr>
              <a:t>4</a:t>
            </a:r>
            <a:r>
              <a:rPr lang="fr-CA" sz="900" i="0" u="none" strike="noStrike" dirty="0">
                <a:solidFill>
                  <a:srgbClr val="000000"/>
                </a:solidFill>
                <a:effectLst/>
                <a:latin typeface="Calibri" panose="020F0502020204030204" pitchFamily="34" charset="0"/>
              </a:rPr>
              <a:t> %</a:t>
            </a:r>
            <a:endParaRPr lang="fr-CA" sz="900" dirty="0">
              <a:solidFill>
                <a:schemeClr val="bg1"/>
              </a:solidFill>
            </a:endParaRPr>
          </a:p>
        </p:txBody>
      </p:sp>
      <p:sp>
        <p:nvSpPr>
          <p:cNvPr id="34" name="Rectangle 33">
            <a:extLst>
              <a:ext uri="{FF2B5EF4-FFF2-40B4-BE49-F238E27FC236}">
                <a16:creationId xmlns:a16="http://schemas.microsoft.com/office/drawing/2014/main" id="{900EB5BB-0BDA-97C2-52C2-7290E9C50616}"/>
              </a:ext>
            </a:extLst>
          </p:cNvPr>
          <p:cNvSpPr/>
          <p:nvPr/>
        </p:nvSpPr>
        <p:spPr>
          <a:xfrm>
            <a:off x="1669523" y="2892275"/>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900" dirty="0">
                <a:solidFill>
                  <a:srgbClr val="000000"/>
                </a:solidFill>
                <a:latin typeface="Calibri" panose="020F0502020204030204" pitchFamily="34" charset="0"/>
              </a:rPr>
              <a:t>A mentionné ces deux dimensions</a:t>
            </a:r>
            <a:br>
              <a:rPr lang="fr-CA" sz="900" dirty="0">
                <a:solidFill>
                  <a:srgbClr val="000000"/>
                </a:solidFill>
                <a:latin typeface="Calibri" panose="020F0502020204030204" pitchFamily="34" charset="0"/>
              </a:rPr>
            </a:br>
            <a:r>
              <a:rPr lang="fr-CA" sz="900" dirty="0">
                <a:solidFill>
                  <a:srgbClr val="000000"/>
                </a:solidFill>
                <a:latin typeface="Calibri" panose="020F0502020204030204" pitchFamily="34" charset="0"/>
              </a:rPr>
              <a:t>4</a:t>
            </a:r>
            <a:r>
              <a:rPr lang="fr-CA" sz="900" i="0" u="none" strike="noStrike" dirty="0">
                <a:solidFill>
                  <a:srgbClr val="000000"/>
                </a:solidFill>
                <a:effectLst/>
                <a:latin typeface="Calibri" panose="020F0502020204030204" pitchFamily="34" charset="0"/>
              </a:rPr>
              <a:t> %</a:t>
            </a:r>
            <a:endParaRPr lang="fr-CA" sz="900" dirty="0">
              <a:solidFill>
                <a:schemeClr val="bg1"/>
              </a:solidFill>
            </a:endParaRPr>
          </a:p>
        </p:txBody>
      </p:sp>
      <p:sp>
        <p:nvSpPr>
          <p:cNvPr id="35" name="ZoneTexte 34">
            <a:extLst>
              <a:ext uri="{FF2B5EF4-FFF2-40B4-BE49-F238E27FC236}">
                <a16:creationId xmlns:a16="http://schemas.microsoft.com/office/drawing/2014/main" id="{F81EC26D-CED6-1D9A-CB67-875B740D21BE}"/>
              </a:ext>
            </a:extLst>
          </p:cNvPr>
          <p:cNvSpPr txBox="1"/>
          <p:nvPr>
            <p:custDataLst>
              <p:tags r:id="rId6"/>
            </p:custDataLst>
          </p:nvPr>
        </p:nvSpPr>
        <p:spPr>
          <a:xfrm>
            <a:off x="5159212" y="3403704"/>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36" name="Rectangle: Rounded Corners 21">
            <a:extLst>
              <a:ext uri="{FF2B5EF4-FFF2-40B4-BE49-F238E27FC236}">
                <a16:creationId xmlns:a16="http://schemas.microsoft.com/office/drawing/2014/main" id="{FCBB8840-9F2D-7E7B-E4CE-3EAE0FD2D3C0}"/>
              </a:ext>
            </a:extLst>
          </p:cNvPr>
          <p:cNvSpPr/>
          <p:nvPr>
            <p:custDataLst>
              <p:tags r:id="rId7"/>
            </p:custDataLst>
          </p:nvPr>
        </p:nvSpPr>
        <p:spPr>
          <a:xfrm>
            <a:off x="5975090" y="3412616"/>
            <a:ext cx="2750082" cy="575182"/>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A MENTIONNÉ LES TROIS DIMENSIONS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(79 %)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(79 %)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(73 %)</a:t>
            </a:r>
          </a:p>
        </p:txBody>
      </p:sp>
      <p:sp>
        <p:nvSpPr>
          <p:cNvPr id="37" name="ZoneTexte 36">
            <a:extLst>
              <a:ext uri="{FF2B5EF4-FFF2-40B4-BE49-F238E27FC236}">
                <a16:creationId xmlns:a16="http://schemas.microsoft.com/office/drawing/2014/main" id="{C62D4774-2BE1-8171-58A0-483435A68D8F}"/>
              </a:ext>
            </a:extLst>
          </p:cNvPr>
          <p:cNvSpPr txBox="1"/>
          <p:nvPr>
            <p:custDataLst>
              <p:tags r:id="rId8"/>
            </p:custDataLst>
          </p:nvPr>
        </p:nvSpPr>
        <p:spPr>
          <a:xfrm>
            <a:off x="5159212" y="3961883"/>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38" name="Rectangle: Rounded Corners 21">
            <a:extLst>
              <a:ext uri="{FF2B5EF4-FFF2-40B4-BE49-F238E27FC236}">
                <a16:creationId xmlns:a16="http://schemas.microsoft.com/office/drawing/2014/main" id="{969036CC-F379-E34B-2F9F-39B3F1303F75}"/>
              </a:ext>
            </a:extLst>
          </p:cNvPr>
          <p:cNvSpPr/>
          <p:nvPr>
            <p:custDataLst>
              <p:tags r:id="rId9"/>
            </p:custDataLst>
          </p:nvPr>
        </p:nvSpPr>
        <p:spPr>
          <a:xfrm>
            <a:off x="5975090" y="4079860"/>
            <a:ext cx="2750082" cy="56731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N’A MENTIONNÉ AUCUNE DIMENSION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1 à 4 employés (27 %)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&gt;60 % employés hommes (25 %)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Pas d’engagements en environnement (33 %)</a:t>
            </a:r>
          </a:p>
        </p:txBody>
      </p:sp>
    </p:spTree>
    <p:extLst>
      <p:ext uri="{BB962C8B-B14F-4D97-AF65-F5344CB8AC3E}">
        <p14:creationId xmlns:p14="http://schemas.microsoft.com/office/powerpoint/2010/main" val="400105217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3029336639"/>
              </p:ext>
            </p:extLst>
          </p:nvPr>
        </p:nvGraphicFramePr>
        <p:xfrm>
          <a:off x="1273458" y="1830193"/>
          <a:ext cx="3203310" cy="2419715"/>
        </p:xfrm>
        <a:graphic>
          <a:graphicData uri="http://schemas.openxmlformats.org/drawingml/2006/chart">
            <c:chart xmlns:c="http://schemas.openxmlformats.org/drawingml/2006/chart" xmlns:r="http://schemas.openxmlformats.org/officeDocument/2006/relationships" r:id="rId17"/>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58</a:t>
            </a:fld>
            <a:endParaRPr lang="fr-CA"/>
          </a:p>
        </p:txBody>
      </p:sp>
      <p:sp>
        <p:nvSpPr>
          <p:cNvPr id="7" name="Rectangle 3"/>
          <p:cNvSpPr>
            <a:spLocks noChangeArrowheads="1"/>
          </p:cNvSpPr>
          <p:nvPr>
            <p:custDataLst>
              <p:tags r:id="rId3"/>
            </p:custDataLst>
          </p:nvPr>
        </p:nvSpPr>
        <p:spPr bwMode="auto">
          <a:xfrm>
            <a:off x="208547" y="98118"/>
            <a:ext cx="8803874"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000" dirty="0">
                <a:solidFill>
                  <a:srgbClr val="222223"/>
                </a:solidFill>
                <a:latin typeface="Trebuchet MS" panose="020B0603020202020204" pitchFamily="34" charset="0"/>
                <a:ea typeface="Cambria" panose="02040503050406030204" pitchFamily="18" charset="0"/>
                <a:cs typeface="Calibri" panose="020F0502020204030204" pitchFamily="34" charset="0"/>
              </a:rPr>
              <a:t>Engagements en matière de réduction de l’empreinte environnementale</a:t>
            </a:r>
          </a:p>
        </p:txBody>
      </p:sp>
      <p:sp>
        <p:nvSpPr>
          <p:cNvPr id="14" name="TextBox 1">
            <a:extLst>
              <a:ext uri="{FF2B5EF4-FFF2-40B4-BE49-F238E27FC236}">
                <a16:creationId xmlns:a16="http://schemas.microsoft.com/office/drawing/2014/main" id="{5FDCE59D-ECB6-4674-9EEE-439F46F3D54B}"/>
              </a:ext>
            </a:extLst>
          </p:cNvPr>
          <p:cNvSpPr txBox="1"/>
          <p:nvPr>
            <p:custDataLst>
              <p:tags r:id="rId4"/>
            </p:custDataLst>
          </p:nvPr>
        </p:nvSpPr>
        <p:spPr>
          <a:xfrm>
            <a:off x="369758" y="520784"/>
            <a:ext cx="8454202" cy="1295226"/>
          </a:xfrm>
          <a:prstGeom prst="rect">
            <a:avLst/>
          </a:prstGeom>
        </p:spPr>
        <p:txBody>
          <a:bodyPr vert="horz" wrap="square" lIns="91440" tIns="0" rIns="91440" bIns="0" rtlCol="0">
            <a:spAutoFit/>
          </a:bodyPr>
          <a:lstStyle/>
          <a:p>
            <a:pPr marL="4763" algn="just">
              <a:lnSpc>
                <a:spcPts val="1200"/>
              </a:lnSpc>
              <a:spcAft>
                <a:spcPts val="500"/>
              </a:spcAft>
            </a:pPr>
            <a:r>
              <a:rPr lang="fr-CA" sz="1100" b="0" dirty="0">
                <a:latin typeface="Calibri" panose="020F0502020204030204" pitchFamily="34" charset="0"/>
                <a:cs typeface="Calibri" panose="020F0502020204030204" pitchFamily="34" charset="0"/>
              </a:rPr>
              <a:t>Au cours des trois dernières années, près des deux tiers des entreprises répondantes (64 %) ont pris des engagements en matière de réduction de leur empreinte environnementale. Par contre, celles dont ces engagements comportent des cibles chiffrées (6 %) sont beaucoup moins nombreuses que celles ayant des engagements non chiffrés (58 %). Le présence d’engagements en matière de réduction de l’empreinte environnementale est plus importante dans le secteur primaire, le secteur hébergement, restauration et tourisme, les secteurs public et parapublic ainsi que les entreprises ayant 15 employés et plus. Elle est plus basse dans le commerce de détail.</a:t>
            </a:r>
          </a:p>
          <a:p>
            <a:pPr marL="4763" algn="just">
              <a:lnSpc>
                <a:spcPts val="1200"/>
              </a:lnSpc>
              <a:spcAft>
                <a:spcPts val="500"/>
              </a:spcAft>
            </a:pPr>
            <a:r>
              <a:rPr lang="fr-CA" sz="1100" b="0" dirty="0">
                <a:latin typeface="Calibri" panose="020F0502020204030204" pitchFamily="34" charset="0"/>
                <a:cs typeface="Calibri" panose="020F0502020204030204" pitchFamily="34" charset="0"/>
              </a:rPr>
              <a:t>Parmi celles n’ayant pas d’engagement environnemental, un peu plus du tiers (36 %) ont l’intention d’en prendre au cours des deux prochaines années. Et ce sont surtout parmi les mêmes segments que ceux qui ont déjà des engagements (secteurs public et parapublic, entreprises ayant 15 employés et plus et qui connaissent la loi 25).</a:t>
            </a:r>
            <a:endParaRPr lang="fr-FR" sz="1100" b="0" dirty="0">
              <a:latin typeface="Calibri" panose="020F0502020204030204" pitchFamily="34" charset="0"/>
              <a:cs typeface="Calibri" panose="020F0502020204030204" pitchFamily="34" charset="0"/>
            </a:endParaRPr>
          </a:p>
        </p:txBody>
      </p:sp>
      <p:sp>
        <p:nvSpPr>
          <p:cNvPr id="13" name="TextBox 1">
            <a:extLst>
              <a:ext uri="{FF2B5EF4-FFF2-40B4-BE49-F238E27FC236}">
                <a16:creationId xmlns:a16="http://schemas.microsoft.com/office/drawing/2014/main" id="{FD1B4624-7A2E-4564-B746-6B6575362604}"/>
              </a:ext>
            </a:extLst>
          </p:cNvPr>
          <p:cNvSpPr txBox="1"/>
          <p:nvPr>
            <p:custDataLst>
              <p:tags r:id="rId5"/>
            </p:custDataLst>
          </p:nvPr>
        </p:nvSpPr>
        <p:spPr>
          <a:xfrm>
            <a:off x="110172" y="1860663"/>
            <a:ext cx="1843349" cy="815608"/>
          </a:xfrm>
          <a:prstGeom prst="rect">
            <a:avLst/>
          </a:prstGeom>
        </p:spPr>
        <p:txBody>
          <a:bodyPr vert="horz" wrap="square" lIns="0" tIns="0" rIns="0" bIns="0" rtlCol="0">
            <a:spAutoFit/>
          </a:bodyPr>
          <a:lstStyle/>
          <a:p>
            <a:pPr marL="4763" algn="ctr"/>
            <a:r>
              <a:rPr lang="fr-CA" sz="1300" b="0" dirty="0">
                <a:solidFill>
                  <a:srgbClr val="F46C31"/>
                </a:solidFill>
                <a:latin typeface="+mj-lt"/>
              </a:rPr>
              <a:t>A pris des engagements en matière de réduction de son empreinte environnementale</a:t>
            </a:r>
          </a:p>
        </p:txBody>
      </p:sp>
      <p:graphicFrame>
        <p:nvGraphicFramePr>
          <p:cNvPr id="9" name="Chart 36">
            <a:extLst>
              <a:ext uri="{FF2B5EF4-FFF2-40B4-BE49-F238E27FC236}">
                <a16:creationId xmlns:a16="http://schemas.microsoft.com/office/drawing/2014/main" id="{EE812368-B72A-EDD4-415E-954B4EA31546}"/>
              </a:ext>
            </a:extLst>
          </p:cNvPr>
          <p:cNvGraphicFramePr>
            <a:graphicFrameLocks noChangeAspect="1"/>
          </p:cNvGraphicFramePr>
          <p:nvPr>
            <p:custDataLst>
              <p:tags r:id="rId6"/>
            </p:custDataLst>
            <p:extLst>
              <p:ext uri="{D42A27DB-BD31-4B8C-83A1-F6EECF244321}">
                <p14:modId xmlns:p14="http://schemas.microsoft.com/office/powerpoint/2010/main" val="1858059515"/>
              </p:ext>
            </p:extLst>
          </p:nvPr>
        </p:nvGraphicFramePr>
        <p:xfrm>
          <a:off x="5825314" y="1922766"/>
          <a:ext cx="2709882" cy="2046990"/>
        </p:xfrm>
        <a:graphic>
          <a:graphicData uri="http://schemas.openxmlformats.org/drawingml/2006/chart">
            <c:chart xmlns:c="http://schemas.openxmlformats.org/drawingml/2006/chart" xmlns:r="http://schemas.openxmlformats.org/officeDocument/2006/relationships" r:id="rId18"/>
          </a:graphicData>
        </a:graphic>
      </p:graphicFrame>
      <p:sp>
        <p:nvSpPr>
          <p:cNvPr id="5" name="ZoneTexte 4">
            <a:extLst>
              <a:ext uri="{FF2B5EF4-FFF2-40B4-BE49-F238E27FC236}">
                <a16:creationId xmlns:a16="http://schemas.microsoft.com/office/drawing/2014/main" id="{3E8BEA95-0F6A-8CF5-98B2-79D7F958F2D4}"/>
              </a:ext>
            </a:extLst>
          </p:cNvPr>
          <p:cNvSpPr txBox="1"/>
          <p:nvPr>
            <p:custDataLst>
              <p:tags r:id="rId7"/>
            </p:custDataLst>
          </p:nvPr>
        </p:nvSpPr>
        <p:spPr>
          <a:xfrm>
            <a:off x="352824" y="4587902"/>
            <a:ext cx="826624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Q24. Au cours des trois dernières années, votre entreprise a-t-elle pris des engagements en matière de réduction de son empreinte environnementale? </a:t>
            </a:r>
            <a:r>
              <a:rPr lang="fr-FR" sz="800" b="0" dirty="0">
                <a:solidFill>
                  <a:schemeClr val="bg1">
                    <a:lumMod val="50000"/>
                  </a:schemeClr>
                </a:solidFill>
                <a:latin typeface="Calibri" panose="020F0502020204030204" pitchFamily="34" charset="0"/>
                <a:cs typeface="Calibri" panose="020F0502020204030204" pitchFamily="34" charset="0"/>
              </a:rPr>
              <a:t> </a:t>
            </a:r>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 = 233).</a:t>
            </a:r>
          </a:p>
          <a:p>
            <a:r>
              <a:rPr lang="fr-CA" sz="800" b="0" dirty="0">
                <a:solidFill>
                  <a:schemeClr val="bg1">
                    <a:lumMod val="50000"/>
                  </a:schemeClr>
                </a:solidFill>
                <a:latin typeface="Calibri" panose="020F0502020204030204" pitchFamily="34" charset="0"/>
                <a:cs typeface="Calibri" panose="020F0502020204030204" pitchFamily="34" charset="0"/>
              </a:rPr>
              <a:t>Q25. Au cours des deux prochaines années, votre entreprise a-t-elle l´intention de prendre des engagements en matière de réduction de son empreinte environnementale</a:t>
            </a:r>
            <a:r>
              <a:rPr lang="fr-FR" sz="800" b="0" dirty="0">
                <a:solidFill>
                  <a:schemeClr val="bg1">
                    <a:lumMod val="50000"/>
                  </a:schemeClr>
                </a:solidFill>
                <a:latin typeface="Calibri" panose="020F0502020204030204" pitchFamily="34" charset="0"/>
                <a:cs typeface="Calibri" panose="020F0502020204030204" pitchFamily="34" charset="0"/>
              </a:rPr>
              <a:t>?  </a:t>
            </a:r>
            <a:br>
              <a:rPr lang="fr-FR" sz="800" b="0" dirty="0">
                <a:solidFill>
                  <a:schemeClr val="bg1">
                    <a:lumMod val="50000"/>
                  </a:schemeClr>
                </a:solidFill>
                <a:latin typeface="Calibri" panose="020F0502020204030204" pitchFamily="34" charset="0"/>
                <a:cs typeface="Calibri" panose="020F0502020204030204" pitchFamily="34" charset="0"/>
              </a:rPr>
            </a:br>
            <a:r>
              <a:rPr lang="fr-CA" sz="800" b="0" dirty="0">
                <a:solidFill>
                  <a:schemeClr val="bg1">
                    <a:lumMod val="50000"/>
                  </a:schemeClr>
                </a:solidFill>
                <a:latin typeface="Calibri" panose="020F0502020204030204" pitchFamily="34" charset="0"/>
                <a:cs typeface="Calibri" panose="020F0502020204030204" pitchFamily="34" charset="0"/>
              </a:rPr>
              <a:t>Base : Répondants qui n’ont pas répondu oui à la Q24 (n = 84).</a:t>
            </a:r>
          </a:p>
        </p:txBody>
      </p:sp>
      <p:sp>
        <p:nvSpPr>
          <p:cNvPr id="6" name="ZoneTexte 5">
            <a:extLst>
              <a:ext uri="{FF2B5EF4-FFF2-40B4-BE49-F238E27FC236}">
                <a16:creationId xmlns:a16="http://schemas.microsoft.com/office/drawing/2014/main" id="{E72263C2-1A57-B2DF-C9E1-8461B5324579}"/>
              </a:ext>
            </a:extLst>
          </p:cNvPr>
          <p:cNvSpPr txBox="1"/>
          <p:nvPr>
            <p:custDataLst>
              <p:tags r:id="rId8"/>
            </p:custDataLst>
          </p:nvPr>
        </p:nvSpPr>
        <p:spPr>
          <a:xfrm>
            <a:off x="4259472" y="3233308"/>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2" name="ZoneTexte 11">
            <a:extLst>
              <a:ext uri="{FF2B5EF4-FFF2-40B4-BE49-F238E27FC236}">
                <a16:creationId xmlns:a16="http://schemas.microsoft.com/office/drawing/2014/main" id="{FEAEB54D-743D-A86E-4438-2E04BABBD7CC}"/>
              </a:ext>
            </a:extLst>
          </p:cNvPr>
          <p:cNvSpPr txBox="1"/>
          <p:nvPr>
            <p:custDataLst>
              <p:tags r:id="rId9"/>
            </p:custDataLst>
          </p:nvPr>
        </p:nvSpPr>
        <p:spPr>
          <a:xfrm>
            <a:off x="543766" y="3494918"/>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15" name="Rectangle: Rounded Corners 21">
            <a:extLst>
              <a:ext uri="{FF2B5EF4-FFF2-40B4-BE49-F238E27FC236}">
                <a16:creationId xmlns:a16="http://schemas.microsoft.com/office/drawing/2014/main" id="{9425E44B-C847-EC65-F386-CDACF3AC2C44}"/>
              </a:ext>
            </a:extLst>
          </p:cNvPr>
          <p:cNvSpPr/>
          <p:nvPr>
            <p:custDataLst>
              <p:tags r:id="rId10"/>
            </p:custDataLst>
          </p:nvPr>
        </p:nvSpPr>
        <p:spPr>
          <a:xfrm>
            <a:off x="3618447" y="3652890"/>
            <a:ext cx="2307692" cy="822051"/>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TOTAL OUI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(78 %)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(75 %)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(75 %)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(77 %)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(74 %)</a:t>
            </a:r>
          </a:p>
        </p:txBody>
      </p:sp>
      <p:sp>
        <p:nvSpPr>
          <p:cNvPr id="17" name="Rectangle: Rounded Corners 21">
            <a:extLst>
              <a:ext uri="{FF2B5EF4-FFF2-40B4-BE49-F238E27FC236}">
                <a16:creationId xmlns:a16="http://schemas.microsoft.com/office/drawing/2014/main" id="{5AAB4FBF-7CA7-8678-C901-4A92EFC635F4}"/>
              </a:ext>
            </a:extLst>
          </p:cNvPr>
          <p:cNvSpPr/>
          <p:nvPr>
            <p:custDataLst>
              <p:tags r:id="rId11"/>
            </p:custDataLst>
          </p:nvPr>
        </p:nvSpPr>
        <p:spPr>
          <a:xfrm>
            <a:off x="146651" y="3876721"/>
            <a:ext cx="1819872" cy="479412"/>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TOTAL OUI – plus bas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Commerce de détail (52 %)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Propriétaire de l’entreprise (58 %)</a:t>
            </a:r>
          </a:p>
        </p:txBody>
      </p:sp>
      <p:cxnSp>
        <p:nvCxnSpPr>
          <p:cNvPr id="19" name="Connecteur droit 18">
            <a:extLst>
              <a:ext uri="{FF2B5EF4-FFF2-40B4-BE49-F238E27FC236}">
                <a16:creationId xmlns:a16="http://schemas.microsoft.com/office/drawing/2014/main" id="{DE63A2DB-2939-C973-396A-FB642FFE9DB2}"/>
              </a:ext>
            </a:extLst>
          </p:cNvPr>
          <p:cNvCxnSpPr>
            <a:cxnSpLocks/>
          </p:cNvCxnSpPr>
          <p:nvPr/>
        </p:nvCxnSpPr>
        <p:spPr>
          <a:xfrm flipH="1">
            <a:off x="2897320" y="2015067"/>
            <a:ext cx="285904" cy="116758"/>
          </a:xfrm>
          <a:prstGeom prst="line">
            <a:avLst/>
          </a:prstGeom>
          <a:ln w="19050">
            <a:solidFill>
              <a:srgbClr val="F46C31"/>
            </a:solidFill>
          </a:ln>
        </p:spPr>
        <p:style>
          <a:lnRef idx="1">
            <a:schemeClr val="accent1"/>
          </a:lnRef>
          <a:fillRef idx="0">
            <a:schemeClr val="accent1"/>
          </a:fillRef>
          <a:effectRef idx="0">
            <a:schemeClr val="accent1"/>
          </a:effectRef>
          <a:fontRef idx="minor">
            <a:schemeClr val="tx1"/>
          </a:fontRef>
        </p:style>
      </p:cxnSp>
      <p:sp>
        <p:nvSpPr>
          <p:cNvPr id="22" name="TextBox 1">
            <a:extLst>
              <a:ext uri="{FF2B5EF4-FFF2-40B4-BE49-F238E27FC236}">
                <a16:creationId xmlns:a16="http://schemas.microsoft.com/office/drawing/2014/main" id="{C25E5FF6-DFB7-784C-308B-9A12F7DAB06F}"/>
              </a:ext>
            </a:extLst>
          </p:cNvPr>
          <p:cNvSpPr txBox="1"/>
          <p:nvPr>
            <p:custDataLst>
              <p:tags r:id="rId12"/>
            </p:custDataLst>
          </p:nvPr>
        </p:nvSpPr>
        <p:spPr>
          <a:xfrm>
            <a:off x="3720812" y="2719089"/>
            <a:ext cx="770635" cy="338554"/>
          </a:xfrm>
          <a:prstGeom prst="rect">
            <a:avLst/>
          </a:prstGeom>
        </p:spPr>
        <p:txBody>
          <a:bodyPr vert="horz" wrap="square" lIns="0" tIns="0" rIns="0" bIns="0" rtlCol="0">
            <a:spAutoFit/>
          </a:bodyPr>
          <a:lstStyle/>
          <a:p>
            <a:pPr marL="4763" algn="ctr"/>
            <a:r>
              <a:rPr lang="fr-CA" sz="1100" dirty="0">
                <a:solidFill>
                  <a:srgbClr val="F46C31"/>
                </a:solidFill>
                <a:latin typeface="+mj-lt"/>
              </a:rPr>
              <a:t>TOTAL OUI 64 %</a:t>
            </a:r>
            <a:endParaRPr lang="fr-CA" sz="1100" i="1" dirty="0">
              <a:solidFill>
                <a:srgbClr val="F46C31"/>
              </a:solidFill>
              <a:latin typeface="+mj-lt"/>
            </a:endParaRPr>
          </a:p>
        </p:txBody>
      </p:sp>
      <p:sp>
        <p:nvSpPr>
          <p:cNvPr id="25" name="TextBox 1">
            <a:extLst>
              <a:ext uri="{FF2B5EF4-FFF2-40B4-BE49-F238E27FC236}">
                <a16:creationId xmlns:a16="http://schemas.microsoft.com/office/drawing/2014/main" id="{DA5CA1A8-0A92-A9E2-C89E-D72DDA5EDEC8}"/>
              </a:ext>
            </a:extLst>
          </p:cNvPr>
          <p:cNvSpPr txBox="1"/>
          <p:nvPr>
            <p:custDataLst>
              <p:tags r:id="rId13"/>
            </p:custDataLst>
          </p:nvPr>
        </p:nvSpPr>
        <p:spPr>
          <a:xfrm>
            <a:off x="4824078" y="2024189"/>
            <a:ext cx="2002471" cy="400110"/>
          </a:xfrm>
          <a:prstGeom prst="rect">
            <a:avLst/>
          </a:prstGeom>
        </p:spPr>
        <p:txBody>
          <a:bodyPr vert="horz" wrap="square" lIns="0" tIns="0" rIns="0" bIns="0" rtlCol="0">
            <a:spAutoFit/>
          </a:bodyPr>
          <a:lstStyle/>
          <a:p>
            <a:pPr marL="4763" algn="ctr"/>
            <a:r>
              <a:rPr lang="fr-CA" sz="1300" b="0" dirty="0">
                <a:solidFill>
                  <a:srgbClr val="002F5F"/>
                </a:solidFill>
                <a:latin typeface="+mj-lt"/>
              </a:rPr>
              <a:t>Si non ou NSP, intention de tels engagements</a:t>
            </a:r>
            <a:endParaRPr lang="fr-CA" sz="1300" b="0" i="1" dirty="0">
              <a:solidFill>
                <a:srgbClr val="002F5F"/>
              </a:solidFill>
              <a:latin typeface="+mj-lt"/>
            </a:endParaRPr>
          </a:p>
        </p:txBody>
      </p:sp>
      <p:sp>
        <p:nvSpPr>
          <p:cNvPr id="26" name="ZoneTexte 25">
            <a:extLst>
              <a:ext uri="{FF2B5EF4-FFF2-40B4-BE49-F238E27FC236}">
                <a16:creationId xmlns:a16="http://schemas.microsoft.com/office/drawing/2014/main" id="{64A691F5-4CB4-A1D7-721B-AA2ADCC82531}"/>
              </a:ext>
            </a:extLst>
          </p:cNvPr>
          <p:cNvSpPr txBox="1"/>
          <p:nvPr>
            <p:custDataLst>
              <p:tags r:id="rId14"/>
            </p:custDataLst>
          </p:nvPr>
        </p:nvSpPr>
        <p:spPr>
          <a:xfrm>
            <a:off x="7544853" y="3495650"/>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27" name="Rectangle: Rounded Corners 21">
            <a:extLst>
              <a:ext uri="{FF2B5EF4-FFF2-40B4-BE49-F238E27FC236}">
                <a16:creationId xmlns:a16="http://schemas.microsoft.com/office/drawing/2014/main" id="{D4CD8437-7B21-8B89-73CF-0FE10BA09642}"/>
              </a:ext>
            </a:extLst>
          </p:cNvPr>
          <p:cNvSpPr/>
          <p:nvPr>
            <p:custDataLst>
              <p:tags r:id="rId15"/>
            </p:custDataLst>
          </p:nvPr>
        </p:nvSpPr>
        <p:spPr>
          <a:xfrm>
            <a:off x="7079949" y="3929489"/>
            <a:ext cx="1843349" cy="46166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(63 %)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(56 %)</a:t>
            </a:r>
          </a:p>
        </p:txBody>
      </p:sp>
    </p:spTree>
    <p:extLst>
      <p:ext uri="{BB962C8B-B14F-4D97-AF65-F5344CB8AC3E}">
        <p14:creationId xmlns:p14="http://schemas.microsoft.com/office/powerpoint/2010/main" val="50117796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4000070031"/>
              </p:ext>
            </p:extLst>
          </p:nvPr>
        </p:nvGraphicFramePr>
        <p:xfrm>
          <a:off x="1444888" y="1791167"/>
          <a:ext cx="3338778" cy="2522045"/>
        </p:xfrm>
        <a:graphic>
          <a:graphicData uri="http://schemas.openxmlformats.org/drawingml/2006/chart">
            <c:chart xmlns:c="http://schemas.openxmlformats.org/drawingml/2006/chart" xmlns:r="http://schemas.openxmlformats.org/officeDocument/2006/relationships" r:id="rId12"/>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59</a:t>
            </a:fld>
            <a:endParaRPr lang="fr-CA"/>
          </a:p>
        </p:txBody>
      </p:sp>
      <p:sp>
        <p:nvSpPr>
          <p:cNvPr id="7" name="Rectangle 3"/>
          <p:cNvSpPr>
            <a:spLocks noChangeArrowheads="1"/>
          </p:cNvSpPr>
          <p:nvPr>
            <p:custDataLst>
              <p:tags r:id="rId3"/>
            </p:custDataLst>
          </p:nvPr>
        </p:nvSpPr>
        <p:spPr bwMode="auto">
          <a:xfrm>
            <a:off x="352775" y="166698"/>
            <a:ext cx="859872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Exigence des clients en matière d’engagement environnemental</a:t>
            </a:r>
          </a:p>
        </p:txBody>
      </p:sp>
      <p:sp>
        <p:nvSpPr>
          <p:cNvPr id="14" name="TextBox 1">
            <a:extLst>
              <a:ext uri="{FF2B5EF4-FFF2-40B4-BE49-F238E27FC236}">
                <a16:creationId xmlns:a16="http://schemas.microsoft.com/office/drawing/2014/main" id="{5FDCE59D-ECB6-4674-9EEE-439F46F3D54B}"/>
              </a:ext>
            </a:extLst>
          </p:cNvPr>
          <p:cNvSpPr txBox="1"/>
          <p:nvPr>
            <p:custDataLst>
              <p:tags r:id="rId4"/>
            </p:custDataLst>
          </p:nvPr>
        </p:nvSpPr>
        <p:spPr>
          <a:xfrm>
            <a:off x="369758" y="688424"/>
            <a:ext cx="8361855" cy="897682"/>
          </a:xfrm>
          <a:prstGeom prst="rect">
            <a:avLst/>
          </a:prstGeom>
        </p:spPr>
        <p:txBody>
          <a:bodyPr vert="horz" wrap="square" lIns="91440" tIns="0" rIns="91440" bIns="0" rtlCol="0">
            <a:spAutoFit/>
          </a:bodyPr>
          <a:lstStyle/>
          <a:p>
            <a:pPr marL="4763" algn="just">
              <a:lnSpc>
                <a:spcPts val="1300"/>
              </a:lnSpc>
              <a:spcAft>
                <a:spcPts val="500"/>
              </a:spcAft>
            </a:pPr>
            <a:r>
              <a:rPr lang="fr-CA" sz="1100" b="0" dirty="0">
                <a:latin typeface="Calibri" panose="020F0502020204030204" pitchFamily="34" charset="0"/>
                <a:cs typeface="Calibri" panose="020F0502020204030204" pitchFamily="34" charset="0"/>
              </a:rPr>
              <a:t>Chez à peine plus du quart des entreprises répondantes, leurs clients exigent d’elles un engagement ou des actions en matière de réduction de leur empreinte environnementale.</a:t>
            </a:r>
          </a:p>
          <a:p>
            <a:pPr marL="4763" algn="just">
              <a:lnSpc>
                <a:spcPts val="1300"/>
              </a:lnSpc>
              <a:spcAft>
                <a:spcPts val="500"/>
              </a:spcAft>
            </a:pPr>
            <a:r>
              <a:rPr lang="fr-CA" sz="1100" b="0" dirty="0">
                <a:latin typeface="Calibri" panose="020F0502020204030204" pitchFamily="34" charset="0"/>
                <a:cs typeface="Calibri" panose="020F0502020204030204" pitchFamily="34" charset="0"/>
              </a:rPr>
              <a:t>Cette exigence est plus courante parmi les répondants du secteur primaire, du secteur hébergement, restauration et tourisme et chez les entreprises qui ont pris des engagements en matière de réduction de leur empreinte environnementale. Elle est moins présente que la moyenne dans le secteur secondaire et dans les autres services du secteur tertiaire. </a:t>
            </a:r>
            <a:endParaRPr lang="fr-FR" sz="1100" b="0" dirty="0">
              <a:latin typeface="Calibri" panose="020F0502020204030204" pitchFamily="34" charset="0"/>
              <a:cs typeface="Calibri" panose="020F0502020204030204" pitchFamily="34" charset="0"/>
            </a:endParaRPr>
          </a:p>
        </p:txBody>
      </p:sp>
      <p:sp>
        <p:nvSpPr>
          <p:cNvPr id="13" name="TextBox 1">
            <a:extLst>
              <a:ext uri="{FF2B5EF4-FFF2-40B4-BE49-F238E27FC236}">
                <a16:creationId xmlns:a16="http://schemas.microsoft.com/office/drawing/2014/main" id="{FD1B4624-7A2E-4564-B746-6B6575362604}"/>
              </a:ext>
            </a:extLst>
          </p:cNvPr>
          <p:cNvSpPr txBox="1"/>
          <p:nvPr>
            <p:custDataLst>
              <p:tags r:id="rId5"/>
            </p:custDataLst>
          </p:nvPr>
        </p:nvSpPr>
        <p:spPr>
          <a:xfrm>
            <a:off x="352775" y="2229865"/>
            <a:ext cx="1520899" cy="1200329"/>
          </a:xfrm>
          <a:prstGeom prst="rect">
            <a:avLst/>
          </a:prstGeom>
        </p:spPr>
        <p:txBody>
          <a:bodyPr vert="horz" wrap="square" lIns="0" tIns="0" rIns="0" bIns="0" rtlCol="0">
            <a:spAutoFit/>
          </a:bodyPr>
          <a:lstStyle/>
          <a:p>
            <a:pPr marL="4763" algn="ctr"/>
            <a:r>
              <a:rPr lang="fr-CA" sz="1300" b="0" dirty="0">
                <a:solidFill>
                  <a:srgbClr val="F46C31"/>
                </a:solidFill>
                <a:latin typeface="+mj-lt"/>
              </a:rPr>
              <a:t>Exigence des clients d’un engagement ou d’actions en matière de réduction de l’empreinte environnementale</a:t>
            </a:r>
          </a:p>
        </p:txBody>
      </p:sp>
      <p:sp>
        <p:nvSpPr>
          <p:cNvPr id="5" name="ZoneTexte 4">
            <a:extLst>
              <a:ext uri="{FF2B5EF4-FFF2-40B4-BE49-F238E27FC236}">
                <a16:creationId xmlns:a16="http://schemas.microsoft.com/office/drawing/2014/main" id="{3E8BEA95-0F6A-8CF5-98B2-79D7F958F2D4}"/>
              </a:ext>
            </a:extLst>
          </p:cNvPr>
          <p:cNvSpPr txBox="1"/>
          <p:nvPr>
            <p:custDataLst>
              <p:tags r:id="rId6"/>
            </p:custDataLst>
          </p:nvPr>
        </p:nvSpPr>
        <p:spPr>
          <a:xfrm>
            <a:off x="369758" y="4649394"/>
            <a:ext cx="7647382"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Q26. Vos clients exigent-ils de votre entreprise un engagement ou des actions en matière de réduction de son empreinte environnementale? </a:t>
            </a:r>
            <a:r>
              <a:rPr lang="fr-FR" sz="800" b="0" dirty="0">
                <a:solidFill>
                  <a:schemeClr val="bg1">
                    <a:lumMod val="50000"/>
                  </a:schemeClr>
                </a:solidFill>
                <a:latin typeface="Calibri" panose="020F0502020204030204" pitchFamily="34" charset="0"/>
                <a:cs typeface="Calibri" panose="020F0502020204030204" pitchFamily="34" charset="0"/>
              </a:rPr>
              <a:t>  </a:t>
            </a:r>
            <a:br>
              <a:rPr lang="fr-FR" sz="800" b="0" dirty="0">
                <a:solidFill>
                  <a:schemeClr val="bg1">
                    <a:lumMod val="50000"/>
                  </a:schemeClr>
                </a:solidFill>
                <a:latin typeface="Calibri" panose="020F0502020204030204" pitchFamily="34" charset="0"/>
                <a:cs typeface="Calibri" panose="020F0502020204030204" pitchFamily="34" charset="0"/>
              </a:rPr>
            </a:br>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 = 233).</a:t>
            </a:r>
          </a:p>
        </p:txBody>
      </p:sp>
      <p:sp>
        <p:nvSpPr>
          <p:cNvPr id="3" name="ZoneTexte 2">
            <a:extLst>
              <a:ext uri="{FF2B5EF4-FFF2-40B4-BE49-F238E27FC236}">
                <a16:creationId xmlns:a16="http://schemas.microsoft.com/office/drawing/2014/main" id="{5616DAD7-BFFD-B5AB-AE1C-794D6EB18F03}"/>
              </a:ext>
            </a:extLst>
          </p:cNvPr>
          <p:cNvSpPr txBox="1"/>
          <p:nvPr>
            <p:custDataLst>
              <p:tags r:id="rId7"/>
            </p:custDataLst>
          </p:nvPr>
        </p:nvSpPr>
        <p:spPr>
          <a:xfrm>
            <a:off x="4767166" y="2553850"/>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4" name="ZoneTexte 3">
            <a:extLst>
              <a:ext uri="{FF2B5EF4-FFF2-40B4-BE49-F238E27FC236}">
                <a16:creationId xmlns:a16="http://schemas.microsoft.com/office/drawing/2014/main" id="{32BF8841-05A0-228E-0F00-C24E9076C5DF}"/>
              </a:ext>
            </a:extLst>
          </p:cNvPr>
          <p:cNvSpPr txBox="1"/>
          <p:nvPr>
            <p:custDataLst>
              <p:tags r:id="rId8"/>
            </p:custDataLst>
          </p:nvPr>
        </p:nvSpPr>
        <p:spPr>
          <a:xfrm>
            <a:off x="4755823" y="3353991"/>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6" name="Rectangle: Rounded Corners 21">
            <a:extLst>
              <a:ext uri="{FF2B5EF4-FFF2-40B4-BE49-F238E27FC236}">
                <a16:creationId xmlns:a16="http://schemas.microsoft.com/office/drawing/2014/main" id="{126A9EEE-07EF-6B88-013F-003A6C501EA5}"/>
              </a:ext>
            </a:extLst>
          </p:cNvPr>
          <p:cNvSpPr/>
          <p:nvPr>
            <p:custDataLst>
              <p:tags r:id="rId9"/>
            </p:custDataLst>
          </p:nvPr>
        </p:nvSpPr>
        <p:spPr>
          <a:xfrm>
            <a:off x="5496645" y="2519981"/>
            <a:ext cx="2307692" cy="656531"/>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(44 %)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(54 %)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(36 %)</a:t>
            </a:r>
          </a:p>
        </p:txBody>
      </p:sp>
      <p:sp>
        <p:nvSpPr>
          <p:cNvPr id="8" name="Rectangle: Rounded Corners 21">
            <a:extLst>
              <a:ext uri="{FF2B5EF4-FFF2-40B4-BE49-F238E27FC236}">
                <a16:creationId xmlns:a16="http://schemas.microsoft.com/office/drawing/2014/main" id="{912B7BDC-E1B6-6D9B-15DA-EB9992B83B6C}"/>
              </a:ext>
            </a:extLst>
          </p:cNvPr>
          <p:cNvSpPr/>
          <p:nvPr>
            <p:custDataLst>
              <p:tags r:id="rId10"/>
            </p:custDataLst>
          </p:nvPr>
        </p:nvSpPr>
        <p:spPr>
          <a:xfrm>
            <a:off x="5488178" y="3352217"/>
            <a:ext cx="2307692" cy="60119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bas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secondaire (20 %)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tertiaire autres (17 %)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Pas d’engagements en environnement (9 %)</a:t>
            </a:r>
          </a:p>
        </p:txBody>
      </p:sp>
    </p:spTree>
    <p:extLst>
      <p:ext uri="{BB962C8B-B14F-4D97-AF65-F5344CB8AC3E}">
        <p14:creationId xmlns:p14="http://schemas.microsoft.com/office/powerpoint/2010/main" val="13797948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a:t>
            </a:fld>
            <a:endParaRPr lang="fr-CA"/>
          </a:p>
        </p:txBody>
      </p:sp>
      <p:sp>
        <p:nvSpPr>
          <p:cNvPr id="8" name="Rectangle 3">
            <a:extLst>
              <a:ext uri="{FF2B5EF4-FFF2-40B4-BE49-F238E27FC236}">
                <a16:creationId xmlns:a16="http://schemas.microsoft.com/office/drawing/2014/main" id="{2D0D13ED-C181-4C80-92D3-A6CA5AD662F5}"/>
              </a:ext>
            </a:extLst>
          </p:cNvPr>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Faits saillants (3/5) </a:t>
            </a:r>
          </a:p>
        </p:txBody>
      </p:sp>
      <p:sp>
        <p:nvSpPr>
          <p:cNvPr id="3" name="TextBox 4">
            <a:extLst>
              <a:ext uri="{FF2B5EF4-FFF2-40B4-BE49-F238E27FC236}">
                <a16:creationId xmlns:a16="http://schemas.microsoft.com/office/drawing/2014/main" id="{E7EDD027-D267-288E-2662-B69BA138E0A0}"/>
              </a:ext>
            </a:extLst>
          </p:cNvPr>
          <p:cNvSpPr txBox="1"/>
          <p:nvPr>
            <p:custDataLst>
              <p:tags r:id="rId3"/>
            </p:custDataLst>
          </p:nvPr>
        </p:nvSpPr>
        <p:spPr>
          <a:xfrm>
            <a:off x="540690" y="671583"/>
            <a:ext cx="7987732" cy="3572773"/>
          </a:xfrm>
          <a:prstGeom prst="rect">
            <a:avLst/>
          </a:prstGeom>
        </p:spPr>
        <p:txBody>
          <a:bodyPr vert="horz" wrap="square" lIns="0" tIns="0" rIns="0" bIns="0" rtlCol="0">
            <a:spAutoFit/>
          </a:bodyPr>
          <a:lstStyle/>
          <a:p>
            <a:pPr algn="just">
              <a:spcBef>
                <a:spcPts val="600"/>
              </a:spcBef>
              <a:buClr>
                <a:schemeClr val="accent2"/>
              </a:buClr>
            </a:pPr>
            <a:r>
              <a:rPr lang="fr-CA" sz="1100" b="1" kern="1200" dirty="0">
                <a:solidFill>
                  <a:srgbClr val="F46C31"/>
                </a:solidFill>
                <a:latin typeface="+mn-lt"/>
                <a:ea typeface="+mn-ea"/>
                <a:cs typeface="+mn-cs"/>
              </a:rPr>
              <a:t>Recrutement de la main-d’œuvre</a:t>
            </a:r>
            <a:endParaRPr lang="fr-CA" sz="1100" dirty="0">
              <a:solidFill>
                <a:srgbClr val="F46C31"/>
              </a:solidFill>
              <a:latin typeface="+mn-lt"/>
            </a:endParaRP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Dans un contexte de rareté de main-d’œuvre, les principales actions auxquelles les entreprises répondantes ont recouru ou seraient prêtes à recourir sont : </a:t>
            </a:r>
            <a:r>
              <a:rPr lang="fr-FR" sz="1100" b="0" dirty="0">
                <a:solidFill>
                  <a:srgbClr val="222223"/>
                </a:solidFill>
                <a:latin typeface="Calibri" panose="020F0502020204030204" pitchFamily="34" charset="0"/>
                <a:cs typeface="Calibri" panose="020F0502020204030204" pitchFamily="34" charset="0"/>
              </a:rPr>
              <a:t>l’</a:t>
            </a:r>
            <a:r>
              <a:rPr lang="fr-CA" sz="1100" b="0" dirty="0">
                <a:solidFill>
                  <a:srgbClr val="222223"/>
                </a:solidFill>
                <a:latin typeface="Calibri" panose="020F0502020204030204" pitchFamily="34" charset="0"/>
                <a:cs typeface="Calibri" panose="020F0502020204030204" pitchFamily="34" charset="0"/>
              </a:rPr>
              <a:t>embauche de travailleurs </a:t>
            </a:r>
            <a:r>
              <a:rPr lang="fr-CA" sz="1100" b="0" kern="1200" dirty="0">
                <a:solidFill>
                  <a:srgbClr val="222223"/>
                </a:solidFill>
                <a:latin typeface="Calibri" panose="020F0502020204030204" pitchFamily="34" charset="0"/>
                <a:ea typeface="+mn-ea"/>
                <a:cs typeface="Calibri" panose="020F0502020204030204" pitchFamily="34" charset="0"/>
              </a:rPr>
              <a:t>issus des </a:t>
            </a:r>
            <a:r>
              <a:rPr lang="fr-CA" sz="1100" kern="1200" dirty="0">
                <a:solidFill>
                  <a:srgbClr val="222223"/>
                </a:solidFill>
                <a:latin typeface="Calibri" panose="020F0502020204030204" pitchFamily="34" charset="0"/>
                <a:ea typeface="+mn-ea"/>
                <a:cs typeface="Calibri" panose="020F0502020204030204" pitchFamily="34" charset="0"/>
              </a:rPr>
              <a:t>communautés autochtones </a:t>
            </a:r>
            <a:r>
              <a:rPr lang="fr-CA" sz="1100" b="0" dirty="0">
                <a:solidFill>
                  <a:srgbClr val="222223"/>
                </a:solidFill>
                <a:latin typeface="Calibri" panose="020F0502020204030204" pitchFamily="34" charset="0"/>
                <a:cs typeface="Calibri" panose="020F0502020204030204" pitchFamily="34" charset="0"/>
              </a:rPr>
              <a:t>(72 %), l’embauche de travailleurs </a:t>
            </a:r>
            <a:r>
              <a:rPr lang="fr-CA" sz="1100" dirty="0">
                <a:solidFill>
                  <a:srgbClr val="222223"/>
                </a:solidFill>
                <a:latin typeface="Calibri" panose="020F0502020204030204" pitchFamily="34" charset="0"/>
                <a:cs typeface="Calibri" panose="020F0502020204030204" pitchFamily="34" charset="0"/>
              </a:rPr>
              <a:t>retraités </a:t>
            </a:r>
            <a:br>
              <a:rPr lang="fr-CA" sz="1100" b="0" dirty="0">
                <a:solidFill>
                  <a:srgbClr val="222223"/>
                </a:solidFill>
                <a:latin typeface="Calibri" panose="020F0502020204030204" pitchFamily="34" charset="0"/>
                <a:cs typeface="Calibri" panose="020F0502020204030204" pitchFamily="34" charset="0"/>
              </a:rPr>
            </a:br>
            <a:r>
              <a:rPr lang="fr-CA" sz="1100" b="0" dirty="0">
                <a:solidFill>
                  <a:srgbClr val="222223"/>
                </a:solidFill>
                <a:latin typeface="Calibri" panose="020F0502020204030204" pitchFamily="34" charset="0"/>
                <a:cs typeface="Calibri" panose="020F0502020204030204" pitchFamily="34" charset="0"/>
              </a:rPr>
              <a:t>(71 %), l’embauche de travailleurs </a:t>
            </a:r>
            <a:r>
              <a:rPr lang="fr-CA" sz="1100" kern="1200" dirty="0">
                <a:solidFill>
                  <a:srgbClr val="222223"/>
                </a:solidFill>
                <a:latin typeface="Calibri" panose="020F0502020204030204" pitchFamily="34" charset="0"/>
                <a:ea typeface="+mn-ea"/>
                <a:cs typeface="Calibri" panose="020F0502020204030204" pitchFamily="34" charset="0"/>
              </a:rPr>
              <a:t>issus de l'immigration ou de communautés culturelles</a:t>
            </a:r>
            <a:r>
              <a:rPr lang="fr-CA" sz="1100" dirty="0">
                <a:solidFill>
                  <a:srgbClr val="222223"/>
                </a:solidFill>
                <a:latin typeface="Calibri" panose="020F0502020204030204" pitchFamily="34" charset="0"/>
                <a:cs typeface="Calibri" panose="020F0502020204030204" pitchFamily="34" charset="0"/>
              </a:rPr>
              <a:t> </a:t>
            </a:r>
            <a:r>
              <a:rPr lang="fr-CA" sz="1100" b="0" dirty="0">
                <a:solidFill>
                  <a:srgbClr val="222223"/>
                </a:solidFill>
                <a:latin typeface="Calibri" panose="020F0502020204030204" pitchFamily="34" charset="0"/>
                <a:cs typeface="Calibri" panose="020F0502020204030204" pitchFamily="34" charset="0"/>
              </a:rPr>
              <a:t>(67 %) et l’embauche </a:t>
            </a:r>
            <a:r>
              <a:rPr lang="fr-CA" sz="1100" b="0" kern="1200" dirty="0">
                <a:solidFill>
                  <a:srgbClr val="222223"/>
                </a:solidFill>
                <a:latin typeface="Calibri" panose="020F0502020204030204" pitchFamily="34" charset="0"/>
                <a:ea typeface="+mn-ea"/>
                <a:cs typeface="Calibri" panose="020F0502020204030204" pitchFamily="34" charset="0"/>
              </a:rPr>
              <a:t>de travailleurs </a:t>
            </a:r>
            <a:r>
              <a:rPr lang="fr-CA" sz="1100" kern="1200" dirty="0">
                <a:solidFill>
                  <a:srgbClr val="222223"/>
                </a:solidFill>
                <a:latin typeface="Calibri" panose="020F0502020204030204" pitchFamily="34" charset="0"/>
                <a:ea typeface="+mn-ea"/>
                <a:cs typeface="Calibri" panose="020F0502020204030204" pitchFamily="34" charset="0"/>
              </a:rPr>
              <a:t>moins qualifiés que souhaité </a:t>
            </a:r>
            <a:r>
              <a:rPr lang="fr-CA" sz="1100" b="0" kern="1200" dirty="0">
                <a:solidFill>
                  <a:srgbClr val="222223"/>
                </a:solidFill>
                <a:latin typeface="Calibri" panose="020F0502020204030204" pitchFamily="34" charset="0"/>
                <a:ea typeface="+mn-ea"/>
                <a:cs typeface="Calibri" panose="020F0502020204030204" pitchFamily="34" charset="0"/>
              </a:rPr>
              <a:t>(57 %)</a:t>
            </a:r>
            <a:r>
              <a:rPr lang="fr-CA" sz="1100" b="0" dirty="0">
                <a:latin typeface="+mn-lt"/>
                <a:cs typeface="Calibri" panose="020F0502020204030204" pitchFamily="34" charset="0"/>
              </a:rPr>
              <a:t>.</a:t>
            </a:r>
          </a:p>
          <a:p>
            <a:pPr marL="231775" indent="-231775" algn="just" defTabSz="966788">
              <a:spcBef>
                <a:spcPts val="600"/>
              </a:spcBef>
              <a:buClr>
                <a:srgbClr val="F46C31"/>
              </a:buClr>
              <a:buFont typeface="Wingdings 3" panose="05040102010807070707" pitchFamily="18" charset="2"/>
              <a:buChar char=""/>
            </a:pPr>
            <a:r>
              <a:rPr lang="fr-CA" sz="1100" b="0" dirty="0">
                <a:latin typeface="+mn-lt"/>
                <a:cs typeface="Calibri" panose="020F0502020204030204" pitchFamily="34" charset="0"/>
              </a:rPr>
              <a:t>À l’opposé, </a:t>
            </a:r>
            <a:r>
              <a:rPr lang="fr-CA" sz="1100" b="0" dirty="0">
                <a:solidFill>
                  <a:srgbClr val="222223"/>
                </a:solidFill>
                <a:latin typeface="Calibri" panose="020F0502020204030204" pitchFamily="34" charset="0"/>
                <a:cs typeface="Calibri" panose="020F0502020204030204" pitchFamily="34" charset="0"/>
              </a:rPr>
              <a:t>l’e</a:t>
            </a:r>
            <a:r>
              <a:rPr lang="fr-CA" sz="1100" b="0" kern="1200" dirty="0">
                <a:solidFill>
                  <a:srgbClr val="222223"/>
                </a:solidFill>
                <a:latin typeface="Calibri" panose="020F0502020204030204" pitchFamily="34" charset="0"/>
                <a:ea typeface="+mn-ea"/>
                <a:cs typeface="Calibri" panose="020F0502020204030204" pitchFamily="34" charset="0"/>
              </a:rPr>
              <a:t>mbauche de travailleurs judiciarisés</a:t>
            </a:r>
            <a:r>
              <a:rPr lang="fr-CA" sz="1100" b="0" dirty="0">
                <a:solidFill>
                  <a:srgbClr val="222223"/>
                </a:solidFill>
                <a:latin typeface="Calibri" panose="020F0502020204030204" pitchFamily="34" charset="0"/>
                <a:cs typeface="Calibri" panose="020F0502020204030204" pitchFamily="34" charset="0"/>
              </a:rPr>
              <a:t> (30 %) et l’e</a:t>
            </a:r>
            <a:r>
              <a:rPr lang="fr-CA" sz="1100" b="0" kern="1200" dirty="0">
                <a:solidFill>
                  <a:srgbClr val="222223"/>
                </a:solidFill>
                <a:latin typeface="Calibri" panose="020F0502020204030204" pitchFamily="34" charset="0"/>
                <a:ea typeface="+mn-ea"/>
                <a:cs typeface="Calibri" panose="020F0502020204030204" pitchFamily="34" charset="0"/>
              </a:rPr>
              <a:t>mbauche de travailleurs ayant un problème de santé mentale (25 %) sont les actions les moins mentionnées</a:t>
            </a:r>
            <a:r>
              <a:rPr lang="fr-CA" sz="1100" b="0" dirty="0">
                <a:latin typeface="+mn-lt"/>
                <a:cs typeface="Calibri" panose="020F0502020204030204" pitchFamily="34" charset="0"/>
              </a:rPr>
              <a:t>.</a:t>
            </a:r>
          </a:p>
          <a:p>
            <a:pPr algn="just" defTabSz="966788">
              <a:spcBef>
                <a:spcPts val="1200"/>
              </a:spcBef>
              <a:buClr>
                <a:srgbClr val="F46C31"/>
              </a:buClr>
            </a:pPr>
            <a:r>
              <a:rPr lang="fr-CA" sz="1100" dirty="0">
                <a:solidFill>
                  <a:srgbClr val="F46C31"/>
                </a:solidFill>
                <a:latin typeface="+mn-lt"/>
              </a:rPr>
              <a:t>Formation </a:t>
            </a:r>
            <a:r>
              <a:rPr lang="fr-CA" sz="1100" b="1" kern="1200" dirty="0">
                <a:solidFill>
                  <a:srgbClr val="F46C31"/>
                </a:solidFill>
                <a:latin typeface="+mn-lt"/>
                <a:ea typeface="+mn-ea"/>
                <a:cs typeface="+mn-cs"/>
              </a:rPr>
              <a:t>de la main-d’œuvre</a:t>
            </a:r>
            <a:endParaRPr lang="fr-CA" sz="1100" dirty="0">
              <a:solidFill>
                <a:srgbClr val="F46C31"/>
              </a:solidFill>
              <a:latin typeface="+mn-lt"/>
            </a:endParaRP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mn-lt"/>
                <a:cs typeface="Calibri" panose="020F0502020204030204" pitchFamily="34" charset="0"/>
              </a:rPr>
              <a:t>Selon les entreprises, l’approche en matière de formation qui leur conviendrait le mieux est </a:t>
            </a:r>
            <a:r>
              <a:rPr lang="fr-FR" sz="1100" b="0" dirty="0">
                <a:solidFill>
                  <a:srgbClr val="222223"/>
                </a:solidFill>
                <a:latin typeface="+mn-lt"/>
                <a:cs typeface="Calibri" panose="020F0502020204030204" pitchFamily="34" charset="0"/>
              </a:rPr>
              <a:t>l’</a:t>
            </a:r>
            <a:r>
              <a:rPr lang="fr-FR" sz="1100" dirty="0">
                <a:solidFill>
                  <a:srgbClr val="222223"/>
                </a:solidFill>
                <a:latin typeface="+mn-lt"/>
                <a:cs typeface="Calibri" panose="020F0502020204030204" pitchFamily="34" charset="0"/>
              </a:rPr>
              <a:t>apprentissage en milieu de travail </a:t>
            </a:r>
            <a:r>
              <a:rPr lang="fr-FR" sz="1100" b="0" dirty="0">
                <a:solidFill>
                  <a:srgbClr val="222223"/>
                </a:solidFill>
                <a:latin typeface="+mn-lt"/>
                <a:cs typeface="Calibri" panose="020F0502020204030204" pitchFamily="34" charset="0"/>
              </a:rPr>
              <a:t>(AMT) (80 %). Les autres approches (</a:t>
            </a:r>
            <a:r>
              <a:rPr lang="fr-FR" sz="1100" b="0" dirty="0">
                <a:solidFill>
                  <a:srgbClr val="222223"/>
                </a:solidFill>
                <a:latin typeface="Calibri" panose="020F0502020204030204" pitchFamily="34" charset="0"/>
                <a:cs typeface="Calibri" panose="020F0502020204030204" pitchFamily="34" charset="0"/>
              </a:rPr>
              <a:t>reconnaissance des acquis et des compétences, </a:t>
            </a:r>
            <a:r>
              <a:rPr lang="fr-CA" sz="1100" b="0" dirty="0">
                <a:solidFill>
                  <a:srgbClr val="222223"/>
                </a:solidFill>
                <a:latin typeface="+mn-lt"/>
                <a:cs typeface="Calibri" panose="020F0502020204030204" pitchFamily="34" charset="0"/>
              </a:rPr>
              <a:t>formation en présentiel, formation en ligne, </a:t>
            </a:r>
            <a:r>
              <a:rPr lang="fr-CA" sz="1100" b="0" kern="1200" dirty="0">
                <a:solidFill>
                  <a:srgbClr val="222223"/>
                </a:solidFill>
                <a:latin typeface="Calibri" panose="020F0502020204030204" pitchFamily="34" charset="0"/>
                <a:ea typeface="+mn-ea"/>
                <a:cs typeface="Calibri" panose="020F0502020204030204" pitchFamily="34" charset="0"/>
              </a:rPr>
              <a:t>alternance travail-études</a:t>
            </a:r>
            <a:r>
              <a:rPr lang="fr-CA" sz="1100" b="0" dirty="0">
                <a:solidFill>
                  <a:srgbClr val="222223"/>
                </a:solidFill>
                <a:latin typeface="+mn-lt"/>
                <a:cs typeface="Calibri" panose="020F0502020204030204" pitchFamily="34" charset="0"/>
              </a:rPr>
              <a:t>) conviendraient chacune à environ la moitié des répondants.</a:t>
            </a:r>
            <a:endParaRPr lang="fr-FR" sz="1100" b="0" dirty="0">
              <a:solidFill>
                <a:srgbClr val="222223"/>
              </a:solidFill>
              <a:latin typeface="+mn-lt"/>
              <a:cs typeface="Calibri" panose="020F0502020204030204" pitchFamily="34" charset="0"/>
            </a:endParaRP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mn-lt"/>
                <a:cs typeface="Calibri" panose="020F0502020204030204" pitchFamily="34" charset="0"/>
              </a:rPr>
              <a:t>Les </a:t>
            </a:r>
            <a:r>
              <a:rPr lang="fr-CA" sz="1100" dirty="0">
                <a:solidFill>
                  <a:srgbClr val="222223"/>
                </a:solidFill>
                <a:latin typeface="+mn-lt"/>
                <a:cs typeface="Calibri" panose="020F0502020204030204" pitchFamily="34" charset="0"/>
              </a:rPr>
              <a:t>besoins de formation </a:t>
            </a:r>
            <a:r>
              <a:rPr lang="fr-CA" sz="1100" b="0" dirty="0">
                <a:solidFill>
                  <a:srgbClr val="222223"/>
                </a:solidFill>
                <a:latin typeface="+mn-lt"/>
                <a:cs typeface="Calibri" panose="020F0502020204030204" pitchFamily="34" charset="0"/>
              </a:rPr>
              <a:t>pour les employés sont multiples, mais cinq principaux </a:t>
            </a:r>
            <a:r>
              <a:rPr lang="fr-FR" sz="1100" b="0" dirty="0">
                <a:solidFill>
                  <a:srgbClr val="222223"/>
                </a:solidFill>
                <a:latin typeface="+mn-lt"/>
                <a:cs typeface="Calibri" panose="020F0502020204030204" pitchFamily="34" charset="0"/>
              </a:rPr>
              <a:t>domaines ressortent : </a:t>
            </a:r>
          </a:p>
          <a:p>
            <a:pPr marL="444500" lvl="1" indent="-179388" algn="just" defTabSz="966788">
              <a:spcBef>
                <a:spcPts val="100"/>
              </a:spcBef>
              <a:buClr>
                <a:srgbClr val="F46C31"/>
              </a:buClr>
              <a:buFont typeface="Arial" panose="020B0604020202020204" pitchFamily="34" charset="0"/>
              <a:buChar char="•"/>
            </a:pPr>
            <a:r>
              <a:rPr lang="fr-FR" sz="1100" b="0" dirty="0">
                <a:solidFill>
                  <a:srgbClr val="222223"/>
                </a:solidFill>
                <a:latin typeface="+mn-lt"/>
              </a:rPr>
              <a:t>la santé et la sécurité au travail (56 %);</a:t>
            </a:r>
          </a:p>
          <a:p>
            <a:pPr marL="444500" lvl="1" indent="-179388" algn="just" defTabSz="966788">
              <a:spcBef>
                <a:spcPts val="100"/>
              </a:spcBef>
              <a:buClr>
                <a:srgbClr val="F46C31"/>
              </a:buClr>
              <a:buFont typeface="Arial" panose="020B0604020202020204" pitchFamily="34" charset="0"/>
              <a:buChar char="•"/>
            </a:pPr>
            <a:r>
              <a:rPr lang="fr-CA" sz="1100" b="0" dirty="0">
                <a:solidFill>
                  <a:srgbClr val="222223"/>
                </a:solidFill>
                <a:latin typeface="+mn-lt"/>
                <a:cs typeface="Calibri" panose="020F0502020204030204" pitchFamily="34" charset="0"/>
              </a:rPr>
              <a:t>la bureautique, le secrétariat, la comptabilité</a:t>
            </a:r>
            <a:r>
              <a:rPr lang="fr-FR" sz="1100" b="0" dirty="0">
                <a:solidFill>
                  <a:srgbClr val="222223"/>
                </a:solidFill>
                <a:latin typeface="+mn-lt"/>
                <a:cs typeface="Calibri" panose="020F0502020204030204" pitchFamily="34" charset="0"/>
              </a:rPr>
              <a:t> (43 %);</a:t>
            </a:r>
            <a:endParaRPr lang="fr-FR" sz="1100" b="0" dirty="0">
              <a:solidFill>
                <a:srgbClr val="222223"/>
              </a:solidFill>
              <a:latin typeface="+mn-lt"/>
            </a:endParaRPr>
          </a:p>
          <a:p>
            <a:pPr marL="444500" lvl="1" indent="-179388" algn="just" defTabSz="966788">
              <a:spcBef>
                <a:spcPts val="100"/>
              </a:spcBef>
              <a:buClr>
                <a:srgbClr val="F46C31"/>
              </a:buClr>
              <a:buFont typeface="Arial" panose="020B0604020202020204" pitchFamily="34" charset="0"/>
              <a:buChar char="•"/>
            </a:pPr>
            <a:r>
              <a:rPr lang="fr-FR" sz="1100" b="0" dirty="0">
                <a:solidFill>
                  <a:srgbClr val="222223"/>
                </a:solidFill>
                <a:latin typeface="+mn-lt"/>
                <a:cs typeface="Calibri" panose="020F0502020204030204" pitchFamily="34" charset="0"/>
              </a:rPr>
              <a:t>la gestion : administration</a:t>
            </a:r>
            <a:r>
              <a:rPr lang="fr-FR" sz="1100" b="0" dirty="0">
                <a:solidFill>
                  <a:srgbClr val="222223"/>
                </a:solidFill>
                <a:latin typeface="+mn-lt"/>
              </a:rPr>
              <a:t>, gestion des ressources humaines, communication, marketing et mise en marché, etc. (42 %);</a:t>
            </a:r>
          </a:p>
          <a:p>
            <a:pPr marL="444500" lvl="1" indent="-179388" algn="just" defTabSz="966788">
              <a:spcBef>
                <a:spcPts val="100"/>
              </a:spcBef>
              <a:buClr>
                <a:srgbClr val="F46C31"/>
              </a:buClr>
              <a:buFont typeface="Arial" panose="020B0604020202020204" pitchFamily="34" charset="0"/>
              <a:buChar char="•"/>
            </a:pPr>
            <a:r>
              <a:rPr lang="fr-FR" sz="1100" b="0" dirty="0">
                <a:solidFill>
                  <a:srgbClr val="222223"/>
                </a:solidFill>
                <a:latin typeface="+mn-lt"/>
              </a:rPr>
              <a:t>les technologies et l’informatique (32 %);</a:t>
            </a:r>
          </a:p>
          <a:p>
            <a:pPr marL="444500" lvl="1" indent="-179388" algn="just" defTabSz="966788">
              <a:spcBef>
                <a:spcPts val="100"/>
              </a:spcBef>
              <a:buClr>
                <a:srgbClr val="F46C31"/>
              </a:buClr>
              <a:buFont typeface="Arial" panose="020B0604020202020204" pitchFamily="34" charset="0"/>
              <a:buChar char="•"/>
            </a:pPr>
            <a:r>
              <a:rPr lang="fr-FR" sz="1100" b="0" dirty="0">
                <a:solidFill>
                  <a:srgbClr val="222223"/>
                </a:solidFill>
                <a:latin typeface="+mn-lt"/>
              </a:rPr>
              <a:t>les formations techniques en lien avec les métiers industriels (</a:t>
            </a:r>
            <a:r>
              <a:rPr lang="fr-CA" sz="1100" b="0" dirty="0">
                <a:solidFill>
                  <a:srgbClr val="222223"/>
                </a:solidFill>
                <a:latin typeface="+mn-lt"/>
                <a:cs typeface="Calibri" panose="020F0502020204030204" pitchFamily="34" charset="0"/>
              </a:rPr>
              <a:t>secteurs agroalimentaire, manufacturier, construction, entreposage, transport, etc.</a:t>
            </a:r>
            <a:r>
              <a:rPr lang="fr-FR" sz="1100" b="0" dirty="0">
                <a:solidFill>
                  <a:srgbClr val="222223"/>
                </a:solidFill>
                <a:latin typeface="+mn-lt"/>
              </a:rPr>
              <a:t>). (28 %).</a:t>
            </a:r>
          </a:p>
        </p:txBody>
      </p:sp>
    </p:spTree>
    <p:extLst>
      <p:ext uri="{BB962C8B-B14F-4D97-AF65-F5344CB8AC3E}">
        <p14:creationId xmlns:p14="http://schemas.microsoft.com/office/powerpoint/2010/main" val="74460658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60</a:t>
            </a:fld>
            <a:endParaRPr lang="fr-CA"/>
          </a:p>
        </p:txBody>
      </p:sp>
      <p:graphicFrame>
        <p:nvGraphicFramePr>
          <p:cNvPr id="5" name="Graphique 4">
            <a:extLst>
              <a:ext uri="{FF2B5EF4-FFF2-40B4-BE49-F238E27FC236}">
                <a16:creationId xmlns:a16="http://schemas.microsoft.com/office/drawing/2014/main" id="{43285239-1AD5-48B4-B9A5-DDC3C77A7EC8}"/>
              </a:ext>
            </a:extLst>
          </p:cNvPr>
          <p:cNvGraphicFramePr/>
          <p:nvPr>
            <p:custDataLst>
              <p:tags r:id="rId2"/>
            </p:custDataLst>
            <p:extLst>
              <p:ext uri="{D42A27DB-BD31-4B8C-83A1-F6EECF244321}">
                <p14:modId xmlns:p14="http://schemas.microsoft.com/office/powerpoint/2010/main" val="3351096678"/>
              </p:ext>
            </p:extLst>
          </p:nvPr>
        </p:nvGraphicFramePr>
        <p:xfrm>
          <a:off x="388446" y="647776"/>
          <a:ext cx="6627366" cy="3731720"/>
        </p:xfrm>
        <a:graphic>
          <a:graphicData uri="http://schemas.openxmlformats.org/drawingml/2006/chart">
            <c:chart xmlns:c="http://schemas.openxmlformats.org/drawingml/2006/chart" xmlns:r="http://schemas.openxmlformats.org/officeDocument/2006/relationships" r:id="rId15"/>
          </a:graphicData>
        </a:graphic>
      </p:graphicFrame>
      <p:sp>
        <p:nvSpPr>
          <p:cNvPr id="8" name="ZoneTexte 7">
            <a:extLst>
              <a:ext uri="{FF2B5EF4-FFF2-40B4-BE49-F238E27FC236}">
                <a16:creationId xmlns:a16="http://schemas.microsoft.com/office/drawing/2014/main" id="{AFEDC2EC-177D-433C-9CD6-FA023B151AAB}"/>
              </a:ext>
            </a:extLst>
          </p:cNvPr>
          <p:cNvSpPr txBox="1"/>
          <p:nvPr>
            <p:custDataLst>
              <p:tags r:id="rId3"/>
            </p:custDataLst>
          </p:nvPr>
        </p:nvSpPr>
        <p:spPr>
          <a:xfrm>
            <a:off x="1780466" y="3973040"/>
            <a:ext cx="1113502" cy="374461"/>
          </a:xfrm>
          <a:prstGeom prst="rect">
            <a:avLst/>
          </a:prstGeom>
          <a:noFill/>
        </p:spPr>
        <p:txBody>
          <a:bodyPr wrap="square" rtlCol="0">
            <a:spAutoFit/>
          </a:bodyPr>
          <a:lstStyle/>
          <a:p>
            <a:pPr algn="ctr">
              <a:lnSpc>
                <a:spcPts val="1100"/>
              </a:lnSpc>
            </a:pPr>
            <a:r>
              <a:rPr lang="fr-CA" sz="950" dirty="0">
                <a:latin typeface="+mn-lt"/>
              </a:rPr>
              <a:t>Pas du tout important</a:t>
            </a:r>
            <a:endParaRPr lang="fr-CA" sz="950" i="1" dirty="0">
              <a:latin typeface="+mn-lt"/>
            </a:endParaRPr>
          </a:p>
        </p:txBody>
      </p:sp>
      <p:sp>
        <p:nvSpPr>
          <p:cNvPr id="9" name="ZoneTexte 8">
            <a:extLst>
              <a:ext uri="{FF2B5EF4-FFF2-40B4-BE49-F238E27FC236}">
                <a16:creationId xmlns:a16="http://schemas.microsoft.com/office/drawing/2014/main" id="{5D5EF246-25B6-4EE4-B92A-2EAF1B7F6CF1}"/>
              </a:ext>
            </a:extLst>
          </p:cNvPr>
          <p:cNvSpPr txBox="1"/>
          <p:nvPr>
            <p:custDataLst>
              <p:tags r:id="rId4"/>
            </p:custDataLst>
          </p:nvPr>
        </p:nvSpPr>
        <p:spPr>
          <a:xfrm>
            <a:off x="5734537" y="3973040"/>
            <a:ext cx="932984" cy="384721"/>
          </a:xfrm>
          <a:prstGeom prst="rect">
            <a:avLst/>
          </a:prstGeom>
          <a:noFill/>
        </p:spPr>
        <p:txBody>
          <a:bodyPr wrap="square" rtlCol="0">
            <a:spAutoFit/>
          </a:bodyPr>
          <a:lstStyle/>
          <a:p>
            <a:pPr algn="ctr"/>
            <a:r>
              <a:rPr lang="fr-CA" sz="950" b="1" dirty="0">
                <a:latin typeface="+mn-lt"/>
              </a:rPr>
              <a:t>Extrêmement important</a:t>
            </a:r>
            <a:endParaRPr lang="fr-CA" sz="950" i="1" dirty="0">
              <a:latin typeface="+mn-lt"/>
            </a:endParaRPr>
          </a:p>
        </p:txBody>
      </p:sp>
      <p:sp>
        <p:nvSpPr>
          <p:cNvPr id="10" name="ZoneTexte 9">
            <a:extLst>
              <a:ext uri="{FF2B5EF4-FFF2-40B4-BE49-F238E27FC236}">
                <a16:creationId xmlns:a16="http://schemas.microsoft.com/office/drawing/2014/main" id="{798947D8-F970-4708-B5DD-4439EA59E213}"/>
              </a:ext>
            </a:extLst>
          </p:cNvPr>
          <p:cNvSpPr txBox="1"/>
          <p:nvPr>
            <p:custDataLst>
              <p:tags r:id="rId5"/>
            </p:custDataLst>
          </p:nvPr>
        </p:nvSpPr>
        <p:spPr>
          <a:xfrm>
            <a:off x="7031854" y="552872"/>
            <a:ext cx="771124" cy="384721"/>
          </a:xfrm>
          <a:prstGeom prst="rect">
            <a:avLst/>
          </a:prstGeom>
          <a:noFill/>
        </p:spPr>
        <p:txBody>
          <a:bodyPr wrap="square" rtlCol="0">
            <a:spAutoFit/>
          </a:bodyPr>
          <a:lstStyle/>
          <a:p>
            <a:pPr algn="ctr"/>
            <a:r>
              <a:rPr lang="fr-CA" sz="950" b="1" dirty="0">
                <a:latin typeface="+mn-lt"/>
              </a:rPr>
              <a:t>Moyenne sur 10</a:t>
            </a:r>
            <a:endParaRPr lang="fr-CA" sz="950" i="1" dirty="0">
              <a:latin typeface="+mn-lt"/>
            </a:endParaRPr>
          </a:p>
        </p:txBody>
      </p:sp>
      <p:sp>
        <p:nvSpPr>
          <p:cNvPr id="11" name="ZoneTexte 10">
            <a:extLst>
              <a:ext uri="{FF2B5EF4-FFF2-40B4-BE49-F238E27FC236}">
                <a16:creationId xmlns:a16="http://schemas.microsoft.com/office/drawing/2014/main" id="{82FD21B2-5EE9-40E6-87A0-1465BDA71A57}"/>
              </a:ext>
            </a:extLst>
          </p:cNvPr>
          <p:cNvSpPr txBox="1"/>
          <p:nvPr>
            <p:custDataLst>
              <p:tags r:id="rId6"/>
            </p:custDataLst>
          </p:nvPr>
        </p:nvSpPr>
        <p:spPr>
          <a:xfrm>
            <a:off x="7196318" y="818931"/>
            <a:ext cx="472385" cy="2941062"/>
          </a:xfrm>
          <a:prstGeom prst="rect">
            <a:avLst/>
          </a:prstGeom>
          <a:noFill/>
        </p:spPr>
        <p:txBody>
          <a:bodyPr wrap="square" rtlCol="0">
            <a:spAutoFit/>
          </a:bodyPr>
          <a:lstStyle/>
          <a:p>
            <a:pPr algn="ctr">
              <a:lnSpc>
                <a:spcPts val="2600"/>
              </a:lnSpc>
              <a:spcAft>
                <a:spcPts val="2400"/>
              </a:spcAft>
            </a:pPr>
            <a:r>
              <a:rPr lang="fr-CA" sz="1000" dirty="0">
                <a:latin typeface="+mn-lt"/>
              </a:rPr>
              <a:t>8,2</a:t>
            </a:r>
          </a:p>
          <a:p>
            <a:pPr algn="ctr">
              <a:lnSpc>
                <a:spcPts val="2600"/>
              </a:lnSpc>
              <a:spcAft>
                <a:spcPts val="2400"/>
              </a:spcAft>
            </a:pPr>
            <a:r>
              <a:rPr lang="fr-CA" sz="1000" dirty="0">
                <a:latin typeface="+mn-lt"/>
              </a:rPr>
              <a:t>7,6</a:t>
            </a:r>
          </a:p>
          <a:p>
            <a:pPr algn="ctr">
              <a:lnSpc>
                <a:spcPts val="2600"/>
              </a:lnSpc>
              <a:spcAft>
                <a:spcPts val="2400"/>
              </a:spcAft>
            </a:pPr>
            <a:r>
              <a:rPr lang="fr-CA" sz="1000" dirty="0">
                <a:latin typeface="+mn-lt"/>
              </a:rPr>
              <a:t>7,5</a:t>
            </a:r>
          </a:p>
          <a:p>
            <a:pPr algn="ctr">
              <a:lnSpc>
                <a:spcPts val="2600"/>
              </a:lnSpc>
              <a:spcAft>
                <a:spcPts val="2400"/>
              </a:spcAft>
            </a:pPr>
            <a:r>
              <a:rPr lang="fr-CA" sz="1000" dirty="0">
                <a:latin typeface="+mn-lt"/>
              </a:rPr>
              <a:t>6,6</a:t>
            </a:r>
          </a:p>
          <a:p>
            <a:pPr algn="ctr">
              <a:lnSpc>
                <a:spcPts val="2600"/>
              </a:lnSpc>
              <a:spcAft>
                <a:spcPts val="2400"/>
              </a:spcAft>
            </a:pPr>
            <a:r>
              <a:rPr lang="fr-CA" sz="1000" dirty="0">
                <a:latin typeface="+mn-lt"/>
              </a:rPr>
              <a:t>6,2</a:t>
            </a:r>
          </a:p>
        </p:txBody>
      </p:sp>
      <p:sp>
        <p:nvSpPr>
          <p:cNvPr id="27" name="ZoneTexte 26">
            <a:extLst>
              <a:ext uri="{FF2B5EF4-FFF2-40B4-BE49-F238E27FC236}">
                <a16:creationId xmlns:a16="http://schemas.microsoft.com/office/drawing/2014/main" id="{5FFF0FA8-8760-4ABB-B1CB-53BAB7F5FA18}"/>
              </a:ext>
            </a:extLst>
          </p:cNvPr>
          <p:cNvSpPr txBox="1"/>
          <p:nvPr>
            <p:custDataLst>
              <p:tags r:id="rId7"/>
            </p:custDataLst>
          </p:nvPr>
        </p:nvSpPr>
        <p:spPr>
          <a:xfrm>
            <a:off x="6461959" y="1208528"/>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NSP : 2 %</a:t>
            </a:r>
          </a:p>
        </p:txBody>
      </p:sp>
      <p:sp>
        <p:nvSpPr>
          <p:cNvPr id="28" name="ZoneTexte 27">
            <a:extLst>
              <a:ext uri="{FF2B5EF4-FFF2-40B4-BE49-F238E27FC236}">
                <a16:creationId xmlns:a16="http://schemas.microsoft.com/office/drawing/2014/main" id="{1AD00A59-AA0A-4163-BB19-33B60CDDB869}"/>
              </a:ext>
            </a:extLst>
          </p:cNvPr>
          <p:cNvSpPr txBox="1"/>
          <p:nvPr>
            <p:custDataLst>
              <p:tags r:id="rId8"/>
            </p:custDataLst>
          </p:nvPr>
        </p:nvSpPr>
        <p:spPr>
          <a:xfrm>
            <a:off x="6468918" y="1834161"/>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NSP : 3 %</a:t>
            </a:r>
          </a:p>
        </p:txBody>
      </p:sp>
      <p:sp>
        <p:nvSpPr>
          <p:cNvPr id="31" name="Rectangle 3">
            <a:extLst>
              <a:ext uri="{FF2B5EF4-FFF2-40B4-BE49-F238E27FC236}">
                <a16:creationId xmlns:a16="http://schemas.microsoft.com/office/drawing/2014/main" id="{993C5790-F96F-425D-A3C3-FF255C9C71A2}"/>
              </a:ext>
            </a:extLst>
          </p:cNvPr>
          <p:cNvSpPr>
            <a:spLocks noChangeArrowheads="1"/>
          </p:cNvSpPr>
          <p:nvPr>
            <p:custDataLst>
              <p:tags r:id="rId9"/>
            </p:custDataLst>
          </p:nvPr>
        </p:nvSpPr>
        <p:spPr bwMode="auto">
          <a:xfrm>
            <a:off x="206792" y="110490"/>
            <a:ext cx="8805629"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FR"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Importance de la r</a:t>
            </a:r>
            <a:r>
              <a:rPr lang="fr-CA"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éduction de l’empreinte environnementale</a:t>
            </a:r>
            <a:r>
              <a:rPr lang="fr-FR"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 (1/2) </a:t>
            </a:r>
            <a:endParaRPr lang="fr-CA" sz="21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33" name="ZoneTexte 6">
            <a:extLst>
              <a:ext uri="{FF2B5EF4-FFF2-40B4-BE49-F238E27FC236}">
                <a16:creationId xmlns:a16="http://schemas.microsoft.com/office/drawing/2014/main" id="{F2D198C8-843C-47EA-8599-AE812F329DC8}"/>
              </a:ext>
            </a:extLst>
          </p:cNvPr>
          <p:cNvSpPr txBox="1"/>
          <p:nvPr>
            <p:custDataLst>
              <p:tags r:id="rId10"/>
            </p:custDataLst>
          </p:nvPr>
        </p:nvSpPr>
        <p:spPr>
          <a:xfrm>
            <a:off x="388446" y="4626406"/>
            <a:ext cx="7671821"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Q27. Quelle importance votre entreprise accorde-t-elle aux aspects suivants, dans l´optique de la réduction de son empreinte environnementale? Veuillez répondre sur une échelle de 1 à 10 où 1 signifie que cet aspect n’est </a:t>
            </a:r>
            <a:r>
              <a:rPr lang="fr-CA" sz="800" b="0" i="1" dirty="0">
                <a:solidFill>
                  <a:schemeClr val="bg1">
                    <a:lumMod val="50000"/>
                  </a:schemeClr>
                </a:solidFill>
                <a:latin typeface="Calibri" panose="020F0502020204030204" pitchFamily="34" charset="0"/>
                <a:cs typeface="Calibri" panose="020F0502020204030204" pitchFamily="34" charset="0"/>
              </a:rPr>
              <a:t>pas du tout important </a:t>
            </a:r>
            <a:r>
              <a:rPr lang="fr-CA" sz="800" b="0" dirty="0">
                <a:solidFill>
                  <a:schemeClr val="bg1">
                    <a:lumMod val="50000"/>
                  </a:schemeClr>
                </a:solidFill>
                <a:latin typeface="Calibri" panose="020F0502020204030204" pitchFamily="34" charset="0"/>
                <a:cs typeface="Calibri" panose="020F0502020204030204" pitchFamily="34" charset="0"/>
              </a:rPr>
              <a:t>et 10 que cet aspect est </a:t>
            </a:r>
            <a:r>
              <a:rPr lang="fr-CA" sz="800" b="0" i="1" dirty="0">
                <a:solidFill>
                  <a:schemeClr val="bg1">
                    <a:lumMod val="50000"/>
                  </a:schemeClr>
                </a:solidFill>
                <a:latin typeface="Calibri" panose="020F0502020204030204" pitchFamily="34" charset="0"/>
                <a:cs typeface="Calibri" panose="020F0502020204030204" pitchFamily="34" charset="0"/>
              </a:rPr>
              <a:t>extrêmement important</a:t>
            </a:r>
            <a:r>
              <a:rPr lang="fr-CA" sz="800" b="0" dirty="0">
                <a:solidFill>
                  <a:schemeClr val="bg1">
                    <a:lumMod val="50000"/>
                  </a:schemeClr>
                </a:solidFill>
                <a:latin typeface="Calibri" panose="020F0502020204030204" pitchFamily="34" charset="0"/>
                <a:cs typeface="Calibri" panose="020F0502020204030204" pitchFamily="34" charset="0"/>
              </a:rPr>
              <a:t>.  Base : Tous les répondants (n = 233).</a:t>
            </a:r>
          </a:p>
        </p:txBody>
      </p:sp>
      <p:sp>
        <p:nvSpPr>
          <p:cNvPr id="24" name="ZoneTexte 23">
            <a:extLst>
              <a:ext uri="{FF2B5EF4-FFF2-40B4-BE49-F238E27FC236}">
                <a16:creationId xmlns:a16="http://schemas.microsoft.com/office/drawing/2014/main" id="{DD3A557C-549E-4A29-A36F-D840D85646E5}"/>
              </a:ext>
            </a:extLst>
          </p:cNvPr>
          <p:cNvSpPr txBox="1"/>
          <p:nvPr>
            <p:custDataLst>
              <p:tags r:id="rId11"/>
            </p:custDataLst>
          </p:nvPr>
        </p:nvSpPr>
        <p:spPr>
          <a:xfrm>
            <a:off x="6470633" y="2467687"/>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NSP : 6 %</a:t>
            </a:r>
          </a:p>
        </p:txBody>
      </p:sp>
      <p:sp>
        <p:nvSpPr>
          <p:cNvPr id="25" name="ZoneTexte 24">
            <a:extLst>
              <a:ext uri="{FF2B5EF4-FFF2-40B4-BE49-F238E27FC236}">
                <a16:creationId xmlns:a16="http://schemas.microsoft.com/office/drawing/2014/main" id="{16AD61D5-2236-45DB-9F8E-1F82E5413D2A}"/>
              </a:ext>
            </a:extLst>
          </p:cNvPr>
          <p:cNvSpPr txBox="1"/>
          <p:nvPr>
            <p:custDataLst>
              <p:tags r:id="rId12"/>
            </p:custDataLst>
          </p:nvPr>
        </p:nvSpPr>
        <p:spPr>
          <a:xfrm>
            <a:off x="6463665" y="3101347"/>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NSP : 3 %</a:t>
            </a:r>
          </a:p>
        </p:txBody>
      </p:sp>
      <p:sp>
        <p:nvSpPr>
          <p:cNvPr id="30" name="ZoneTexte 29">
            <a:extLst>
              <a:ext uri="{FF2B5EF4-FFF2-40B4-BE49-F238E27FC236}">
                <a16:creationId xmlns:a16="http://schemas.microsoft.com/office/drawing/2014/main" id="{DFC0D692-8ADC-417C-897D-12674C827B7F}"/>
              </a:ext>
            </a:extLst>
          </p:cNvPr>
          <p:cNvSpPr txBox="1"/>
          <p:nvPr>
            <p:custDataLst>
              <p:tags r:id="rId13"/>
            </p:custDataLst>
          </p:nvPr>
        </p:nvSpPr>
        <p:spPr>
          <a:xfrm>
            <a:off x="6463666" y="3726986"/>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NSP : 8 %</a:t>
            </a:r>
          </a:p>
        </p:txBody>
      </p:sp>
    </p:spTree>
    <p:extLst>
      <p:ext uri="{BB962C8B-B14F-4D97-AF65-F5344CB8AC3E}">
        <p14:creationId xmlns:p14="http://schemas.microsoft.com/office/powerpoint/2010/main" val="30453309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3">
            <a:extLst>
              <a:ext uri="{FF2B5EF4-FFF2-40B4-BE49-F238E27FC236}">
                <a16:creationId xmlns:a16="http://schemas.microsoft.com/office/drawing/2014/main" id="{256B2BFD-7494-1AC9-5EF4-499DA0C7951D}"/>
              </a:ext>
            </a:extLst>
          </p:cNvPr>
          <p:cNvGraphicFramePr>
            <a:graphicFrameLocks noGrp="1"/>
          </p:cNvGraphicFramePr>
          <p:nvPr>
            <p:custDataLst>
              <p:tags r:id="rId1"/>
            </p:custDataLst>
            <p:extLst>
              <p:ext uri="{D42A27DB-BD31-4B8C-83A1-F6EECF244321}">
                <p14:modId xmlns:p14="http://schemas.microsoft.com/office/powerpoint/2010/main" val="155796892"/>
              </p:ext>
            </p:extLst>
          </p:nvPr>
        </p:nvGraphicFramePr>
        <p:xfrm>
          <a:off x="332888" y="2241576"/>
          <a:ext cx="4559152" cy="2148668"/>
        </p:xfrm>
        <a:graphic>
          <a:graphicData uri="http://schemas.openxmlformats.org/drawingml/2006/table">
            <a:tbl>
              <a:tblPr firstRow="1" bandRow="1">
                <a:tableStyleId>{073A0DAA-6AF3-43AB-8588-CEC1D06C72B9}</a:tableStyleId>
              </a:tblPr>
              <a:tblGrid>
                <a:gridCol w="1953112">
                  <a:extLst>
                    <a:ext uri="{9D8B030D-6E8A-4147-A177-3AD203B41FA5}">
                      <a16:colId xmlns:a16="http://schemas.microsoft.com/office/drawing/2014/main" val="20000"/>
                    </a:ext>
                  </a:extLst>
                </a:gridCol>
                <a:gridCol w="2606040">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b="1" i="0" baseline="0" noProof="0" dirty="0">
                          <a:solidFill>
                            <a:schemeClr val="tx1"/>
                          </a:solidFill>
                          <a:latin typeface="Calibri" panose="020F0502020204030204" pitchFamily="34" charset="0"/>
                          <a:cs typeface="Calibri" panose="020F0502020204030204" pitchFamily="34" charset="0"/>
                        </a:rPr>
                        <a:t>Importance de certains aspects de réduction de l’empreinte environnementale</a:t>
                      </a:r>
                      <a:endParaRPr lang="fr-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1000" i="0" kern="1200" dirty="0">
                          <a:solidFill>
                            <a:schemeClr val="tx1"/>
                          </a:solidFill>
                          <a:latin typeface="Calibri" panose="020F0502020204030204" pitchFamily="34" charset="0"/>
                          <a:ea typeface="+mn-ea"/>
                          <a:cs typeface="Calibri" panose="020F0502020204030204" pitchFamily="34" charset="0"/>
                        </a:rPr>
                        <a:t>   Très important (réponses 9 et 10)</a:t>
                      </a:r>
                      <a:br>
                        <a:rPr lang="fr-CA" sz="1000" i="0" kern="1200" dirty="0">
                          <a:solidFill>
                            <a:schemeClr val="tx1"/>
                          </a:solidFill>
                          <a:latin typeface="Calibri" panose="020F0502020204030204" pitchFamily="34" charset="0"/>
                          <a:ea typeface="+mn-ea"/>
                          <a:cs typeface="Calibri" panose="020F0502020204030204" pitchFamily="34" charset="0"/>
                        </a:rPr>
                      </a:br>
                      <a:r>
                        <a:rPr lang="fr-CA" sz="1000" i="0" kern="1200" dirty="0">
                          <a:solidFill>
                            <a:schemeClr val="tx1"/>
                          </a:solidFill>
                          <a:latin typeface="Calibri" panose="020F0502020204030204" pitchFamily="34" charset="0"/>
                          <a:ea typeface="+mn-ea"/>
                          <a:cs typeface="Calibri" panose="020F0502020204030204" pitchFamily="34" charset="0"/>
                        </a:rPr>
                        <a:t>   Écarts statistiquement significatifs</a:t>
                      </a:r>
                      <a:endParaRPr lang="fr-CA" sz="1000" b="1" i="0" kern="1200" baseline="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76901">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Gestion des matières résiduelles (recyclage et compostage)</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 primaire (72 %)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(64 %)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Efficacité énergétique (chauffage, climatisation, isolation, éclairage)</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 secondaire (47 %)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(54 %)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Engagements en environnement (45 %)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Gestion de l’eau (réduction de la con-sommation, gestion des eaux usées)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 primaire (53 %)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Hébergement, restauration et tourisme (61 %)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Bureau sans papier ou zéro papier</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Secteurs public et parapublic (34 %)</a:t>
                      </a:r>
                    </a:p>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15 employés et plus (33 %)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fr-CA" sz="900" b="0" kern="1200" dirty="0">
                          <a:solidFill>
                            <a:srgbClr val="222223"/>
                          </a:solidFill>
                          <a:latin typeface="Calibri" panose="020F0502020204030204" pitchFamily="34" charset="0"/>
                          <a:ea typeface="+mn-ea"/>
                          <a:cs typeface="Calibri" panose="020F0502020204030204" pitchFamily="34" charset="0"/>
                        </a:rPr>
                        <a:t>Transports (véhicules moins énergivores, hybrides ou électriques, optimisation des circuits, etc.)</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fr-CA" sz="900" b="0" kern="0" dirty="0">
                          <a:solidFill>
                            <a:srgbClr val="605C5C"/>
                          </a:solidFill>
                          <a:latin typeface="+mn-lt"/>
                          <a:ea typeface="+mn-ea"/>
                          <a:cs typeface="+mn-cs"/>
                        </a:rPr>
                        <a:t>&gt;60 % employés hommes (39 %)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bl>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61</a:t>
            </a:fld>
            <a:endParaRPr lang="fr-CA"/>
          </a:p>
        </p:txBody>
      </p:sp>
      <p:sp>
        <p:nvSpPr>
          <p:cNvPr id="13" name="TextBox 1">
            <a:extLst>
              <a:ext uri="{FF2B5EF4-FFF2-40B4-BE49-F238E27FC236}">
                <a16:creationId xmlns:a16="http://schemas.microsoft.com/office/drawing/2014/main" id="{02C03E85-E72B-6100-6017-ACACFC456012}"/>
              </a:ext>
            </a:extLst>
          </p:cNvPr>
          <p:cNvSpPr txBox="1"/>
          <p:nvPr>
            <p:custDataLst>
              <p:tags r:id="rId3"/>
            </p:custDataLst>
          </p:nvPr>
        </p:nvSpPr>
        <p:spPr>
          <a:xfrm>
            <a:off x="326706" y="503214"/>
            <a:ext cx="8482014" cy="1615827"/>
          </a:xfrm>
          <a:prstGeom prst="rect">
            <a:avLst/>
          </a:prstGeom>
        </p:spPr>
        <p:txBody>
          <a:bodyPr vert="horz" wrap="square" lIns="91440" tIns="0" rIns="91440" bIns="0" rtlCol="0">
            <a:spAutoFit/>
          </a:bodyPr>
          <a:lstStyle/>
          <a:p>
            <a:pPr algn="just">
              <a:lnSpc>
                <a:spcPts val="1200"/>
              </a:lnSpc>
              <a:spcBef>
                <a:spcPts val="0"/>
              </a:spcBef>
              <a:spcAft>
                <a:spcPts val="300"/>
              </a:spcAft>
            </a:pPr>
            <a:r>
              <a:rPr lang="fr-CA" sz="1100" b="0" dirty="0">
                <a:latin typeface="Calibri" panose="020F0502020204030204" pitchFamily="34" charset="0"/>
                <a:cs typeface="Calibri" panose="020F0502020204030204" pitchFamily="34" charset="0"/>
              </a:rPr>
              <a:t>Dans l’optique de la réduction de leur empreinte environnementale, il a été demandé aux répondants d’évaluer l’importance de cinq aspects sur une échelle de 1 (pas du tout important) à 10 (extrêmement important). L’aspect jugé le plus important est la g</a:t>
            </a:r>
            <a:r>
              <a:rPr lang="fr-CA" sz="1100" b="0" kern="1200" dirty="0">
                <a:solidFill>
                  <a:srgbClr val="222223"/>
                </a:solidFill>
                <a:latin typeface="Calibri" panose="020F0502020204030204" pitchFamily="34" charset="0"/>
                <a:ea typeface="+mn-ea"/>
                <a:cs typeface="Calibri" panose="020F0502020204030204" pitchFamily="34" charset="0"/>
              </a:rPr>
              <a:t>estion des matières résiduelles (recyclage et compostage), avec une moyenne de 8,2 sur 10, 52 % de réponses </a:t>
            </a:r>
            <a:r>
              <a:rPr lang="fr-CA" sz="1100" b="0" i="1" kern="1200" dirty="0">
                <a:solidFill>
                  <a:srgbClr val="222223"/>
                </a:solidFill>
                <a:latin typeface="Calibri" panose="020F0502020204030204" pitchFamily="34" charset="0"/>
                <a:ea typeface="+mn-ea"/>
                <a:cs typeface="Calibri" panose="020F0502020204030204" pitchFamily="34" charset="0"/>
              </a:rPr>
              <a:t>très important </a:t>
            </a:r>
            <a:r>
              <a:rPr lang="fr-CA" sz="1100" b="0" kern="1200" dirty="0">
                <a:solidFill>
                  <a:srgbClr val="222223"/>
                </a:solidFill>
                <a:latin typeface="Calibri" panose="020F0502020204030204" pitchFamily="34" charset="0"/>
                <a:ea typeface="+mn-ea"/>
                <a:cs typeface="Calibri" panose="020F0502020204030204" pitchFamily="34" charset="0"/>
              </a:rPr>
              <a:t>(notes 9 et 10) et 82 % de réponses </a:t>
            </a:r>
            <a:r>
              <a:rPr lang="fr-CA" sz="1100" b="0" i="1" kern="1200" dirty="0">
                <a:solidFill>
                  <a:srgbClr val="222223"/>
                </a:solidFill>
                <a:latin typeface="Calibri" panose="020F0502020204030204" pitchFamily="34" charset="0"/>
                <a:ea typeface="+mn-ea"/>
                <a:cs typeface="Calibri" panose="020F0502020204030204" pitchFamily="34" charset="0"/>
              </a:rPr>
              <a:t>assez ou très important</a:t>
            </a:r>
            <a:r>
              <a:rPr lang="fr-CA" sz="1100" b="0" kern="1200" dirty="0">
                <a:solidFill>
                  <a:srgbClr val="222223"/>
                </a:solidFill>
                <a:latin typeface="Calibri" panose="020F0502020204030204" pitchFamily="34" charset="0"/>
                <a:ea typeface="+mn-ea"/>
                <a:cs typeface="Calibri" panose="020F0502020204030204" pitchFamily="34" charset="0"/>
              </a:rPr>
              <a:t> (notes 7 à 10).</a:t>
            </a:r>
          </a:p>
          <a:p>
            <a:pPr algn="just">
              <a:lnSpc>
                <a:spcPts val="1200"/>
              </a:lnSpc>
              <a:spcBef>
                <a:spcPts val="0"/>
              </a:spcBef>
              <a:spcAft>
                <a:spcPts val="300"/>
              </a:spcAft>
            </a:pPr>
            <a:r>
              <a:rPr lang="fr-CA" sz="1100" b="0" kern="1200" dirty="0">
                <a:solidFill>
                  <a:srgbClr val="222223"/>
                </a:solidFill>
                <a:latin typeface="Calibri" panose="020F0502020204030204" pitchFamily="34" charset="0"/>
                <a:ea typeface="+mn-ea"/>
                <a:cs typeface="Calibri" panose="020F0502020204030204" pitchFamily="34" charset="0"/>
              </a:rPr>
              <a:t>Il est suivi par deux aspects qui sont à égalité et sont jugés assez importants : l’efficacité énergétique (chauffage, climatisation, isolation, </a:t>
            </a:r>
            <a:br>
              <a:rPr lang="fr-CA" sz="1100" b="0" kern="1200" dirty="0">
                <a:solidFill>
                  <a:srgbClr val="222223"/>
                </a:solidFill>
                <a:latin typeface="Calibri" panose="020F0502020204030204" pitchFamily="34" charset="0"/>
                <a:ea typeface="+mn-ea"/>
                <a:cs typeface="Calibri" panose="020F0502020204030204" pitchFamily="34" charset="0"/>
              </a:rPr>
            </a:br>
            <a:r>
              <a:rPr lang="fr-CA" sz="1100" b="0" kern="1200" dirty="0">
                <a:solidFill>
                  <a:srgbClr val="222223"/>
                </a:solidFill>
                <a:latin typeface="Calibri" panose="020F0502020204030204" pitchFamily="34" charset="0"/>
                <a:ea typeface="+mn-ea"/>
                <a:cs typeface="Calibri" panose="020F0502020204030204" pitchFamily="34" charset="0"/>
              </a:rPr>
              <a:t>éclairage) : moyenne de 7,6, 40 % de notes 9 et 10 et 73 % de notes 7 à 10; et la gestion de l’eau (réduction de la consommation, gestion des eaux usées) : moyenne de 7,5, 41 % de notes 9 et 10 et 69 % de notes 7 à 10.</a:t>
            </a:r>
          </a:p>
          <a:p>
            <a:pPr algn="just">
              <a:lnSpc>
                <a:spcPts val="1200"/>
              </a:lnSpc>
              <a:spcBef>
                <a:spcPts val="0"/>
              </a:spcBef>
              <a:spcAft>
                <a:spcPts val="300"/>
              </a:spcAft>
            </a:pPr>
            <a:r>
              <a:rPr lang="fr-CA" sz="1100" b="0" dirty="0">
                <a:solidFill>
                  <a:srgbClr val="222223"/>
                </a:solidFill>
                <a:latin typeface="Calibri" panose="020F0502020204030204" pitchFamily="34" charset="0"/>
                <a:cs typeface="Calibri" panose="020F0502020204030204" pitchFamily="34" charset="0"/>
              </a:rPr>
              <a:t>Enfin, deux aspects sont évalués comme moyennement importants : le b</a:t>
            </a:r>
            <a:r>
              <a:rPr lang="fr-CA" sz="1100" b="0" kern="1200" dirty="0">
                <a:solidFill>
                  <a:srgbClr val="222223"/>
                </a:solidFill>
                <a:latin typeface="Calibri" panose="020F0502020204030204" pitchFamily="34" charset="0"/>
                <a:ea typeface="+mn-ea"/>
                <a:cs typeface="Calibri" panose="020F0502020204030204" pitchFamily="34" charset="0"/>
              </a:rPr>
              <a:t>ureau sans papier ou zéro papier : moyenne de 6,6, 24 % de notes 9 et 10 et 59 % de notes 7 à 10; et les transports (véhicules moins énergivores, hybrides ou électriques, optimisation des circuits, etc.) : moyenne de 6,2, 29 % de notes 9 et 10 et 50 % de notes 7 à 10.</a:t>
            </a:r>
            <a:endParaRPr lang="fr-FR" sz="1100" b="0" dirty="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2DFB5F78-F391-216F-CE6B-D5A5895487A4}"/>
              </a:ext>
            </a:extLst>
          </p:cNvPr>
          <p:cNvSpPr txBox="1"/>
          <p:nvPr>
            <p:custDataLst>
              <p:tags r:id="rId4"/>
            </p:custDataLst>
          </p:nvPr>
        </p:nvSpPr>
        <p:spPr>
          <a:xfrm>
            <a:off x="3954357" y="2199396"/>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7" name="ZoneTexte 6">
            <a:extLst>
              <a:ext uri="{FF2B5EF4-FFF2-40B4-BE49-F238E27FC236}">
                <a16:creationId xmlns:a16="http://schemas.microsoft.com/office/drawing/2014/main" id="{C0483A88-0924-3770-D1B6-6331D7D4C7D2}"/>
              </a:ext>
            </a:extLst>
          </p:cNvPr>
          <p:cNvSpPr txBox="1"/>
          <p:nvPr>
            <p:custDataLst>
              <p:tags r:id="rId5"/>
            </p:custDataLst>
          </p:nvPr>
        </p:nvSpPr>
        <p:spPr>
          <a:xfrm>
            <a:off x="388446" y="4679746"/>
            <a:ext cx="7671821"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Q27. Quelle importance votre entreprise accorde-t-elle aux aspects suivants, dans l’optique de la réduction de son empreinte environnementale? Veuillez répondre sur une échelle de 1 à 10 où 1 signifie que cet aspect n’est </a:t>
            </a:r>
            <a:r>
              <a:rPr lang="fr-CA" sz="800" b="0" i="1" dirty="0">
                <a:solidFill>
                  <a:schemeClr val="bg1">
                    <a:lumMod val="50000"/>
                  </a:schemeClr>
                </a:solidFill>
                <a:latin typeface="Calibri" panose="020F0502020204030204" pitchFamily="34" charset="0"/>
                <a:cs typeface="Calibri" panose="020F0502020204030204" pitchFamily="34" charset="0"/>
              </a:rPr>
              <a:t>pas du tout important </a:t>
            </a:r>
            <a:r>
              <a:rPr lang="fr-CA" sz="800" b="0" dirty="0">
                <a:solidFill>
                  <a:schemeClr val="bg1">
                    <a:lumMod val="50000"/>
                  </a:schemeClr>
                </a:solidFill>
                <a:latin typeface="Calibri" panose="020F0502020204030204" pitchFamily="34" charset="0"/>
                <a:cs typeface="Calibri" panose="020F0502020204030204" pitchFamily="34" charset="0"/>
              </a:rPr>
              <a:t>et 10 que cet aspect est </a:t>
            </a:r>
            <a:r>
              <a:rPr lang="fr-CA" sz="800" b="0" i="1" dirty="0">
                <a:solidFill>
                  <a:schemeClr val="bg1">
                    <a:lumMod val="50000"/>
                  </a:schemeClr>
                </a:solidFill>
                <a:latin typeface="Calibri" panose="020F0502020204030204" pitchFamily="34" charset="0"/>
                <a:cs typeface="Calibri" panose="020F0502020204030204" pitchFamily="34" charset="0"/>
              </a:rPr>
              <a:t>extrêmement important</a:t>
            </a:r>
            <a:r>
              <a:rPr lang="fr-CA" sz="800" b="0" dirty="0">
                <a:solidFill>
                  <a:schemeClr val="bg1">
                    <a:lumMod val="50000"/>
                  </a:schemeClr>
                </a:solidFill>
                <a:latin typeface="Calibri" panose="020F0502020204030204" pitchFamily="34" charset="0"/>
                <a:cs typeface="Calibri" panose="020F0502020204030204" pitchFamily="34" charset="0"/>
              </a:rPr>
              <a:t>.  Base : Tous les répondants (n = 233).</a:t>
            </a:r>
          </a:p>
        </p:txBody>
      </p:sp>
      <p:sp>
        <p:nvSpPr>
          <p:cNvPr id="10" name="Rectangle 3">
            <a:extLst>
              <a:ext uri="{FF2B5EF4-FFF2-40B4-BE49-F238E27FC236}">
                <a16:creationId xmlns:a16="http://schemas.microsoft.com/office/drawing/2014/main" id="{A65AC15A-A776-B270-4609-EC9810C05D98}"/>
              </a:ext>
            </a:extLst>
          </p:cNvPr>
          <p:cNvSpPr>
            <a:spLocks noChangeArrowheads="1"/>
          </p:cNvSpPr>
          <p:nvPr>
            <p:custDataLst>
              <p:tags r:id="rId6"/>
            </p:custDataLst>
          </p:nvPr>
        </p:nvSpPr>
        <p:spPr bwMode="auto">
          <a:xfrm>
            <a:off x="206792" y="110490"/>
            <a:ext cx="8805629"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FR"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Importance de la r</a:t>
            </a:r>
            <a:r>
              <a:rPr lang="fr-CA"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éduction de l’empreinte environnementale</a:t>
            </a:r>
            <a:r>
              <a:rPr lang="fr-FR"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 (2/2) </a:t>
            </a:r>
            <a:endParaRPr lang="fr-CA" sz="21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8" name="TextBox 1">
            <a:extLst>
              <a:ext uri="{FF2B5EF4-FFF2-40B4-BE49-F238E27FC236}">
                <a16:creationId xmlns:a16="http://schemas.microsoft.com/office/drawing/2014/main" id="{F43BAF58-71E7-6461-523D-798D1C274334}"/>
              </a:ext>
            </a:extLst>
          </p:cNvPr>
          <p:cNvSpPr txBox="1"/>
          <p:nvPr>
            <p:custDataLst>
              <p:tags r:id="rId7"/>
            </p:custDataLst>
          </p:nvPr>
        </p:nvSpPr>
        <p:spPr>
          <a:xfrm>
            <a:off x="5052187" y="2238010"/>
            <a:ext cx="3756533" cy="1551707"/>
          </a:xfrm>
          <a:prstGeom prst="rect">
            <a:avLst/>
          </a:prstGeom>
        </p:spPr>
        <p:txBody>
          <a:bodyPr vert="horz" wrap="square" lIns="91440" tIns="0" rIns="91440" bIns="0" rtlCol="0">
            <a:spAutoFit/>
          </a:bodyPr>
          <a:lstStyle/>
          <a:p>
            <a:pPr marL="4763" algn="just">
              <a:lnSpc>
                <a:spcPts val="1200"/>
              </a:lnSpc>
              <a:spcAft>
                <a:spcPts val="300"/>
              </a:spcAft>
            </a:pPr>
            <a:r>
              <a:rPr lang="fr-FR" sz="1100" b="0" dirty="0">
                <a:latin typeface="Calibri" panose="020F0502020204030204" pitchFamily="34" charset="0"/>
                <a:cs typeface="Calibri" panose="020F0502020204030204" pitchFamily="34" charset="0"/>
              </a:rPr>
              <a:t>Les écarts significatifs montrent que certains secteurs considèrent plus importants que la moyenne certains aspects :</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secteur </a:t>
            </a:r>
            <a:r>
              <a:rPr lang="fr-CA" sz="1100" b="0" dirty="0">
                <a:latin typeface="Calibri" panose="020F0502020204030204" pitchFamily="34" charset="0"/>
                <a:cs typeface="Calibri" panose="020F0502020204030204" pitchFamily="34" charset="0"/>
              </a:rPr>
              <a:t>hébergement, restauration et tourisme : g</a:t>
            </a:r>
            <a:r>
              <a:rPr lang="fr-CA" sz="1100" b="0" kern="1200" dirty="0">
                <a:solidFill>
                  <a:srgbClr val="222223"/>
                </a:solidFill>
                <a:latin typeface="Calibri" panose="020F0502020204030204" pitchFamily="34" charset="0"/>
                <a:ea typeface="+mn-ea"/>
                <a:cs typeface="Calibri" panose="020F0502020204030204" pitchFamily="34" charset="0"/>
              </a:rPr>
              <a:t>estion des matières résiduelles, efficacité énergétique et gestion de l’eau</a:t>
            </a:r>
            <a:r>
              <a:rPr lang="fr-CA" sz="1100" b="0" dirty="0">
                <a:solidFill>
                  <a:srgbClr val="222223"/>
                </a:solidFill>
                <a:latin typeface="Calibri" panose="020F0502020204030204" pitchFamily="34" charset="0"/>
                <a:cs typeface="Calibri" panose="020F0502020204030204" pitchFamily="34" charset="0"/>
              </a:rPr>
              <a:t>.</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secteur primaire : </a:t>
            </a:r>
            <a:r>
              <a:rPr lang="fr-CA" sz="1100" b="0" dirty="0">
                <a:latin typeface="Calibri" panose="020F0502020204030204" pitchFamily="34" charset="0"/>
                <a:cs typeface="Calibri" panose="020F0502020204030204" pitchFamily="34" charset="0"/>
              </a:rPr>
              <a:t>g</a:t>
            </a:r>
            <a:r>
              <a:rPr lang="fr-CA" sz="1100" b="0" kern="1200" dirty="0">
                <a:solidFill>
                  <a:srgbClr val="222223"/>
                </a:solidFill>
                <a:latin typeface="Calibri" panose="020F0502020204030204" pitchFamily="34" charset="0"/>
                <a:ea typeface="+mn-ea"/>
                <a:cs typeface="Calibri" panose="020F0502020204030204" pitchFamily="34" charset="0"/>
              </a:rPr>
              <a:t>estion des matières résiduelles et gestion de l’eau</a:t>
            </a:r>
            <a:r>
              <a:rPr lang="fr-CA" sz="1100" b="0" dirty="0">
                <a:solidFill>
                  <a:srgbClr val="222223"/>
                </a:solidFill>
                <a:latin typeface="Calibri" panose="020F0502020204030204" pitchFamily="34" charset="0"/>
                <a:cs typeface="Calibri" panose="020F0502020204030204" pitchFamily="34" charset="0"/>
              </a:rPr>
              <a:t>.</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 secteur secondaire : </a:t>
            </a:r>
            <a:r>
              <a:rPr lang="fr-CA" sz="1100" b="0" kern="1200" dirty="0">
                <a:solidFill>
                  <a:srgbClr val="222223"/>
                </a:solidFill>
                <a:latin typeface="Calibri" panose="020F0502020204030204" pitchFamily="34" charset="0"/>
                <a:ea typeface="+mn-ea"/>
                <a:cs typeface="Calibri" panose="020F0502020204030204" pitchFamily="34" charset="0"/>
              </a:rPr>
              <a:t>efficacité énergétique.</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fr-CA" sz="1100" b="0" dirty="0">
                <a:solidFill>
                  <a:srgbClr val="222223"/>
                </a:solidFill>
                <a:latin typeface="Calibri" panose="020F0502020204030204" pitchFamily="34" charset="0"/>
                <a:cs typeface="Calibri" panose="020F0502020204030204" pitchFamily="34" charset="0"/>
              </a:rPr>
              <a:t>Les secteurs public et parapublic : bureau sans papier. </a:t>
            </a:r>
          </a:p>
        </p:txBody>
      </p:sp>
    </p:spTree>
    <p:extLst>
      <p:ext uri="{BB962C8B-B14F-4D97-AF65-F5344CB8AC3E}">
        <p14:creationId xmlns:p14="http://schemas.microsoft.com/office/powerpoint/2010/main" val="176184509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62</a:t>
            </a:fld>
            <a:endParaRPr lang="fr-CA"/>
          </a:p>
        </p:txBody>
      </p:sp>
      <p:sp>
        <p:nvSpPr>
          <p:cNvPr id="10" name="ZoneTexte 9">
            <a:extLst>
              <a:ext uri="{FF2B5EF4-FFF2-40B4-BE49-F238E27FC236}">
                <a16:creationId xmlns:a16="http://schemas.microsoft.com/office/drawing/2014/main" id="{185C8E04-F92E-A3B5-C64E-F04D1521DA9B}"/>
              </a:ext>
            </a:extLst>
          </p:cNvPr>
          <p:cNvSpPr txBox="1"/>
          <p:nvPr>
            <p:custDataLst>
              <p:tags r:id="rId2"/>
            </p:custDataLst>
          </p:nvPr>
        </p:nvSpPr>
        <p:spPr>
          <a:xfrm>
            <a:off x="352775" y="4748502"/>
            <a:ext cx="7647382"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Q28. Au cours des trois prochaines années, parmi les 5 aspects mentionnés, quelles sont les deux priorités d´action de votre entreprise visant la réduction de son empreinte environnementale? </a:t>
            </a:r>
            <a:r>
              <a:rPr lang="fr-CA" sz="800" b="0" i="1" dirty="0">
                <a:solidFill>
                  <a:schemeClr val="bg1">
                    <a:lumMod val="50000"/>
                  </a:schemeClr>
                </a:solidFill>
                <a:latin typeface="Calibri" panose="020F0502020204030204" pitchFamily="34" charset="0"/>
                <a:cs typeface="Calibri" panose="020F0502020204030204" pitchFamily="34" charset="0"/>
              </a:rPr>
              <a:t>Maximum 2 choix possibles</a:t>
            </a:r>
            <a:r>
              <a:rPr lang="fr-CA" sz="800" b="0" dirty="0">
                <a:solidFill>
                  <a:schemeClr val="bg1">
                    <a:lumMod val="50000"/>
                  </a:schemeClr>
                </a:solidFill>
                <a:latin typeface="Calibri" panose="020F0502020204030204" pitchFamily="34" charset="0"/>
                <a:cs typeface="Calibri" panose="020F0502020204030204" pitchFamily="34" charset="0"/>
              </a:rPr>
              <a:t>. </a:t>
            </a:r>
            <a:r>
              <a:rPr lang="fr-FR" sz="800" b="0" dirty="0">
                <a:solidFill>
                  <a:schemeClr val="bg1">
                    <a:lumMod val="50000"/>
                  </a:schemeClr>
                </a:solidFill>
                <a:latin typeface="Calibri" panose="020F0502020204030204" pitchFamily="34" charset="0"/>
                <a:cs typeface="Calibri" panose="020F0502020204030204" pitchFamily="34" charset="0"/>
              </a:rPr>
              <a:t>  </a:t>
            </a:r>
            <a:r>
              <a:rPr lang="fr-CA" sz="800" b="0" dirty="0">
                <a:solidFill>
                  <a:schemeClr val="bg1">
                    <a:lumMod val="50000"/>
                  </a:schemeClr>
                </a:solidFill>
                <a:latin typeface="Calibri" panose="020F0502020204030204" pitchFamily="34" charset="0"/>
                <a:cs typeface="Calibri" panose="020F0502020204030204" pitchFamily="34" charset="0"/>
              </a:rPr>
              <a:t>Base : Tous les répondants (n = 233).</a:t>
            </a:r>
          </a:p>
        </p:txBody>
      </p:sp>
      <p:graphicFrame>
        <p:nvGraphicFramePr>
          <p:cNvPr id="7" name="Graphique 6">
            <a:extLst>
              <a:ext uri="{FF2B5EF4-FFF2-40B4-BE49-F238E27FC236}">
                <a16:creationId xmlns:a16="http://schemas.microsoft.com/office/drawing/2014/main" id="{63CFE628-B752-44CF-FA37-974E511AAEEA}"/>
              </a:ext>
            </a:extLst>
          </p:cNvPr>
          <p:cNvGraphicFramePr/>
          <p:nvPr>
            <p:custDataLst>
              <p:tags r:id="rId3"/>
            </p:custDataLst>
            <p:extLst>
              <p:ext uri="{D42A27DB-BD31-4B8C-83A1-F6EECF244321}">
                <p14:modId xmlns:p14="http://schemas.microsoft.com/office/powerpoint/2010/main" val="3106893099"/>
              </p:ext>
            </p:extLst>
          </p:nvPr>
        </p:nvGraphicFramePr>
        <p:xfrm>
          <a:off x="352775" y="1984536"/>
          <a:ext cx="4845325" cy="2707792"/>
        </p:xfrm>
        <a:graphic>
          <a:graphicData uri="http://schemas.openxmlformats.org/drawingml/2006/chart">
            <c:chart xmlns:c="http://schemas.openxmlformats.org/drawingml/2006/chart" xmlns:r="http://schemas.openxmlformats.org/officeDocument/2006/relationships" r:id="rId13"/>
          </a:graphicData>
        </a:graphic>
      </p:graphicFrame>
      <p:cxnSp>
        <p:nvCxnSpPr>
          <p:cNvPr id="9" name="Connecteur droit 8">
            <a:extLst>
              <a:ext uri="{FF2B5EF4-FFF2-40B4-BE49-F238E27FC236}">
                <a16:creationId xmlns:a16="http://schemas.microsoft.com/office/drawing/2014/main" id="{CE2981A8-1403-642C-ED9D-2276374B1940}"/>
              </a:ext>
            </a:extLst>
          </p:cNvPr>
          <p:cNvCxnSpPr>
            <a:cxnSpLocks/>
            <a:endCxn id="15" idx="1"/>
          </p:cNvCxnSpPr>
          <p:nvPr/>
        </p:nvCxnSpPr>
        <p:spPr>
          <a:xfrm>
            <a:off x="5198100" y="2262350"/>
            <a:ext cx="1079297" cy="234439"/>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608B0DDB-4EBA-D5FE-7B00-636D87D58CCA}"/>
              </a:ext>
            </a:extLst>
          </p:cNvPr>
          <p:cNvSpPr txBox="1"/>
          <p:nvPr>
            <p:custDataLst>
              <p:tags r:id="rId4"/>
            </p:custDataLst>
          </p:nvPr>
        </p:nvSpPr>
        <p:spPr>
          <a:xfrm>
            <a:off x="6910824" y="1742593"/>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6" name="Rectangle 3">
            <a:extLst>
              <a:ext uri="{FF2B5EF4-FFF2-40B4-BE49-F238E27FC236}">
                <a16:creationId xmlns:a16="http://schemas.microsoft.com/office/drawing/2014/main" id="{FFC4AF95-F6F3-73B1-1496-1FD161E93AC7}"/>
              </a:ext>
            </a:extLst>
          </p:cNvPr>
          <p:cNvSpPr>
            <a:spLocks noChangeArrowheads="1"/>
          </p:cNvSpPr>
          <p:nvPr>
            <p:custDataLst>
              <p:tags r:id="rId5"/>
            </p:custDataLst>
          </p:nvPr>
        </p:nvSpPr>
        <p:spPr bwMode="auto">
          <a:xfrm>
            <a:off x="206792" y="110490"/>
            <a:ext cx="8805629"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Priorités pour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réduire l’empreinte environnementale</a:t>
            </a:r>
          </a:p>
        </p:txBody>
      </p:sp>
      <p:sp>
        <p:nvSpPr>
          <p:cNvPr id="3" name="TextBox 1">
            <a:extLst>
              <a:ext uri="{FF2B5EF4-FFF2-40B4-BE49-F238E27FC236}">
                <a16:creationId xmlns:a16="http://schemas.microsoft.com/office/drawing/2014/main" id="{B55E7337-9D4D-99E3-D958-D49867ABB8B5}"/>
              </a:ext>
            </a:extLst>
          </p:cNvPr>
          <p:cNvSpPr txBox="1"/>
          <p:nvPr>
            <p:custDataLst>
              <p:tags r:id="rId6"/>
            </p:custDataLst>
          </p:nvPr>
        </p:nvSpPr>
        <p:spPr>
          <a:xfrm>
            <a:off x="310245" y="547785"/>
            <a:ext cx="8435170" cy="1308050"/>
          </a:xfrm>
          <a:prstGeom prst="rect">
            <a:avLst/>
          </a:prstGeom>
        </p:spPr>
        <p:txBody>
          <a:bodyPr vert="horz" wrap="square" lIns="91440" tIns="0" rIns="91440" bIns="0" rtlCol="0">
            <a:spAutoFit/>
          </a:bodyPr>
          <a:lstStyle/>
          <a:p>
            <a:pPr algn="just">
              <a:lnSpc>
                <a:spcPts val="1200"/>
              </a:lnSpc>
              <a:spcBef>
                <a:spcPts val="0"/>
              </a:spcBef>
              <a:spcAft>
                <a:spcPts val="300"/>
              </a:spcAft>
            </a:pPr>
            <a:r>
              <a:rPr lang="fr-FR" sz="1100" b="0" dirty="0">
                <a:latin typeface="Calibri" panose="020F0502020204030204" pitchFamily="34" charset="0"/>
                <a:cs typeface="Calibri" panose="020F0502020204030204" pitchFamily="34" charset="0"/>
              </a:rPr>
              <a:t>Lorsqu’on demande aux entreprises répondantes</a:t>
            </a:r>
            <a:r>
              <a:rPr lang="fr-CA" sz="1100" b="0" dirty="0">
                <a:latin typeface="Calibri" panose="020F0502020204030204" pitchFamily="34" charset="0"/>
                <a:cs typeface="Calibri" panose="020F0502020204030204" pitchFamily="34" charset="0"/>
              </a:rPr>
              <a:t>, parmi les 5 aspects mentionnés, quelles sont leurs deux priorités d´action visant la réduction de leur empreinte environnementale</a:t>
            </a:r>
            <a:r>
              <a:rPr lang="fr-FR" sz="1100" b="0" dirty="0">
                <a:latin typeface="Calibri" panose="020F0502020204030204" pitchFamily="34" charset="0"/>
                <a:cs typeface="Calibri" panose="020F0502020204030204" pitchFamily="34" charset="0"/>
              </a:rPr>
              <a:t> </a:t>
            </a:r>
            <a:r>
              <a:rPr lang="fr-CA" sz="1100" b="0" dirty="0">
                <a:latin typeface="Calibri" panose="020F0502020204030204" pitchFamily="34" charset="0"/>
                <a:cs typeface="Calibri" panose="020F0502020204030204" pitchFamily="34" charset="0"/>
              </a:rPr>
              <a:t>au cours des trois prochaines années, la gestion des matières résiduelles arrive en tête avec 57 % de mentions, davantage dans le secteur hébergement, restauration et tourisme, </a:t>
            </a:r>
            <a:r>
              <a:rPr lang="fr-CA" sz="1100" b="0" dirty="0">
                <a:solidFill>
                  <a:srgbClr val="222223"/>
                </a:solidFill>
                <a:latin typeface="Calibri" panose="020F0502020204030204" pitchFamily="34" charset="0"/>
                <a:cs typeface="Calibri" panose="020F0502020204030204" pitchFamily="34" charset="0"/>
              </a:rPr>
              <a:t>les secteurs public et parapublic et les entreprises de 15 employés et plus.</a:t>
            </a:r>
          </a:p>
          <a:p>
            <a:pPr algn="just">
              <a:lnSpc>
                <a:spcPts val="1200"/>
              </a:lnSpc>
              <a:spcBef>
                <a:spcPts val="0"/>
              </a:spcBef>
              <a:spcAft>
                <a:spcPts val="300"/>
              </a:spcAft>
            </a:pPr>
            <a:r>
              <a:rPr lang="fr-CA" sz="1100" b="0" dirty="0">
                <a:solidFill>
                  <a:srgbClr val="222223"/>
                </a:solidFill>
                <a:latin typeface="Calibri" panose="020F0502020204030204" pitchFamily="34" charset="0"/>
                <a:cs typeface="Calibri" panose="020F0502020204030204" pitchFamily="34" charset="0"/>
              </a:rPr>
              <a:t>Deux autres aspects recueillent un pourcentage assez important de mentions : l’efficacité énergétique (42 %, davantage dans le secteur primaire et</a:t>
            </a:r>
            <a:r>
              <a:rPr lang="fr-CA" sz="1100" b="0" dirty="0">
                <a:latin typeface="Calibri" panose="020F0502020204030204" pitchFamily="34" charset="0"/>
                <a:cs typeface="Calibri" panose="020F0502020204030204" pitchFamily="34" charset="0"/>
              </a:rPr>
              <a:t> le secteur hébergement, restauration et tourisme) et le bureau sans papier (37 %, plus dans </a:t>
            </a:r>
            <a:r>
              <a:rPr lang="fr-CA" sz="1100" b="0" dirty="0">
                <a:solidFill>
                  <a:srgbClr val="222223"/>
                </a:solidFill>
                <a:latin typeface="Calibri" panose="020F0502020204030204" pitchFamily="34" charset="0"/>
                <a:cs typeface="Calibri" panose="020F0502020204030204" pitchFamily="34" charset="0"/>
              </a:rPr>
              <a:t>les secteurs public et parapublic).</a:t>
            </a:r>
          </a:p>
          <a:p>
            <a:pPr algn="just">
              <a:lnSpc>
                <a:spcPts val="1200"/>
              </a:lnSpc>
              <a:spcBef>
                <a:spcPts val="0"/>
              </a:spcBef>
              <a:spcAft>
                <a:spcPts val="300"/>
              </a:spcAft>
            </a:pPr>
            <a:r>
              <a:rPr lang="fr-CA" sz="1100" b="0" dirty="0">
                <a:solidFill>
                  <a:srgbClr val="222223"/>
                </a:solidFill>
                <a:latin typeface="Calibri" panose="020F0502020204030204" pitchFamily="34" charset="0"/>
                <a:cs typeface="Calibri" panose="020F0502020204030204" pitchFamily="34" charset="0"/>
              </a:rPr>
              <a:t>Quant aux deux autres aspects, ils n’obtiennent que 20 % de mentions chacun : gestion de l’eau (davantage dans le secteur primaire et</a:t>
            </a:r>
            <a:r>
              <a:rPr lang="fr-CA" sz="1100" b="0" dirty="0">
                <a:latin typeface="Calibri" panose="020F0502020204030204" pitchFamily="34" charset="0"/>
                <a:cs typeface="Calibri" panose="020F0502020204030204" pitchFamily="34" charset="0"/>
              </a:rPr>
              <a:t> le secteur hébergement, restauration et tourisme</a:t>
            </a:r>
            <a:r>
              <a:rPr lang="fr-CA" sz="1100" b="0" dirty="0">
                <a:solidFill>
                  <a:srgbClr val="222223"/>
                </a:solidFill>
                <a:latin typeface="Calibri" panose="020F0502020204030204" pitchFamily="34" charset="0"/>
                <a:cs typeface="Calibri" panose="020F0502020204030204" pitchFamily="34" charset="0"/>
              </a:rPr>
              <a:t>) et transport.</a:t>
            </a:r>
            <a:endParaRPr lang="fr-FR" sz="1100" b="0" dirty="0">
              <a:latin typeface="Calibri" panose="020F0502020204030204" pitchFamily="34" charset="0"/>
              <a:cs typeface="Calibri" panose="020F0502020204030204" pitchFamily="34" charset="0"/>
            </a:endParaRPr>
          </a:p>
        </p:txBody>
      </p:sp>
      <p:sp>
        <p:nvSpPr>
          <p:cNvPr id="4" name="Rectangle: Rounded Corners 21">
            <a:extLst>
              <a:ext uri="{FF2B5EF4-FFF2-40B4-BE49-F238E27FC236}">
                <a16:creationId xmlns:a16="http://schemas.microsoft.com/office/drawing/2014/main" id="{CFAA4D3B-95AC-8B0A-DDA8-C4466A682AE7}"/>
              </a:ext>
            </a:extLst>
          </p:cNvPr>
          <p:cNvSpPr/>
          <p:nvPr>
            <p:custDataLst>
              <p:tags r:id="rId7"/>
            </p:custDataLst>
          </p:nvPr>
        </p:nvSpPr>
        <p:spPr>
          <a:xfrm>
            <a:off x="3606729" y="4244375"/>
            <a:ext cx="1681318" cy="220136"/>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fr-CA" sz="800" b="0" kern="0" dirty="0">
                <a:solidFill>
                  <a:schemeClr val="bg2">
                    <a:lumMod val="50000"/>
                  </a:schemeClr>
                </a:solidFill>
                <a:latin typeface="+mn-lt"/>
              </a:rPr>
              <a:t>&gt;60 % employés hommes (26 %)</a:t>
            </a:r>
          </a:p>
        </p:txBody>
      </p:sp>
      <p:sp>
        <p:nvSpPr>
          <p:cNvPr id="6" name="Rectangle: Rounded Corners 21">
            <a:extLst>
              <a:ext uri="{FF2B5EF4-FFF2-40B4-BE49-F238E27FC236}">
                <a16:creationId xmlns:a16="http://schemas.microsoft.com/office/drawing/2014/main" id="{EAE837A5-ACA3-0F3D-B4FA-954047C5E4A4}"/>
              </a:ext>
            </a:extLst>
          </p:cNvPr>
          <p:cNvSpPr/>
          <p:nvPr>
            <p:custDataLst>
              <p:tags r:id="rId8"/>
            </p:custDataLst>
          </p:nvPr>
        </p:nvSpPr>
        <p:spPr>
          <a:xfrm>
            <a:off x="5697414" y="4101614"/>
            <a:ext cx="2290795" cy="296972"/>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(28 %)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(32 %)</a:t>
            </a:r>
          </a:p>
        </p:txBody>
      </p:sp>
      <p:sp>
        <p:nvSpPr>
          <p:cNvPr id="11" name="Rectangle: Rounded Corners 21">
            <a:extLst>
              <a:ext uri="{FF2B5EF4-FFF2-40B4-BE49-F238E27FC236}">
                <a16:creationId xmlns:a16="http://schemas.microsoft.com/office/drawing/2014/main" id="{FE96F393-41CE-F940-7344-8A25C45B64F8}"/>
              </a:ext>
            </a:extLst>
          </p:cNvPr>
          <p:cNvSpPr/>
          <p:nvPr>
            <p:custDataLst>
              <p:tags r:id="rId9"/>
            </p:custDataLst>
          </p:nvPr>
        </p:nvSpPr>
        <p:spPr>
          <a:xfrm>
            <a:off x="5707973" y="3569705"/>
            <a:ext cx="2292184" cy="400215"/>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(53 %)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&gt;60 % employés femmes (54 %)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60 %+ employés très ou semi qualifiés (50 %) </a:t>
            </a:r>
          </a:p>
        </p:txBody>
      </p:sp>
      <p:sp>
        <p:nvSpPr>
          <p:cNvPr id="14" name="Rectangle: Rounded Corners 21">
            <a:extLst>
              <a:ext uri="{FF2B5EF4-FFF2-40B4-BE49-F238E27FC236}">
                <a16:creationId xmlns:a16="http://schemas.microsoft.com/office/drawing/2014/main" id="{9EDC439E-F2D3-27EE-E6B7-041CB471AAC2}"/>
              </a:ext>
            </a:extLst>
          </p:cNvPr>
          <p:cNvSpPr/>
          <p:nvPr>
            <p:custDataLst>
              <p:tags r:id="rId10"/>
            </p:custDataLst>
          </p:nvPr>
        </p:nvSpPr>
        <p:spPr>
          <a:xfrm>
            <a:off x="5980782" y="2926126"/>
            <a:ext cx="2292184" cy="519638"/>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(50 %)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(50 %)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&gt;60 % employés hommes (50 %)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Propriétaire de l’entreprise (47 %)</a:t>
            </a:r>
          </a:p>
        </p:txBody>
      </p:sp>
      <p:sp>
        <p:nvSpPr>
          <p:cNvPr id="15" name="Rectangle: Rounded Corners 21">
            <a:extLst>
              <a:ext uri="{FF2B5EF4-FFF2-40B4-BE49-F238E27FC236}">
                <a16:creationId xmlns:a16="http://schemas.microsoft.com/office/drawing/2014/main" id="{3B7CBBC2-C54C-1F10-C03F-9F4F5C3A4449}"/>
              </a:ext>
            </a:extLst>
          </p:cNvPr>
          <p:cNvSpPr/>
          <p:nvPr>
            <p:custDataLst>
              <p:tags r:id="rId11"/>
            </p:custDataLst>
          </p:nvPr>
        </p:nvSpPr>
        <p:spPr>
          <a:xfrm>
            <a:off x="6277397" y="2158428"/>
            <a:ext cx="2292496" cy="676722"/>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fr-CA" sz="800" b="0" kern="0" dirty="0">
                <a:solidFill>
                  <a:schemeClr val="bg2">
                    <a:lumMod val="50000"/>
                  </a:schemeClr>
                </a:solidFill>
                <a:latin typeface="+mn-lt"/>
              </a:rPr>
              <a:t>Hébergement, restauration et tourisme (68 %)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Secteurs public et parapublic (81 %)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15 employés et plus (67 %)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Non-propriétaire de l’entreprise (66 %)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Engagements en environnement (63 %)</a:t>
            </a:r>
          </a:p>
        </p:txBody>
      </p:sp>
      <p:cxnSp>
        <p:nvCxnSpPr>
          <p:cNvPr id="17" name="Connecteur droit 16">
            <a:extLst>
              <a:ext uri="{FF2B5EF4-FFF2-40B4-BE49-F238E27FC236}">
                <a16:creationId xmlns:a16="http://schemas.microsoft.com/office/drawing/2014/main" id="{9391FB23-EE2C-F50D-A620-DDCB5F9CEBCC}"/>
              </a:ext>
            </a:extLst>
          </p:cNvPr>
          <p:cNvCxnSpPr>
            <a:cxnSpLocks/>
            <a:endCxn id="14" idx="1"/>
          </p:cNvCxnSpPr>
          <p:nvPr/>
        </p:nvCxnSpPr>
        <p:spPr>
          <a:xfrm>
            <a:off x="4720492" y="2696308"/>
            <a:ext cx="1260290" cy="489637"/>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ABC2387C-7868-BAA8-5B3A-FF8DA4FE0381}"/>
              </a:ext>
            </a:extLst>
          </p:cNvPr>
          <p:cNvCxnSpPr>
            <a:cxnSpLocks/>
            <a:endCxn id="11" idx="1"/>
          </p:cNvCxnSpPr>
          <p:nvPr/>
        </p:nvCxnSpPr>
        <p:spPr>
          <a:xfrm>
            <a:off x="4447683" y="3208561"/>
            <a:ext cx="1260290" cy="561252"/>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6854DBEA-A6D7-9CFD-B4F9-2BF171127B07}"/>
              </a:ext>
            </a:extLst>
          </p:cNvPr>
          <p:cNvCxnSpPr>
            <a:cxnSpLocks/>
            <a:endCxn id="6" idx="1"/>
          </p:cNvCxnSpPr>
          <p:nvPr/>
        </p:nvCxnSpPr>
        <p:spPr>
          <a:xfrm>
            <a:off x="3886200" y="3577458"/>
            <a:ext cx="1811214" cy="672642"/>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C95C355-3C57-D403-BB80-E08B82CE20C1}"/>
              </a:ext>
            </a:extLst>
          </p:cNvPr>
          <p:cNvCxnSpPr>
            <a:cxnSpLocks/>
          </p:cNvCxnSpPr>
          <p:nvPr/>
        </p:nvCxnSpPr>
        <p:spPr>
          <a:xfrm>
            <a:off x="3886200" y="4032188"/>
            <a:ext cx="463917" cy="208657"/>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97196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63</a:t>
            </a:fld>
            <a:endParaRPr lang="fr-CA"/>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9. Relève de la direction de l’entreprise</a:t>
            </a:r>
          </a:p>
        </p:txBody>
      </p:sp>
    </p:spTree>
    <p:extLst>
      <p:ext uri="{BB962C8B-B14F-4D97-AF65-F5344CB8AC3E}">
        <p14:creationId xmlns:p14="http://schemas.microsoft.com/office/powerpoint/2010/main" val="361100092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3413262785"/>
              </p:ext>
            </p:extLst>
          </p:nvPr>
        </p:nvGraphicFramePr>
        <p:xfrm>
          <a:off x="240937" y="584158"/>
          <a:ext cx="2345947" cy="2255295"/>
        </p:xfrm>
        <a:graphic>
          <a:graphicData uri="http://schemas.openxmlformats.org/drawingml/2006/chart">
            <c:chart xmlns:c="http://schemas.openxmlformats.org/drawingml/2006/chart" xmlns:r="http://schemas.openxmlformats.org/officeDocument/2006/relationships" r:id="rId16"/>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64</a:t>
            </a:fld>
            <a:endParaRPr lang="fr-CA"/>
          </a:p>
        </p:txBody>
      </p:sp>
      <p:sp>
        <p:nvSpPr>
          <p:cNvPr id="13" name="TextBox 1">
            <a:extLst>
              <a:ext uri="{FF2B5EF4-FFF2-40B4-BE49-F238E27FC236}">
                <a16:creationId xmlns:a16="http://schemas.microsoft.com/office/drawing/2014/main" id="{FD1B4624-7A2E-4564-B746-6B6575362604}"/>
              </a:ext>
            </a:extLst>
          </p:cNvPr>
          <p:cNvSpPr txBox="1"/>
          <p:nvPr>
            <p:custDataLst>
              <p:tags r:id="rId3"/>
            </p:custDataLst>
          </p:nvPr>
        </p:nvSpPr>
        <p:spPr>
          <a:xfrm>
            <a:off x="201463" y="830642"/>
            <a:ext cx="868196" cy="184666"/>
          </a:xfrm>
          <a:prstGeom prst="rect">
            <a:avLst/>
          </a:prstGeom>
        </p:spPr>
        <p:txBody>
          <a:bodyPr vert="horz" wrap="square" lIns="0" tIns="0" rIns="0" bIns="0" rtlCol="0">
            <a:spAutoFit/>
          </a:bodyPr>
          <a:lstStyle/>
          <a:p>
            <a:pPr marL="4763"/>
            <a:r>
              <a:rPr lang="fr-CA" sz="1200" dirty="0">
                <a:solidFill>
                  <a:srgbClr val="F46C31"/>
                </a:solidFill>
                <a:latin typeface="+mj-lt"/>
              </a:rPr>
              <a:t>Genre</a:t>
            </a:r>
          </a:p>
        </p:txBody>
      </p:sp>
      <p:sp>
        <p:nvSpPr>
          <p:cNvPr id="9" name="Rectangle 3">
            <a:extLst>
              <a:ext uri="{FF2B5EF4-FFF2-40B4-BE49-F238E27FC236}">
                <a16:creationId xmlns:a16="http://schemas.microsoft.com/office/drawing/2014/main" id="{E45FB5EA-C268-DDE5-D78C-6B752FB1C83B}"/>
              </a:ext>
            </a:extLst>
          </p:cNvPr>
          <p:cNvSpPr>
            <a:spLocks noChangeArrowheads="1"/>
          </p:cNvSpPr>
          <p:nvPr>
            <p:custDataLst>
              <p:tags r:id="rId4"/>
            </p:custDataLst>
          </p:nvPr>
        </p:nvSpPr>
        <p:spPr bwMode="auto">
          <a:xfrm>
            <a:off x="311530" y="118047"/>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Profil des propriétaires des entreprises répondantes</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10" name="ZoneTexte 6">
            <a:extLst>
              <a:ext uri="{FF2B5EF4-FFF2-40B4-BE49-F238E27FC236}">
                <a16:creationId xmlns:a16="http://schemas.microsoft.com/office/drawing/2014/main" id="{DD5988EB-9D65-0D9D-2745-CD3BF91FD98E}"/>
              </a:ext>
            </a:extLst>
          </p:cNvPr>
          <p:cNvSpPr txBox="1"/>
          <p:nvPr>
            <p:custDataLst>
              <p:tags r:id="rId5"/>
            </p:custDataLst>
          </p:nvPr>
        </p:nvSpPr>
        <p:spPr>
          <a:xfrm>
            <a:off x="311530" y="4640194"/>
            <a:ext cx="7733586"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Voici quelques questions sur votre profil comme propriétaire d´entreprise. Q29. Vous êtes : / Q30. Vous avez : / Q31. Quel est le dernier niveau de scolarité que vous avez complété? /  Q32. Vous êtes propriétaire d´entreprise depuis : </a:t>
            </a:r>
          </a:p>
          <a:p>
            <a:r>
              <a:rPr lang="fr-CA" sz="800" b="0" dirty="0">
                <a:solidFill>
                  <a:schemeClr val="bg1">
                    <a:lumMod val="50000"/>
                  </a:schemeClr>
                </a:solidFill>
                <a:latin typeface="Calibri" panose="020F0502020204030204" pitchFamily="34" charset="0"/>
                <a:cs typeface="Calibri" panose="020F0502020204030204" pitchFamily="34" charset="0"/>
              </a:rPr>
              <a:t>Base Q29 à Q32 : Répondants qui sont propriétaires de l’entreprise (n = 147).</a:t>
            </a:r>
          </a:p>
        </p:txBody>
      </p:sp>
      <p:sp>
        <p:nvSpPr>
          <p:cNvPr id="17" name="TextBox 1">
            <a:extLst>
              <a:ext uri="{FF2B5EF4-FFF2-40B4-BE49-F238E27FC236}">
                <a16:creationId xmlns:a16="http://schemas.microsoft.com/office/drawing/2014/main" id="{18958781-960D-AD11-6CA3-85CA35213C0B}"/>
              </a:ext>
            </a:extLst>
          </p:cNvPr>
          <p:cNvSpPr txBox="1"/>
          <p:nvPr>
            <p:custDataLst>
              <p:tags r:id="rId6"/>
            </p:custDataLst>
          </p:nvPr>
        </p:nvSpPr>
        <p:spPr>
          <a:xfrm>
            <a:off x="5192493" y="660614"/>
            <a:ext cx="3750044" cy="1308050"/>
          </a:xfrm>
          <a:prstGeom prst="rect">
            <a:avLst/>
          </a:prstGeom>
        </p:spPr>
        <p:txBody>
          <a:bodyPr vert="horz" wrap="square" lIns="91440" tIns="0" rIns="91440" bIns="0" rtlCol="0">
            <a:spAutoFit/>
          </a:bodyPr>
          <a:lstStyle/>
          <a:p>
            <a:pPr algn="just">
              <a:lnSpc>
                <a:spcPts val="1200"/>
              </a:lnSpc>
              <a:spcBef>
                <a:spcPts val="0"/>
              </a:spcBef>
              <a:spcAft>
                <a:spcPts val="600"/>
              </a:spcAft>
            </a:pPr>
            <a:r>
              <a:rPr lang="fr-CA" sz="1100" b="0" dirty="0">
                <a:latin typeface="Calibri" panose="020F0502020204030204" pitchFamily="34" charset="0"/>
                <a:cs typeface="Calibri" panose="020F0502020204030204" pitchFamily="34" charset="0"/>
              </a:rPr>
              <a:t>Les deux tiers des propriétaires répondants sont des hommes.</a:t>
            </a:r>
          </a:p>
          <a:p>
            <a:pPr algn="just">
              <a:lnSpc>
                <a:spcPts val="1200"/>
              </a:lnSpc>
              <a:spcBef>
                <a:spcPts val="0"/>
              </a:spcBef>
              <a:spcAft>
                <a:spcPts val="600"/>
              </a:spcAft>
            </a:pPr>
            <a:r>
              <a:rPr lang="fr-CA" sz="1100" b="0" dirty="0">
                <a:latin typeface="Calibri" panose="020F0502020204030204" pitchFamily="34" charset="0"/>
                <a:cs typeface="Calibri" panose="020F0502020204030204" pitchFamily="34" charset="0"/>
              </a:rPr>
              <a:t>Ils sont relativement âgés (52 ans en moyenne) et 48 % ont 55 ans et plus. Seulement 28 % ont moins de 45 ans.</a:t>
            </a:r>
          </a:p>
          <a:p>
            <a:pPr algn="just">
              <a:lnSpc>
                <a:spcPts val="1200"/>
              </a:lnSpc>
              <a:spcBef>
                <a:spcPts val="0"/>
              </a:spcBef>
              <a:spcAft>
                <a:spcPts val="600"/>
              </a:spcAft>
            </a:pPr>
            <a:r>
              <a:rPr lang="fr-CA" sz="1100" b="0" dirty="0">
                <a:latin typeface="Calibri" panose="020F0502020204030204" pitchFamily="34" charset="0"/>
                <a:cs typeface="Calibri" panose="020F0502020204030204" pitchFamily="34" charset="0"/>
              </a:rPr>
              <a:t>La moitié d’entre eux ont une scolarité de niveau secondaire ou moins et 29 % ont une scolarité universitaire.</a:t>
            </a:r>
          </a:p>
          <a:p>
            <a:pPr algn="just">
              <a:lnSpc>
                <a:spcPts val="1200"/>
              </a:lnSpc>
              <a:spcBef>
                <a:spcPts val="0"/>
              </a:spcBef>
              <a:spcAft>
                <a:spcPts val="600"/>
              </a:spcAft>
            </a:pPr>
            <a:r>
              <a:rPr lang="fr-CA" sz="1100" b="0" dirty="0">
                <a:latin typeface="Calibri" panose="020F0502020204030204" pitchFamily="34" charset="0"/>
                <a:cs typeface="Calibri" panose="020F0502020204030204" pitchFamily="34" charset="0"/>
              </a:rPr>
              <a:t>Ils sont propriétaires de l’entreprise depuis en moyenne 16 ans et 44 % depuis 20 ans et plus.</a:t>
            </a:r>
            <a:endParaRPr lang="fr-FR" sz="1100" b="0" dirty="0">
              <a:latin typeface="Calibri" panose="020F0502020204030204" pitchFamily="34" charset="0"/>
              <a:cs typeface="Calibri" panose="020F0502020204030204" pitchFamily="34" charset="0"/>
            </a:endParaRPr>
          </a:p>
        </p:txBody>
      </p:sp>
      <p:graphicFrame>
        <p:nvGraphicFramePr>
          <p:cNvPr id="7" name="Chart 36">
            <a:extLst>
              <a:ext uri="{FF2B5EF4-FFF2-40B4-BE49-F238E27FC236}">
                <a16:creationId xmlns:a16="http://schemas.microsoft.com/office/drawing/2014/main" id="{E90F6403-A555-F69D-C277-89C2B5D3834A}"/>
              </a:ext>
            </a:extLst>
          </p:cNvPr>
          <p:cNvGraphicFramePr>
            <a:graphicFrameLocks noChangeAspect="1"/>
          </p:cNvGraphicFramePr>
          <p:nvPr>
            <p:custDataLst>
              <p:tags r:id="rId7"/>
            </p:custDataLst>
            <p:extLst>
              <p:ext uri="{D42A27DB-BD31-4B8C-83A1-F6EECF244321}">
                <p14:modId xmlns:p14="http://schemas.microsoft.com/office/powerpoint/2010/main" val="2809206132"/>
              </p:ext>
            </p:extLst>
          </p:nvPr>
        </p:nvGraphicFramePr>
        <p:xfrm>
          <a:off x="2709716" y="584158"/>
          <a:ext cx="2345947" cy="2255295"/>
        </p:xfrm>
        <a:graphic>
          <a:graphicData uri="http://schemas.openxmlformats.org/drawingml/2006/chart">
            <c:chart xmlns:c="http://schemas.openxmlformats.org/drawingml/2006/chart" xmlns:r="http://schemas.openxmlformats.org/officeDocument/2006/relationships" r:id="rId17"/>
          </a:graphicData>
        </a:graphic>
      </p:graphicFrame>
      <p:sp>
        <p:nvSpPr>
          <p:cNvPr id="11" name="TextBox 1">
            <a:extLst>
              <a:ext uri="{FF2B5EF4-FFF2-40B4-BE49-F238E27FC236}">
                <a16:creationId xmlns:a16="http://schemas.microsoft.com/office/drawing/2014/main" id="{57409C1C-E9F4-B377-AC75-0883461F1F7E}"/>
              </a:ext>
            </a:extLst>
          </p:cNvPr>
          <p:cNvSpPr txBox="1"/>
          <p:nvPr>
            <p:custDataLst>
              <p:tags r:id="rId8"/>
            </p:custDataLst>
          </p:nvPr>
        </p:nvSpPr>
        <p:spPr>
          <a:xfrm>
            <a:off x="2709716" y="830642"/>
            <a:ext cx="868196" cy="184666"/>
          </a:xfrm>
          <a:prstGeom prst="rect">
            <a:avLst/>
          </a:prstGeom>
        </p:spPr>
        <p:txBody>
          <a:bodyPr vert="horz" wrap="square" lIns="0" tIns="0" rIns="0" bIns="0" rtlCol="0">
            <a:spAutoFit/>
          </a:bodyPr>
          <a:lstStyle/>
          <a:p>
            <a:pPr marL="4763"/>
            <a:r>
              <a:rPr lang="fr-CA" sz="1200" dirty="0">
                <a:solidFill>
                  <a:srgbClr val="F46C31"/>
                </a:solidFill>
                <a:latin typeface="+mj-lt"/>
              </a:rPr>
              <a:t>Âge </a:t>
            </a:r>
          </a:p>
        </p:txBody>
      </p:sp>
      <p:sp>
        <p:nvSpPr>
          <p:cNvPr id="12" name="TextBox 1">
            <a:extLst>
              <a:ext uri="{FF2B5EF4-FFF2-40B4-BE49-F238E27FC236}">
                <a16:creationId xmlns:a16="http://schemas.microsoft.com/office/drawing/2014/main" id="{058E6FBA-5886-F52C-BCE9-97FB71808DC9}"/>
              </a:ext>
            </a:extLst>
          </p:cNvPr>
          <p:cNvSpPr txBox="1"/>
          <p:nvPr>
            <p:custDataLst>
              <p:tags r:id="rId9"/>
            </p:custDataLst>
          </p:nvPr>
        </p:nvSpPr>
        <p:spPr>
          <a:xfrm>
            <a:off x="1069659" y="3006872"/>
            <a:ext cx="868196" cy="184666"/>
          </a:xfrm>
          <a:prstGeom prst="rect">
            <a:avLst/>
          </a:prstGeom>
        </p:spPr>
        <p:txBody>
          <a:bodyPr vert="horz" wrap="square" lIns="0" tIns="0" rIns="0" bIns="0" rtlCol="0">
            <a:spAutoFit/>
          </a:bodyPr>
          <a:lstStyle/>
          <a:p>
            <a:pPr marL="4763"/>
            <a:r>
              <a:rPr lang="fr-CA" sz="1200" dirty="0">
                <a:solidFill>
                  <a:srgbClr val="F46C31"/>
                </a:solidFill>
                <a:latin typeface="+mj-lt"/>
              </a:rPr>
              <a:t>Scolarité</a:t>
            </a:r>
          </a:p>
        </p:txBody>
      </p:sp>
      <p:sp>
        <p:nvSpPr>
          <p:cNvPr id="14" name="TextBox 1">
            <a:extLst>
              <a:ext uri="{FF2B5EF4-FFF2-40B4-BE49-F238E27FC236}">
                <a16:creationId xmlns:a16="http://schemas.microsoft.com/office/drawing/2014/main" id="{7020D83A-89D3-5B92-B153-57AEA07066D6}"/>
              </a:ext>
            </a:extLst>
          </p:cNvPr>
          <p:cNvSpPr txBox="1"/>
          <p:nvPr>
            <p:custDataLst>
              <p:tags r:id="rId10"/>
            </p:custDataLst>
          </p:nvPr>
        </p:nvSpPr>
        <p:spPr>
          <a:xfrm>
            <a:off x="4076246" y="3086242"/>
            <a:ext cx="1450064" cy="369332"/>
          </a:xfrm>
          <a:prstGeom prst="rect">
            <a:avLst/>
          </a:prstGeom>
        </p:spPr>
        <p:txBody>
          <a:bodyPr vert="horz" wrap="square" lIns="0" tIns="0" rIns="0" bIns="0" rtlCol="0">
            <a:spAutoFit/>
          </a:bodyPr>
          <a:lstStyle/>
          <a:p>
            <a:pPr marL="4763"/>
            <a:r>
              <a:rPr lang="fr-CA" sz="1200" dirty="0">
                <a:solidFill>
                  <a:srgbClr val="F46C31"/>
                </a:solidFill>
                <a:latin typeface="+mj-lt"/>
              </a:rPr>
              <a:t>Nombre d’années comme propriétaire</a:t>
            </a:r>
          </a:p>
        </p:txBody>
      </p:sp>
      <p:graphicFrame>
        <p:nvGraphicFramePr>
          <p:cNvPr id="18" name="Chart 36">
            <a:extLst>
              <a:ext uri="{FF2B5EF4-FFF2-40B4-BE49-F238E27FC236}">
                <a16:creationId xmlns:a16="http://schemas.microsoft.com/office/drawing/2014/main" id="{03A2A0D6-111D-5BA0-A843-2DEAB909D67D}"/>
              </a:ext>
            </a:extLst>
          </p:cNvPr>
          <p:cNvGraphicFramePr>
            <a:graphicFrameLocks noChangeAspect="1"/>
          </p:cNvGraphicFramePr>
          <p:nvPr>
            <p:custDataLst>
              <p:tags r:id="rId11"/>
            </p:custDataLst>
            <p:extLst>
              <p:ext uri="{D42A27DB-BD31-4B8C-83A1-F6EECF244321}">
                <p14:modId xmlns:p14="http://schemas.microsoft.com/office/powerpoint/2010/main" val="391059306"/>
              </p:ext>
            </p:extLst>
          </p:nvPr>
        </p:nvGraphicFramePr>
        <p:xfrm>
          <a:off x="1488775" y="2437033"/>
          <a:ext cx="2345947" cy="225529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19" name="Chart 36">
            <a:extLst>
              <a:ext uri="{FF2B5EF4-FFF2-40B4-BE49-F238E27FC236}">
                <a16:creationId xmlns:a16="http://schemas.microsoft.com/office/drawing/2014/main" id="{2D00BE75-8358-8EA1-767A-9523130DEF7B}"/>
              </a:ext>
            </a:extLst>
          </p:cNvPr>
          <p:cNvGraphicFramePr>
            <a:graphicFrameLocks noChangeAspect="1"/>
          </p:cNvGraphicFramePr>
          <p:nvPr>
            <p:custDataLst>
              <p:tags r:id="rId12"/>
            </p:custDataLst>
            <p:extLst>
              <p:ext uri="{D42A27DB-BD31-4B8C-83A1-F6EECF244321}">
                <p14:modId xmlns:p14="http://schemas.microsoft.com/office/powerpoint/2010/main" val="3283275010"/>
              </p:ext>
            </p:extLst>
          </p:nvPr>
        </p:nvGraphicFramePr>
        <p:xfrm>
          <a:off x="5156465" y="2447571"/>
          <a:ext cx="2345947" cy="2255295"/>
        </p:xfrm>
        <a:graphic>
          <a:graphicData uri="http://schemas.openxmlformats.org/drawingml/2006/chart">
            <c:chart xmlns:c="http://schemas.openxmlformats.org/drawingml/2006/chart" xmlns:r="http://schemas.openxmlformats.org/officeDocument/2006/relationships" r:id="rId19"/>
          </a:graphicData>
        </a:graphic>
      </p:graphicFrame>
      <p:sp>
        <p:nvSpPr>
          <p:cNvPr id="3" name="TextBox 1">
            <a:extLst>
              <a:ext uri="{FF2B5EF4-FFF2-40B4-BE49-F238E27FC236}">
                <a16:creationId xmlns:a16="http://schemas.microsoft.com/office/drawing/2014/main" id="{D899C1C5-2244-89BF-BD2D-D6103B3E5916}"/>
              </a:ext>
            </a:extLst>
          </p:cNvPr>
          <p:cNvSpPr txBox="1"/>
          <p:nvPr>
            <p:custDataLst>
              <p:tags r:id="rId13"/>
            </p:custDataLst>
          </p:nvPr>
        </p:nvSpPr>
        <p:spPr>
          <a:xfrm>
            <a:off x="4780375" y="2246210"/>
            <a:ext cx="1272923" cy="307777"/>
          </a:xfrm>
          <a:prstGeom prst="rect">
            <a:avLst/>
          </a:prstGeom>
        </p:spPr>
        <p:txBody>
          <a:bodyPr vert="horz" wrap="square" lIns="0" tIns="0" rIns="0" bIns="0" rtlCol="0">
            <a:spAutoFit/>
          </a:bodyPr>
          <a:lstStyle/>
          <a:p>
            <a:pPr marL="4763"/>
            <a:r>
              <a:rPr lang="fr-CA" sz="1000" dirty="0">
                <a:latin typeface="+mj-lt"/>
              </a:rPr>
              <a:t>Âge moyen : 52 ans</a:t>
            </a:r>
          </a:p>
          <a:p>
            <a:pPr marL="4763"/>
            <a:r>
              <a:rPr lang="fr-CA" sz="1000" dirty="0">
                <a:latin typeface="+mj-lt"/>
              </a:rPr>
              <a:t>Âge médian : 50 ans </a:t>
            </a:r>
          </a:p>
        </p:txBody>
      </p:sp>
      <p:sp>
        <p:nvSpPr>
          <p:cNvPr id="4" name="TextBox 1">
            <a:extLst>
              <a:ext uri="{FF2B5EF4-FFF2-40B4-BE49-F238E27FC236}">
                <a16:creationId xmlns:a16="http://schemas.microsoft.com/office/drawing/2014/main" id="{DDA42940-B196-AC41-CE3C-924D41554079}"/>
              </a:ext>
            </a:extLst>
          </p:cNvPr>
          <p:cNvSpPr txBox="1"/>
          <p:nvPr>
            <p:custDataLst>
              <p:tags r:id="rId14"/>
            </p:custDataLst>
          </p:nvPr>
        </p:nvSpPr>
        <p:spPr>
          <a:xfrm>
            <a:off x="7332134" y="3928989"/>
            <a:ext cx="1443202" cy="307777"/>
          </a:xfrm>
          <a:prstGeom prst="rect">
            <a:avLst/>
          </a:prstGeom>
        </p:spPr>
        <p:txBody>
          <a:bodyPr vert="horz" wrap="square" lIns="0" tIns="0" rIns="0" bIns="0" rtlCol="0">
            <a:spAutoFit/>
          </a:bodyPr>
          <a:lstStyle/>
          <a:p>
            <a:pPr marL="4763"/>
            <a:r>
              <a:rPr lang="fr-CA" sz="1000" dirty="0">
                <a:latin typeface="+mj-lt"/>
              </a:rPr>
              <a:t>Nombre moyen : 16 ans</a:t>
            </a:r>
          </a:p>
          <a:p>
            <a:pPr marL="4763"/>
            <a:r>
              <a:rPr lang="fr-CA" sz="1000" dirty="0">
                <a:latin typeface="+mj-lt"/>
              </a:rPr>
              <a:t>Nombre médian : 17 ans </a:t>
            </a:r>
          </a:p>
        </p:txBody>
      </p:sp>
    </p:spTree>
    <p:extLst>
      <p:ext uri="{BB962C8B-B14F-4D97-AF65-F5344CB8AC3E}">
        <p14:creationId xmlns:p14="http://schemas.microsoft.com/office/powerpoint/2010/main" val="381268497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1831728082"/>
              </p:ext>
            </p:extLst>
          </p:nvPr>
        </p:nvGraphicFramePr>
        <p:xfrm>
          <a:off x="1423978" y="1638200"/>
          <a:ext cx="3366848" cy="2543249"/>
        </p:xfrm>
        <a:graphic>
          <a:graphicData uri="http://schemas.openxmlformats.org/drawingml/2006/chart">
            <c:chart xmlns:c="http://schemas.openxmlformats.org/drawingml/2006/chart" xmlns:r="http://schemas.openxmlformats.org/officeDocument/2006/relationships" r:id="rId13"/>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65</a:t>
            </a:fld>
            <a:endParaRPr lang="fr-CA"/>
          </a:p>
        </p:txBody>
      </p:sp>
      <p:sp>
        <p:nvSpPr>
          <p:cNvPr id="7" name="Rectangle 3"/>
          <p:cNvSpPr>
            <a:spLocks noChangeArrowheads="1"/>
          </p:cNvSpPr>
          <p:nvPr>
            <p:custDataLst>
              <p:tags r:id="rId3"/>
            </p:custDataLst>
          </p:nvPr>
        </p:nvSpPr>
        <p:spPr bwMode="auto">
          <a:xfrm>
            <a:off x="352775" y="166698"/>
            <a:ext cx="8193314"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Intention de quitter la position de propriétaire</a:t>
            </a:r>
          </a:p>
        </p:txBody>
      </p:sp>
      <p:sp>
        <p:nvSpPr>
          <p:cNvPr id="14" name="TextBox 1">
            <a:extLst>
              <a:ext uri="{FF2B5EF4-FFF2-40B4-BE49-F238E27FC236}">
                <a16:creationId xmlns:a16="http://schemas.microsoft.com/office/drawing/2014/main" id="{5FDCE59D-ECB6-4674-9EEE-439F46F3D54B}"/>
              </a:ext>
            </a:extLst>
          </p:cNvPr>
          <p:cNvSpPr txBox="1"/>
          <p:nvPr>
            <p:custDataLst>
              <p:tags r:id="rId4"/>
            </p:custDataLst>
          </p:nvPr>
        </p:nvSpPr>
        <p:spPr>
          <a:xfrm>
            <a:off x="369758" y="730808"/>
            <a:ext cx="8361855" cy="730969"/>
          </a:xfrm>
          <a:prstGeom prst="rect">
            <a:avLst/>
          </a:prstGeom>
        </p:spPr>
        <p:txBody>
          <a:bodyPr vert="horz" wrap="square" lIns="91440" tIns="0" rIns="91440" bIns="0" rtlCol="0">
            <a:spAutoFit/>
          </a:bodyPr>
          <a:lstStyle/>
          <a:p>
            <a:pPr marL="4763" algn="just">
              <a:lnSpc>
                <a:spcPts val="1300"/>
              </a:lnSpc>
              <a:spcAft>
                <a:spcPts val="500"/>
              </a:spcAft>
            </a:pPr>
            <a:r>
              <a:rPr lang="fr-CA" sz="1100" b="0" dirty="0">
                <a:latin typeface="Calibri" panose="020F0502020204030204" pitchFamily="34" charset="0"/>
                <a:cs typeface="Calibri" panose="020F0502020204030204" pitchFamily="34" charset="0"/>
              </a:rPr>
              <a:t>Un peu plus d’un tiers des propriétaires répondants (35 %) prévoient quitter leur position de propriétaire de l'entreprise au cours des cinq prochaines années. Il s’agit d’une hausse de 6 points par rapport aux résultats du sondage de 2018.</a:t>
            </a:r>
          </a:p>
          <a:p>
            <a:pPr marL="4763" algn="just">
              <a:lnSpc>
                <a:spcPts val="1300"/>
              </a:lnSpc>
              <a:spcAft>
                <a:spcPts val="500"/>
              </a:spcAft>
            </a:pPr>
            <a:r>
              <a:rPr lang="fr-CA" sz="1100" b="0" dirty="0">
                <a:latin typeface="Calibri" panose="020F0502020204030204" pitchFamily="34" charset="0"/>
                <a:cs typeface="Calibri" panose="020F0502020204030204" pitchFamily="34" charset="0"/>
              </a:rPr>
              <a:t>En toute logique, cette proportion est nettement plus élevée que la moyenne chez les répondants qui ont 55 ans et plus et qui sont propriétaires depuis 20 ans et plus. Et elle est plus basse chez les moins de 45 ans et chez ceux qui sont propriétaires depuis moins de 10 ans. </a:t>
            </a:r>
            <a:endParaRPr lang="fr-FR" sz="1100" b="0" dirty="0">
              <a:latin typeface="Calibri" panose="020F0502020204030204" pitchFamily="34" charset="0"/>
              <a:cs typeface="Calibri" panose="020F0502020204030204" pitchFamily="34" charset="0"/>
            </a:endParaRPr>
          </a:p>
        </p:txBody>
      </p:sp>
      <p:sp>
        <p:nvSpPr>
          <p:cNvPr id="13" name="TextBox 1">
            <a:extLst>
              <a:ext uri="{FF2B5EF4-FFF2-40B4-BE49-F238E27FC236}">
                <a16:creationId xmlns:a16="http://schemas.microsoft.com/office/drawing/2014/main" id="{FD1B4624-7A2E-4564-B746-6B6575362604}"/>
              </a:ext>
            </a:extLst>
          </p:cNvPr>
          <p:cNvSpPr txBox="1"/>
          <p:nvPr>
            <p:custDataLst>
              <p:tags r:id="rId5"/>
            </p:custDataLst>
          </p:nvPr>
        </p:nvSpPr>
        <p:spPr>
          <a:xfrm>
            <a:off x="396572" y="2123543"/>
            <a:ext cx="1520899" cy="600164"/>
          </a:xfrm>
          <a:prstGeom prst="rect">
            <a:avLst/>
          </a:prstGeom>
        </p:spPr>
        <p:txBody>
          <a:bodyPr vert="horz" wrap="square" lIns="0" tIns="0" rIns="0" bIns="0" rtlCol="0">
            <a:spAutoFit/>
          </a:bodyPr>
          <a:lstStyle/>
          <a:p>
            <a:pPr marL="4763" algn="ctr"/>
            <a:r>
              <a:rPr lang="fr-CA" sz="1300" b="0" dirty="0">
                <a:solidFill>
                  <a:srgbClr val="F46C31"/>
                </a:solidFill>
                <a:latin typeface="+mj-lt"/>
              </a:rPr>
              <a:t>Prévoit quitter au cours des 5 prochaines années</a:t>
            </a:r>
          </a:p>
        </p:txBody>
      </p:sp>
      <p:sp>
        <p:nvSpPr>
          <p:cNvPr id="5" name="ZoneTexte 4">
            <a:extLst>
              <a:ext uri="{FF2B5EF4-FFF2-40B4-BE49-F238E27FC236}">
                <a16:creationId xmlns:a16="http://schemas.microsoft.com/office/drawing/2014/main" id="{3E8BEA95-0F6A-8CF5-98B2-79D7F958F2D4}"/>
              </a:ext>
            </a:extLst>
          </p:cNvPr>
          <p:cNvSpPr txBox="1"/>
          <p:nvPr>
            <p:custDataLst>
              <p:tags r:id="rId6"/>
            </p:custDataLst>
          </p:nvPr>
        </p:nvSpPr>
        <p:spPr>
          <a:xfrm>
            <a:off x="369758" y="4649394"/>
            <a:ext cx="7647382"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Q33. Prévoyez-vous quitter votre position de propriétaire de l'entreprise au cours des 5 prochaines années? </a:t>
            </a:r>
            <a:r>
              <a:rPr lang="fr-FR" sz="800" b="0" dirty="0">
                <a:solidFill>
                  <a:schemeClr val="bg1">
                    <a:lumMod val="50000"/>
                  </a:schemeClr>
                </a:solidFill>
                <a:latin typeface="Calibri" panose="020F0502020204030204" pitchFamily="34" charset="0"/>
                <a:cs typeface="Calibri" panose="020F0502020204030204" pitchFamily="34" charset="0"/>
              </a:rPr>
              <a:t>  </a:t>
            </a:r>
            <a:br>
              <a:rPr lang="fr-FR" sz="800" b="0" dirty="0">
                <a:solidFill>
                  <a:schemeClr val="bg1">
                    <a:lumMod val="50000"/>
                  </a:schemeClr>
                </a:solidFill>
                <a:latin typeface="Calibri" panose="020F0502020204030204" pitchFamily="34" charset="0"/>
                <a:cs typeface="Calibri" panose="020F0502020204030204" pitchFamily="34" charset="0"/>
              </a:rPr>
            </a:br>
            <a:r>
              <a:rPr lang="fr-CA" sz="800" b="0" dirty="0">
                <a:solidFill>
                  <a:schemeClr val="bg1">
                    <a:lumMod val="50000"/>
                  </a:schemeClr>
                </a:solidFill>
                <a:latin typeface="Calibri" panose="020F0502020204030204" pitchFamily="34" charset="0"/>
                <a:cs typeface="Calibri" panose="020F0502020204030204" pitchFamily="34" charset="0"/>
              </a:rPr>
              <a:t>Base : Répondants qui sont propriétaires de l’entreprise (n = 147).</a:t>
            </a:r>
          </a:p>
        </p:txBody>
      </p:sp>
      <p:sp>
        <p:nvSpPr>
          <p:cNvPr id="10" name="TextBox 1">
            <a:extLst>
              <a:ext uri="{FF2B5EF4-FFF2-40B4-BE49-F238E27FC236}">
                <a16:creationId xmlns:a16="http://schemas.microsoft.com/office/drawing/2014/main" id="{FC140B52-EC65-9774-8011-6508C94B33E5}"/>
              </a:ext>
            </a:extLst>
          </p:cNvPr>
          <p:cNvSpPr txBox="1"/>
          <p:nvPr>
            <p:custDataLst>
              <p:tags r:id="rId7"/>
            </p:custDataLst>
          </p:nvPr>
        </p:nvSpPr>
        <p:spPr>
          <a:xfrm>
            <a:off x="4164032" y="2611683"/>
            <a:ext cx="1272923" cy="138499"/>
          </a:xfrm>
          <a:prstGeom prst="rect">
            <a:avLst/>
          </a:prstGeom>
        </p:spPr>
        <p:txBody>
          <a:bodyPr vert="horz" wrap="square" lIns="0" tIns="0" rIns="0" bIns="0" rtlCol="0">
            <a:spAutoFit/>
          </a:bodyPr>
          <a:lstStyle/>
          <a:p>
            <a:pPr marL="4763"/>
            <a:r>
              <a:rPr lang="fr-CA" sz="900" dirty="0">
                <a:latin typeface="+mj-lt"/>
              </a:rPr>
              <a:t>(29 % en 2018)</a:t>
            </a:r>
          </a:p>
        </p:txBody>
      </p:sp>
      <p:sp>
        <p:nvSpPr>
          <p:cNvPr id="11" name="ZoneTexte 10">
            <a:extLst>
              <a:ext uri="{FF2B5EF4-FFF2-40B4-BE49-F238E27FC236}">
                <a16:creationId xmlns:a16="http://schemas.microsoft.com/office/drawing/2014/main" id="{104F941A-5E20-8411-1CB9-2B8F1AD2BA73}"/>
              </a:ext>
            </a:extLst>
          </p:cNvPr>
          <p:cNvSpPr txBox="1"/>
          <p:nvPr>
            <p:custDataLst>
              <p:tags r:id="rId8"/>
            </p:custDataLst>
          </p:nvPr>
        </p:nvSpPr>
        <p:spPr>
          <a:xfrm>
            <a:off x="4979969" y="2449315"/>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2" name="ZoneTexte 11">
            <a:extLst>
              <a:ext uri="{FF2B5EF4-FFF2-40B4-BE49-F238E27FC236}">
                <a16:creationId xmlns:a16="http://schemas.microsoft.com/office/drawing/2014/main" id="{5DEE17FE-2BA6-B9C1-8DCE-86BAE3888EDC}"/>
              </a:ext>
            </a:extLst>
          </p:cNvPr>
          <p:cNvSpPr txBox="1"/>
          <p:nvPr>
            <p:custDataLst>
              <p:tags r:id="rId9"/>
            </p:custDataLst>
          </p:nvPr>
        </p:nvSpPr>
        <p:spPr>
          <a:xfrm>
            <a:off x="4968626" y="3334126"/>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15" name="Rectangle: Rounded Corners 21">
            <a:extLst>
              <a:ext uri="{FF2B5EF4-FFF2-40B4-BE49-F238E27FC236}">
                <a16:creationId xmlns:a16="http://schemas.microsoft.com/office/drawing/2014/main" id="{2215582D-57BD-F3AE-6F0B-C3EC63DD6E38}"/>
              </a:ext>
            </a:extLst>
          </p:cNvPr>
          <p:cNvSpPr/>
          <p:nvPr>
            <p:custDataLst>
              <p:tags r:id="rId10"/>
            </p:custDataLst>
          </p:nvPr>
        </p:nvSpPr>
        <p:spPr>
          <a:xfrm>
            <a:off x="5709448" y="2415446"/>
            <a:ext cx="2105285" cy="656531"/>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55-64 ans (48 %)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65 ans et plus (67 %)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20 ans et plus comme propriétaire (51 %)</a:t>
            </a:r>
          </a:p>
        </p:txBody>
      </p:sp>
      <p:sp>
        <p:nvSpPr>
          <p:cNvPr id="17" name="Rectangle: Rounded Corners 21">
            <a:extLst>
              <a:ext uri="{FF2B5EF4-FFF2-40B4-BE49-F238E27FC236}">
                <a16:creationId xmlns:a16="http://schemas.microsoft.com/office/drawing/2014/main" id="{98337D5C-C569-6E9E-3553-5D2F4595A2D1}"/>
              </a:ext>
            </a:extLst>
          </p:cNvPr>
          <p:cNvSpPr/>
          <p:nvPr>
            <p:custDataLst>
              <p:tags r:id="rId11"/>
            </p:custDataLst>
          </p:nvPr>
        </p:nvSpPr>
        <p:spPr>
          <a:xfrm>
            <a:off x="5700981" y="3247682"/>
            <a:ext cx="2113752" cy="73621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OUI – plus bas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Moins de 45 ans (10 %)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Scolarité secondaire ou moins (26 %)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Moins de 5 ans comme propriétaire (8 %)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5 à 9 ans comme propriétaire (18 %)</a:t>
            </a:r>
          </a:p>
        </p:txBody>
      </p:sp>
      <p:sp>
        <p:nvSpPr>
          <p:cNvPr id="18" name="ZoneTexte 22">
            <a:extLst>
              <a:ext uri="{FF2B5EF4-FFF2-40B4-BE49-F238E27FC236}">
                <a16:creationId xmlns:a16="http://schemas.microsoft.com/office/drawing/2014/main" id="{BBDD676D-2FB9-0FF7-4109-02402EA3A1C3}"/>
              </a:ext>
            </a:extLst>
          </p:cNvPr>
          <p:cNvSpPr txBox="1"/>
          <p:nvPr/>
        </p:nvSpPr>
        <p:spPr>
          <a:xfrm>
            <a:off x="3992984" y="2374112"/>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00B050"/>
                </a:solidFill>
                <a:latin typeface="+mn-lt"/>
                <a:sym typeface="Wingdings 3" panose="05040102010807070707" pitchFamily="18" charset="2"/>
              </a:rPr>
              <a:t></a:t>
            </a:r>
            <a:endParaRPr lang="fr-CA" sz="1200" dirty="0">
              <a:solidFill>
                <a:srgbClr val="00B050"/>
              </a:solidFill>
              <a:latin typeface="+mn-lt"/>
            </a:endParaRPr>
          </a:p>
        </p:txBody>
      </p:sp>
    </p:spTree>
    <p:extLst>
      <p:ext uri="{BB962C8B-B14F-4D97-AF65-F5344CB8AC3E}">
        <p14:creationId xmlns:p14="http://schemas.microsoft.com/office/powerpoint/2010/main" val="69559446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66</a:t>
            </a:fld>
            <a:endParaRPr lang="fr-CA"/>
          </a:p>
        </p:txBody>
      </p:sp>
      <p:graphicFrame>
        <p:nvGraphicFramePr>
          <p:cNvPr id="5" name="Graphique 4">
            <a:extLst>
              <a:ext uri="{FF2B5EF4-FFF2-40B4-BE49-F238E27FC236}">
                <a16:creationId xmlns:a16="http://schemas.microsoft.com/office/drawing/2014/main" id="{1B6D2F19-D83B-4AC0-8437-7C0BB5BCBD2B}"/>
              </a:ext>
            </a:extLst>
          </p:cNvPr>
          <p:cNvGraphicFramePr/>
          <p:nvPr>
            <p:custDataLst>
              <p:tags r:id="rId2"/>
            </p:custDataLst>
            <p:extLst>
              <p:ext uri="{D42A27DB-BD31-4B8C-83A1-F6EECF244321}">
                <p14:modId xmlns:p14="http://schemas.microsoft.com/office/powerpoint/2010/main" val="2999762456"/>
              </p:ext>
            </p:extLst>
          </p:nvPr>
        </p:nvGraphicFramePr>
        <p:xfrm>
          <a:off x="452939" y="1928036"/>
          <a:ext cx="5061115" cy="2509080"/>
        </p:xfrm>
        <a:graphic>
          <a:graphicData uri="http://schemas.openxmlformats.org/drawingml/2006/chart">
            <c:chart xmlns:c="http://schemas.openxmlformats.org/drawingml/2006/chart" xmlns:r="http://schemas.openxmlformats.org/officeDocument/2006/relationships" r:id="rId13"/>
          </a:graphicData>
        </a:graphic>
      </p:graphicFrame>
      <p:sp>
        <p:nvSpPr>
          <p:cNvPr id="19" name="Rectangle 3">
            <a:extLst>
              <a:ext uri="{FF2B5EF4-FFF2-40B4-BE49-F238E27FC236}">
                <a16:creationId xmlns:a16="http://schemas.microsoft.com/office/drawing/2014/main" id="{4C076680-00E7-48DA-9998-33D72A51B194}"/>
              </a:ext>
            </a:extLst>
          </p:cNvPr>
          <p:cNvSpPr>
            <a:spLocks noChangeArrowheads="1"/>
          </p:cNvSpPr>
          <p:nvPr>
            <p:custDataLst>
              <p:tags r:id="rId3"/>
            </p:custDataLst>
          </p:nvPr>
        </p:nvSpPr>
        <p:spPr bwMode="auto">
          <a:xfrm>
            <a:off x="311530" y="118047"/>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Planification de la relève</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10" name="ZoneTexte 9">
            <a:extLst>
              <a:ext uri="{FF2B5EF4-FFF2-40B4-BE49-F238E27FC236}">
                <a16:creationId xmlns:a16="http://schemas.microsoft.com/office/drawing/2014/main" id="{C2A61663-5027-3EB7-9E75-B393C48A7052}"/>
              </a:ext>
            </a:extLst>
          </p:cNvPr>
          <p:cNvSpPr txBox="1"/>
          <p:nvPr>
            <p:custDataLst>
              <p:tags r:id="rId4"/>
            </p:custDataLst>
          </p:nvPr>
        </p:nvSpPr>
        <p:spPr>
          <a:xfrm>
            <a:off x="5970561" y="2909200"/>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5" name="ZoneTexte 6">
            <a:extLst>
              <a:ext uri="{FF2B5EF4-FFF2-40B4-BE49-F238E27FC236}">
                <a16:creationId xmlns:a16="http://schemas.microsoft.com/office/drawing/2014/main" id="{A98707B2-A0E0-9F60-48FE-50CBFBE4F391}"/>
              </a:ext>
            </a:extLst>
          </p:cNvPr>
          <p:cNvSpPr txBox="1"/>
          <p:nvPr>
            <p:custDataLst>
              <p:tags r:id="rId5"/>
            </p:custDataLst>
          </p:nvPr>
        </p:nvSpPr>
        <p:spPr>
          <a:xfrm>
            <a:off x="319086" y="4758940"/>
            <a:ext cx="7671821"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Q34. À quelle étape en êtes-vous rendu dans la planification de votre relève?</a:t>
            </a:r>
          </a:p>
          <a:p>
            <a:r>
              <a:rPr lang="fr-CA" sz="800" b="0" dirty="0">
                <a:solidFill>
                  <a:schemeClr val="bg1">
                    <a:lumMod val="50000"/>
                  </a:schemeClr>
                </a:solidFill>
                <a:latin typeface="Calibri" panose="020F0502020204030204" pitchFamily="34" charset="0"/>
                <a:cs typeface="Calibri" panose="020F0502020204030204" pitchFamily="34" charset="0"/>
              </a:rPr>
              <a:t>Base : Répondants propriétaires qui prévoient quitter au cours des 5 prochaines années (n = 52).</a:t>
            </a:r>
          </a:p>
        </p:txBody>
      </p:sp>
      <p:sp>
        <p:nvSpPr>
          <p:cNvPr id="22" name="TextBox 1">
            <a:extLst>
              <a:ext uri="{FF2B5EF4-FFF2-40B4-BE49-F238E27FC236}">
                <a16:creationId xmlns:a16="http://schemas.microsoft.com/office/drawing/2014/main" id="{FA444AC7-DA06-8008-97C9-9ACB19ACAD4E}"/>
              </a:ext>
            </a:extLst>
          </p:cNvPr>
          <p:cNvSpPr txBox="1"/>
          <p:nvPr>
            <p:custDataLst>
              <p:tags r:id="rId6"/>
            </p:custDataLst>
          </p:nvPr>
        </p:nvSpPr>
        <p:spPr>
          <a:xfrm>
            <a:off x="347793" y="604780"/>
            <a:ext cx="8361855" cy="1077218"/>
          </a:xfrm>
          <a:prstGeom prst="rect">
            <a:avLst/>
          </a:prstGeom>
        </p:spPr>
        <p:txBody>
          <a:bodyPr vert="horz" wrap="square" lIns="91440" tIns="0" rIns="91440" bIns="0" rtlCol="0">
            <a:spAutoFit/>
          </a:bodyPr>
          <a:lstStyle/>
          <a:p>
            <a:pPr algn="just">
              <a:lnSpc>
                <a:spcPts val="1300"/>
              </a:lnSpc>
              <a:spcBef>
                <a:spcPts val="0"/>
              </a:spcBef>
              <a:spcAft>
                <a:spcPts val="600"/>
              </a:spcAft>
            </a:pPr>
            <a:r>
              <a:rPr lang="fr-CA" sz="1100" b="0" dirty="0">
                <a:latin typeface="Calibri" panose="020F0502020204030204" pitchFamily="34" charset="0"/>
                <a:cs typeface="Calibri" panose="020F0502020204030204" pitchFamily="34" charset="0"/>
              </a:rPr>
              <a:t>Parmi les répondants propriétaires qui prévoient quitter leur position au cours des cinq prochaines années, le processus de planification n’est pas, en moyenne, particulièrement avancé. En effet, chez un répondant sur deux (49 %), le processus n’est pas du tout ou très peu amorcé : </a:t>
            </a:r>
            <a:br>
              <a:rPr lang="fr-CA" sz="1100" b="0" dirty="0">
                <a:latin typeface="Calibri" panose="020F0502020204030204" pitchFamily="34" charset="0"/>
                <a:cs typeface="Calibri" panose="020F0502020204030204" pitchFamily="34" charset="0"/>
              </a:rPr>
            </a:br>
            <a:r>
              <a:rPr lang="fr-CA" sz="1100" b="0" dirty="0">
                <a:latin typeface="Calibri" panose="020F0502020204030204" pitchFamily="34" charset="0"/>
                <a:cs typeface="Calibri" panose="020F0502020204030204" pitchFamily="34" charset="0"/>
              </a:rPr>
              <a:t>12 % n’ont eu aucune réflexion sur le sujet et 37 % ont amorcé une réflexion, sans plus.</a:t>
            </a:r>
          </a:p>
          <a:p>
            <a:pPr algn="just">
              <a:lnSpc>
                <a:spcPts val="1300"/>
              </a:lnSpc>
              <a:spcBef>
                <a:spcPts val="0"/>
              </a:spcBef>
              <a:spcAft>
                <a:spcPts val="600"/>
              </a:spcAft>
            </a:pPr>
            <a:r>
              <a:rPr lang="fr-CA" sz="1100" b="0" dirty="0">
                <a:latin typeface="Calibri" panose="020F0502020204030204" pitchFamily="34" charset="0"/>
                <a:cs typeface="Calibri" panose="020F0502020204030204" pitchFamily="34" charset="0"/>
              </a:rPr>
              <a:t>À l’autre extrémité, chez un répondant sur trois (33 %), le processus est très avancé ou complété : 8 % sont avancés dans le processus pour trouver une relève et 25 % ont déjà trouvé leur relève. Précisons que le processus est proportionnellement plus avancé chez les répondants de sexe masculin et dont l’entreprise œuvre dans le secteur primaire.</a:t>
            </a:r>
          </a:p>
        </p:txBody>
      </p:sp>
      <p:sp>
        <p:nvSpPr>
          <p:cNvPr id="8" name="ZoneTexte 7">
            <a:extLst>
              <a:ext uri="{FF2B5EF4-FFF2-40B4-BE49-F238E27FC236}">
                <a16:creationId xmlns:a16="http://schemas.microsoft.com/office/drawing/2014/main" id="{819ABB5C-4E1B-C311-BB33-85A996DC06D0}"/>
              </a:ext>
            </a:extLst>
          </p:cNvPr>
          <p:cNvSpPr txBox="1"/>
          <p:nvPr>
            <p:custDataLst>
              <p:tags r:id="rId7"/>
            </p:custDataLst>
          </p:nvPr>
        </p:nvSpPr>
        <p:spPr>
          <a:xfrm>
            <a:off x="5027256" y="4314939"/>
            <a:ext cx="3518833" cy="58477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rgbClr val="222223"/>
                </a:solidFill>
                <a:latin typeface="Calibri" panose="020F0502020204030204" pitchFamily="34" charset="0"/>
                <a:ea typeface="+mn-ea"/>
                <a:cs typeface="Calibri" panose="020F0502020204030204" pitchFamily="34" charset="0"/>
              </a:rPr>
              <a:t>Note. On ne peut comparer les données avec celles du sondage de 2018. Il y a quatre ans, cette question avait été posée à tous les répondants propriétaires tandis que cette année, elle a été posée seulement à ceux qui prévoient quitter au cours des 5 prochaines années. </a:t>
            </a:r>
          </a:p>
        </p:txBody>
      </p:sp>
      <p:sp>
        <p:nvSpPr>
          <p:cNvPr id="17" name="ZoneTexte 16">
            <a:extLst>
              <a:ext uri="{FF2B5EF4-FFF2-40B4-BE49-F238E27FC236}">
                <a16:creationId xmlns:a16="http://schemas.microsoft.com/office/drawing/2014/main" id="{5CB245DC-DB52-EB43-B6F1-7AE94BB21D24}"/>
              </a:ext>
            </a:extLst>
          </p:cNvPr>
          <p:cNvSpPr txBox="1">
            <a:spLocks noChangeArrowheads="1"/>
          </p:cNvSpPr>
          <p:nvPr/>
        </p:nvSpPr>
        <p:spPr bwMode="auto">
          <a:xfrm>
            <a:off x="5140744" y="3901778"/>
            <a:ext cx="585563" cy="224164"/>
          </a:xfrm>
          <a:prstGeom prst="rect">
            <a:avLst/>
          </a:prstGeom>
          <a:noFill/>
          <a:ln w="19050">
            <a:noFill/>
            <a:prstDash val="sysDot"/>
            <a:miter lim="800000"/>
            <a:headEnd/>
            <a:tailEnd/>
          </a:ln>
        </p:spPr>
        <p:txBody>
          <a:bodyPr wrap="square">
            <a:spAutoFit/>
          </a:bodyPr>
          <a:lstStyle/>
          <a:p>
            <a:pPr>
              <a:lnSpc>
                <a:spcPct val="120000"/>
              </a:lnSpc>
            </a:pPr>
            <a:r>
              <a:rPr lang="fr-CA" sz="800" dirty="0">
                <a:latin typeface="Tahoma" panose="020B0604030504040204" pitchFamily="34" charset="0"/>
                <a:ea typeface="Tahoma" panose="020B0604030504040204" pitchFamily="34" charset="0"/>
                <a:cs typeface="Tahoma" panose="020B0604030504040204" pitchFamily="34" charset="0"/>
              </a:rPr>
              <a:t>33 %</a:t>
            </a:r>
            <a:endParaRPr lang="fr-CA" sz="800" b="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Accolade fermante 17">
            <a:extLst>
              <a:ext uri="{FF2B5EF4-FFF2-40B4-BE49-F238E27FC236}">
                <a16:creationId xmlns:a16="http://schemas.microsoft.com/office/drawing/2014/main" id="{D20C08D9-1789-FD88-F7D7-CE62447B0E64}"/>
              </a:ext>
            </a:extLst>
          </p:cNvPr>
          <p:cNvSpPr/>
          <p:nvPr/>
        </p:nvSpPr>
        <p:spPr bwMode="auto">
          <a:xfrm>
            <a:off x="4805331" y="3590010"/>
            <a:ext cx="221925" cy="689255"/>
          </a:xfrm>
          <a:prstGeom prst="rightBrace">
            <a:avLst>
              <a:gd name="adj1" fmla="val 23756"/>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1800" b="1" i="0" u="none" strike="noStrike" cap="none" normalizeH="0" baseline="0">
              <a:ln>
                <a:noFill/>
              </a:ln>
              <a:solidFill>
                <a:schemeClr val="tx1"/>
              </a:solidFill>
              <a:effectLst/>
              <a:latin typeface="Arial" pitchFamily="34" charset="0"/>
            </a:endParaRPr>
          </a:p>
        </p:txBody>
      </p:sp>
      <p:sp>
        <p:nvSpPr>
          <p:cNvPr id="20" name="Rectangle: Rounded Corners 21">
            <a:extLst>
              <a:ext uri="{FF2B5EF4-FFF2-40B4-BE49-F238E27FC236}">
                <a16:creationId xmlns:a16="http://schemas.microsoft.com/office/drawing/2014/main" id="{A4BE8B6E-BB8D-6FB9-0EB8-425D443F3443}"/>
              </a:ext>
            </a:extLst>
          </p:cNvPr>
          <p:cNvSpPr/>
          <p:nvPr>
            <p:custDataLst>
              <p:tags r:id="rId8"/>
            </p:custDataLst>
          </p:nvPr>
        </p:nvSpPr>
        <p:spPr>
          <a:xfrm>
            <a:off x="6726731" y="2918885"/>
            <a:ext cx="2105285" cy="565732"/>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PROCESSUS AVANCÉ OU COMPLÉTÉ – plus élevé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Secteur primaire (83 %)</a:t>
            </a:r>
          </a:p>
          <a:p>
            <a:pPr marL="85725" indent="-85725" fontAlgn="auto">
              <a:spcBef>
                <a:spcPts val="0"/>
              </a:spcBef>
              <a:spcAft>
                <a:spcPts val="0"/>
              </a:spcAft>
              <a:buFontTx/>
              <a:buChar char="-"/>
              <a:defRPr/>
            </a:pPr>
            <a:r>
              <a:rPr lang="fr-CA" sz="800" b="0" kern="0" dirty="0">
                <a:solidFill>
                  <a:schemeClr val="bg2">
                    <a:lumMod val="50000"/>
                  </a:schemeClr>
                </a:solidFill>
                <a:latin typeface="+mn-lt"/>
              </a:rPr>
              <a:t>Hommes (42 %)</a:t>
            </a:r>
          </a:p>
        </p:txBody>
      </p:sp>
      <p:sp>
        <p:nvSpPr>
          <p:cNvPr id="21" name="Rectangle: Rounded Corners 21">
            <a:extLst>
              <a:ext uri="{FF2B5EF4-FFF2-40B4-BE49-F238E27FC236}">
                <a16:creationId xmlns:a16="http://schemas.microsoft.com/office/drawing/2014/main" id="{BE7F09CA-3EF6-0C32-EA7E-3EA2C5F4AAE8}"/>
              </a:ext>
            </a:extLst>
          </p:cNvPr>
          <p:cNvSpPr/>
          <p:nvPr>
            <p:custDataLst>
              <p:tags r:id="rId9"/>
            </p:custDataLst>
          </p:nvPr>
        </p:nvSpPr>
        <p:spPr>
          <a:xfrm>
            <a:off x="6726731" y="3581394"/>
            <a:ext cx="2113752" cy="51742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PROCESSUS AVANCÉ OU COMPLÉTÉ – plus bas :</a:t>
            </a:r>
            <a:endParaRPr kumimoji="0" lang="fr-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fr-CA" sz="800" b="0" kern="0" dirty="0">
                <a:solidFill>
                  <a:schemeClr val="bg2">
                    <a:lumMod val="50000"/>
                  </a:schemeClr>
                </a:solidFill>
                <a:latin typeface="+mn-lt"/>
              </a:rPr>
              <a:t>Femmes (19 %)</a:t>
            </a:r>
          </a:p>
        </p:txBody>
      </p:sp>
      <p:sp>
        <p:nvSpPr>
          <p:cNvPr id="23" name="ZoneTexte 22">
            <a:extLst>
              <a:ext uri="{FF2B5EF4-FFF2-40B4-BE49-F238E27FC236}">
                <a16:creationId xmlns:a16="http://schemas.microsoft.com/office/drawing/2014/main" id="{0746B7B3-76BD-A320-1E63-1A7978CD0DD7}"/>
              </a:ext>
            </a:extLst>
          </p:cNvPr>
          <p:cNvSpPr txBox="1"/>
          <p:nvPr>
            <p:custDataLst>
              <p:tags r:id="rId10"/>
            </p:custDataLst>
          </p:nvPr>
        </p:nvSpPr>
        <p:spPr>
          <a:xfrm>
            <a:off x="4909016" y="3419529"/>
            <a:ext cx="923530" cy="507831"/>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algn="ctr"/>
            <a:r>
              <a:rPr lang="fr-CA" sz="900" dirty="0">
                <a:solidFill>
                  <a:srgbClr val="222223"/>
                </a:solidFill>
                <a:latin typeface="Calibri" panose="020F0502020204030204" pitchFamily="34" charset="0"/>
                <a:ea typeface="+mn-ea"/>
                <a:cs typeface="Calibri" panose="020F0502020204030204" pitchFamily="34" charset="0"/>
              </a:rPr>
              <a:t>Processus avancé ou complété </a:t>
            </a:r>
          </a:p>
        </p:txBody>
      </p:sp>
      <p:sp>
        <p:nvSpPr>
          <p:cNvPr id="24" name="ZoneTexte 23">
            <a:extLst>
              <a:ext uri="{FF2B5EF4-FFF2-40B4-BE49-F238E27FC236}">
                <a16:creationId xmlns:a16="http://schemas.microsoft.com/office/drawing/2014/main" id="{0AD76928-BDBA-721D-BF8E-D0831C7C7205}"/>
              </a:ext>
            </a:extLst>
          </p:cNvPr>
          <p:cNvSpPr txBox="1"/>
          <p:nvPr>
            <p:custDataLst>
              <p:tags r:id="rId11"/>
            </p:custDataLst>
          </p:nvPr>
        </p:nvSpPr>
        <p:spPr>
          <a:xfrm>
            <a:off x="5967693" y="3558170"/>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Tree>
    <p:extLst>
      <p:ext uri="{BB962C8B-B14F-4D97-AF65-F5344CB8AC3E}">
        <p14:creationId xmlns:p14="http://schemas.microsoft.com/office/powerpoint/2010/main" val="2606241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67</a:t>
            </a:fld>
            <a:endParaRPr lang="fr-CA"/>
          </a:p>
        </p:txBody>
      </p:sp>
      <p:sp>
        <p:nvSpPr>
          <p:cNvPr id="6" name="Forme libre 19">
            <a:extLst>
              <a:ext uri="{FF2B5EF4-FFF2-40B4-BE49-F238E27FC236}">
                <a16:creationId xmlns:a16="http://schemas.microsoft.com/office/drawing/2014/main" id="{D1E38398-8CD5-4387-8294-93287D9DC97D}"/>
              </a:ext>
            </a:extLst>
          </p:cNvPr>
          <p:cNvSpPr/>
          <p:nvPr>
            <p:custDataLst>
              <p:tags r:id="rId2"/>
            </p:custDataLst>
          </p:nvPr>
        </p:nvSpPr>
        <p:spPr bwMode="auto">
          <a:xfrm flipH="1">
            <a:off x="0" y="1854938"/>
            <a:ext cx="8607288" cy="1444487"/>
          </a:xfrm>
          <a:custGeom>
            <a:avLst/>
            <a:gdLst>
              <a:gd name="connsiteX0" fmla="*/ 939002 w 8256104"/>
              <a:gd name="connsiteY0" fmla="*/ 0 h 1878004"/>
              <a:gd name="connsiteX1" fmla="*/ 8256104 w 8256104"/>
              <a:gd name="connsiteY1" fmla="*/ 0 h 1878004"/>
              <a:gd name="connsiteX2" fmla="*/ 8256104 w 8256104"/>
              <a:gd name="connsiteY2" fmla="*/ 1878004 h 1878004"/>
              <a:gd name="connsiteX3" fmla="*/ 939002 w 8256104"/>
              <a:gd name="connsiteY3" fmla="*/ 1878004 h 1878004"/>
              <a:gd name="connsiteX4" fmla="*/ 0 w 8256104"/>
              <a:gd name="connsiteY4" fmla="*/ 939002 h 1878004"/>
              <a:gd name="connsiteX5" fmla="*/ 939002 w 8256104"/>
              <a:gd name="connsiteY5" fmla="*/ 0 h 18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6104" h="1878004">
                <a:moveTo>
                  <a:pt x="939002" y="0"/>
                </a:moveTo>
                <a:lnTo>
                  <a:pt x="8256104" y="0"/>
                </a:lnTo>
                <a:lnTo>
                  <a:pt x="8256104" y="1878004"/>
                </a:lnTo>
                <a:lnTo>
                  <a:pt x="939002" y="1878004"/>
                </a:lnTo>
                <a:cubicBezTo>
                  <a:pt x="420406" y="1878004"/>
                  <a:pt x="0" y="1457598"/>
                  <a:pt x="0" y="939002"/>
                </a:cubicBezTo>
                <a:cubicBezTo>
                  <a:pt x="0" y="420406"/>
                  <a:pt x="420406" y="0"/>
                  <a:pt x="939002" y="0"/>
                </a:cubicBezTo>
                <a:close/>
              </a:path>
            </a:pathLst>
          </a:custGeom>
          <a:solidFill>
            <a:srgbClr val="F46C31"/>
          </a:solidFill>
          <a:ln w="9525" cap="flat" cmpd="sng" algn="ctr">
            <a:noFill/>
            <a:prstDash val="solid"/>
            <a:round/>
            <a:headEnd type="none" w="med" len="med"/>
            <a:tailEnd type="none" w="med" len="med"/>
          </a:ln>
          <a:effectLst>
            <a:outerShdw blurRad="63500" dist="25400" dir="4800000" algn="tr" rotWithShape="0">
              <a:prstClr val="black">
                <a:alpha val="30000"/>
              </a:prstClr>
            </a:outerShdw>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1800" b="1" i="0" u="none" strike="noStrike" cap="none" normalizeH="0" baseline="0">
              <a:ln>
                <a:noFill/>
              </a:ln>
              <a:solidFill>
                <a:schemeClr val="bg1"/>
              </a:solidFill>
              <a:effectLst/>
              <a:latin typeface="Arial" pitchFamily="34" charset="0"/>
            </a:endParaRPr>
          </a:p>
        </p:txBody>
      </p:sp>
      <p:sp>
        <p:nvSpPr>
          <p:cNvPr id="8" name="Titre 1">
            <a:extLst>
              <a:ext uri="{FF2B5EF4-FFF2-40B4-BE49-F238E27FC236}">
                <a16:creationId xmlns:a16="http://schemas.microsoft.com/office/drawing/2014/main" id="{6174184D-2D66-419C-96D6-0F13B2174605}"/>
              </a:ext>
            </a:extLst>
          </p:cNvPr>
          <p:cNvSpPr txBox="1">
            <a:spLocks/>
          </p:cNvSpPr>
          <p:nvPr>
            <p:custDataLst>
              <p:tags r:id="rId3"/>
            </p:custDataLst>
          </p:nvPr>
        </p:nvSpPr>
        <p:spPr>
          <a:xfrm>
            <a:off x="699053" y="1862728"/>
            <a:ext cx="6302879" cy="1444487"/>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fr-CA" sz="3200" dirty="0">
                <a:solidFill>
                  <a:schemeClr val="bg1"/>
                </a:solidFill>
                <a:latin typeface="Trebuchet MS" panose="020B0603020202020204" pitchFamily="34" charset="0"/>
              </a:rPr>
              <a:t>Annexe : Questionnaire</a:t>
            </a:r>
          </a:p>
        </p:txBody>
      </p:sp>
    </p:spTree>
    <p:extLst>
      <p:ext uri="{BB962C8B-B14F-4D97-AF65-F5344CB8AC3E}">
        <p14:creationId xmlns:p14="http://schemas.microsoft.com/office/powerpoint/2010/main" val="194445978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68</a:t>
            </a:fld>
            <a:endParaRPr lang="fr-CA"/>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(1/6)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467B615A-C661-38B7-212F-B930E9F1C259}"/>
              </a:ext>
            </a:extLst>
          </p:cNvPr>
          <p:cNvPicPr>
            <a:picLocks noChangeAspect="1"/>
          </p:cNvPicPr>
          <p:nvPr/>
        </p:nvPicPr>
        <p:blipFill>
          <a:blip r:embed="rId4"/>
          <a:stretch>
            <a:fillRect/>
          </a:stretch>
        </p:blipFill>
        <p:spPr>
          <a:xfrm>
            <a:off x="513018" y="704979"/>
            <a:ext cx="6732000" cy="4319349"/>
          </a:xfrm>
          <a:prstGeom prst="rect">
            <a:avLst/>
          </a:prstGeom>
          <a:ln>
            <a:solidFill>
              <a:schemeClr val="bg1">
                <a:lumMod val="75000"/>
              </a:schemeClr>
            </a:solidFill>
          </a:ln>
        </p:spPr>
      </p:pic>
    </p:spTree>
    <p:extLst>
      <p:ext uri="{BB962C8B-B14F-4D97-AF65-F5344CB8AC3E}">
        <p14:creationId xmlns:p14="http://schemas.microsoft.com/office/powerpoint/2010/main" val="2035388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69</a:t>
            </a:fld>
            <a:endParaRPr lang="fr-CA"/>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(2/6)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7A2DC12D-8BAC-534C-F687-450F0DDC39CF}"/>
              </a:ext>
            </a:extLst>
          </p:cNvPr>
          <p:cNvPicPr>
            <a:picLocks noChangeAspect="1"/>
          </p:cNvPicPr>
          <p:nvPr/>
        </p:nvPicPr>
        <p:blipFill>
          <a:blip r:embed="rId4"/>
          <a:stretch>
            <a:fillRect/>
          </a:stretch>
        </p:blipFill>
        <p:spPr>
          <a:xfrm>
            <a:off x="508128" y="704978"/>
            <a:ext cx="6732000" cy="4305675"/>
          </a:xfrm>
          <a:prstGeom prst="rect">
            <a:avLst/>
          </a:prstGeom>
          <a:ln>
            <a:solidFill>
              <a:schemeClr val="bg1">
                <a:lumMod val="75000"/>
              </a:schemeClr>
            </a:solidFill>
          </a:ln>
        </p:spPr>
      </p:pic>
    </p:spTree>
    <p:extLst>
      <p:ext uri="{BB962C8B-B14F-4D97-AF65-F5344CB8AC3E}">
        <p14:creationId xmlns:p14="http://schemas.microsoft.com/office/powerpoint/2010/main" val="2119007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7</a:t>
            </a:fld>
            <a:endParaRPr lang="fr-CA"/>
          </a:p>
        </p:txBody>
      </p:sp>
      <p:sp>
        <p:nvSpPr>
          <p:cNvPr id="8" name="Rectangle 3">
            <a:extLst>
              <a:ext uri="{FF2B5EF4-FFF2-40B4-BE49-F238E27FC236}">
                <a16:creationId xmlns:a16="http://schemas.microsoft.com/office/drawing/2014/main" id="{2D0D13ED-C181-4C80-92D3-A6CA5AD662F5}"/>
              </a:ext>
            </a:extLst>
          </p:cNvPr>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Faits saillants (4/5) </a:t>
            </a:r>
          </a:p>
        </p:txBody>
      </p:sp>
      <p:sp>
        <p:nvSpPr>
          <p:cNvPr id="3" name="TextBox 4">
            <a:extLst>
              <a:ext uri="{FF2B5EF4-FFF2-40B4-BE49-F238E27FC236}">
                <a16:creationId xmlns:a16="http://schemas.microsoft.com/office/drawing/2014/main" id="{E7EDD027-D267-288E-2662-B69BA138E0A0}"/>
              </a:ext>
            </a:extLst>
          </p:cNvPr>
          <p:cNvSpPr txBox="1"/>
          <p:nvPr>
            <p:custDataLst>
              <p:tags r:id="rId3"/>
            </p:custDataLst>
          </p:nvPr>
        </p:nvSpPr>
        <p:spPr>
          <a:xfrm>
            <a:off x="540690" y="671583"/>
            <a:ext cx="7987732" cy="4262705"/>
          </a:xfrm>
          <a:prstGeom prst="rect">
            <a:avLst/>
          </a:prstGeom>
        </p:spPr>
        <p:txBody>
          <a:bodyPr vert="horz" wrap="square" lIns="0" tIns="0" rIns="0" bIns="0" rtlCol="0">
            <a:spAutoFit/>
          </a:bodyPr>
          <a:lstStyle/>
          <a:p>
            <a:pPr algn="just" defTabSz="966788">
              <a:spcBef>
                <a:spcPts val="1200"/>
              </a:spcBef>
              <a:buClr>
                <a:srgbClr val="F46C31"/>
              </a:buClr>
            </a:pPr>
            <a:r>
              <a:rPr lang="fr-CA" sz="1100" dirty="0">
                <a:solidFill>
                  <a:srgbClr val="F46C31"/>
                </a:solidFill>
                <a:latin typeface="+mn-lt"/>
              </a:rPr>
              <a:t>Enjeux et défis</a:t>
            </a: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mn-lt"/>
              </a:rPr>
              <a:t>Les enjeux ou défis les plus importants auxquels devront faire face les entreprises interrogées au cours des prochaines années sont : </a:t>
            </a:r>
          </a:p>
          <a:p>
            <a:pPr marL="688975" lvl="1" indent="-231775" algn="just" defTabSz="966788">
              <a:spcBef>
                <a:spcPts val="0"/>
              </a:spcBef>
              <a:buClr>
                <a:srgbClr val="F46C31"/>
              </a:buClr>
              <a:buFont typeface="Arial" panose="020B0604020202020204" pitchFamily="34" charset="0"/>
              <a:buChar char="•"/>
            </a:pPr>
            <a:r>
              <a:rPr lang="fr-CA" sz="1100" b="0" dirty="0">
                <a:solidFill>
                  <a:srgbClr val="222223"/>
                </a:solidFill>
                <a:latin typeface="+mn-lt"/>
              </a:rPr>
              <a:t>le </a:t>
            </a:r>
            <a:r>
              <a:rPr lang="fr-CA" sz="1100" dirty="0">
                <a:solidFill>
                  <a:srgbClr val="222223"/>
                </a:solidFill>
                <a:latin typeface="+mn-lt"/>
              </a:rPr>
              <a:t>recrutement</a:t>
            </a:r>
            <a:r>
              <a:rPr lang="fr-CA" sz="1100" b="0" dirty="0">
                <a:solidFill>
                  <a:srgbClr val="222223"/>
                </a:solidFill>
                <a:latin typeface="+mn-lt"/>
              </a:rPr>
              <a:t> (86 %) et la </a:t>
            </a:r>
            <a:r>
              <a:rPr lang="fr-CA" sz="1100" dirty="0">
                <a:solidFill>
                  <a:srgbClr val="222223"/>
                </a:solidFill>
                <a:latin typeface="+mn-lt"/>
              </a:rPr>
              <a:t>rétention</a:t>
            </a:r>
            <a:r>
              <a:rPr lang="fr-CA" sz="1100" b="0" dirty="0">
                <a:solidFill>
                  <a:srgbClr val="222223"/>
                </a:solidFill>
                <a:latin typeface="+mn-lt"/>
              </a:rPr>
              <a:t> (84 %) de la main-d’œuvre;</a:t>
            </a:r>
          </a:p>
          <a:p>
            <a:pPr marL="688975" lvl="1" indent="-231775" algn="just" defTabSz="966788">
              <a:spcBef>
                <a:spcPts val="0"/>
              </a:spcBef>
              <a:buClr>
                <a:srgbClr val="F46C31"/>
              </a:buClr>
              <a:buFont typeface="Arial" panose="020B0604020202020204" pitchFamily="34" charset="0"/>
              <a:buChar char="•"/>
            </a:pPr>
            <a:r>
              <a:rPr lang="fr-CA" sz="1100" b="0" dirty="0">
                <a:solidFill>
                  <a:srgbClr val="222223"/>
                </a:solidFill>
                <a:latin typeface="Calibri" panose="020F0502020204030204" pitchFamily="34" charset="0"/>
                <a:cs typeface="Calibri" panose="020F0502020204030204" pitchFamily="34" charset="0"/>
              </a:rPr>
              <a:t>l’</a:t>
            </a:r>
            <a:r>
              <a:rPr lang="fr-CA" sz="1100" dirty="0">
                <a:solidFill>
                  <a:srgbClr val="222223"/>
                </a:solidFill>
                <a:latin typeface="Calibri" panose="020F0502020204030204" pitchFamily="34" charset="0"/>
                <a:cs typeface="Calibri" panose="020F0502020204030204" pitchFamily="34" charset="0"/>
              </a:rPr>
              <a:t>amélioration de l’image, de l’attractivité</a:t>
            </a:r>
            <a:r>
              <a:rPr lang="fr-CA" sz="1100" b="0" dirty="0">
                <a:solidFill>
                  <a:srgbClr val="222223"/>
                </a:solidFill>
                <a:latin typeface="Calibri" panose="020F0502020204030204" pitchFamily="34" charset="0"/>
                <a:cs typeface="Calibri" panose="020F0502020204030204" pitchFamily="34" charset="0"/>
              </a:rPr>
              <a:t> de l’entreprise et le </a:t>
            </a:r>
            <a:r>
              <a:rPr lang="fr-CA" sz="1100" dirty="0">
                <a:solidFill>
                  <a:srgbClr val="222223"/>
                </a:solidFill>
                <a:latin typeface="Calibri" panose="020F0502020204030204" pitchFamily="34" charset="0"/>
                <a:cs typeface="Calibri" panose="020F0502020204030204" pitchFamily="34" charset="0"/>
              </a:rPr>
              <a:t>développement des compétences </a:t>
            </a:r>
            <a:r>
              <a:rPr lang="fr-CA" sz="1100" b="0" dirty="0">
                <a:solidFill>
                  <a:srgbClr val="222223"/>
                </a:solidFill>
                <a:latin typeface="Calibri" panose="020F0502020204030204" pitchFamily="34" charset="0"/>
                <a:cs typeface="Calibri" panose="020F0502020204030204" pitchFamily="34" charset="0"/>
              </a:rPr>
              <a:t>des employés (82 % chacun</a:t>
            </a:r>
            <a:r>
              <a:rPr lang="fr-CA" sz="1100" b="0" dirty="0">
                <a:solidFill>
                  <a:srgbClr val="222223"/>
                </a:solidFill>
                <a:latin typeface="+mn-lt"/>
              </a:rPr>
              <a:t>);</a:t>
            </a:r>
          </a:p>
          <a:p>
            <a:pPr marL="688975" lvl="1" indent="-231775" algn="just" defTabSz="966788">
              <a:spcBef>
                <a:spcPts val="0"/>
              </a:spcBef>
              <a:buClr>
                <a:srgbClr val="F46C31"/>
              </a:buClr>
              <a:buFont typeface="Arial" panose="020B0604020202020204" pitchFamily="34" charset="0"/>
              <a:buChar char="•"/>
            </a:pPr>
            <a:r>
              <a:rPr lang="fr-CA" sz="1100" b="0" dirty="0">
                <a:solidFill>
                  <a:srgbClr val="222223"/>
                </a:solidFill>
                <a:latin typeface="Calibri" panose="020F0502020204030204" pitchFamily="34" charset="0"/>
                <a:cs typeface="Calibri" panose="020F0502020204030204" pitchFamily="34" charset="0"/>
              </a:rPr>
              <a:t>la </a:t>
            </a:r>
            <a:r>
              <a:rPr lang="fr-CA" sz="1100" dirty="0">
                <a:solidFill>
                  <a:srgbClr val="222223"/>
                </a:solidFill>
                <a:latin typeface="Calibri" panose="020F0502020204030204" pitchFamily="34" charset="0"/>
                <a:cs typeface="Calibri" panose="020F0502020204030204" pitchFamily="34" charset="0"/>
              </a:rPr>
              <a:t>réduction de l’empreinte environnementale </a:t>
            </a:r>
            <a:r>
              <a:rPr lang="fr-CA" sz="1100" b="0" dirty="0">
                <a:solidFill>
                  <a:srgbClr val="222223"/>
                </a:solidFill>
                <a:latin typeface="Calibri" panose="020F0502020204030204" pitchFamily="34" charset="0"/>
                <a:cs typeface="Calibri" panose="020F0502020204030204" pitchFamily="34" charset="0"/>
              </a:rPr>
              <a:t>(71 %);</a:t>
            </a:r>
          </a:p>
          <a:p>
            <a:pPr marL="688975" lvl="1" indent="-231775" algn="just" defTabSz="966788">
              <a:spcBef>
                <a:spcPts val="0"/>
              </a:spcBef>
              <a:buClr>
                <a:srgbClr val="F46C31"/>
              </a:buClr>
              <a:buFont typeface="Arial" panose="020B0604020202020204" pitchFamily="34" charset="0"/>
              <a:buChar char="•"/>
            </a:pPr>
            <a:r>
              <a:rPr lang="fr-CA" sz="1100" b="0" dirty="0">
                <a:solidFill>
                  <a:srgbClr val="222223"/>
                </a:solidFill>
                <a:latin typeface="Calibri" panose="020F0502020204030204" pitchFamily="34" charset="0"/>
                <a:cs typeface="Calibri" panose="020F0502020204030204" pitchFamily="34" charset="0"/>
              </a:rPr>
              <a:t>la </a:t>
            </a:r>
            <a:r>
              <a:rPr lang="fr-CA" sz="1100" dirty="0">
                <a:solidFill>
                  <a:srgbClr val="222223"/>
                </a:solidFill>
                <a:latin typeface="Calibri" panose="020F0502020204030204" pitchFamily="34" charset="0"/>
                <a:cs typeface="Calibri" panose="020F0502020204030204" pitchFamily="34" charset="0"/>
              </a:rPr>
              <a:t>cybersécurité</a:t>
            </a:r>
            <a:r>
              <a:rPr lang="fr-CA" sz="1100" b="0" dirty="0">
                <a:solidFill>
                  <a:srgbClr val="222223"/>
                </a:solidFill>
                <a:latin typeface="Calibri" panose="020F0502020204030204" pitchFamily="34" charset="0"/>
                <a:cs typeface="Calibri" panose="020F0502020204030204" pitchFamily="34" charset="0"/>
              </a:rPr>
              <a:t> (64 %);</a:t>
            </a:r>
          </a:p>
          <a:p>
            <a:pPr marL="688975" lvl="1" indent="-231775" algn="just" defTabSz="966788">
              <a:spcBef>
                <a:spcPts val="0"/>
              </a:spcBef>
              <a:buClr>
                <a:srgbClr val="F46C31"/>
              </a:buClr>
              <a:buFont typeface="Arial" panose="020B0604020202020204" pitchFamily="34" charset="0"/>
              <a:buChar char="•"/>
            </a:pPr>
            <a:r>
              <a:rPr lang="fr-CA" sz="1100" b="0" dirty="0">
                <a:solidFill>
                  <a:srgbClr val="222223"/>
                </a:solidFill>
                <a:latin typeface="Calibri" panose="020F0502020204030204" pitchFamily="34" charset="0"/>
                <a:cs typeface="Calibri" panose="020F0502020204030204" pitchFamily="34" charset="0"/>
              </a:rPr>
              <a:t>les </a:t>
            </a:r>
            <a:r>
              <a:rPr lang="fr-CA" sz="1100" dirty="0">
                <a:solidFill>
                  <a:srgbClr val="222223"/>
                </a:solidFill>
                <a:latin typeface="Calibri" panose="020F0502020204030204" pitchFamily="34" charset="0"/>
                <a:cs typeface="Calibri" panose="020F0502020204030204" pitchFamily="34" charset="0"/>
              </a:rPr>
              <a:t>exigences des fournisseurs </a:t>
            </a:r>
            <a:r>
              <a:rPr lang="fr-CA" sz="1100" b="0" dirty="0">
                <a:solidFill>
                  <a:srgbClr val="222223"/>
                </a:solidFill>
                <a:latin typeface="Calibri" panose="020F0502020204030204" pitchFamily="34" charset="0"/>
                <a:cs typeface="Calibri" panose="020F0502020204030204" pitchFamily="34" charset="0"/>
              </a:rPr>
              <a:t>et l’implantation des </a:t>
            </a:r>
            <a:r>
              <a:rPr lang="fr-CA" sz="1100" dirty="0">
                <a:solidFill>
                  <a:srgbClr val="222223"/>
                </a:solidFill>
                <a:latin typeface="Calibri" panose="020F0502020204030204" pitchFamily="34" charset="0"/>
                <a:cs typeface="Calibri" panose="020F0502020204030204" pitchFamily="34" charset="0"/>
              </a:rPr>
              <a:t>technologies numériques </a:t>
            </a:r>
            <a:r>
              <a:rPr lang="fr-CA" sz="1100" b="0" dirty="0">
                <a:solidFill>
                  <a:srgbClr val="222223"/>
                </a:solidFill>
                <a:latin typeface="Calibri" panose="020F0502020204030204" pitchFamily="34" charset="0"/>
                <a:cs typeface="Calibri" panose="020F0502020204030204" pitchFamily="34" charset="0"/>
              </a:rPr>
              <a:t>(57 % chacun);</a:t>
            </a:r>
          </a:p>
          <a:p>
            <a:pPr marL="688975" lvl="1" indent="-231775" algn="just" defTabSz="966788">
              <a:spcBef>
                <a:spcPts val="0"/>
              </a:spcBef>
              <a:buClr>
                <a:srgbClr val="F46C31"/>
              </a:buClr>
              <a:buFont typeface="Arial" panose="020B0604020202020204" pitchFamily="34" charset="0"/>
              <a:buChar char="•"/>
            </a:pPr>
            <a:r>
              <a:rPr lang="fr-CA" sz="1100" b="0" dirty="0">
                <a:solidFill>
                  <a:srgbClr val="222223"/>
                </a:solidFill>
                <a:latin typeface="Calibri" panose="020F0502020204030204" pitchFamily="34" charset="0"/>
                <a:cs typeface="Calibri" panose="020F0502020204030204" pitchFamily="34" charset="0"/>
              </a:rPr>
              <a:t>l’</a:t>
            </a:r>
            <a:r>
              <a:rPr lang="fr-CA" sz="1100" dirty="0">
                <a:solidFill>
                  <a:srgbClr val="222223"/>
                </a:solidFill>
                <a:latin typeface="Calibri" panose="020F0502020204030204" pitchFamily="34" charset="0"/>
                <a:cs typeface="Calibri" panose="020F0502020204030204" pitchFamily="34" charset="0"/>
              </a:rPr>
              <a:t>innovation </a:t>
            </a:r>
            <a:r>
              <a:rPr lang="fr-CA" sz="1100" b="0" dirty="0">
                <a:solidFill>
                  <a:srgbClr val="222223"/>
                </a:solidFill>
                <a:latin typeface="Calibri" panose="020F0502020204030204" pitchFamily="34" charset="0"/>
                <a:cs typeface="Calibri" panose="020F0502020204030204" pitchFamily="34" charset="0"/>
              </a:rPr>
              <a:t>(produits, procédés, services, commercialisation) (55 %) et les </a:t>
            </a:r>
            <a:r>
              <a:rPr lang="fr-CA" sz="1100" dirty="0">
                <a:solidFill>
                  <a:srgbClr val="222223"/>
                </a:solidFill>
                <a:latin typeface="Calibri" panose="020F0502020204030204" pitchFamily="34" charset="0"/>
                <a:cs typeface="Calibri" panose="020F0502020204030204" pitchFamily="34" charset="0"/>
              </a:rPr>
              <a:t>changements des comportements </a:t>
            </a:r>
            <a:r>
              <a:rPr lang="fr-CA" sz="1100" b="0" dirty="0">
                <a:solidFill>
                  <a:srgbClr val="222223"/>
                </a:solidFill>
                <a:latin typeface="Calibri" panose="020F0502020204030204" pitchFamily="34" charset="0"/>
                <a:cs typeface="Calibri" panose="020F0502020204030204" pitchFamily="34" charset="0"/>
              </a:rPr>
              <a:t>de la main-d’œuvre (55 % chacun).</a:t>
            </a:r>
            <a:endParaRPr lang="fr-CA" sz="1100" b="0" dirty="0">
              <a:solidFill>
                <a:srgbClr val="222223"/>
              </a:solidFill>
              <a:latin typeface="+mn-lt"/>
            </a:endParaRPr>
          </a:p>
          <a:p>
            <a:pPr marL="231775" indent="-231775" algn="just" defTabSz="966788">
              <a:spcBef>
                <a:spcPts val="600"/>
              </a:spcBef>
              <a:buClr>
                <a:srgbClr val="F46C31"/>
              </a:buClr>
              <a:buFont typeface="Wingdings 3" panose="05040102010807070707" pitchFamily="18" charset="2"/>
              <a:buChar char=""/>
            </a:pPr>
            <a:r>
              <a:rPr lang="fr-CA" sz="1100" b="0" dirty="0">
                <a:solidFill>
                  <a:srgbClr val="222223"/>
                </a:solidFill>
                <a:latin typeface="+mn-lt"/>
                <a:cs typeface="Calibri" panose="020F0502020204030204" pitchFamily="34" charset="0"/>
              </a:rPr>
              <a:t>Pour relever ces défis, la </a:t>
            </a:r>
            <a:r>
              <a:rPr lang="fr-FR" sz="1100" b="0" dirty="0">
                <a:latin typeface="Calibri" panose="020F0502020204030204" pitchFamily="34" charset="0"/>
                <a:cs typeface="Calibri" panose="020F0502020204030204" pitchFamily="34" charset="0"/>
              </a:rPr>
              <a:t>répondants ont exprimé plusieurs types de besoins, d’aide ou d’assistance-conseil, principalement : </a:t>
            </a:r>
            <a:r>
              <a:rPr lang="fr-CA" sz="1100" b="0" dirty="0">
                <a:solidFill>
                  <a:srgbClr val="222223"/>
                </a:solidFill>
                <a:latin typeface="Calibri" panose="020F0502020204030204" pitchFamily="34" charset="0"/>
                <a:cs typeface="Calibri" panose="020F0502020204030204" pitchFamily="34" charset="0"/>
              </a:rPr>
              <a:t>un p</a:t>
            </a:r>
            <a:r>
              <a:rPr lang="fr-CA" sz="1100" b="0" kern="1200" dirty="0">
                <a:solidFill>
                  <a:schemeClr val="tx1"/>
                </a:solidFill>
                <a:latin typeface="Calibri" panose="020F0502020204030204" pitchFamily="34" charset="0"/>
                <a:ea typeface="+mn-ea"/>
                <a:cs typeface="Calibri" panose="020F0502020204030204" pitchFamily="34" charset="0"/>
              </a:rPr>
              <a:t>lan de formation ou perfectionnement des employés (54 %), </a:t>
            </a:r>
            <a:r>
              <a:rPr lang="fr-CA" sz="1100" b="0" dirty="0">
                <a:solidFill>
                  <a:srgbClr val="222223"/>
                </a:solidFill>
                <a:latin typeface="Calibri" panose="020F0502020204030204" pitchFamily="34" charset="0"/>
                <a:cs typeface="Calibri" panose="020F0502020204030204" pitchFamily="34" charset="0"/>
              </a:rPr>
              <a:t>l’a</a:t>
            </a:r>
            <a:r>
              <a:rPr lang="fr-CA" sz="1100" b="0" kern="1200" dirty="0">
                <a:solidFill>
                  <a:schemeClr val="tx1"/>
                </a:solidFill>
                <a:latin typeface="Calibri" panose="020F0502020204030204" pitchFamily="34" charset="0"/>
                <a:ea typeface="+mn-ea"/>
                <a:cs typeface="Calibri" panose="020F0502020204030204" pitchFamily="34" charset="0"/>
              </a:rPr>
              <a:t>ide à la promotion de l’image de l’entreprise (marketing employeur)</a:t>
            </a:r>
            <a:r>
              <a:rPr lang="fr-CA" sz="1100" b="0" dirty="0">
                <a:solidFill>
                  <a:srgbClr val="222223"/>
                </a:solidFill>
                <a:latin typeface="Calibri" panose="020F0502020204030204" pitchFamily="34" charset="0"/>
                <a:cs typeface="Calibri" panose="020F0502020204030204" pitchFamily="34" charset="0"/>
              </a:rPr>
              <a:t> (46 %), l’i</a:t>
            </a:r>
            <a:r>
              <a:rPr lang="fr-CA" sz="1100" b="0" kern="1200" dirty="0">
                <a:solidFill>
                  <a:schemeClr val="tx1"/>
                </a:solidFill>
                <a:latin typeface="Calibri" panose="020F0502020204030204" pitchFamily="34" charset="0"/>
                <a:ea typeface="+mn-ea"/>
                <a:cs typeface="Calibri" panose="020F0502020204030204" pitchFamily="34" charset="0"/>
              </a:rPr>
              <a:t>nformation sur les nouvelles tendances en matière de gestion des ressources humaines </a:t>
            </a:r>
            <a:r>
              <a:rPr lang="fr-CA" sz="1100" b="0" dirty="0">
                <a:solidFill>
                  <a:srgbClr val="222223"/>
                </a:solidFill>
                <a:latin typeface="Calibri" panose="020F0502020204030204" pitchFamily="34" charset="0"/>
                <a:cs typeface="Calibri" panose="020F0502020204030204" pitchFamily="34" charset="0"/>
              </a:rPr>
              <a:t>(43 %), </a:t>
            </a:r>
            <a:r>
              <a:rPr lang="fr-CA" sz="1100" b="0" dirty="0">
                <a:latin typeface="Calibri" panose="020F0502020204030204" pitchFamily="34" charset="0"/>
                <a:cs typeface="Calibri" panose="020F0502020204030204" pitchFamily="34" charset="0"/>
              </a:rPr>
              <a:t>des é</a:t>
            </a:r>
            <a:r>
              <a:rPr lang="fr-CA" sz="1100" b="0" kern="1200" dirty="0">
                <a:solidFill>
                  <a:schemeClr val="tx1"/>
                </a:solidFill>
                <a:latin typeface="Calibri" panose="020F0502020204030204" pitchFamily="34" charset="0"/>
                <a:ea typeface="+mn-ea"/>
                <a:cs typeface="Calibri" panose="020F0502020204030204" pitchFamily="34" charset="0"/>
              </a:rPr>
              <a:t>changes</a:t>
            </a:r>
            <a:r>
              <a:rPr lang="fr-CA" sz="1100" b="0" dirty="0">
                <a:latin typeface="Calibri" panose="020F0502020204030204" pitchFamily="34" charset="0"/>
                <a:cs typeface="Calibri" panose="020F0502020204030204" pitchFamily="34" charset="0"/>
              </a:rPr>
              <a:t> ou du </a:t>
            </a:r>
            <a:r>
              <a:rPr lang="fr-CA" sz="1100" b="0" kern="1200" dirty="0">
                <a:solidFill>
                  <a:schemeClr val="tx1"/>
                </a:solidFill>
                <a:latin typeface="Calibri" panose="020F0502020204030204" pitchFamily="34" charset="0"/>
                <a:ea typeface="+mn-ea"/>
                <a:cs typeface="Calibri" panose="020F0502020204030204" pitchFamily="34" charset="0"/>
              </a:rPr>
              <a:t>réseautage avec d'autres entreprises pour connaître les actions qu’elles ont posées </a:t>
            </a:r>
            <a:r>
              <a:rPr lang="fr-CA" sz="1100" b="0" dirty="0">
                <a:solidFill>
                  <a:srgbClr val="222223"/>
                </a:solidFill>
                <a:latin typeface="Calibri" panose="020F0502020204030204" pitchFamily="34" charset="0"/>
                <a:cs typeface="Calibri" panose="020F0502020204030204" pitchFamily="34" charset="0"/>
              </a:rPr>
              <a:t>(42 %) et l’aide à l’innovation (40 %).</a:t>
            </a:r>
            <a:r>
              <a:rPr lang="fr-CA" sz="1100" b="0" kern="1200" dirty="0">
                <a:solidFill>
                  <a:schemeClr val="tx1"/>
                </a:solidFill>
                <a:latin typeface="Calibri" panose="020F0502020204030204" pitchFamily="34" charset="0"/>
                <a:ea typeface="+mn-ea"/>
                <a:cs typeface="Calibri" panose="020F0502020204030204" pitchFamily="34" charset="0"/>
              </a:rPr>
              <a:t> </a:t>
            </a:r>
            <a:endParaRPr lang="fr-CA" sz="1100" b="0" dirty="0">
              <a:solidFill>
                <a:srgbClr val="222223"/>
              </a:solidFill>
              <a:latin typeface="+mn-lt"/>
              <a:cs typeface="Calibri" panose="020F0502020204030204" pitchFamily="34" charset="0"/>
            </a:endParaRPr>
          </a:p>
          <a:p>
            <a:pPr algn="just">
              <a:spcBef>
                <a:spcPts val="1200"/>
              </a:spcBef>
              <a:buClr>
                <a:schemeClr val="accent2"/>
              </a:buClr>
            </a:pPr>
            <a:r>
              <a:rPr lang="fr-CA" sz="1100" b="1" kern="1200" dirty="0">
                <a:solidFill>
                  <a:srgbClr val="F46C31"/>
                </a:solidFill>
                <a:latin typeface="+mn-lt"/>
                <a:ea typeface="+mn-ea"/>
                <a:cs typeface="+mn-cs"/>
              </a:rPr>
              <a:t>Cybersécurité</a:t>
            </a:r>
            <a:endParaRPr lang="fr-CA" sz="1100" dirty="0">
              <a:solidFill>
                <a:srgbClr val="F46C31"/>
              </a:solidFill>
              <a:latin typeface="+mn-lt"/>
            </a:endParaRPr>
          </a:p>
          <a:p>
            <a:pPr marL="231775" indent="-231775" algn="just" defTabSz="966788">
              <a:spcBef>
                <a:spcPts val="600"/>
              </a:spcBef>
              <a:buClr>
                <a:srgbClr val="F46C31"/>
              </a:buClr>
              <a:buFont typeface="Wingdings 3" panose="05040102010807070707" pitchFamily="18" charset="2"/>
              <a:buChar char=""/>
            </a:pPr>
            <a:r>
              <a:rPr lang="fr-FR" sz="1100" dirty="0">
                <a:latin typeface="Calibri" panose="020F0502020204030204" pitchFamily="34" charset="0"/>
                <a:cs typeface="Calibri" panose="020F0502020204030204" pitchFamily="34" charset="0"/>
              </a:rPr>
              <a:t>31 %</a:t>
            </a:r>
            <a:r>
              <a:rPr lang="fr-FR" sz="1100" b="0" dirty="0">
                <a:latin typeface="Calibri" panose="020F0502020204030204" pitchFamily="34" charset="0"/>
                <a:cs typeface="Calibri" panose="020F0502020204030204" pitchFamily="34" charset="0"/>
              </a:rPr>
              <a:t> des entreprises répondantes </a:t>
            </a:r>
            <a:r>
              <a:rPr lang="fr-FR" sz="1100" dirty="0">
                <a:latin typeface="Calibri" panose="020F0502020204030204" pitchFamily="34" charset="0"/>
                <a:cs typeface="Calibri" panose="020F0502020204030204" pitchFamily="34" charset="0"/>
              </a:rPr>
              <a:t>sont </a:t>
            </a:r>
            <a:r>
              <a:rPr lang="fr-CA" sz="1100" dirty="0">
                <a:latin typeface="Calibri" panose="020F0502020204030204" pitchFamily="34" charset="0"/>
                <a:cs typeface="Calibri" panose="020F0502020204030204" pitchFamily="34" charset="0"/>
              </a:rPr>
              <a:t>au courant de l´entrée en vigueur</a:t>
            </a:r>
            <a:r>
              <a:rPr lang="fr-CA" sz="1100" b="0" dirty="0">
                <a:latin typeface="Calibri" panose="020F0502020204030204" pitchFamily="34" charset="0"/>
                <a:cs typeface="Calibri" panose="020F0502020204030204" pitchFamily="34" charset="0"/>
              </a:rPr>
              <a:t>, en septembre 2023, </a:t>
            </a:r>
            <a:r>
              <a:rPr lang="fr-CA" sz="1100" dirty="0">
                <a:latin typeface="Calibri" panose="020F0502020204030204" pitchFamily="34" charset="0"/>
                <a:cs typeface="Calibri" panose="020F0502020204030204" pitchFamily="34" charset="0"/>
              </a:rPr>
              <a:t>de la loi 25 </a:t>
            </a:r>
            <a:r>
              <a:rPr lang="fr-CA" sz="1100" b="0" dirty="0">
                <a:latin typeface="Calibri" panose="020F0502020204030204" pitchFamily="34" charset="0"/>
                <a:cs typeface="Calibri" panose="020F0502020204030204" pitchFamily="34" charset="0"/>
              </a:rPr>
              <a:t>modernisant des dispositions législatives en matière de protection des renseignements personnels</a:t>
            </a:r>
            <a:r>
              <a:rPr lang="fr-CA" sz="1100" b="0" dirty="0">
                <a:latin typeface="+mn-lt"/>
                <a:cs typeface="Calibri" panose="020F0502020204030204" pitchFamily="34" charset="0"/>
              </a:rPr>
              <a:t>.</a:t>
            </a:r>
          </a:p>
          <a:p>
            <a:pPr marL="231775" indent="-231775" algn="just" defTabSz="966788">
              <a:spcBef>
                <a:spcPts val="600"/>
              </a:spcBef>
              <a:buClr>
                <a:srgbClr val="F46C31"/>
              </a:buClr>
              <a:buFont typeface="Wingdings 3" panose="05040102010807070707" pitchFamily="18" charset="2"/>
              <a:buChar char=""/>
            </a:pPr>
            <a:r>
              <a:rPr lang="fr-CA" sz="1100" dirty="0">
                <a:latin typeface="+mn-lt"/>
                <a:cs typeface="Calibri" panose="020F0502020204030204" pitchFamily="34" charset="0"/>
              </a:rPr>
              <a:t>53 %</a:t>
            </a:r>
            <a:r>
              <a:rPr lang="fr-CA" sz="1100" b="0" dirty="0">
                <a:latin typeface="+mn-lt"/>
                <a:cs typeface="Calibri" panose="020F0502020204030204" pitchFamily="34" charset="0"/>
              </a:rPr>
              <a:t> des entreprises </a:t>
            </a:r>
            <a:r>
              <a:rPr lang="fr-FR" sz="1100" b="0" dirty="0">
                <a:latin typeface="Calibri" panose="020F0502020204030204" pitchFamily="34" charset="0"/>
                <a:cs typeface="Calibri" panose="020F0502020204030204" pitchFamily="34" charset="0"/>
              </a:rPr>
              <a:t>évaluent comme </a:t>
            </a:r>
            <a:r>
              <a:rPr lang="fr-FR" sz="1100" i="1" dirty="0">
                <a:latin typeface="Calibri" panose="020F0502020204030204" pitchFamily="34" charset="0"/>
                <a:cs typeface="Calibri" panose="020F0502020204030204" pitchFamily="34" charset="0"/>
              </a:rPr>
              <a:t>très important </a:t>
            </a:r>
            <a:r>
              <a:rPr lang="fr-FR" sz="1100" dirty="0">
                <a:latin typeface="Calibri" panose="020F0502020204030204" pitchFamily="34" charset="0"/>
                <a:cs typeface="Calibri" panose="020F0502020204030204" pitchFamily="34" charset="0"/>
              </a:rPr>
              <a:t>ou </a:t>
            </a:r>
            <a:r>
              <a:rPr lang="fr-FR" sz="1100" i="1" dirty="0">
                <a:latin typeface="Calibri" panose="020F0502020204030204" pitchFamily="34" charset="0"/>
                <a:cs typeface="Calibri" panose="020F0502020204030204" pitchFamily="34" charset="0"/>
              </a:rPr>
              <a:t>assez important </a:t>
            </a:r>
            <a:r>
              <a:rPr lang="fr-FR" sz="1100" dirty="0">
                <a:latin typeface="Calibri" panose="020F0502020204030204" pitchFamily="34" charset="0"/>
                <a:cs typeface="Calibri" panose="020F0502020204030204" pitchFamily="34" charset="0"/>
              </a:rPr>
              <a:t>le risque </a:t>
            </a:r>
            <a:r>
              <a:rPr lang="fr-CA" sz="1100" dirty="0">
                <a:latin typeface="Calibri" panose="020F0502020204030204" pitchFamily="34" charset="0"/>
                <a:cs typeface="Calibri" panose="020F0502020204030204" pitchFamily="34" charset="0"/>
              </a:rPr>
              <a:t>qu’elles fassent l’objet d´incidents de sécurité informatique</a:t>
            </a:r>
            <a:r>
              <a:rPr lang="fr-CA" sz="1100" b="0" dirty="0">
                <a:latin typeface="Calibri" panose="020F0502020204030204" pitchFamily="34" charset="0"/>
                <a:cs typeface="Calibri" panose="020F0502020204030204" pitchFamily="34" charset="0"/>
              </a:rPr>
              <a:t> (intrusions, piratage, rançons, etc.</a:t>
            </a:r>
            <a:r>
              <a:rPr lang="fr-FR" sz="1100" b="0" dirty="0">
                <a:latin typeface="Calibri" panose="020F0502020204030204" pitchFamily="34" charset="0"/>
                <a:cs typeface="Calibri" panose="020F0502020204030204" pitchFamily="34" charset="0"/>
              </a:rPr>
              <a:t>)</a:t>
            </a:r>
            <a:r>
              <a:rPr lang="fr-CA" sz="1100" b="0" dirty="0">
                <a:latin typeface="+mn-lt"/>
                <a:cs typeface="Calibri" panose="020F0502020204030204" pitchFamily="34" charset="0"/>
              </a:rPr>
              <a:t>. Mais </a:t>
            </a:r>
            <a:r>
              <a:rPr lang="fr-CA" sz="1100" b="0" dirty="0">
                <a:latin typeface="Calibri" panose="020F0502020204030204" pitchFamily="34" charset="0"/>
                <a:cs typeface="Calibri" panose="020F0502020204030204" pitchFamily="34" charset="0"/>
              </a:rPr>
              <a:t>seulement 9 %, ont subi des incidents de sécurité informatique au cours des trois dernières années.</a:t>
            </a:r>
            <a:endParaRPr lang="fr-CA" sz="1100" b="0" dirty="0">
              <a:latin typeface="+mn-lt"/>
              <a:cs typeface="Calibri" panose="020F0502020204030204" pitchFamily="34" charset="0"/>
            </a:endParaRPr>
          </a:p>
          <a:p>
            <a:pPr marL="231775" indent="-231775" algn="just" defTabSz="966788">
              <a:spcBef>
                <a:spcPts val="600"/>
              </a:spcBef>
              <a:buClr>
                <a:srgbClr val="F46C31"/>
              </a:buClr>
              <a:buFont typeface="Wingdings 3" panose="05040102010807070707" pitchFamily="18" charset="2"/>
              <a:buChar char=""/>
            </a:pPr>
            <a:r>
              <a:rPr lang="fr-CA" sz="1100" dirty="0">
                <a:latin typeface="Calibri" panose="020F0502020204030204" pitchFamily="34" charset="0"/>
                <a:cs typeface="Calibri" panose="020F0502020204030204" pitchFamily="34" charset="0"/>
              </a:rPr>
              <a:t>Une entreprise sur deux a mis en place des mesures visant à renforcer la sécurité de ses systèmes d´information et de gestion </a:t>
            </a:r>
            <a:r>
              <a:rPr lang="fr-CA" sz="1100" b="0" dirty="0">
                <a:latin typeface="Calibri" panose="020F0502020204030204" pitchFamily="34" charset="0"/>
                <a:cs typeface="Calibri" panose="020F0502020204030204" pitchFamily="34" charset="0"/>
              </a:rPr>
              <a:t>au cours des trois dernières années</a:t>
            </a:r>
            <a:r>
              <a:rPr lang="fr-CA" sz="1100" b="0" dirty="0">
                <a:latin typeface="+mn-lt"/>
                <a:cs typeface="Calibri" panose="020F0502020204030204" pitchFamily="34" charset="0"/>
              </a:rPr>
              <a:t>. </a:t>
            </a:r>
            <a:r>
              <a:rPr lang="fr-CA" sz="1100" b="0" dirty="0">
                <a:latin typeface="Calibri" panose="020F0502020204030204" pitchFamily="34" charset="0"/>
                <a:cs typeface="Calibri" panose="020F0502020204030204" pitchFamily="34" charset="0"/>
              </a:rPr>
              <a:t>Parmi celles-ci, les deux tiers prévoient renforcer davantage ces mesures au cours de la prochaine année.</a:t>
            </a:r>
            <a:endParaRPr lang="fr-CA" sz="1100" b="0" dirty="0">
              <a:latin typeface="+mn-lt"/>
              <a:cs typeface="Calibri" panose="020F0502020204030204" pitchFamily="34" charset="0"/>
            </a:endParaRPr>
          </a:p>
        </p:txBody>
      </p:sp>
    </p:spTree>
    <p:extLst>
      <p:ext uri="{BB962C8B-B14F-4D97-AF65-F5344CB8AC3E}">
        <p14:creationId xmlns:p14="http://schemas.microsoft.com/office/powerpoint/2010/main" val="376840976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70</a:t>
            </a:fld>
            <a:endParaRPr lang="fr-CA"/>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(3/6)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D8EA2FC3-EBE1-7C7B-1597-11E4467D8DDC}"/>
              </a:ext>
            </a:extLst>
          </p:cNvPr>
          <p:cNvPicPr>
            <a:picLocks noChangeAspect="1"/>
          </p:cNvPicPr>
          <p:nvPr/>
        </p:nvPicPr>
        <p:blipFill>
          <a:blip r:embed="rId4"/>
          <a:stretch>
            <a:fillRect/>
          </a:stretch>
        </p:blipFill>
        <p:spPr>
          <a:xfrm>
            <a:off x="508542" y="709868"/>
            <a:ext cx="6732000" cy="4291650"/>
          </a:xfrm>
          <a:prstGeom prst="rect">
            <a:avLst/>
          </a:prstGeom>
          <a:ln>
            <a:solidFill>
              <a:schemeClr val="bg1">
                <a:lumMod val="75000"/>
              </a:schemeClr>
            </a:solidFill>
          </a:ln>
        </p:spPr>
      </p:pic>
    </p:spTree>
    <p:extLst>
      <p:ext uri="{BB962C8B-B14F-4D97-AF65-F5344CB8AC3E}">
        <p14:creationId xmlns:p14="http://schemas.microsoft.com/office/powerpoint/2010/main" val="5549099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71</a:t>
            </a:fld>
            <a:endParaRPr lang="fr-CA"/>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(4/6)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C4849EC2-234C-DCDD-5E68-A63E33D8E87A}"/>
              </a:ext>
            </a:extLst>
          </p:cNvPr>
          <p:cNvPicPr>
            <a:picLocks noChangeAspect="1"/>
          </p:cNvPicPr>
          <p:nvPr/>
        </p:nvPicPr>
        <p:blipFill>
          <a:blip r:embed="rId4"/>
          <a:stretch>
            <a:fillRect/>
          </a:stretch>
        </p:blipFill>
        <p:spPr>
          <a:xfrm>
            <a:off x="513018" y="709868"/>
            <a:ext cx="6732000" cy="4301000"/>
          </a:xfrm>
          <a:prstGeom prst="rect">
            <a:avLst/>
          </a:prstGeom>
          <a:ln>
            <a:solidFill>
              <a:schemeClr val="bg1">
                <a:lumMod val="75000"/>
              </a:schemeClr>
            </a:solidFill>
          </a:ln>
        </p:spPr>
      </p:pic>
    </p:spTree>
    <p:extLst>
      <p:ext uri="{BB962C8B-B14F-4D97-AF65-F5344CB8AC3E}">
        <p14:creationId xmlns:p14="http://schemas.microsoft.com/office/powerpoint/2010/main" val="12711271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72</a:t>
            </a:fld>
            <a:endParaRPr lang="fr-CA"/>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(5/6)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7B241A5B-E871-D119-DCF9-EDB604097506}"/>
              </a:ext>
            </a:extLst>
          </p:cNvPr>
          <p:cNvPicPr>
            <a:picLocks noChangeAspect="1"/>
          </p:cNvPicPr>
          <p:nvPr/>
        </p:nvPicPr>
        <p:blipFill>
          <a:blip r:embed="rId4"/>
          <a:stretch>
            <a:fillRect/>
          </a:stretch>
        </p:blipFill>
        <p:spPr>
          <a:xfrm>
            <a:off x="508128" y="704978"/>
            <a:ext cx="6734177" cy="4302000"/>
          </a:xfrm>
          <a:prstGeom prst="rect">
            <a:avLst/>
          </a:prstGeom>
          <a:ln>
            <a:solidFill>
              <a:schemeClr val="bg1">
                <a:lumMod val="75000"/>
              </a:schemeClr>
            </a:solidFill>
          </a:ln>
        </p:spPr>
      </p:pic>
    </p:spTree>
    <p:extLst>
      <p:ext uri="{BB962C8B-B14F-4D97-AF65-F5344CB8AC3E}">
        <p14:creationId xmlns:p14="http://schemas.microsoft.com/office/powerpoint/2010/main" val="1287777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73</a:t>
            </a:fld>
            <a:endParaRPr lang="fr-CA"/>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(6/6)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741E6DC5-1942-6C7E-12BE-32FC5A768BCE}"/>
              </a:ext>
            </a:extLst>
          </p:cNvPr>
          <p:cNvPicPr>
            <a:picLocks noChangeAspect="1"/>
          </p:cNvPicPr>
          <p:nvPr/>
        </p:nvPicPr>
        <p:blipFill>
          <a:blip r:embed="rId4"/>
          <a:stretch>
            <a:fillRect/>
          </a:stretch>
        </p:blipFill>
        <p:spPr>
          <a:xfrm>
            <a:off x="508128" y="704978"/>
            <a:ext cx="3302404" cy="4302000"/>
          </a:xfrm>
          <a:prstGeom prst="rect">
            <a:avLst/>
          </a:prstGeom>
          <a:ln>
            <a:solidFill>
              <a:schemeClr val="bg1">
                <a:lumMod val="75000"/>
              </a:schemeClr>
            </a:solidFill>
          </a:ln>
        </p:spPr>
      </p:pic>
    </p:spTree>
    <p:extLst>
      <p:ext uri="{BB962C8B-B14F-4D97-AF65-F5344CB8AC3E}">
        <p14:creationId xmlns:p14="http://schemas.microsoft.com/office/powerpoint/2010/main" val="370023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8</a:t>
            </a:fld>
            <a:endParaRPr lang="fr-CA"/>
          </a:p>
        </p:txBody>
      </p:sp>
      <p:sp>
        <p:nvSpPr>
          <p:cNvPr id="8" name="Rectangle 3">
            <a:extLst>
              <a:ext uri="{FF2B5EF4-FFF2-40B4-BE49-F238E27FC236}">
                <a16:creationId xmlns:a16="http://schemas.microsoft.com/office/drawing/2014/main" id="{2D0D13ED-C181-4C80-92D3-A6CA5AD662F5}"/>
              </a:ext>
            </a:extLst>
          </p:cNvPr>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Faits saillants (5/5) </a:t>
            </a:r>
          </a:p>
        </p:txBody>
      </p:sp>
      <p:sp>
        <p:nvSpPr>
          <p:cNvPr id="3" name="TextBox 4">
            <a:extLst>
              <a:ext uri="{FF2B5EF4-FFF2-40B4-BE49-F238E27FC236}">
                <a16:creationId xmlns:a16="http://schemas.microsoft.com/office/drawing/2014/main" id="{062FCBE3-2A5B-9B09-9B38-F7770CDEAC85}"/>
              </a:ext>
            </a:extLst>
          </p:cNvPr>
          <p:cNvSpPr txBox="1"/>
          <p:nvPr>
            <p:custDataLst>
              <p:tags r:id="rId3"/>
            </p:custDataLst>
          </p:nvPr>
        </p:nvSpPr>
        <p:spPr>
          <a:xfrm>
            <a:off x="540690" y="671583"/>
            <a:ext cx="7987732" cy="3323987"/>
          </a:xfrm>
          <a:prstGeom prst="rect">
            <a:avLst/>
          </a:prstGeom>
        </p:spPr>
        <p:txBody>
          <a:bodyPr vert="horz" wrap="square" lIns="0" tIns="0" rIns="0" bIns="0" rtlCol="0">
            <a:spAutoFit/>
          </a:bodyPr>
          <a:lstStyle/>
          <a:p>
            <a:pPr algn="just" defTabSz="966788">
              <a:spcBef>
                <a:spcPts val="1200"/>
              </a:spcBef>
              <a:buClr>
                <a:srgbClr val="F46C31"/>
              </a:buClr>
            </a:pPr>
            <a:r>
              <a:rPr lang="fr-CA" sz="1100" dirty="0">
                <a:solidFill>
                  <a:srgbClr val="F46C31"/>
                </a:solidFill>
                <a:latin typeface="+mn-lt"/>
              </a:rPr>
              <a:t>Développement durable et gestion environnementale</a:t>
            </a:r>
          </a:p>
          <a:p>
            <a:pPr marL="231775" indent="-231775" algn="just" defTabSz="966788">
              <a:spcBef>
                <a:spcPts val="600"/>
              </a:spcBef>
              <a:buClr>
                <a:srgbClr val="F46C31"/>
              </a:buClr>
              <a:buFont typeface="Wingdings 3" panose="05040102010807070707" pitchFamily="18" charset="2"/>
              <a:buChar char=""/>
            </a:pPr>
            <a:r>
              <a:rPr lang="fr-FR" sz="1100" b="0" dirty="0">
                <a:latin typeface="Calibri" panose="020F0502020204030204" pitchFamily="34" charset="0"/>
                <a:cs typeface="Calibri" panose="020F0502020204030204" pitchFamily="34" charset="0"/>
              </a:rPr>
              <a:t>Le </a:t>
            </a:r>
            <a:r>
              <a:rPr lang="fr-FR" sz="1100" dirty="0">
                <a:latin typeface="Calibri" panose="020F0502020204030204" pitchFamily="34" charset="0"/>
                <a:cs typeface="Calibri" panose="020F0502020204030204" pitchFamily="34" charset="0"/>
              </a:rPr>
              <a:t>concept de développement durable est globalement bien compris </a:t>
            </a:r>
            <a:r>
              <a:rPr lang="fr-FR" sz="1100" b="0" dirty="0">
                <a:latin typeface="Calibri" panose="020F0502020204030204" pitchFamily="34" charset="0"/>
                <a:cs typeface="Calibri" panose="020F0502020204030204" pitchFamily="34" charset="0"/>
              </a:rPr>
              <a:t>par les entreprises répondantes</a:t>
            </a:r>
            <a:r>
              <a:rPr lang="fr-CA" sz="1100" b="0" dirty="0">
                <a:latin typeface="+mn-lt"/>
                <a:cs typeface="Calibri" panose="020F0502020204030204" pitchFamily="34" charset="0"/>
              </a:rPr>
              <a:t>. </a:t>
            </a:r>
            <a:r>
              <a:rPr lang="fr-FR" sz="1100" b="0" dirty="0">
                <a:latin typeface="Calibri" panose="020F0502020204030204" pitchFamily="34" charset="0"/>
                <a:cs typeface="Calibri" panose="020F0502020204030204" pitchFamily="34" charset="0"/>
              </a:rPr>
              <a:t>Les trois quarts croient que la dimension économique, la dimension sociale ou la dimension environnementale est incluse dans ce concept; les deux tiers croient que les trois sont incluses.</a:t>
            </a:r>
            <a:endParaRPr lang="fr-CA" sz="1100" b="0" dirty="0">
              <a:latin typeface="+mn-lt"/>
              <a:cs typeface="Calibri" panose="020F0502020204030204" pitchFamily="34" charset="0"/>
            </a:endParaRPr>
          </a:p>
          <a:p>
            <a:pPr marL="231775" indent="-231775" algn="just" defTabSz="966788">
              <a:spcBef>
                <a:spcPts val="600"/>
              </a:spcBef>
              <a:buClr>
                <a:srgbClr val="F46C31"/>
              </a:buClr>
              <a:buFont typeface="Wingdings 3" panose="05040102010807070707" pitchFamily="18" charset="2"/>
              <a:buChar char=""/>
            </a:pPr>
            <a:r>
              <a:rPr lang="fr-CA" sz="1100" b="0" dirty="0">
                <a:latin typeface="Calibri" panose="020F0502020204030204" pitchFamily="34" charset="0"/>
                <a:cs typeface="Calibri" panose="020F0502020204030204" pitchFamily="34" charset="0"/>
              </a:rPr>
              <a:t>Les deux tiers des entreprises (64 %) ont pris des engagements en matière de réduction de leur empreinte environnementale, mais </a:t>
            </a:r>
            <a:r>
              <a:rPr lang="fr-CA" sz="1100" dirty="0">
                <a:latin typeface="Calibri" panose="020F0502020204030204" pitchFamily="34" charset="0"/>
                <a:cs typeface="Calibri" panose="020F0502020204030204" pitchFamily="34" charset="0"/>
              </a:rPr>
              <a:t>ces engagements comportent des cibles chiffrées chez seulement 6 % d’entre elles</a:t>
            </a:r>
            <a:r>
              <a:rPr lang="fr-CA" sz="1100" b="0" dirty="0">
                <a:latin typeface="+mn-lt"/>
                <a:cs typeface="Calibri" panose="020F0502020204030204" pitchFamily="34" charset="0"/>
              </a:rPr>
              <a:t>. Parmi celles n’ayant pas d’engagements, le tiers </a:t>
            </a:r>
            <a:r>
              <a:rPr lang="fr-CA" sz="1100" b="0" dirty="0">
                <a:latin typeface="Calibri" panose="020F0502020204030204" pitchFamily="34" charset="0"/>
                <a:cs typeface="Calibri" panose="020F0502020204030204" pitchFamily="34" charset="0"/>
              </a:rPr>
              <a:t>ont l’intention d’en prendre au cours des deux prochaines années.</a:t>
            </a:r>
          </a:p>
          <a:p>
            <a:pPr marL="231775" indent="-231775" algn="just" defTabSz="966788">
              <a:spcBef>
                <a:spcPts val="600"/>
              </a:spcBef>
              <a:buClr>
                <a:srgbClr val="F46C31"/>
              </a:buClr>
              <a:buFont typeface="Wingdings 3" panose="05040102010807070707" pitchFamily="18" charset="2"/>
              <a:buChar char=""/>
            </a:pPr>
            <a:r>
              <a:rPr lang="fr-CA" sz="1100" b="0" dirty="0">
                <a:latin typeface="Calibri" panose="020F0502020204030204" pitchFamily="34" charset="0"/>
                <a:cs typeface="Calibri" panose="020F0502020204030204" pitchFamily="34" charset="0"/>
              </a:rPr>
              <a:t>Chez seulement 27 % des répondants, leurs clients exigent d’eux un engagement ou des actions en matière de réduction de leur empreinte environnementale.</a:t>
            </a:r>
          </a:p>
          <a:p>
            <a:pPr marL="231775" indent="-231775" algn="just" defTabSz="966788">
              <a:spcBef>
                <a:spcPts val="600"/>
              </a:spcBef>
              <a:buClr>
                <a:srgbClr val="F46C31"/>
              </a:buClr>
              <a:buFont typeface="Wingdings 3" panose="05040102010807070707" pitchFamily="18" charset="2"/>
              <a:buChar char=""/>
            </a:pPr>
            <a:r>
              <a:rPr lang="fr-CA" sz="1100" b="0" dirty="0">
                <a:latin typeface="Calibri" panose="020F0502020204030204" pitchFamily="34" charset="0"/>
                <a:cs typeface="Calibri" panose="020F0502020204030204" pitchFamily="34" charset="0"/>
              </a:rPr>
              <a:t>Pour réduire leur empreinte environnementale, les aspects jugés les plus important par les répondants sont la </a:t>
            </a:r>
            <a:r>
              <a:rPr lang="fr-CA" sz="1100" dirty="0">
                <a:latin typeface="Calibri" panose="020F0502020204030204" pitchFamily="34" charset="0"/>
                <a:cs typeface="Calibri" panose="020F0502020204030204" pitchFamily="34" charset="0"/>
              </a:rPr>
              <a:t>g</a:t>
            </a:r>
            <a:r>
              <a:rPr lang="fr-CA" sz="1100" kern="1200" dirty="0">
                <a:solidFill>
                  <a:srgbClr val="222223"/>
                </a:solidFill>
                <a:latin typeface="Calibri" panose="020F0502020204030204" pitchFamily="34" charset="0"/>
                <a:ea typeface="+mn-ea"/>
                <a:cs typeface="Calibri" panose="020F0502020204030204" pitchFamily="34" charset="0"/>
              </a:rPr>
              <a:t>estion des matières résiduelles </a:t>
            </a:r>
            <a:r>
              <a:rPr lang="fr-CA" sz="1100" b="0" kern="1200" dirty="0">
                <a:solidFill>
                  <a:srgbClr val="222223"/>
                </a:solidFill>
                <a:latin typeface="Calibri" panose="020F0502020204030204" pitchFamily="34" charset="0"/>
                <a:ea typeface="+mn-ea"/>
                <a:cs typeface="Calibri" panose="020F0502020204030204" pitchFamily="34" charset="0"/>
              </a:rPr>
              <a:t>(moyenne de 8,2 sur 10), l’</a:t>
            </a:r>
            <a:r>
              <a:rPr lang="fr-CA" sz="1100" kern="1200" dirty="0">
                <a:solidFill>
                  <a:srgbClr val="222223"/>
                </a:solidFill>
                <a:latin typeface="Calibri" panose="020F0502020204030204" pitchFamily="34" charset="0"/>
                <a:ea typeface="+mn-ea"/>
                <a:cs typeface="Calibri" panose="020F0502020204030204" pitchFamily="34" charset="0"/>
              </a:rPr>
              <a:t>efficacité énergétique </a:t>
            </a:r>
            <a:r>
              <a:rPr lang="fr-CA" sz="1100" b="0" kern="1200" dirty="0">
                <a:solidFill>
                  <a:srgbClr val="222223"/>
                </a:solidFill>
                <a:latin typeface="Calibri" panose="020F0502020204030204" pitchFamily="34" charset="0"/>
                <a:ea typeface="+mn-ea"/>
                <a:cs typeface="Calibri" panose="020F0502020204030204" pitchFamily="34" charset="0"/>
              </a:rPr>
              <a:t>7,6 sur 10) et la </a:t>
            </a:r>
            <a:r>
              <a:rPr lang="fr-CA" sz="1100" kern="1200" dirty="0">
                <a:solidFill>
                  <a:srgbClr val="222223"/>
                </a:solidFill>
                <a:latin typeface="Calibri" panose="020F0502020204030204" pitchFamily="34" charset="0"/>
                <a:ea typeface="+mn-ea"/>
                <a:cs typeface="Calibri" panose="020F0502020204030204" pitchFamily="34" charset="0"/>
              </a:rPr>
              <a:t>gestion de l’eau </a:t>
            </a:r>
            <a:r>
              <a:rPr lang="fr-CA" sz="1100" b="0" kern="1200" dirty="0">
                <a:solidFill>
                  <a:srgbClr val="222223"/>
                </a:solidFill>
                <a:latin typeface="Calibri" panose="020F0502020204030204" pitchFamily="34" charset="0"/>
                <a:ea typeface="+mn-ea"/>
                <a:cs typeface="Calibri" panose="020F0502020204030204" pitchFamily="34" charset="0"/>
              </a:rPr>
              <a:t>(7,5 sur 10). </a:t>
            </a:r>
            <a:endParaRPr lang="fr-CA" sz="1100" b="0" dirty="0">
              <a:latin typeface="+mn-lt"/>
              <a:cs typeface="Calibri" panose="020F0502020204030204" pitchFamily="34" charset="0"/>
            </a:endParaRPr>
          </a:p>
          <a:p>
            <a:pPr algn="just" defTabSz="966788">
              <a:spcBef>
                <a:spcPts val="1200"/>
              </a:spcBef>
              <a:buClr>
                <a:srgbClr val="F46C31"/>
              </a:buClr>
            </a:pPr>
            <a:r>
              <a:rPr lang="fr-CA" sz="1100" dirty="0">
                <a:solidFill>
                  <a:srgbClr val="F46C31"/>
                </a:solidFill>
                <a:latin typeface="+mn-lt"/>
              </a:rPr>
              <a:t>Relève de la direction de l’entreprise</a:t>
            </a:r>
          </a:p>
          <a:p>
            <a:pPr marL="231775" indent="-231775" algn="just" defTabSz="966788">
              <a:spcBef>
                <a:spcPts val="600"/>
              </a:spcBef>
              <a:buClr>
                <a:srgbClr val="F46C31"/>
              </a:buClr>
              <a:buFont typeface="Wingdings 3" panose="05040102010807070707" pitchFamily="18" charset="2"/>
              <a:buChar char=""/>
            </a:pPr>
            <a:r>
              <a:rPr lang="fr-CA" sz="1100" b="0" dirty="0">
                <a:latin typeface="Calibri" panose="020F0502020204030204" pitchFamily="34" charset="0"/>
                <a:cs typeface="Calibri" panose="020F0502020204030204" pitchFamily="34" charset="0"/>
              </a:rPr>
              <a:t>Un peu plus d’un tiers des propriétaires répondants, </a:t>
            </a:r>
            <a:r>
              <a:rPr lang="fr-CA" sz="1100" dirty="0">
                <a:latin typeface="Calibri" panose="020F0502020204030204" pitchFamily="34" charset="0"/>
                <a:cs typeface="Calibri" panose="020F0502020204030204" pitchFamily="34" charset="0"/>
              </a:rPr>
              <a:t>35 %, prévoient quitter leur position de propriétaire de l'entreprise au cours des cinq prochaines années</a:t>
            </a:r>
            <a:r>
              <a:rPr lang="fr-CA" sz="1100" b="0" dirty="0">
                <a:solidFill>
                  <a:srgbClr val="222223"/>
                </a:solidFill>
                <a:latin typeface="+mn-lt"/>
                <a:cs typeface="Calibri" panose="020F0502020204030204" pitchFamily="34" charset="0"/>
              </a:rPr>
              <a:t>.</a:t>
            </a:r>
          </a:p>
          <a:p>
            <a:pPr marL="231775" indent="-231775" algn="just" defTabSz="966788">
              <a:spcBef>
                <a:spcPts val="600"/>
              </a:spcBef>
              <a:buClr>
                <a:srgbClr val="F46C31"/>
              </a:buClr>
              <a:buFont typeface="Wingdings 3" panose="05040102010807070707" pitchFamily="18" charset="2"/>
              <a:buChar char=""/>
            </a:pPr>
            <a:r>
              <a:rPr lang="fr-CA" sz="1100" b="0" dirty="0">
                <a:latin typeface="Calibri" panose="020F0502020204030204" pitchFamily="34" charset="0"/>
                <a:cs typeface="Calibri" panose="020F0502020204030204" pitchFamily="34" charset="0"/>
              </a:rPr>
              <a:t>Parmi ceux qui prévoient quitter, le </a:t>
            </a:r>
            <a:r>
              <a:rPr lang="fr-CA" sz="1100" dirty="0">
                <a:latin typeface="Calibri" panose="020F0502020204030204" pitchFamily="34" charset="0"/>
                <a:cs typeface="Calibri" panose="020F0502020204030204" pitchFamily="34" charset="0"/>
              </a:rPr>
              <a:t>processus de planification est généralement peu avancé</a:t>
            </a:r>
            <a:r>
              <a:rPr lang="fr-CA" sz="1100" b="0" dirty="0">
                <a:latin typeface="Calibri" panose="020F0502020204030204" pitchFamily="34" charset="0"/>
                <a:cs typeface="Calibri" panose="020F0502020204030204" pitchFamily="34" charset="0"/>
              </a:rPr>
              <a:t> </a:t>
            </a:r>
            <a:r>
              <a:rPr lang="fr-CA" sz="1100" b="0" dirty="0">
                <a:solidFill>
                  <a:srgbClr val="222223"/>
                </a:solidFill>
                <a:latin typeface="+mn-lt"/>
                <a:cs typeface="Calibri" panose="020F0502020204030204" pitchFamily="34" charset="0"/>
              </a:rPr>
              <a:t>: 49 % ont, au mieux, amorcé une réflexion et 25 % ont trouvé une relève.</a:t>
            </a:r>
          </a:p>
        </p:txBody>
      </p:sp>
    </p:spTree>
    <p:extLst>
      <p:ext uri="{BB962C8B-B14F-4D97-AF65-F5344CB8AC3E}">
        <p14:creationId xmlns:p14="http://schemas.microsoft.com/office/powerpoint/2010/main" val="41506265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B0DD142-2473-403E-AB61-7C150BFB1025}"/>
              </a:ext>
            </a:extLst>
          </p:cNvPr>
          <p:cNvPicPr>
            <a:picLocks noChangeAspect="1"/>
          </p:cNvPicPr>
          <p:nvPr>
            <p:custDataLst>
              <p:tags r:id="rId1"/>
            </p:custDataLst>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300000"/>
                    </a14:imgEffect>
                  </a14:imgLayer>
                </a14:imgProps>
              </a:ext>
            </a:extLst>
          </a:blip>
          <a:srcRect l="18219" r="32597"/>
          <a:stretch/>
        </p:blipFill>
        <p:spPr>
          <a:xfrm>
            <a:off x="2060575" y="0"/>
            <a:ext cx="7083425" cy="5143500"/>
          </a:xfrm>
          <a:prstGeom prst="rect">
            <a:avLst/>
          </a:prstGeom>
        </p:spPr>
      </p:pic>
      <p:sp>
        <p:nvSpPr>
          <p:cNvPr id="2" name="Forme libre 11">
            <a:extLst>
              <a:ext uri="{FF2B5EF4-FFF2-40B4-BE49-F238E27FC236}">
                <a16:creationId xmlns:a16="http://schemas.microsoft.com/office/drawing/2014/main" id="{64023C61-49A1-ACB7-7453-043F27473D2A}"/>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schemeClr val="bg1"/>
                </a:solidFill>
                <a:latin typeface="Trebuchet MS" panose="020B0603020202020204" pitchFamily="34" charset="0"/>
                <a:ea typeface="Cambria" panose="02040503050406030204" pitchFamily="18" charset="0"/>
                <a:cs typeface="Calibri" panose="020F0502020204030204" pitchFamily="34" charset="0"/>
              </a:rPr>
              <a:t>Objectifs et méthodologie</a:t>
            </a:r>
            <a:endParaRPr lang="fr-CA" sz="3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83926561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7"/>
</p:tagLst>
</file>

<file path=ppt/tags/tag106.xml><?xml version="1.0" encoding="utf-8"?>
<p:tagLst xmlns:a="http://schemas.openxmlformats.org/drawingml/2006/main" xmlns:r="http://schemas.openxmlformats.org/officeDocument/2006/relationships" xmlns:p="http://schemas.openxmlformats.org/presentationml/2006/main">
  <p:tag name="NUM" val="9"/>
</p:tagLst>
</file>

<file path=ppt/tags/tag107.xml><?xml version="1.0" encoding="utf-8"?>
<p:tagLst xmlns:a="http://schemas.openxmlformats.org/drawingml/2006/main" xmlns:r="http://schemas.openxmlformats.org/officeDocument/2006/relationships" xmlns:p="http://schemas.openxmlformats.org/presentationml/2006/main">
  <p:tag name="NUM" val="10"/>
</p:tagLst>
</file>

<file path=ppt/tags/tag108.xml><?xml version="1.0" encoding="utf-8"?>
<p:tagLst xmlns:a="http://schemas.openxmlformats.org/drawingml/2006/main" xmlns:r="http://schemas.openxmlformats.org/officeDocument/2006/relationships" xmlns:p="http://schemas.openxmlformats.org/presentationml/2006/main">
  <p:tag name="NUM" val="12"/>
</p:tagLst>
</file>

<file path=ppt/tags/tag109.xml><?xml version="1.0" encoding="utf-8"?>
<p:tagLst xmlns:a="http://schemas.openxmlformats.org/drawingml/2006/main" xmlns:r="http://schemas.openxmlformats.org/officeDocument/2006/relationships" xmlns:p="http://schemas.openxmlformats.org/presentationml/2006/main">
  <p:tag name="NUM" val="1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7"/>
</p:tagLst>
</file>

<file path=ppt/tags/tag111.xml><?xml version="1.0" encoding="utf-8"?>
<p:tagLst xmlns:a="http://schemas.openxmlformats.org/drawingml/2006/main" xmlns:r="http://schemas.openxmlformats.org/officeDocument/2006/relationships" xmlns:p="http://schemas.openxmlformats.org/presentationml/2006/main">
  <p:tag name="NUM" val="19"/>
</p:tagLst>
</file>

<file path=ppt/tags/tag112.xml><?xml version="1.0" encoding="utf-8"?>
<p:tagLst xmlns:a="http://schemas.openxmlformats.org/drawingml/2006/main" xmlns:r="http://schemas.openxmlformats.org/officeDocument/2006/relationships" xmlns:p="http://schemas.openxmlformats.org/presentationml/2006/main">
  <p:tag name="NUM" val="20"/>
</p:tagLst>
</file>

<file path=ppt/tags/tag113.xml><?xml version="1.0" encoding="utf-8"?>
<p:tagLst xmlns:a="http://schemas.openxmlformats.org/drawingml/2006/main" xmlns:r="http://schemas.openxmlformats.org/officeDocument/2006/relationships" xmlns:p="http://schemas.openxmlformats.org/presentationml/2006/main">
  <p:tag name="NUM" val="23"/>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5"/>
</p:tagLst>
</file>

<file path=ppt/tags/tag116.xml><?xml version="1.0" encoding="utf-8"?>
<p:tagLst xmlns:a="http://schemas.openxmlformats.org/drawingml/2006/main" xmlns:r="http://schemas.openxmlformats.org/officeDocument/2006/relationships" xmlns:p="http://schemas.openxmlformats.org/presentationml/2006/main">
  <p:tag name="NUM" val="9"/>
</p:tagLst>
</file>

<file path=ppt/tags/tag117.xml><?xml version="1.0" encoding="utf-8"?>
<p:tagLst xmlns:a="http://schemas.openxmlformats.org/drawingml/2006/main" xmlns:r="http://schemas.openxmlformats.org/officeDocument/2006/relationships" xmlns:p="http://schemas.openxmlformats.org/presentationml/2006/main">
  <p:tag name="NUM" val="20"/>
</p:tagLst>
</file>

<file path=ppt/tags/tag118.xml><?xml version="1.0" encoding="utf-8"?>
<p:tagLst xmlns:a="http://schemas.openxmlformats.org/drawingml/2006/main" xmlns:r="http://schemas.openxmlformats.org/officeDocument/2006/relationships" xmlns:p="http://schemas.openxmlformats.org/presentationml/2006/main">
  <p:tag name="NUM" val="2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6"/>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8"/>
</p:tagLst>
</file>

<file path=ppt/tags/tag127.xml><?xml version="1.0" encoding="utf-8"?>
<p:tagLst xmlns:a="http://schemas.openxmlformats.org/drawingml/2006/main" xmlns:r="http://schemas.openxmlformats.org/officeDocument/2006/relationships" xmlns:p="http://schemas.openxmlformats.org/presentationml/2006/main">
  <p:tag name="NUM" val="9"/>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7"/>
</p:tagLst>
</file>

<file path=ppt/tags/tag135.xml><?xml version="1.0" encoding="utf-8"?>
<p:tagLst xmlns:a="http://schemas.openxmlformats.org/drawingml/2006/main" xmlns:r="http://schemas.openxmlformats.org/officeDocument/2006/relationships" xmlns:p="http://schemas.openxmlformats.org/presentationml/2006/main">
  <p:tag name="NUM" val="17"/>
</p:tagLst>
</file>

<file path=ppt/tags/tag136.xml><?xml version="1.0" encoding="utf-8"?>
<p:tagLst xmlns:a="http://schemas.openxmlformats.org/drawingml/2006/main" xmlns:r="http://schemas.openxmlformats.org/officeDocument/2006/relationships" xmlns:p="http://schemas.openxmlformats.org/presentationml/2006/main">
  <p:tag name="NUM" val="17"/>
</p:tagLst>
</file>

<file path=ppt/tags/tag137.xml><?xml version="1.0" encoding="utf-8"?>
<p:tagLst xmlns:a="http://schemas.openxmlformats.org/drawingml/2006/main" xmlns:r="http://schemas.openxmlformats.org/officeDocument/2006/relationships" xmlns:p="http://schemas.openxmlformats.org/presentationml/2006/main">
  <p:tag name="NUM" val="20"/>
</p:tagLst>
</file>

<file path=ppt/tags/tag138.xml><?xml version="1.0" encoding="utf-8"?>
<p:tagLst xmlns:a="http://schemas.openxmlformats.org/drawingml/2006/main" xmlns:r="http://schemas.openxmlformats.org/officeDocument/2006/relationships" xmlns:p="http://schemas.openxmlformats.org/presentationml/2006/main">
  <p:tag name="NUM" val="20"/>
</p:tagLst>
</file>

<file path=ppt/tags/tag139.xml><?xml version="1.0" encoding="utf-8"?>
<p:tagLst xmlns:a="http://schemas.openxmlformats.org/drawingml/2006/main" xmlns:r="http://schemas.openxmlformats.org/officeDocument/2006/relationships" xmlns:p="http://schemas.openxmlformats.org/presentationml/2006/main">
  <p:tag name="NUM" val="20"/>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17"/>
</p:tagLst>
</file>

<file path=ppt/tags/tag143.xml><?xml version="1.0" encoding="utf-8"?>
<p:tagLst xmlns:a="http://schemas.openxmlformats.org/drawingml/2006/main" xmlns:r="http://schemas.openxmlformats.org/officeDocument/2006/relationships" xmlns:p="http://schemas.openxmlformats.org/presentationml/2006/main">
  <p:tag name="NUM" val="22"/>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4"/>
</p:tagLst>
</file>

<file path=ppt/tags/tag148.xml><?xml version="1.0" encoding="utf-8"?>
<p:tagLst xmlns:a="http://schemas.openxmlformats.org/drawingml/2006/main" xmlns:r="http://schemas.openxmlformats.org/officeDocument/2006/relationships" xmlns:p="http://schemas.openxmlformats.org/presentationml/2006/main">
  <p:tag name="NUM" val="5"/>
</p:tagLst>
</file>

<file path=ppt/tags/tag149.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7"/>
</p:tagLst>
</file>

<file path=ppt/tags/tag151.xml><?xml version="1.0" encoding="utf-8"?>
<p:tagLst xmlns:a="http://schemas.openxmlformats.org/drawingml/2006/main" xmlns:r="http://schemas.openxmlformats.org/officeDocument/2006/relationships" xmlns:p="http://schemas.openxmlformats.org/presentationml/2006/main">
  <p:tag name="NUM" val="8"/>
</p:tagLst>
</file>

<file path=ppt/tags/tag152.xml><?xml version="1.0" encoding="utf-8"?>
<p:tagLst xmlns:a="http://schemas.openxmlformats.org/drawingml/2006/main" xmlns:r="http://schemas.openxmlformats.org/officeDocument/2006/relationships" xmlns:p="http://schemas.openxmlformats.org/presentationml/2006/main">
  <p:tag name="NUM" val="9"/>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6"/>
</p:tagLst>
</file>

<file path=ppt/tags/tag158.xml><?xml version="1.0" encoding="utf-8"?>
<p:tagLst xmlns:a="http://schemas.openxmlformats.org/drawingml/2006/main" xmlns:r="http://schemas.openxmlformats.org/officeDocument/2006/relationships" xmlns:p="http://schemas.openxmlformats.org/presentationml/2006/main">
  <p:tag name="NUM" val="7"/>
</p:tagLst>
</file>

<file path=ppt/tags/tag159.xml><?xml version="1.0" encoding="utf-8"?>
<p:tagLst xmlns:a="http://schemas.openxmlformats.org/drawingml/2006/main" xmlns:r="http://schemas.openxmlformats.org/officeDocument/2006/relationships" xmlns:p="http://schemas.openxmlformats.org/presentationml/2006/main">
  <p:tag name="NUM" val="17"/>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17"/>
</p:tagLst>
</file>

<file path=ppt/tags/tag161.xml><?xml version="1.0" encoding="utf-8"?>
<p:tagLst xmlns:a="http://schemas.openxmlformats.org/drawingml/2006/main" xmlns:r="http://schemas.openxmlformats.org/officeDocument/2006/relationships" xmlns:p="http://schemas.openxmlformats.org/presentationml/2006/main">
  <p:tag name="NUM" val="20"/>
</p:tagLst>
</file>

<file path=ppt/tags/tag162.xml><?xml version="1.0" encoding="utf-8"?>
<p:tagLst xmlns:a="http://schemas.openxmlformats.org/drawingml/2006/main" xmlns:r="http://schemas.openxmlformats.org/officeDocument/2006/relationships" xmlns:p="http://schemas.openxmlformats.org/presentationml/2006/main">
  <p:tag name="NUM" val="20"/>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17"/>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20"/>
</p:tagLst>
</file>

<file path=ppt/tags/tag168.xml><?xml version="1.0" encoding="utf-8"?>
<p:tagLst xmlns:a="http://schemas.openxmlformats.org/drawingml/2006/main" xmlns:r="http://schemas.openxmlformats.org/officeDocument/2006/relationships" xmlns:p="http://schemas.openxmlformats.org/presentationml/2006/main">
  <p:tag name="NUM" val="20"/>
</p:tagLst>
</file>

<file path=ppt/tags/tag169.xml><?xml version="1.0" encoding="utf-8"?>
<p:tagLst xmlns:a="http://schemas.openxmlformats.org/drawingml/2006/main" xmlns:r="http://schemas.openxmlformats.org/officeDocument/2006/relationships" xmlns:p="http://schemas.openxmlformats.org/presentationml/2006/main">
  <p:tag name="NUM" val="2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3"/>
</p:tagLst>
</file>

<file path=ppt/tags/tag173.xml><?xml version="1.0" encoding="utf-8"?>
<p:tagLst xmlns:a="http://schemas.openxmlformats.org/drawingml/2006/main" xmlns:r="http://schemas.openxmlformats.org/officeDocument/2006/relationships" xmlns:p="http://schemas.openxmlformats.org/presentationml/2006/main">
  <p:tag name="NUM" val="4"/>
</p:tagLst>
</file>

<file path=ppt/tags/tag174.xml><?xml version="1.0" encoding="utf-8"?>
<p:tagLst xmlns:a="http://schemas.openxmlformats.org/drawingml/2006/main" xmlns:r="http://schemas.openxmlformats.org/officeDocument/2006/relationships" xmlns:p="http://schemas.openxmlformats.org/presentationml/2006/main">
  <p:tag name="NUM" val="5"/>
</p:tagLst>
</file>

<file path=ppt/tags/tag175.xml><?xml version="1.0" encoding="utf-8"?>
<p:tagLst xmlns:a="http://schemas.openxmlformats.org/drawingml/2006/main" xmlns:r="http://schemas.openxmlformats.org/officeDocument/2006/relationships" xmlns:p="http://schemas.openxmlformats.org/presentationml/2006/main">
  <p:tag name="NUM" val="6"/>
</p:tagLst>
</file>

<file path=ppt/tags/tag176.xml><?xml version="1.0" encoding="utf-8"?>
<p:tagLst xmlns:a="http://schemas.openxmlformats.org/drawingml/2006/main" xmlns:r="http://schemas.openxmlformats.org/officeDocument/2006/relationships" xmlns:p="http://schemas.openxmlformats.org/presentationml/2006/main">
  <p:tag name="NUM" val="7"/>
</p:tagLst>
</file>

<file path=ppt/tags/tag177.xml><?xml version="1.0" encoding="utf-8"?>
<p:tagLst xmlns:a="http://schemas.openxmlformats.org/drawingml/2006/main" xmlns:r="http://schemas.openxmlformats.org/officeDocument/2006/relationships" xmlns:p="http://schemas.openxmlformats.org/presentationml/2006/main">
  <p:tag name="NUM" val="8"/>
</p:tagLst>
</file>

<file path=ppt/tags/tag178.xml><?xml version="1.0" encoding="utf-8"?>
<p:tagLst xmlns:a="http://schemas.openxmlformats.org/drawingml/2006/main" xmlns:r="http://schemas.openxmlformats.org/officeDocument/2006/relationships" xmlns:p="http://schemas.openxmlformats.org/presentationml/2006/main">
  <p:tag name="NUM" val="9"/>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7"/>
</p:tagLst>
</file>

<file path=ppt/tags/tag188.xml><?xml version="1.0" encoding="utf-8"?>
<p:tagLst xmlns:a="http://schemas.openxmlformats.org/drawingml/2006/main" xmlns:r="http://schemas.openxmlformats.org/officeDocument/2006/relationships" xmlns:p="http://schemas.openxmlformats.org/presentationml/2006/main">
  <p:tag name="NUM" val="17"/>
</p:tagLst>
</file>

<file path=ppt/tags/tag189.xml><?xml version="1.0" encoding="utf-8"?>
<p:tagLst xmlns:a="http://schemas.openxmlformats.org/drawingml/2006/main" xmlns:r="http://schemas.openxmlformats.org/officeDocument/2006/relationships" xmlns:p="http://schemas.openxmlformats.org/presentationml/2006/main">
  <p:tag name="NUM" val="17"/>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17"/>
</p:tagLst>
</file>

<file path=ppt/tags/tag191.xml><?xml version="1.0" encoding="utf-8"?>
<p:tagLst xmlns:a="http://schemas.openxmlformats.org/drawingml/2006/main" xmlns:r="http://schemas.openxmlformats.org/officeDocument/2006/relationships" xmlns:p="http://schemas.openxmlformats.org/presentationml/2006/main">
  <p:tag name="NUM" val="20"/>
</p:tagLst>
</file>

<file path=ppt/tags/tag192.xml><?xml version="1.0" encoding="utf-8"?>
<p:tagLst xmlns:a="http://schemas.openxmlformats.org/drawingml/2006/main" xmlns:r="http://schemas.openxmlformats.org/officeDocument/2006/relationships" xmlns:p="http://schemas.openxmlformats.org/presentationml/2006/main">
  <p:tag name="NUM" val="20"/>
</p:tagLst>
</file>

<file path=ppt/tags/tag193.xml><?xml version="1.0" encoding="utf-8"?>
<p:tagLst xmlns:a="http://schemas.openxmlformats.org/drawingml/2006/main" xmlns:r="http://schemas.openxmlformats.org/officeDocument/2006/relationships" xmlns:p="http://schemas.openxmlformats.org/presentationml/2006/main">
  <p:tag name="NUM" val="20"/>
</p:tagLst>
</file>

<file path=ppt/tags/tag194.xml><?xml version="1.0" encoding="utf-8"?>
<p:tagLst xmlns:a="http://schemas.openxmlformats.org/drawingml/2006/main" xmlns:r="http://schemas.openxmlformats.org/officeDocument/2006/relationships" xmlns:p="http://schemas.openxmlformats.org/presentationml/2006/main">
  <p:tag name="NUM" val="20"/>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5"/>
</p:tagLst>
</file>

<file path=ppt/tags/tag197.xml><?xml version="1.0" encoding="utf-8"?>
<p:tagLst xmlns:a="http://schemas.openxmlformats.org/drawingml/2006/main" xmlns:r="http://schemas.openxmlformats.org/officeDocument/2006/relationships" xmlns:p="http://schemas.openxmlformats.org/presentationml/2006/main">
  <p:tag name="NUM" val="20"/>
</p:tagLst>
</file>

<file path=ppt/tags/tag198.xml><?xml version="1.0" encoding="utf-8"?>
<p:tagLst xmlns:a="http://schemas.openxmlformats.org/drawingml/2006/main" xmlns:r="http://schemas.openxmlformats.org/officeDocument/2006/relationships" xmlns:p="http://schemas.openxmlformats.org/presentationml/2006/main">
  <p:tag name="NUM" val="17"/>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20"/>
</p:tagLst>
</file>

<file path=ppt/tags/tag201.xml><?xml version="1.0" encoding="utf-8"?>
<p:tagLst xmlns:a="http://schemas.openxmlformats.org/drawingml/2006/main" xmlns:r="http://schemas.openxmlformats.org/officeDocument/2006/relationships" xmlns:p="http://schemas.openxmlformats.org/presentationml/2006/main">
  <p:tag name="NUM" val="20"/>
</p:tagLst>
</file>

<file path=ppt/tags/tag202.xml><?xml version="1.0" encoding="utf-8"?>
<p:tagLst xmlns:a="http://schemas.openxmlformats.org/drawingml/2006/main" xmlns:r="http://schemas.openxmlformats.org/officeDocument/2006/relationships" xmlns:p="http://schemas.openxmlformats.org/presentationml/2006/main">
  <p:tag name="NUM" val="17"/>
</p:tagLst>
</file>

<file path=ppt/tags/tag203.xml><?xml version="1.0" encoding="utf-8"?>
<p:tagLst xmlns:a="http://schemas.openxmlformats.org/drawingml/2006/main" xmlns:r="http://schemas.openxmlformats.org/officeDocument/2006/relationships" xmlns:p="http://schemas.openxmlformats.org/presentationml/2006/main">
  <p:tag name="NUM" val="17"/>
</p:tagLst>
</file>

<file path=ppt/tags/tag204.xml><?xml version="1.0" encoding="utf-8"?>
<p:tagLst xmlns:a="http://schemas.openxmlformats.org/drawingml/2006/main" xmlns:r="http://schemas.openxmlformats.org/officeDocument/2006/relationships" xmlns:p="http://schemas.openxmlformats.org/presentationml/2006/main">
  <p:tag name="NUM" val="17"/>
</p:tagLst>
</file>

<file path=ppt/tags/tag205.xml><?xml version="1.0" encoding="utf-8"?>
<p:tagLst xmlns:a="http://schemas.openxmlformats.org/drawingml/2006/main" xmlns:r="http://schemas.openxmlformats.org/officeDocument/2006/relationships" xmlns:p="http://schemas.openxmlformats.org/presentationml/2006/main">
  <p:tag name="NUM" val="17"/>
</p:tagLst>
</file>

<file path=ppt/tags/tag206.xml><?xml version="1.0" encoding="utf-8"?>
<p:tagLst xmlns:a="http://schemas.openxmlformats.org/drawingml/2006/main" xmlns:r="http://schemas.openxmlformats.org/officeDocument/2006/relationships" xmlns:p="http://schemas.openxmlformats.org/presentationml/2006/main">
  <p:tag name="NUM" val="20"/>
</p:tagLst>
</file>

<file path=ppt/tags/tag207.xml><?xml version="1.0" encoding="utf-8"?>
<p:tagLst xmlns:a="http://schemas.openxmlformats.org/drawingml/2006/main" xmlns:r="http://schemas.openxmlformats.org/officeDocument/2006/relationships" xmlns:p="http://schemas.openxmlformats.org/presentationml/2006/main">
  <p:tag name="NUM" val="22"/>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3"/>
</p:tagLst>
</file>

<file path=ppt/tags/tag213.xml><?xml version="1.0" encoding="utf-8"?>
<p:tagLst xmlns:a="http://schemas.openxmlformats.org/drawingml/2006/main" xmlns:r="http://schemas.openxmlformats.org/officeDocument/2006/relationships" xmlns:p="http://schemas.openxmlformats.org/presentationml/2006/main">
  <p:tag name="NUM" val="5"/>
</p:tagLst>
</file>

<file path=ppt/tags/tag214.xml><?xml version="1.0" encoding="utf-8"?>
<p:tagLst xmlns:a="http://schemas.openxmlformats.org/drawingml/2006/main" xmlns:r="http://schemas.openxmlformats.org/officeDocument/2006/relationships" xmlns:p="http://schemas.openxmlformats.org/presentationml/2006/main">
  <p:tag name="NUM" val="6"/>
</p:tagLst>
</file>

<file path=ppt/tags/tag215.xml><?xml version="1.0" encoding="utf-8"?>
<p:tagLst xmlns:a="http://schemas.openxmlformats.org/drawingml/2006/main" xmlns:r="http://schemas.openxmlformats.org/officeDocument/2006/relationships" xmlns:p="http://schemas.openxmlformats.org/presentationml/2006/main">
  <p:tag name="NUM" val="11"/>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4"/>
</p:tagLst>
</file>

<file path=ppt/tags/tag218.xml><?xml version="1.0" encoding="utf-8"?>
<p:tagLst xmlns:a="http://schemas.openxmlformats.org/drawingml/2006/main" xmlns:r="http://schemas.openxmlformats.org/officeDocument/2006/relationships" xmlns:p="http://schemas.openxmlformats.org/presentationml/2006/main">
  <p:tag name="NUM" val="5"/>
</p:tagLst>
</file>

<file path=ppt/tags/tag219.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4"/>
</p:tagLst>
</file>

<file path=ppt/tags/tag222.xml><?xml version="1.0" encoding="utf-8"?>
<p:tagLst xmlns:a="http://schemas.openxmlformats.org/drawingml/2006/main" xmlns:r="http://schemas.openxmlformats.org/officeDocument/2006/relationships" xmlns:p="http://schemas.openxmlformats.org/presentationml/2006/main">
  <p:tag name="NUM" val="4"/>
</p:tagLst>
</file>

<file path=ppt/tags/tag223.xml><?xml version="1.0" encoding="utf-8"?>
<p:tagLst xmlns:a="http://schemas.openxmlformats.org/drawingml/2006/main" xmlns:r="http://schemas.openxmlformats.org/officeDocument/2006/relationships" xmlns:p="http://schemas.openxmlformats.org/presentationml/2006/main">
  <p:tag name="NUM" val="1"/>
</p:tagLst>
</file>

<file path=ppt/tags/tag224.xml><?xml version="1.0" encoding="utf-8"?>
<p:tagLst xmlns:a="http://schemas.openxmlformats.org/drawingml/2006/main" xmlns:r="http://schemas.openxmlformats.org/officeDocument/2006/relationships" xmlns:p="http://schemas.openxmlformats.org/presentationml/2006/main">
  <p:tag name="NUM" val="3"/>
</p:tagLst>
</file>

<file path=ppt/tags/tag225.xml><?xml version="1.0" encoding="utf-8"?>
<p:tagLst xmlns:a="http://schemas.openxmlformats.org/drawingml/2006/main" xmlns:r="http://schemas.openxmlformats.org/officeDocument/2006/relationships" xmlns:p="http://schemas.openxmlformats.org/presentationml/2006/main">
  <p:tag name="NUM" val="3"/>
</p:tagLst>
</file>

<file path=ppt/tags/tag226.xml><?xml version="1.0" encoding="utf-8"?>
<p:tagLst xmlns:a="http://schemas.openxmlformats.org/drawingml/2006/main" xmlns:r="http://schemas.openxmlformats.org/officeDocument/2006/relationships" xmlns:p="http://schemas.openxmlformats.org/presentationml/2006/main">
  <p:tag name="NUM" val="2"/>
</p:tagLst>
</file>

<file path=ppt/tags/tag227.xml><?xml version="1.0" encoding="utf-8"?>
<p:tagLst xmlns:a="http://schemas.openxmlformats.org/drawingml/2006/main" xmlns:r="http://schemas.openxmlformats.org/officeDocument/2006/relationships" xmlns:p="http://schemas.openxmlformats.org/presentationml/2006/main">
  <p:tag name="NUM" val="4"/>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3"/>
</p:tagLst>
</file>

<file path=ppt/tags/tag231.xml><?xml version="1.0" encoding="utf-8"?>
<p:tagLst xmlns:a="http://schemas.openxmlformats.org/drawingml/2006/main" xmlns:r="http://schemas.openxmlformats.org/officeDocument/2006/relationships" xmlns:p="http://schemas.openxmlformats.org/presentationml/2006/main">
  <p:tag name="NUM" val="4"/>
</p:tagLst>
</file>

<file path=ppt/tags/tag232.xml><?xml version="1.0" encoding="utf-8"?>
<p:tagLst xmlns:a="http://schemas.openxmlformats.org/drawingml/2006/main" xmlns:r="http://schemas.openxmlformats.org/officeDocument/2006/relationships" xmlns:p="http://schemas.openxmlformats.org/presentationml/2006/main">
  <p:tag name="NUM" val="5"/>
</p:tagLst>
</file>

<file path=ppt/tags/tag233.xml><?xml version="1.0" encoding="utf-8"?>
<p:tagLst xmlns:a="http://schemas.openxmlformats.org/drawingml/2006/main" xmlns:r="http://schemas.openxmlformats.org/officeDocument/2006/relationships" xmlns:p="http://schemas.openxmlformats.org/presentationml/2006/main">
  <p:tag name="NUM" val="6"/>
</p:tagLst>
</file>

<file path=ppt/tags/tag234.xml><?xml version="1.0" encoding="utf-8"?>
<p:tagLst xmlns:a="http://schemas.openxmlformats.org/drawingml/2006/main" xmlns:r="http://schemas.openxmlformats.org/officeDocument/2006/relationships" xmlns:p="http://schemas.openxmlformats.org/presentationml/2006/main">
  <p:tag name="NUM" val="7"/>
</p:tagLst>
</file>

<file path=ppt/tags/tag235.xml><?xml version="1.0" encoding="utf-8"?>
<p:tagLst xmlns:a="http://schemas.openxmlformats.org/drawingml/2006/main" xmlns:r="http://schemas.openxmlformats.org/officeDocument/2006/relationships" xmlns:p="http://schemas.openxmlformats.org/presentationml/2006/main">
  <p:tag name="NUM" val="8"/>
</p:tagLst>
</file>

<file path=ppt/tags/tag236.xml><?xml version="1.0" encoding="utf-8"?>
<p:tagLst xmlns:a="http://schemas.openxmlformats.org/drawingml/2006/main" xmlns:r="http://schemas.openxmlformats.org/officeDocument/2006/relationships" xmlns:p="http://schemas.openxmlformats.org/presentationml/2006/main">
  <p:tag name="NUM" val="9"/>
</p:tagLst>
</file>

<file path=ppt/tags/tag237.xml><?xml version="1.0" encoding="utf-8"?>
<p:tagLst xmlns:a="http://schemas.openxmlformats.org/drawingml/2006/main" xmlns:r="http://schemas.openxmlformats.org/officeDocument/2006/relationships" xmlns:p="http://schemas.openxmlformats.org/presentationml/2006/main">
  <p:tag name="NUM" val="4"/>
</p:tagLst>
</file>

<file path=ppt/tags/tag238.xml><?xml version="1.0" encoding="utf-8"?>
<p:tagLst xmlns:a="http://schemas.openxmlformats.org/drawingml/2006/main" xmlns:r="http://schemas.openxmlformats.org/officeDocument/2006/relationships" xmlns:p="http://schemas.openxmlformats.org/presentationml/2006/main">
  <p:tag name="NUM" val="4"/>
</p:tagLst>
</file>

<file path=ppt/tags/tag239.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4"/>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2"/>
</p:tagLst>
</file>

<file path=ppt/tags/tag244.xml><?xml version="1.0" encoding="utf-8"?>
<p:tagLst xmlns:a="http://schemas.openxmlformats.org/drawingml/2006/main" xmlns:r="http://schemas.openxmlformats.org/officeDocument/2006/relationships" xmlns:p="http://schemas.openxmlformats.org/presentationml/2006/main">
  <p:tag name="NUM" val="3"/>
</p:tagLst>
</file>

<file path=ppt/tags/tag245.xml><?xml version="1.0" encoding="utf-8"?>
<p:tagLst xmlns:a="http://schemas.openxmlformats.org/drawingml/2006/main" xmlns:r="http://schemas.openxmlformats.org/officeDocument/2006/relationships" xmlns:p="http://schemas.openxmlformats.org/presentationml/2006/main">
  <p:tag name="NUM" val="4"/>
</p:tagLst>
</file>

<file path=ppt/tags/tag246.xml><?xml version="1.0" encoding="utf-8"?>
<p:tagLst xmlns:a="http://schemas.openxmlformats.org/drawingml/2006/main" xmlns:r="http://schemas.openxmlformats.org/officeDocument/2006/relationships" xmlns:p="http://schemas.openxmlformats.org/presentationml/2006/main">
  <p:tag name="NUM" val="5"/>
</p:tagLst>
</file>

<file path=ppt/tags/tag247.xml><?xml version="1.0" encoding="utf-8"?>
<p:tagLst xmlns:a="http://schemas.openxmlformats.org/drawingml/2006/main" xmlns:r="http://schemas.openxmlformats.org/officeDocument/2006/relationships" xmlns:p="http://schemas.openxmlformats.org/presentationml/2006/main">
  <p:tag name="NUM" val="11"/>
</p:tagLst>
</file>

<file path=ppt/tags/tag248.xml><?xml version="1.0" encoding="utf-8"?>
<p:tagLst xmlns:a="http://schemas.openxmlformats.org/drawingml/2006/main" xmlns:r="http://schemas.openxmlformats.org/officeDocument/2006/relationships" xmlns:p="http://schemas.openxmlformats.org/presentationml/2006/main">
  <p:tag name="NUM" val="5"/>
</p:tagLst>
</file>

<file path=ppt/tags/tag249.xml><?xml version="1.0" encoding="utf-8"?>
<p:tagLst xmlns:a="http://schemas.openxmlformats.org/drawingml/2006/main" xmlns:r="http://schemas.openxmlformats.org/officeDocument/2006/relationships" xmlns:p="http://schemas.openxmlformats.org/presentationml/2006/main">
  <p:tag name="NUM" val="1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50.xml><?xml version="1.0" encoding="utf-8"?>
<p:tagLst xmlns:a="http://schemas.openxmlformats.org/drawingml/2006/main" xmlns:r="http://schemas.openxmlformats.org/officeDocument/2006/relationships" xmlns:p="http://schemas.openxmlformats.org/presentationml/2006/main">
  <p:tag name="NUM" val="11"/>
</p:tagLst>
</file>

<file path=ppt/tags/tag251.xml><?xml version="1.0" encoding="utf-8"?>
<p:tagLst xmlns:a="http://schemas.openxmlformats.org/drawingml/2006/main" xmlns:r="http://schemas.openxmlformats.org/officeDocument/2006/relationships" xmlns:p="http://schemas.openxmlformats.org/presentationml/2006/main">
  <p:tag name="NUM" val="11"/>
</p:tagLst>
</file>

<file path=ppt/tags/tag252.xml><?xml version="1.0" encoding="utf-8"?>
<p:tagLst xmlns:a="http://schemas.openxmlformats.org/drawingml/2006/main" xmlns:r="http://schemas.openxmlformats.org/officeDocument/2006/relationships" xmlns:p="http://schemas.openxmlformats.org/presentationml/2006/main">
  <p:tag name="NUM" val="11"/>
</p:tagLst>
</file>

<file path=ppt/tags/tag253.xml><?xml version="1.0" encoding="utf-8"?>
<p:tagLst xmlns:a="http://schemas.openxmlformats.org/drawingml/2006/main" xmlns:r="http://schemas.openxmlformats.org/officeDocument/2006/relationships" xmlns:p="http://schemas.openxmlformats.org/presentationml/2006/main">
  <p:tag name="NUM" val="5"/>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5"/>
</p:tagLst>
</file>

<file path=ppt/tags/tag256.xml><?xml version="1.0" encoding="utf-8"?>
<p:tagLst xmlns:a="http://schemas.openxmlformats.org/drawingml/2006/main" xmlns:r="http://schemas.openxmlformats.org/officeDocument/2006/relationships" xmlns:p="http://schemas.openxmlformats.org/presentationml/2006/main">
  <p:tag name="NUM" val="2"/>
</p:tagLst>
</file>

<file path=ppt/tags/tag257.xml><?xml version="1.0" encoding="utf-8"?>
<p:tagLst xmlns:a="http://schemas.openxmlformats.org/drawingml/2006/main" xmlns:r="http://schemas.openxmlformats.org/officeDocument/2006/relationships" xmlns:p="http://schemas.openxmlformats.org/presentationml/2006/main">
  <p:tag name="NUM" val="3"/>
</p:tagLst>
</file>

<file path=ppt/tags/tag258.xml><?xml version="1.0" encoding="utf-8"?>
<p:tagLst xmlns:a="http://schemas.openxmlformats.org/drawingml/2006/main" xmlns:r="http://schemas.openxmlformats.org/officeDocument/2006/relationships" xmlns:p="http://schemas.openxmlformats.org/presentationml/2006/main">
  <p:tag name="NUM" val="4"/>
</p:tagLst>
</file>

<file path=ppt/tags/tag259.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4"/>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6"/>
</p:tagLst>
</file>

<file path=ppt/tags/tag269.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6"/>
</p:tagLst>
</file>

<file path=ppt/tags/tag271.xml><?xml version="1.0" encoding="utf-8"?>
<p:tagLst xmlns:a="http://schemas.openxmlformats.org/drawingml/2006/main" xmlns:r="http://schemas.openxmlformats.org/officeDocument/2006/relationships" xmlns:p="http://schemas.openxmlformats.org/presentationml/2006/main">
  <p:tag name="NUM" val="2"/>
</p:tagLst>
</file>

<file path=ppt/tags/tag272.xml><?xml version="1.0" encoding="utf-8"?>
<p:tagLst xmlns:a="http://schemas.openxmlformats.org/drawingml/2006/main" xmlns:r="http://schemas.openxmlformats.org/officeDocument/2006/relationships" xmlns:p="http://schemas.openxmlformats.org/presentationml/2006/main">
  <p:tag name="NUM" val="6"/>
</p:tagLst>
</file>

<file path=ppt/tags/tag273.xml><?xml version="1.0" encoding="utf-8"?>
<p:tagLst xmlns:a="http://schemas.openxmlformats.org/drawingml/2006/main" xmlns:r="http://schemas.openxmlformats.org/officeDocument/2006/relationships" xmlns:p="http://schemas.openxmlformats.org/presentationml/2006/main">
  <p:tag name="NUM" val="6"/>
</p:tagLst>
</file>

<file path=ppt/tags/tag274.xml><?xml version="1.0" encoding="utf-8"?>
<p:tagLst xmlns:a="http://schemas.openxmlformats.org/drawingml/2006/main" xmlns:r="http://schemas.openxmlformats.org/officeDocument/2006/relationships" xmlns:p="http://schemas.openxmlformats.org/presentationml/2006/main">
  <p:tag name="NUM" val="4"/>
</p:tagLst>
</file>

<file path=ppt/tags/tag275.xml><?xml version="1.0" encoding="utf-8"?>
<p:tagLst xmlns:a="http://schemas.openxmlformats.org/drawingml/2006/main" xmlns:r="http://schemas.openxmlformats.org/officeDocument/2006/relationships" xmlns:p="http://schemas.openxmlformats.org/presentationml/2006/main">
  <p:tag name="NUM" val="1"/>
</p:tagLst>
</file>

<file path=ppt/tags/tag276.xml><?xml version="1.0" encoding="utf-8"?>
<p:tagLst xmlns:a="http://schemas.openxmlformats.org/drawingml/2006/main" xmlns:r="http://schemas.openxmlformats.org/officeDocument/2006/relationships" xmlns:p="http://schemas.openxmlformats.org/presentationml/2006/main">
  <p:tag name="NUM" val="4"/>
</p:tagLst>
</file>

<file path=ppt/tags/tag277.xml><?xml version="1.0" encoding="utf-8"?>
<p:tagLst xmlns:a="http://schemas.openxmlformats.org/drawingml/2006/main" xmlns:r="http://schemas.openxmlformats.org/officeDocument/2006/relationships" xmlns:p="http://schemas.openxmlformats.org/presentationml/2006/main">
  <p:tag name="NUM" val="5"/>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3"/>
</p:tagLst>
</file>

<file path=ppt/tags/tag281.xml><?xml version="1.0" encoding="utf-8"?>
<p:tagLst xmlns:a="http://schemas.openxmlformats.org/drawingml/2006/main" xmlns:r="http://schemas.openxmlformats.org/officeDocument/2006/relationships" xmlns:p="http://schemas.openxmlformats.org/presentationml/2006/main">
  <p:tag name="NUM" val="2"/>
</p:tagLst>
</file>

<file path=ppt/tags/tag282.xml><?xml version="1.0" encoding="utf-8"?>
<p:tagLst xmlns:a="http://schemas.openxmlformats.org/drawingml/2006/main" xmlns:r="http://schemas.openxmlformats.org/officeDocument/2006/relationships" xmlns:p="http://schemas.openxmlformats.org/presentationml/2006/main">
  <p:tag name="NUM" val="4"/>
</p:tagLst>
</file>

<file path=ppt/tags/tag283.xml><?xml version="1.0" encoding="utf-8"?>
<p:tagLst xmlns:a="http://schemas.openxmlformats.org/drawingml/2006/main" xmlns:r="http://schemas.openxmlformats.org/officeDocument/2006/relationships" xmlns:p="http://schemas.openxmlformats.org/presentationml/2006/main">
  <p:tag name="NUM" val="4"/>
</p:tagLst>
</file>

<file path=ppt/tags/tag284.xml><?xml version="1.0" encoding="utf-8"?>
<p:tagLst xmlns:a="http://schemas.openxmlformats.org/drawingml/2006/main" xmlns:r="http://schemas.openxmlformats.org/officeDocument/2006/relationships" xmlns:p="http://schemas.openxmlformats.org/presentationml/2006/main">
  <p:tag name="NUM" val="4"/>
</p:tagLst>
</file>

<file path=ppt/tags/tag285.xml><?xml version="1.0" encoding="utf-8"?>
<p:tagLst xmlns:a="http://schemas.openxmlformats.org/drawingml/2006/main" xmlns:r="http://schemas.openxmlformats.org/officeDocument/2006/relationships" xmlns:p="http://schemas.openxmlformats.org/presentationml/2006/main">
  <p:tag name="NUM" val="4"/>
</p:tagLst>
</file>

<file path=ppt/tags/tag286.xml><?xml version="1.0" encoding="utf-8"?>
<p:tagLst xmlns:a="http://schemas.openxmlformats.org/drawingml/2006/main" xmlns:r="http://schemas.openxmlformats.org/officeDocument/2006/relationships" xmlns:p="http://schemas.openxmlformats.org/presentationml/2006/main">
  <p:tag name="NUM" val="4"/>
</p:tagLst>
</file>

<file path=ppt/tags/tag287.xml><?xml version="1.0" encoding="utf-8"?>
<p:tagLst xmlns:a="http://schemas.openxmlformats.org/drawingml/2006/main" xmlns:r="http://schemas.openxmlformats.org/officeDocument/2006/relationships" xmlns:p="http://schemas.openxmlformats.org/presentationml/2006/main">
  <p:tag name="NUM" val="1"/>
</p:tagLst>
</file>

<file path=ppt/tags/tag288.xml><?xml version="1.0" encoding="utf-8"?>
<p:tagLst xmlns:a="http://schemas.openxmlformats.org/drawingml/2006/main" xmlns:r="http://schemas.openxmlformats.org/officeDocument/2006/relationships" xmlns:p="http://schemas.openxmlformats.org/presentationml/2006/main">
  <p:tag name="NUM" val="4"/>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290.xml><?xml version="1.0" encoding="utf-8"?>
<p:tagLst xmlns:a="http://schemas.openxmlformats.org/drawingml/2006/main" xmlns:r="http://schemas.openxmlformats.org/officeDocument/2006/relationships" xmlns:p="http://schemas.openxmlformats.org/presentationml/2006/main">
  <p:tag name="NUM" val="1"/>
</p:tagLst>
</file>

<file path=ppt/tags/tag291.xml><?xml version="1.0" encoding="utf-8"?>
<p:tagLst xmlns:a="http://schemas.openxmlformats.org/drawingml/2006/main" xmlns:r="http://schemas.openxmlformats.org/officeDocument/2006/relationships" xmlns:p="http://schemas.openxmlformats.org/presentationml/2006/main">
  <p:tag name="NUM" val="4"/>
</p:tagLst>
</file>

<file path=ppt/tags/tag292.xml><?xml version="1.0" encoding="utf-8"?>
<p:tagLst xmlns:a="http://schemas.openxmlformats.org/drawingml/2006/main" xmlns:r="http://schemas.openxmlformats.org/officeDocument/2006/relationships" xmlns:p="http://schemas.openxmlformats.org/presentationml/2006/main">
  <p:tag name="NUM" val="11"/>
</p:tagLst>
</file>

<file path=ppt/tags/tag293.xml><?xml version="1.0" encoding="utf-8"?>
<p:tagLst xmlns:a="http://schemas.openxmlformats.org/drawingml/2006/main" xmlns:r="http://schemas.openxmlformats.org/officeDocument/2006/relationships" xmlns:p="http://schemas.openxmlformats.org/presentationml/2006/main">
  <p:tag name="NUM" val="3"/>
</p:tagLst>
</file>

<file path=ppt/tags/tag294.xml><?xml version="1.0" encoding="utf-8"?>
<p:tagLst xmlns:a="http://schemas.openxmlformats.org/drawingml/2006/main" xmlns:r="http://schemas.openxmlformats.org/officeDocument/2006/relationships" xmlns:p="http://schemas.openxmlformats.org/presentationml/2006/main">
  <p:tag name="NUM" val="4"/>
</p:tagLst>
</file>

<file path=ppt/tags/tag295.xml><?xml version="1.0" encoding="utf-8"?>
<p:tagLst xmlns:a="http://schemas.openxmlformats.org/drawingml/2006/main" xmlns:r="http://schemas.openxmlformats.org/officeDocument/2006/relationships" xmlns:p="http://schemas.openxmlformats.org/presentationml/2006/main">
  <p:tag name="NUM" val="11"/>
</p:tagLst>
</file>

<file path=ppt/tags/tag296.xml><?xml version="1.0" encoding="utf-8"?>
<p:tagLst xmlns:a="http://schemas.openxmlformats.org/drawingml/2006/main" xmlns:r="http://schemas.openxmlformats.org/officeDocument/2006/relationships" xmlns:p="http://schemas.openxmlformats.org/presentationml/2006/main">
  <p:tag name="NUM" val="4"/>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3"/>
</p:tagLst>
</file>

<file path=ppt/tags/tag29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4"/>
</p:tagLst>
</file>

<file path=ppt/tags/tag301.xml><?xml version="1.0" encoding="utf-8"?>
<p:tagLst xmlns:a="http://schemas.openxmlformats.org/drawingml/2006/main" xmlns:r="http://schemas.openxmlformats.org/officeDocument/2006/relationships" xmlns:p="http://schemas.openxmlformats.org/presentationml/2006/main">
  <p:tag name="NUM" val="1"/>
</p:tagLst>
</file>

<file path=ppt/tags/tag302.xml><?xml version="1.0" encoding="utf-8"?>
<p:tagLst xmlns:a="http://schemas.openxmlformats.org/drawingml/2006/main" xmlns:r="http://schemas.openxmlformats.org/officeDocument/2006/relationships" xmlns:p="http://schemas.openxmlformats.org/presentationml/2006/main">
  <p:tag name="NUM" val="3"/>
</p:tagLst>
</file>

<file path=ppt/tags/tag303.xml><?xml version="1.0" encoding="utf-8"?>
<p:tagLst xmlns:a="http://schemas.openxmlformats.org/drawingml/2006/main" xmlns:r="http://schemas.openxmlformats.org/officeDocument/2006/relationships" xmlns:p="http://schemas.openxmlformats.org/presentationml/2006/main">
  <p:tag name="NUM" val="4"/>
</p:tagLst>
</file>

<file path=ppt/tags/tag304.xml><?xml version="1.0" encoding="utf-8"?>
<p:tagLst xmlns:a="http://schemas.openxmlformats.org/drawingml/2006/main" xmlns:r="http://schemas.openxmlformats.org/officeDocument/2006/relationships" xmlns:p="http://schemas.openxmlformats.org/presentationml/2006/main">
  <p:tag name="NUM" val="4"/>
</p:tagLst>
</file>

<file path=ppt/tags/tag305.xml><?xml version="1.0" encoding="utf-8"?>
<p:tagLst xmlns:a="http://schemas.openxmlformats.org/drawingml/2006/main" xmlns:r="http://schemas.openxmlformats.org/officeDocument/2006/relationships" xmlns:p="http://schemas.openxmlformats.org/presentationml/2006/main">
  <p:tag name="NUM" val="4"/>
</p:tagLst>
</file>

<file path=ppt/tags/tag306.xml><?xml version="1.0" encoding="utf-8"?>
<p:tagLst xmlns:a="http://schemas.openxmlformats.org/drawingml/2006/main" xmlns:r="http://schemas.openxmlformats.org/officeDocument/2006/relationships" xmlns:p="http://schemas.openxmlformats.org/presentationml/2006/main">
  <p:tag name="NUM" val="4"/>
</p:tagLst>
</file>

<file path=ppt/tags/tag307.xml><?xml version="1.0" encoding="utf-8"?>
<p:tagLst xmlns:a="http://schemas.openxmlformats.org/drawingml/2006/main" xmlns:r="http://schemas.openxmlformats.org/officeDocument/2006/relationships" xmlns:p="http://schemas.openxmlformats.org/presentationml/2006/main">
  <p:tag name="NUM" val="4"/>
</p:tagLst>
</file>

<file path=ppt/tags/tag308.xml><?xml version="1.0" encoding="utf-8"?>
<p:tagLst xmlns:a="http://schemas.openxmlformats.org/drawingml/2006/main" xmlns:r="http://schemas.openxmlformats.org/officeDocument/2006/relationships" xmlns:p="http://schemas.openxmlformats.org/presentationml/2006/main">
  <p:tag name="NUM" val="2"/>
</p:tagLst>
</file>

<file path=ppt/tags/tag309.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4"/>
</p:tagLst>
</file>

<file path=ppt/tags/tag312.xml><?xml version="1.0" encoding="utf-8"?>
<p:tagLst xmlns:a="http://schemas.openxmlformats.org/drawingml/2006/main" xmlns:r="http://schemas.openxmlformats.org/officeDocument/2006/relationships" xmlns:p="http://schemas.openxmlformats.org/presentationml/2006/main">
  <p:tag name="NUM" val="1"/>
</p:tagLst>
</file>

<file path=ppt/tags/tag313.xml><?xml version="1.0" encoding="utf-8"?>
<p:tagLst xmlns:a="http://schemas.openxmlformats.org/drawingml/2006/main" xmlns:r="http://schemas.openxmlformats.org/officeDocument/2006/relationships" xmlns:p="http://schemas.openxmlformats.org/presentationml/2006/main">
  <p:tag name="NUM" val="4"/>
</p:tagLst>
</file>

<file path=ppt/tags/tag314.xml><?xml version="1.0" encoding="utf-8"?>
<p:tagLst xmlns:a="http://schemas.openxmlformats.org/drawingml/2006/main" xmlns:r="http://schemas.openxmlformats.org/officeDocument/2006/relationships" xmlns:p="http://schemas.openxmlformats.org/presentationml/2006/main">
  <p:tag name="NUM" val="5"/>
</p:tagLst>
</file>

<file path=ppt/tags/tag315.xml><?xml version="1.0" encoding="utf-8"?>
<p:tagLst xmlns:a="http://schemas.openxmlformats.org/drawingml/2006/main" xmlns:r="http://schemas.openxmlformats.org/officeDocument/2006/relationships" xmlns:p="http://schemas.openxmlformats.org/presentationml/2006/main">
  <p:tag name="NUM" val="2"/>
</p:tagLst>
</file>

<file path=ppt/tags/tag316.xml><?xml version="1.0" encoding="utf-8"?>
<p:tagLst xmlns:a="http://schemas.openxmlformats.org/drawingml/2006/main" xmlns:r="http://schemas.openxmlformats.org/officeDocument/2006/relationships" xmlns:p="http://schemas.openxmlformats.org/presentationml/2006/main">
  <p:tag name="NUM" val="2"/>
</p:tagLst>
</file>

<file path=ppt/tags/tag317.xml><?xml version="1.0" encoding="utf-8"?>
<p:tagLst xmlns:a="http://schemas.openxmlformats.org/drawingml/2006/main" xmlns:r="http://schemas.openxmlformats.org/officeDocument/2006/relationships" xmlns:p="http://schemas.openxmlformats.org/presentationml/2006/main">
  <p:tag name="NUM" val="3"/>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20.xml><?xml version="1.0" encoding="utf-8"?>
<p:tagLst xmlns:a="http://schemas.openxmlformats.org/drawingml/2006/main" xmlns:r="http://schemas.openxmlformats.org/officeDocument/2006/relationships" xmlns:p="http://schemas.openxmlformats.org/presentationml/2006/main">
  <p:tag name="NUM" val="4"/>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4"/>
</p:tagLst>
</file>

<file path=ppt/tags/tag323.xml><?xml version="1.0" encoding="utf-8"?>
<p:tagLst xmlns:a="http://schemas.openxmlformats.org/drawingml/2006/main" xmlns:r="http://schemas.openxmlformats.org/officeDocument/2006/relationships" xmlns:p="http://schemas.openxmlformats.org/presentationml/2006/main">
  <p:tag name="NUM" val="4"/>
</p:tagLst>
</file>

<file path=ppt/tags/tag324.xml><?xml version="1.0" encoding="utf-8"?>
<p:tagLst xmlns:a="http://schemas.openxmlformats.org/drawingml/2006/main" xmlns:r="http://schemas.openxmlformats.org/officeDocument/2006/relationships" xmlns:p="http://schemas.openxmlformats.org/presentationml/2006/main">
  <p:tag name="NUM" val="4"/>
</p:tagLst>
</file>

<file path=ppt/tags/tag325.xml><?xml version="1.0" encoding="utf-8"?>
<p:tagLst xmlns:a="http://schemas.openxmlformats.org/drawingml/2006/main" xmlns:r="http://schemas.openxmlformats.org/officeDocument/2006/relationships" xmlns:p="http://schemas.openxmlformats.org/presentationml/2006/main">
  <p:tag name="NUM" val="4"/>
</p:tagLst>
</file>

<file path=ppt/tags/tag326.xml><?xml version="1.0" encoding="utf-8"?>
<p:tagLst xmlns:a="http://schemas.openxmlformats.org/drawingml/2006/main" xmlns:r="http://schemas.openxmlformats.org/officeDocument/2006/relationships" xmlns:p="http://schemas.openxmlformats.org/presentationml/2006/main">
  <p:tag name="NUM" val="2"/>
</p:tagLst>
</file>

<file path=ppt/tags/tag327.xml><?xml version="1.0" encoding="utf-8"?>
<p:tagLst xmlns:a="http://schemas.openxmlformats.org/drawingml/2006/main" xmlns:r="http://schemas.openxmlformats.org/officeDocument/2006/relationships" xmlns:p="http://schemas.openxmlformats.org/presentationml/2006/main">
  <p:tag name="NUM" val="4"/>
</p:tagLst>
</file>

<file path=ppt/tags/tag328.xml><?xml version="1.0" encoding="utf-8"?>
<p:tagLst xmlns:a="http://schemas.openxmlformats.org/drawingml/2006/main" xmlns:r="http://schemas.openxmlformats.org/officeDocument/2006/relationships" xmlns:p="http://schemas.openxmlformats.org/presentationml/2006/main">
  <p:tag name="NUM" val="1"/>
</p:tagLst>
</file>

<file path=ppt/tags/tag329.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30.xml><?xml version="1.0" encoding="utf-8"?>
<p:tagLst xmlns:a="http://schemas.openxmlformats.org/drawingml/2006/main" xmlns:r="http://schemas.openxmlformats.org/officeDocument/2006/relationships" xmlns:p="http://schemas.openxmlformats.org/presentationml/2006/main">
  <p:tag name="NUM" val="1"/>
</p:tagLst>
</file>

<file path=ppt/tags/tag331.xml><?xml version="1.0" encoding="utf-8"?>
<p:tagLst xmlns:a="http://schemas.openxmlformats.org/drawingml/2006/main" xmlns:r="http://schemas.openxmlformats.org/officeDocument/2006/relationships" xmlns:p="http://schemas.openxmlformats.org/presentationml/2006/main">
  <p:tag name="NUM" val="2"/>
</p:tagLst>
</file>

<file path=ppt/tags/tag332.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3"/>
</p:tagLst>
</file>

<file path=ppt/tags/tag334.xml><?xml version="1.0" encoding="utf-8"?>
<p:tagLst xmlns:a="http://schemas.openxmlformats.org/drawingml/2006/main" xmlns:r="http://schemas.openxmlformats.org/officeDocument/2006/relationships" xmlns:p="http://schemas.openxmlformats.org/presentationml/2006/main">
  <p:tag name="NUM" val="5"/>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4"/>
</p:tagLst>
</file>

<file path=ppt/tags/tag337.xml><?xml version="1.0" encoding="utf-8"?>
<p:tagLst xmlns:a="http://schemas.openxmlformats.org/drawingml/2006/main" xmlns:r="http://schemas.openxmlformats.org/officeDocument/2006/relationships" xmlns:p="http://schemas.openxmlformats.org/presentationml/2006/main">
  <p:tag name="NUM" val="4"/>
</p:tagLst>
</file>

<file path=ppt/tags/tag338.xml><?xml version="1.0" encoding="utf-8"?>
<p:tagLst xmlns:a="http://schemas.openxmlformats.org/drawingml/2006/main" xmlns:r="http://schemas.openxmlformats.org/officeDocument/2006/relationships" xmlns:p="http://schemas.openxmlformats.org/presentationml/2006/main">
  <p:tag name="NUM" val="6"/>
</p:tagLst>
</file>

<file path=ppt/tags/tag339.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40.xml><?xml version="1.0" encoding="utf-8"?>
<p:tagLst xmlns:a="http://schemas.openxmlformats.org/drawingml/2006/main" xmlns:r="http://schemas.openxmlformats.org/officeDocument/2006/relationships" xmlns:p="http://schemas.openxmlformats.org/presentationml/2006/main">
  <p:tag name="NUM" val="2"/>
</p:tagLst>
</file>

<file path=ppt/tags/tag341.xml><?xml version="1.0" encoding="utf-8"?>
<p:tagLst xmlns:a="http://schemas.openxmlformats.org/drawingml/2006/main" xmlns:r="http://schemas.openxmlformats.org/officeDocument/2006/relationships" xmlns:p="http://schemas.openxmlformats.org/presentationml/2006/main">
  <p:tag name="NUM" val="1"/>
</p:tagLst>
</file>

<file path=ppt/tags/tag342.xml><?xml version="1.0" encoding="utf-8"?>
<p:tagLst xmlns:a="http://schemas.openxmlformats.org/drawingml/2006/main" xmlns:r="http://schemas.openxmlformats.org/officeDocument/2006/relationships" xmlns:p="http://schemas.openxmlformats.org/presentationml/2006/main">
  <p:tag name="NUM" val="21"/>
</p:tagLst>
</file>

<file path=ppt/tags/tag343.xml><?xml version="1.0" encoding="utf-8"?>
<p:tagLst xmlns:a="http://schemas.openxmlformats.org/drawingml/2006/main" xmlns:r="http://schemas.openxmlformats.org/officeDocument/2006/relationships" xmlns:p="http://schemas.openxmlformats.org/presentationml/2006/main">
  <p:tag name="NUM" val="3"/>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4"/>
</p:tagLst>
</file>

<file path=ppt/tags/tag346.xml><?xml version="1.0" encoding="utf-8"?>
<p:tagLst xmlns:a="http://schemas.openxmlformats.org/drawingml/2006/main" xmlns:r="http://schemas.openxmlformats.org/officeDocument/2006/relationships" xmlns:p="http://schemas.openxmlformats.org/presentationml/2006/main">
  <p:tag name="NUM" val="4"/>
</p:tagLst>
</file>

<file path=ppt/tags/tag347.xml><?xml version="1.0" encoding="utf-8"?>
<p:tagLst xmlns:a="http://schemas.openxmlformats.org/drawingml/2006/main" xmlns:r="http://schemas.openxmlformats.org/officeDocument/2006/relationships" xmlns:p="http://schemas.openxmlformats.org/presentationml/2006/main">
  <p:tag name="NUM" val="11"/>
</p:tagLst>
</file>

<file path=ppt/tags/tag348.xml><?xml version="1.0" encoding="utf-8"?>
<p:tagLst xmlns:a="http://schemas.openxmlformats.org/drawingml/2006/main" xmlns:r="http://schemas.openxmlformats.org/officeDocument/2006/relationships" xmlns:p="http://schemas.openxmlformats.org/presentationml/2006/main">
  <p:tag name="NUM" val="4"/>
</p:tagLst>
</file>

<file path=ppt/tags/tag349.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50.xml><?xml version="1.0" encoding="utf-8"?>
<p:tagLst xmlns:a="http://schemas.openxmlformats.org/drawingml/2006/main" xmlns:r="http://schemas.openxmlformats.org/officeDocument/2006/relationships" xmlns:p="http://schemas.openxmlformats.org/presentationml/2006/main">
  <p:tag name="NUM" val="6"/>
</p:tagLst>
</file>

<file path=ppt/tags/tag351.xml><?xml version="1.0" encoding="utf-8"?>
<p:tagLst xmlns:a="http://schemas.openxmlformats.org/drawingml/2006/main" xmlns:r="http://schemas.openxmlformats.org/officeDocument/2006/relationships" xmlns:p="http://schemas.openxmlformats.org/presentationml/2006/main">
  <p:tag name="NUM" val="6"/>
</p:tagLst>
</file>

<file path=ppt/tags/tag352.xml><?xml version="1.0" encoding="utf-8"?>
<p:tagLst xmlns:a="http://schemas.openxmlformats.org/drawingml/2006/main" xmlns:r="http://schemas.openxmlformats.org/officeDocument/2006/relationships" xmlns:p="http://schemas.openxmlformats.org/presentationml/2006/main">
  <p:tag name="NUM" val="12"/>
</p:tagLst>
</file>

<file path=ppt/tags/tag353.xml><?xml version="1.0" encoding="utf-8"?>
<p:tagLst xmlns:a="http://schemas.openxmlformats.org/drawingml/2006/main" xmlns:r="http://schemas.openxmlformats.org/officeDocument/2006/relationships" xmlns:p="http://schemas.openxmlformats.org/presentationml/2006/main">
  <p:tag name="NUM" val="1"/>
</p:tagLst>
</file>

<file path=ppt/tags/tag354.xml><?xml version="1.0" encoding="utf-8"?>
<p:tagLst xmlns:a="http://schemas.openxmlformats.org/drawingml/2006/main" xmlns:r="http://schemas.openxmlformats.org/officeDocument/2006/relationships" xmlns:p="http://schemas.openxmlformats.org/presentationml/2006/main">
  <p:tag name="NUM" val="2"/>
</p:tagLst>
</file>

<file path=ppt/tags/tag355.xml><?xml version="1.0" encoding="utf-8"?>
<p:tagLst xmlns:a="http://schemas.openxmlformats.org/drawingml/2006/main" xmlns:r="http://schemas.openxmlformats.org/officeDocument/2006/relationships" xmlns:p="http://schemas.openxmlformats.org/presentationml/2006/main">
  <p:tag name="NUM" val="3"/>
</p:tagLst>
</file>

<file path=ppt/tags/tag356.xml><?xml version="1.0" encoding="utf-8"?>
<p:tagLst xmlns:a="http://schemas.openxmlformats.org/drawingml/2006/main" xmlns:r="http://schemas.openxmlformats.org/officeDocument/2006/relationships" xmlns:p="http://schemas.openxmlformats.org/presentationml/2006/main">
  <p:tag name="NUM" val="3"/>
</p:tagLst>
</file>

<file path=ppt/tags/tag357.xml><?xml version="1.0" encoding="utf-8"?>
<p:tagLst xmlns:a="http://schemas.openxmlformats.org/drawingml/2006/main" xmlns:r="http://schemas.openxmlformats.org/officeDocument/2006/relationships" xmlns:p="http://schemas.openxmlformats.org/presentationml/2006/main">
  <p:tag name="NUM" val="5"/>
</p:tagLst>
</file>

<file path=ppt/tags/tag358.xml><?xml version="1.0" encoding="utf-8"?>
<p:tagLst xmlns:a="http://schemas.openxmlformats.org/drawingml/2006/main" xmlns:r="http://schemas.openxmlformats.org/officeDocument/2006/relationships" xmlns:p="http://schemas.openxmlformats.org/presentationml/2006/main">
  <p:tag name="NUM" val="5"/>
</p:tagLst>
</file>

<file path=ppt/tags/tag359.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7"/>
</p:tagLst>
</file>

<file path=ppt/tags/tag360.xml><?xml version="1.0" encoding="utf-8"?>
<p:tagLst xmlns:a="http://schemas.openxmlformats.org/drawingml/2006/main" xmlns:r="http://schemas.openxmlformats.org/officeDocument/2006/relationships" xmlns:p="http://schemas.openxmlformats.org/presentationml/2006/main">
  <p:tag name="NUM" val="8"/>
</p:tagLst>
</file>

<file path=ppt/tags/tag361.xml><?xml version="1.0" encoding="utf-8"?>
<p:tagLst xmlns:a="http://schemas.openxmlformats.org/drawingml/2006/main" xmlns:r="http://schemas.openxmlformats.org/officeDocument/2006/relationships" xmlns:p="http://schemas.openxmlformats.org/presentationml/2006/main">
  <p:tag name="NUM" val="4"/>
</p:tagLst>
</file>

<file path=ppt/tags/tag362.xml><?xml version="1.0" encoding="utf-8"?>
<p:tagLst xmlns:a="http://schemas.openxmlformats.org/drawingml/2006/main" xmlns:r="http://schemas.openxmlformats.org/officeDocument/2006/relationships" xmlns:p="http://schemas.openxmlformats.org/presentationml/2006/main">
  <p:tag name="NUM" val="4"/>
</p:tagLst>
</file>

<file path=ppt/tags/tag363.xml><?xml version="1.0" encoding="utf-8"?>
<p:tagLst xmlns:a="http://schemas.openxmlformats.org/drawingml/2006/main" xmlns:r="http://schemas.openxmlformats.org/officeDocument/2006/relationships" xmlns:p="http://schemas.openxmlformats.org/presentationml/2006/main">
  <p:tag name="NUM" val="6"/>
</p:tagLst>
</file>

<file path=ppt/tags/tag364.xml><?xml version="1.0" encoding="utf-8"?>
<p:tagLst xmlns:a="http://schemas.openxmlformats.org/drawingml/2006/main" xmlns:r="http://schemas.openxmlformats.org/officeDocument/2006/relationships" xmlns:p="http://schemas.openxmlformats.org/presentationml/2006/main">
  <p:tag name="NUM" val="6"/>
</p:tagLst>
</file>

<file path=ppt/tags/tag365.xml><?xml version="1.0" encoding="utf-8"?>
<p:tagLst xmlns:a="http://schemas.openxmlformats.org/drawingml/2006/main" xmlns:r="http://schemas.openxmlformats.org/officeDocument/2006/relationships" xmlns:p="http://schemas.openxmlformats.org/presentationml/2006/main">
  <p:tag name="NUM" val="1"/>
</p:tagLst>
</file>

<file path=ppt/tags/tag366.xml><?xml version="1.0" encoding="utf-8"?>
<p:tagLst xmlns:a="http://schemas.openxmlformats.org/drawingml/2006/main" xmlns:r="http://schemas.openxmlformats.org/officeDocument/2006/relationships" xmlns:p="http://schemas.openxmlformats.org/presentationml/2006/main">
  <p:tag name="NUM" val="2"/>
</p:tagLst>
</file>

<file path=ppt/tags/tag367.xml><?xml version="1.0" encoding="utf-8"?>
<p:tagLst xmlns:a="http://schemas.openxmlformats.org/drawingml/2006/main" xmlns:r="http://schemas.openxmlformats.org/officeDocument/2006/relationships" xmlns:p="http://schemas.openxmlformats.org/presentationml/2006/main">
  <p:tag name="NUM" val="3"/>
</p:tagLst>
</file>

<file path=ppt/tags/tag368.xml><?xml version="1.0" encoding="utf-8"?>
<p:tagLst xmlns:a="http://schemas.openxmlformats.org/drawingml/2006/main" xmlns:r="http://schemas.openxmlformats.org/officeDocument/2006/relationships" xmlns:p="http://schemas.openxmlformats.org/presentationml/2006/main">
  <p:tag name="NUM" val="3"/>
</p:tagLst>
</file>

<file path=ppt/tags/tag369.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70.xml><?xml version="1.0" encoding="utf-8"?>
<p:tagLst xmlns:a="http://schemas.openxmlformats.org/drawingml/2006/main" xmlns:r="http://schemas.openxmlformats.org/officeDocument/2006/relationships" xmlns:p="http://schemas.openxmlformats.org/presentationml/2006/main">
  <p:tag name="NUM" val="1"/>
</p:tagLst>
</file>

<file path=ppt/tags/tag371.xml><?xml version="1.0" encoding="utf-8"?>
<p:tagLst xmlns:a="http://schemas.openxmlformats.org/drawingml/2006/main" xmlns:r="http://schemas.openxmlformats.org/officeDocument/2006/relationships" xmlns:p="http://schemas.openxmlformats.org/presentationml/2006/main">
  <p:tag name="NUM" val="5"/>
</p:tagLst>
</file>

<file path=ppt/tags/tag372.xml><?xml version="1.0" encoding="utf-8"?>
<p:tagLst xmlns:a="http://schemas.openxmlformats.org/drawingml/2006/main" xmlns:r="http://schemas.openxmlformats.org/officeDocument/2006/relationships" xmlns:p="http://schemas.openxmlformats.org/presentationml/2006/main">
  <p:tag name="NUM" val="4"/>
</p:tagLst>
</file>

<file path=ppt/tags/tag373.xml><?xml version="1.0" encoding="utf-8"?>
<p:tagLst xmlns:a="http://schemas.openxmlformats.org/drawingml/2006/main" xmlns:r="http://schemas.openxmlformats.org/officeDocument/2006/relationships" xmlns:p="http://schemas.openxmlformats.org/presentationml/2006/main">
  <p:tag name="NUM" val="1"/>
</p:tagLst>
</file>

<file path=ppt/tags/tag374.xml><?xml version="1.0" encoding="utf-8"?>
<p:tagLst xmlns:a="http://schemas.openxmlformats.org/drawingml/2006/main" xmlns:r="http://schemas.openxmlformats.org/officeDocument/2006/relationships" xmlns:p="http://schemas.openxmlformats.org/presentationml/2006/main">
  <p:tag name="NUM" val="5"/>
</p:tagLst>
</file>

<file path=ppt/tags/tag375.xml><?xml version="1.0" encoding="utf-8"?>
<p:tagLst xmlns:a="http://schemas.openxmlformats.org/drawingml/2006/main" xmlns:r="http://schemas.openxmlformats.org/officeDocument/2006/relationships" xmlns:p="http://schemas.openxmlformats.org/presentationml/2006/main">
  <p:tag name="NUM" val="4"/>
</p:tagLst>
</file>

<file path=ppt/tags/tag376.xml><?xml version="1.0" encoding="utf-8"?>
<p:tagLst xmlns:a="http://schemas.openxmlformats.org/drawingml/2006/main" xmlns:r="http://schemas.openxmlformats.org/officeDocument/2006/relationships" xmlns:p="http://schemas.openxmlformats.org/presentationml/2006/main">
  <p:tag name="NUM" val="4"/>
</p:tagLst>
</file>

<file path=ppt/tags/tag377.xml><?xml version="1.0" encoding="utf-8"?>
<p:tagLst xmlns:a="http://schemas.openxmlformats.org/drawingml/2006/main" xmlns:r="http://schemas.openxmlformats.org/officeDocument/2006/relationships" xmlns:p="http://schemas.openxmlformats.org/presentationml/2006/main">
  <p:tag name="NUM" val="6"/>
</p:tagLst>
</file>

<file path=ppt/tags/tag378.xml><?xml version="1.0" encoding="utf-8"?>
<p:tagLst xmlns:a="http://schemas.openxmlformats.org/drawingml/2006/main" xmlns:r="http://schemas.openxmlformats.org/officeDocument/2006/relationships" xmlns:p="http://schemas.openxmlformats.org/presentationml/2006/main">
  <p:tag name="NUM" val="6"/>
</p:tagLst>
</file>

<file path=ppt/tags/tag379.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80.xml><?xml version="1.0" encoding="utf-8"?>
<p:tagLst xmlns:a="http://schemas.openxmlformats.org/drawingml/2006/main" xmlns:r="http://schemas.openxmlformats.org/officeDocument/2006/relationships" xmlns:p="http://schemas.openxmlformats.org/presentationml/2006/main">
  <p:tag name="NUM" val="6"/>
</p:tagLst>
</file>

<file path=ppt/tags/tag381.xml><?xml version="1.0" encoding="utf-8"?>
<p:tagLst xmlns:a="http://schemas.openxmlformats.org/drawingml/2006/main" xmlns:r="http://schemas.openxmlformats.org/officeDocument/2006/relationships" xmlns:p="http://schemas.openxmlformats.org/presentationml/2006/main">
  <p:tag name="NUM" val="4"/>
</p:tagLst>
</file>

<file path=ppt/tags/tag382.xml><?xml version="1.0" encoding="utf-8"?>
<p:tagLst xmlns:a="http://schemas.openxmlformats.org/drawingml/2006/main" xmlns:r="http://schemas.openxmlformats.org/officeDocument/2006/relationships" xmlns:p="http://schemas.openxmlformats.org/presentationml/2006/main">
  <p:tag name="NUM" val="6"/>
</p:tagLst>
</file>

<file path=ppt/tags/tag383.xml><?xml version="1.0" encoding="utf-8"?>
<p:tagLst xmlns:a="http://schemas.openxmlformats.org/drawingml/2006/main" xmlns:r="http://schemas.openxmlformats.org/officeDocument/2006/relationships" xmlns:p="http://schemas.openxmlformats.org/presentationml/2006/main">
  <p:tag name="NUM" val="8"/>
</p:tagLst>
</file>

<file path=ppt/tags/tag384.xml><?xml version="1.0" encoding="utf-8"?>
<p:tagLst xmlns:a="http://schemas.openxmlformats.org/drawingml/2006/main" xmlns:r="http://schemas.openxmlformats.org/officeDocument/2006/relationships" xmlns:p="http://schemas.openxmlformats.org/presentationml/2006/main">
  <p:tag name="NUM" val="2"/>
</p:tagLst>
</file>

<file path=ppt/tags/tag385.xml><?xml version="1.0" encoding="utf-8"?>
<p:tagLst xmlns:a="http://schemas.openxmlformats.org/drawingml/2006/main" xmlns:r="http://schemas.openxmlformats.org/officeDocument/2006/relationships" xmlns:p="http://schemas.openxmlformats.org/presentationml/2006/main">
  <p:tag name="NUM" val="3"/>
</p:tagLst>
</file>

<file path=ppt/tags/tag386.xml><?xml version="1.0" encoding="utf-8"?>
<p:tagLst xmlns:a="http://schemas.openxmlformats.org/drawingml/2006/main" xmlns:r="http://schemas.openxmlformats.org/officeDocument/2006/relationships" xmlns:p="http://schemas.openxmlformats.org/presentationml/2006/main">
  <p:tag name="NUM" val="4"/>
</p:tagLst>
</file>

<file path=ppt/tags/tag387.xml><?xml version="1.0" encoding="utf-8"?>
<p:tagLst xmlns:a="http://schemas.openxmlformats.org/drawingml/2006/main" xmlns:r="http://schemas.openxmlformats.org/officeDocument/2006/relationships" xmlns:p="http://schemas.openxmlformats.org/presentationml/2006/main">
  <p:tag name="NUM" val="12"/>
</p:tagLst>
</file>

<file path=ppt/tags/tag388.xml><?xml version="1.0" encoding="utf-8"?>
<p:tagLst xmlns:a="http://schemas.openxmlformats.org/drawingml/2006/main" xmlns:r="http://schemas.openxmlformats.org/officeDocument/2006/relationships" xmlns:p="http://schemas.openxmlformats.org/presentationml/2006/main">
  <p:tag name="NUM" val="3"/>
</p:tagLst>
</file>

<file path=ppt/tags/tag389.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390.xml><?xml version="1.0" encoding="utf-8"?>
<p:tagLst xmlns:a="http://schemas.openxmlformats.org/drawingml/2006/main" xmlns:r="http://schemas.openxmlformats.org/officeDocument/2006/relationships" xmlns:p="http://schemas.openxmlformats.org/presentationml/2006/main">
  <p:tag name="NUM" val="10"/>
</p:tagLst>
</file>

<file path=ppt/tags/tag391.xml><?xml version="1.0" encoding="utf-8"?>
<p:tagLst xmlns:a="http://schemas.openxmlformats.org/drawingml/2006/main" xmlns:r="http://schemas.openxmlformats.org/officeDocument/2006/relationships" xmlns:p="http://schemas.openxmlformats.org/presentationml/2006/main">
  <p:tag name="NUM" val="10"/>
</p:tagLst>
</file>

<file path=ppt/tags/tag392.xml><?xml version="1.0" encoding="utf-8"?>
<p:tagLst xmlns:a="http://schemas.openxmlformats.org/drawingml/2006/main" xmlns:r="http://schemas.openxmlformats.org/officeDocument/2006/relationships" xmlns:p="http://schemas.openxmlformats.org/presentationml/2006/main">
  <p:tag name="NUM" val="10"/>
</p:tagLst>
</file>

<file path=ppt/tags/tag393.xml><?xml version="1.0" encoding="utf-8"?>
<p:tagLst xmlns:a="http://schemas.openxmlformats.org/drawingml/2006/main" xmlns:r="http://schemas.openxmlformats.org/officeDocument/2006/relationships" xmlns:p="http://schemas.openxmlformats.org/presentationml/2006/main">
  <p:tag name="NUM" val="8"/>
</p:tagLst>
</file>

<file path=ppt/tags/tag394.xml><?xml version="1.0" encoding="utf-8"?>
<p:tagLst xmlns:a="http://schemas.openxmlformats.org/drawingml/2006/main" xmlns:r="http://schemas.openxmlformats.org/officeDocument/2006/relationships" xmlns:p="http://schemas.openxmlformats.org/presentationml/2006/main">
  <p:tag name="NUM" val="1"/>
</p:tagLst>
</file>

<file path=ppt/tags/tag395.xml><?xml version="1.0" encoding="utf-8"?>
<p:tagLst xmlns:a="http://schemas.openxmlformats.org/drawingml/2006/main" xmlns:r="http://schemas.openxmlformats.org/officeDocument/2006/relationships" xmlns:p="http://schemas.openxmlformats.org/presentationml/2006/main">
  <p:tag name="NUM" val="4"/>
</p:tagLst>
</file>

<file path=ppt/tags/tag396.xml><?xml version="1.0" encoding="utf-8"?>
<p:tagLst xmlns:a="http://schemas.openxmlformats.org/drawingml/2006/main" xmlns:r="http://schemas.openxmlformats.org/officeDocument/2006/relationships" xmlns:p="http://schemas.openxmlformats.org/presentationml/2006/main">
  <p:tag name="NUM" val="2"/>
</p:tagLst>
</file>

<file path=ppt/tags/tag397.xml><?xml version="1.0" encoding="utf-8"?>
<p:tagLst xmlns:a="http://schemas.openxmlformats.org/drawingml/2006/main" xmlns:r="http://schemas.openxmlformats.org/officeDocument/2006/relationships" xmlns:p="http://schemas.openxmlformats.org/presentationml/2006/main">
  <p:tag name="NUM" val="3"/>
</p:tagLst>
</file>

<file path=ppt/tags/tag398.xml><?xml version="1.0" encoding="utf-8"?>
<p:tagLst xmlns:a="http://schemas.openxmlformats.org/drawingml/2006/main" xmlns:r="http://schemas.openxmlformats.org/officeDocument/2006/relationships" xmlns:p="http://schemas.openxmlformats.org/presentationml/2006/main">
  <p:tag name="NUM" val="4"/>
</p:tagLst>
</file>

<file path=ppt/tags/tag39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00.xml><?xml version="1.0" encoding="utf-8"?>
<p:tagLst xmlns:a="http://schemas.openxmlformats.org/drawingml/2006/main" xmlns:r="http://schemas.openxmlformats.org/officeDocument/2006/relationships" xmlns:p="http://schemas.openxmlformats.org/presentationml/2006/main">
  <p:tag name="NUM" val="12"/>
</p:tagLst>
</file>

<file path=ppt/tags/tag401.xml><?xml version="1.0" encoding="utf-8"?>
<p:tagLst xmlns:a="http://schemas.openxmlformats.org/drawingml/2006/main" xmlns:r="http://schemas.openxmlformats.org/officeDocument/2006/relationships" xmlns:p="http://schemas.openxmlformats.org/presentationml/2006/main">
  <p:tag name="NUM" val="5"/>
</p:tagLst>
</file>

<file path=ppt/tags/tag402.xml><?xml version="1.0" encoding="utf-8"?>
<p:tagLst xmlns:a="http://schemas.openxmlformats.org/drawingml/2006/main" xmlns:r="http://schemas.openxmlformats.org/officeDocument/2006/relationships" xmlns:p="http://schemas.openxmlformats.org/presentationml/2006/main">
  <p:tag name="NUM" val="4"/>
</p:tagLst>
</file>

<file path=ppt/tags/tag403.xml><?xml version="1.0" encoding="utf-8"?>
<p:tagLst xmlns:a="http://schemas.openxmlformats.org/drawingml/2006/main" xmlns:r="http://schemas.openxmlformats.org/officeDocument/2006/relationships" xmlns:p="http://schemas.openxmlformats.org/presentationml/2006/main">
  <p:tag name="NUM" val="6"/>
</p:tagLst>
</file>

<file path=ppt/tags/tag404.xml><?xml version="1.0" encoding="utf-8"?>
<p:tagLst xmlns:a="http://schemas.openxmlformats.org/drawingml/2006/main" xmlns:r="http://schemas.openxmlformats.org/officeDocument/2006/relationships" xmlns:p="http://schemas.openxmlformats.org/presentationml/2006/main">
  <p:tag name="NUM" val="4"/>
</p:tagLst>
</file>

<file path=ppt/tags/tag405.xml><?xml version="1.0" encoding="utf-8"?>
<p:tagLst xmlns:a="http://schemas.openxmlformats.org/drawingml/2006/main" xmlns:r="http://schemas.openxmlformats.org/officeDocument/2006/relationships" xmlns:p="http://schemas.openxmlformats.org/presentationml/2006/main">
  <p:tag name="NUM" val="6"/>
</p:tagLst>
</file>

<file path=ppt/tags/tag406.xml><?xml version="1.0" encoding="utf-8"?>
<p:tagLst xmlns:a="http://schemas.openxmlformats.org/drawingml/2006/main" xmlns:r="http://schemas.openxmlformats.org/officeDocument/2006/relationships" xmlns:p="http://schemas.openxmlformats.org/presentationml/2006/main">
  <p:tag name="NUM" val="4"/>
</p:tagLst>
</file>

<file path=ppt/tags/tag407.xml><?xml version="1.0" encoding="utf-8"?>
<p:tagLst xmlns:a="http://schemas.openxmlformats.org/drawingml/2006/main" xmlns:r="http://schemas.openxmlformats.org/officeDocument/2006/relationships" xmlns:p="http://schemas.openxmlformats.org/presentationml/2006/main">
  <p:tag name="NUM" val="6"/>
</p:tagLst>
</file>

<file path=ppt/tags/tag408.xml><?xml version="1.0" encoding="utf-8"?>
<p:tagLst xmlns:a="http://schemas.openxmlformats.org/drawingml/2006/main" xmlns:r="http://schemas.openxmlformats.org/officeDocument/2006/relationships" xmlns:p="http://schemas.openxmlformats.org/presentationml/2006/main">
  <p:tag name="NUM" val="2"/>
</p:tagLst>
</file>

<file path=ppt/tags/tag409.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10.xml><?xml version="1.0" encoding="utf-8"?>
<p:tagLst xmlns:a="http://schemas.openxmlformats.org/drawingml/2006/main" xmlns:r="http://schemas.openxmlformats.org/officeDocument/2006/relationships" xmlns:p="http://schemas.openxmlformats.org/presentationml/2006/main">
  <p:tag name="NUM" val="3"/>
</p:tagLst>
</file>

<file path=ppt/tags/tag411.xml><?xml version="1.0" encoding="utf-8"?>
<p:tagLst xmlns:a="http://schemas.openxmlformats.org/drawingml/2006/main" xmlns:r="http://schemas.openxmlformats.org/officeDocument/2006/relationships" xmlns:p="http://schemas.openxmlformats.org/presentationml/2006/main">
  <p:tag name="NUM" val="4"/>
</p:tagLst>
</file>

<file path=ppt/tags/tag412.xml><?xml version="1.0" encoding="utf-8"?>
<p:tagLst xmlns:a="http://schemas.openxmlformats.org/drawingml/2006/main" xmlns:r="http://schemas.openxmlformats.org/officeDocument/2006/relationships" xmlns:p="http://schemas.openxmlformats.org/presentationml/2006/main">
  <p:tag name="NUM" val="3"/>
</p:tagLst>
</file>

<file path=ppt/tags/tag413.xml><?xml version="1.0" encoding="utf-8"?>
<p:tagLst xmlns:a="http://schemas.openxmlformats.org/drawingml/2006/main" xmlns:r="http://schemas.openxmlformats.org/officeDocument/2006/relationships" xmlns:p="http://schemas.openxmlformats.org/presentationml/2006/main">
  <p:tag name="NUM" val="4"/>
</p:tagLst>
</file>

<file path=ppt/tags/tag414.xml><?xml version="1.0" encoding="utf-8"?>
<p:tagLst xmlns:a="http://schemas.openxmlformats.org/drawingml/2006/main" xmlns:r="http://schemas.openxmlformats.org/officeDocument/2006/relationships" xmlns:p="http://schemas.openxmlformats.org/presentationml/2006/main">
  <p:tag name="NUM" val="6"/>
</p:tagLst>
</file>

<file path=ppt/tags/tag415.xml><?xml version="1.0" encoding="utf-8"?>
<p:tagLst xmlns:a="http://schemas.openxmlformats.org/drawingml/2006/main" xmlns:r="http://schemas.openxmlformats.org/officeDocument/2006/relationships" xmlns:p="http://schemas.openxmlformats.org/presentationml/2006/main">
  <p:tag name="NUM" val="4"/>
</p:tagLst>
</file>

<file path=ppt/tags/tag416.xml><?xml version="1.0" encoding="utf-8"?>
<p:tagLst xmlns:a="http://schemas.openxmlformats.org/drawingml/2006/main" xmlns:r="http://schemas.openxmlformats.org/officeDocument/2006/relationships" xmlns:p="http://schemas.openxmlformats.org/presentationml/2006/main">
  <p:tag name="NUM" val="6"/>
</p:tagLst>
</file>

<file path=ppt/tags/tag417.xml><?xml version="1.0" encoding="utf-8"?>
<p:tagLst xmlns:a="http://schemas.openxmlformats.org/drawingml/2006/main" xmlns:r="http://schemas.openxmlformats.org/officeDocument/2006/relationships" xmlns:p="http://schemas.openxmlformats.org/presentationml/2006/main">
  <p:tag name="NUM" val="1"/>
</p:tagLst>
</file>

<file path=ppt/tags/tag418.xml><?xml version="1.0" encoding="utf-8"?>
<p:tagLst xmlns:a="http://schemas.openxmlformats.org/drawingml/2006/main" xmlns:r="http://schemas.openxmlformats.org/officeDocument/2006/relationships" xmlns:p="http://schemas.openxmlformats.org/presentationml/2006/main">
  <p:tag name="NUM" val="2"/>
</p:tagLst>
</file>

<file path=ppt/tags/tag419.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8"/>
</p:tagLst>
</file>

<file path=ppt/tags/tag420.xml><?xml version="1.0" encoding="utf-8"?>
<p:tagLst xmlns:a="http://schemas.openxmlformats.org/drawingml/2006/main" xmlns:r="http://schemas.openxmlformats.org/officeDocument/2006/relationships" xmlns:p="http://schemas.openxmlformats.org/presentationml/2006/main">
  <p:tag name="NUM" val="3"/>
</p:tagLst>
</file>

<file path=ppt/tags/tag421.xml><?xml version="1.0" encoding="utf-8"?>
<p:tagLst xmlns:a="http://schemas.openxmlformats.org/drawingml/2006/main" xmlns:r="http://schemas.openxmlformats.org/officeDocument/2006/relationships" xmlns:p="http://schemas.openxmlformats.org/presentationml/2006/main">
  <p:tag name="NUM" val="5"/>
</p:tagLst>
</file>

<file path=ppt/tags/tag422.xml><?xml version="1.0" encoding="utf-8"?>
<p:tagLst xmlns:a="http://schemas.openxmlformats.org/drawingml/2006/main" xmlns:r="http://schemas.openxmlformats.org/officeDocument/2006/relationships" xmlns:p="http://schemas.openxmlformats.org/presentationml/2006/main">
  <p:tag name="NUM" val="1"/>
</p:tagLst>
</file>

<file path=ppt/tags/tag423.xml><?xml version="1.0" encoding="utf-8"?>
<p:tagLst xmlns:a="http://schemas.openxmlformats.org/drawingml/2006/main" xmlns:r="http://schemas.openxmlformats.org/officeDocument/2006/relationships" xmlns:p="http://schemas.openxmlformats.org/presentationml/2006/main">
  <p:tag name="NUM" val="4"/>
</p:tagLst>
</file>

<file path=ppt/tags/tag424.xml><?xml version="1.0" encoding="utf-8"?>
<p:tagLst xmlns:a="http://schemas.openxmlformats.org/drawingml/2006/main" xmlns:r="http://schemas.openxmlformats.org/officeDocument/2006/relationships" xmlns:p="http://schemas.openxmlformats.org/presentationml/2006/main">
  <p:tag name="NUM" val="4"/>
</p:tagLst>
</file>

<file path=ppt/tags/tag425.xml><?xml version="1.0" encoding="utf-8"?>
<p:tagLst xmlns:a="http://schemas.openxmlformats.org/drawingml/2006/main" xmlns:r="http://schemas.openxmlformats.org/officeDocument/2006/relationships" xmlns:p="http://schemas.openxmlformats.org/presentationml/2006/main">
  <p:tag name="NUM" val="4"/>
</p:tagLst>
</file>

<file path=ppt/tags/tag426.xml><?xml version="1.0" encoding="utf-8"?>
<p:tagLst xmlns:a="http://schemas.openxmlformats.org/drawingml/2006/main" xmlns:r="http://schemas.openxmlformats.org/officeDocument/2006/relationships" xmlns:p="http://schemas.openxmlformats.org/presentationml/2006/main">
  <p:tag name="NUM" val="6"/>
</p:tagLst>
</file>

<file path=ppt/tags/tag427.xml><?xml version="1.0" encoding="utf-8"?>
<p:tagLst xmlns:a="http://schemas.openxmlformats.org/drawingml/2006/main" xmlns:r="http://schemas.openxmlformats.org/officeDocument/2006/relationships" xmlns:p="http://schemas.openxmlformats.org/presentationml/2006/main">
  <p:tag name="NUM" val="6"/>
</p:tagLst>
</file>

<file path=ppt/tags/tag428.xml><?xml version="1.0" encoding="utf-8"?>
<p:tagLst xmlns:a="http://schemas.openxmlformats.org/drawingml/2006/main" xmlns:r="http://schemas.openxmlformats.org/officeDocument/2006/relationships" xmlns:p="http://schemas.openxmlformats.org/presentationml/2006/main">
  <p:tag name="NUM" val="5"/>
</p:tagLst>
</file>

<file path=ppt/tags/tag429.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30.xml><?xml version="1.0" encoding="utf-8"?>
<p:tagLst xmlns:a="http://schemas.openxmlformats.org/drawingml/2006/main" xmlns:r="http://schemas.openxmlformats.org/officeDocument/2006/relationships" xmlns:p="http://schemas.openxmlformats.org/presentationml/2006/main">
  <p:tag name="NUM" val="4"/>
</p:tagLst>
</file>

<file path=ppt/tags/tag431.xml><?xml version="1.0" encoding="utf-8"?>
<p:tagLst xmlns:a="http://schemas.openxmlformats.org/drawingml/2006/main" xmlns:r="http://schemas.openxmlformats.org/officeDocument/2006/relationships" xmlns:p="http://schemas.openxmlformats.org/presentationml/2006/main">
  <p:tag name="NUM" val="6"/>
</p:tagLst>
</file>

<file path=ppt/tags/tag432.xml><?xml version="1.0" encoding="utf-8"?>
<p:tagLst xmlns:a="http://schemas.openxmlformats.org/drawingml/2006/main" xmlns:r="http://schemas.openxmlformats.org/officeDocument/2006/relationships" xmlns:p="http://schemas.openxmlformats.org/presentationml/2006/main">
  <p:tag name="NUM" val="1"/>
</p:tagLst>
</file>

<file path=ppt/tags/tag433.xml><?xml version="1.0" encoding="utf-8"?>
<p:tagLst xmlns:a="http://schemas.openxmlformats.org/drawingml/2006/main" xmlns:r="http://schemas.openxmlformats.org/officeDocument/2006/relationships" xmlns:p="http://schemas.openxmlformats.org/presentationml/2006/main">
  <p:tag name="NUM" val="2"/>
</p:tagLst>
</file>

<file path=ppt/tags/tag434.xml><?xml version="1.0" encoding="utf-8"?>
<p:tagLst xmlns:a="http://schemas.openxmlformats.org/drawingml/2006/main" xmlns:r="http://schemas.openxmlformats.org/officeDocument/2006/relationships" xmlns:p="http://schemas.openxmlformats.org/presentationml/2006/main">
  <p:tag name="NUM" val="3"/>
</p:tagLst>
</file>

<file path=ppt/tags/tag435.xml><?xml version="1.0" encoding="utf-8"?>
<p:tagLst xmlns:a="http://schemas.openxmlformats.org/drawingml/2006/main" xmlns:r="http://schemas.openxmlformats.org/officeDocument/2006/relationships" xmlns:p="http://schemas.openxmlformats.org/presentationml/2006/main">
  <p:tag name="NUM" val="3"/>
</p:tagLst>
</file>

<file path=ppt/tags/tag436.xml><?xml version="1.0" encoding="utf-8"?>
<p:tagLst xmlns:a="http://schemas.openxmlformats.org/drawingml/2006/main" xmlns:r="http://schemas.openxmlformats.org/officeDocument/2006/relationships" xmlns:p="http://schemas.openxmlformats.org/presentationml/2006/main">
  <p:tag name="NUM" val="5"/>
</p:tagLst>
</file>

<file path=ppt/tags/tag437.xml><?xml version="1.0" encoding="utf-8"?>
<p:tagLst xmlns:a="http://schemas.openxmlformats.org/drawingml/2006/main" xmlns:r="http://schemas.openxmlformats.org/officeDocument/2006/relationships" xmlns:p="http://schemas.openxmlformats.org/presentationml/2006/main">
  <p:tag name="NUM" val="4"/>
</p:tagLst>
</file>

<file path=ppt/tags/tag438.xml><?xml version="1.0" encoding="utf-8"?>
<p:tagLst xmlns:a="http://schemas.openxmlformats.org/drawingml/2006/main" xmlns:r="http://schemas.openxmlformats.org/officeDocument/2006/relationships" xmlns:p="http://schemas.openxmlformats.org/presentationml/2006/main">
  <p:tag name="NUM" val="4"/>
</p:tagLst>
</file>

<file path=ppt/tags/tag439.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40.xml><?xml version="1.0" encoding="utf-8"?>
<p:tagLst xmlns:a="http://schemas.openxmlformats.org/drawingml/2006/main" xmlns:r="http://schemas.openxmlformats.org/officeDocument/2006/relationships" xmlns:p="http://schemas.openxmlformats.org/presentationml/2006/main">
  <p:tag name="NUM" val="6"/>
</p:tagLst>
</file>

<file path=ppt/tags/tag441.xml><?xml version="1.0" encoding="utf-8"?>
<p:tagLst xmlns:a="http://schemas.openxmlformats.org/drawingml/2006/main" xmlns:r="http://schemas.openxmlformats.org/officeDocument/2006/relationships" xmlns:p="http://schemas.openxmlformats.org/presentationml/2006/main">
  <p:tag name="NUM" val="6"/>
</p:tagLst>
</file>

<file path=ppt/tags/tag442.xml><?xml version="1.0" encoding="utf-8"?>
<p:tagLst xmlns:a="http://schemas.openxmlformats.org/drawingml/2006/main" xmlns:r="http://schemas.openxmlformats.org/officeDocument/2006/relationships" xmlns:p="http://schemas.openxmlformats.org/presentationml/2006/main">
  <p:tag name="NUM" val="2"/>
</p:tagLst>
</file>

<file path=ppt/tags/tag443.xml><?xml version="1.0" encoding="utf-8"?>
<p:tagLst xmlns:a="http://schemas.openxmlformats.org/drawingml/2006/main" xmlns:r="http://schemas.openxmlformats.org/officeDocument/2006/relationships" xmlns:p="http://schemas.openxmlformats.org/presentationml/2006/main">
  <p:tag name="NUM" val="1"/>
</p:tagLst>
</file>

<file path=ppt/tags/tag444.xml><?xml version="1.0" encoding="utf-8"?>
<p:tagLst xmlns:a="http://schemas.openxmlformats.org/drawingml/2006/main" xmlns:r="http://schemas.openxmlformats.org/officeDocument/2006/relationships" xmlns:p="http://schemas.openxmlformats.org/presentationml/2006/main">
  <p:tag name="NUM" val="4"/>
</p:tagLst>
</file>

<file path=ppt/tags/tag445.xml><?xml version="1.0" encoding="utf-8"?>
<p:tagLst xmlns:a="http://schemas.openxmlformats.org/drawingml/2006/main" xmlns:r="http://schemas.openxmlformats.org/officeDocument/2006/relationships" xmlns:p="http://schemas.openxmlformats.org/presentationml/2006/main">
  <p:tag name="NUM" val="4"/>
</p:tagLst>
</file>

<file path=ppt/tags/tag446.xml><?xml version="1.0" encoding="utf-8"?>
<p:tagLst xmlns:a="http://schemas.openxmlformats.org/drawingml/2006/main" xmlns:r="http://schemas.openxmlformats.org/officeDocument/2006/relationships" xmlns:p="http://schemas.openxmlformats.org/presentationml/2006/main">
  <p:tag name="NUM" val="4"/>
</p:tagLst>
</file>

<file path=ppt/tags/tag447.xml><?xml version="1.0" encoding="utf-8"?>
<p:tagLst xmlns:a="http://schemas.openxmlformats.org/drawingml/2006/main" xmlns:r="http://schemas.openxmlformats.org/officeDocument/2006/relationships" xmlns:p="http://schemas.openxmlformats.org/presentationml/2006/main">
  <p:tag name="NUM" val="11"/>
</p:tagLst>
</file>

<file path=ppt/tags/tag448.xml><?xml version="1.0" encoding="utf-8"?>
<p:tagLst xmlns:a="http://schemas.openxmlformats.org/drawingml/2006/main" xmlns:r="http://schemas.openxmlformats.org/officeDocument/2006/relationships" xmlns:p="http://schemas.openxmlformats.org/presentationml/2006/main">
  <p:tag name="NUM" val="21"/>
</p:tagLst>
</file>

<file path=ppt/tags/tag449.xml><?xml version="1.0" encoding="utf-8"?>
<p:tagLst xmlns:a="http://schemas.openxmlformats.org/drawingml/2006/main" xmlns:r="http://schemas.openxmlformats.org/officeDocument/2006/relationships" xmlns:p="http://schemas.openxmlformats.org/presentationml/2006/main">
  <p:tag name="NUM" val="21"/>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50.xml><?xml version="1.0" encoding="utf-8"?>
<p:tagLst xmlns:a="http://schemas.openxmlformats.org/drawingml/2006/main" xmlns:r="http://schemas.openxmlformats.org/officeDocument/2006/relationships" xmlns:p="http://schemas.openxmlformats.org/presentationml/2006/main">
  <p:tag name="NUM" val="3"/>
</p:tagLst>
</file>

<file path=ppt/tags/tag451.xml><?xml version="1.0" encoding="utf-8"?>
<p:tagLst xmlns:a="http://schemas.openxmlformats.org/drawingml/2006/main" xmlns:r="http://schemas.openxmlformats.org/officeDocument/2006/relationships" xmlns:p="http://schemas.openxmlformats.org/presentationml/2006/main">
  <p:tag name="NUM" val="4"/>
</p:tagLst>
</file>

<file path=ppt/tags/tag452.xml><?xml version="1.0" encoding="utf-8"?>
<p:tagLst xmlns:a="http://schemas.openxmlformats.org/drawingml/2006/main" xmlns:r="http://schemas.openxmlformats.org/officeDocument/2006/relationships" xmlns:p="http://schemas.openxmlformats.org/presentationml/2006/main">
  <p:tag name="NUM" val="21"/>
</p:tagLst>
</file>

<file path=ppt/tags/tag453.xml><?xml version="1.0" encoding="utf-8"?>
<p:tagLst xmlns:a="http://schemas.openxmlformats.org/drawingml/2006/main" xmlns:r="http://schemas.openxmlformats.org/officeDocument/2006/relationships" xmlns:p="http://schemas.openxmlformats.org/presentationml/2006/main">
  <p:tag name="NUM" val="21"/>
</p:tagLst>
</file>

<file path=ppt/tags/tag454.xml><?xml version="1.0" encoding="utf-8"?>
<p:tagLst xmlns:a="http://schemas.openxmlformats.org/drawingml/2006/main" xmlns:r="http://schemas.openxmlformats.org/officeDocument/2006/relationships" xmlns:p="http://schemas.openxmlformats.org/presentationml/2006/main">
  <p:tag name="NUM" val="21"/>
</p:tagLst>
</file>

<file path=ppt/tags/tag455.xml><?xml version="1.0" encoding="utf-8"?>
<p:tagLst xmlns:a="http://schemas.openxmlformats.org/drawingml/2006/main" xmlns:r="http://schemas.openxmlformats.org/officeDocument/2006/relationships" xmlns:p="http://schemas.openxmlformats.org/presentationml/2006/main">
  <p:tag name="NUM" val="4"/>
</p:tagLst>
</file>

<file path=ppt/tags/tag456.xml><?xml version="1.0" encoding="utf-8"?>
<p:tagLst xmlns:a="http://schemas.openxmlformats.org/drawingml/2006/main" xmlns:r="http://schemas.openxmlformats.org/officeDocument/2006/relationships" xmlns:p="http://schemas.openxmlformats.org/presentationml/2006/main">
  <p:tag name="NUM" val="2"/>
</p:tagLst>
</file>

<file path=ppt/tags/tag457.xml><?xml version="1.0" encoding="utf-8"?>
<p:tagLst xmlns:a="http://schemas.openxmlformats.org/drawingml/2006/main" xmlns:r="http://schemas.openxmlformats.org/officeDocument/2006/relationships" xmlns:p="http://schemas.openxmlformats.org/presentationml/2006/main">
  <p:tag name="NUM" val="3"/>
</p:tagLst>
</file>

<file path=ppt/tags/tag458.xml><?xml version="1.0" encoding="utf-8"?>
<p:tagLst xmlns:a="http://schemas.openxmlformats.org/drawingml/2006/main" xmlns:r="http://schemas.openxmlformats.org/officeDocument/2006/relationships" xmlns:p="http://schemas.openxmlformats.org/presentationml/2006/main">
  <p:tag name="NUM" val="4"/>
</p:tagLst>
</file>

<file path=ppt/tags/tag459.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60.xml><?xml version="1.0" encoding="utf-8"?>
<p:tagLst xmlns:a="http://schemas.openxmlformats.org/drawingml/2006/main" xmlns:r="http://schemas.openxmlformats.org/officeDocument/2006/relationships" xmlns:p="http://schemas.openxmlformats.org/presentationml/2006/main">
  <p:tag name="NUM" val="3"/>
</p:tagLst>
</file>

<file path=ppt/tags/tag461.xml><?xml version="1.0" encoding="utf-8"?>
<p:tagLst xmlns:a="http://schemas.openxmlformats.org/drawingml/2006/main" xmlns:r="http://schemas.openxmlformats.org/officeDocument/2006/relationships" xmlns:p="http://schemas.openxmlformats.org/presentationml/2006/main">
  <p:tag name="NUM" val="3"/>
</p:tagLst>
</file>

<file path=ppt/tags/tag462.xml><?xml version="1.0" encoding="utf-8"?>
<p:tagLst xmlns:a="http://schemas.openxmlformats.org/drawingml/2006/main" xmlns:r="http://schemas.openxmlformats.org/officeDocument/2006/relationships" xmlns:p="http://schemas.openxmlformats.org/presentationml/2006/main">
  <p:tag name="NUM" val="2"/>
</p:tagLst>
</file>

<file path=ppt/tags/tag463.xml><?xml version="1.0" encoding="utf-8"?>
<p:tagLst xmlns:a="http://schemas.openxmlformats.org/drawingml/2006/main" xmlns:r="http://schemas.openxmlformats.org/officeDocument/2006/relationships" xmlns:p="http://schemas.openxmlformats.org/presentationml/2006/main">
  <p:tag name="NUM" val="4"/>
</p:tagLst>
</file>

<file path=ppt/tags/tag464.xml><?xml version="1.0" encoding="utf-8"?>
<p:tagLst xmlns:a="http://schemas.openxmlformats.org/drawingml/2006/main" xmlns:r="http://schemas.openxmlformats.org/officeDocument/2006/relationships" xmlns:p="http://schemas.openxmlformats.org/presentationml/2006/main">
  <p:tag name="NUM" val="12"/>
</p:tagLst>
</file>

<file path=ppt/tags/tag465.xml><?xml version="1.0" encoding="utf-8"?>
<p:tagLst xmlns:a="http://schemas.openxmlformats.org/drawingml/2006/main" xmlns:r="http://schemas.openxmlformats.org/officeDocument/2006/relationships" xmlns:p="http://schemas.openxmlformats.org/presentationml/2006/main">
  <p:tag name="NUM" val="4"/>
</p:tagLst>
</file>

<file path=ppt/tags/tag466.xml><?xml version="1.0" encoding="utf-8"?>
<p:tagLst xmlns:a="http://schemas.openxmlformats.org/drawingml/2006/main" xmlns:r="http://schemas.openxmlformats.org/officeDocument/2006/relationships" xmlns:p="http://schemas.openxmlformats.org/presentationml/2006/main">
  <p:tag name="NUM" val="3"/>
</p:tagLst>
</file>

<file path=ppt/tags/tag467.xml><?xml version="1.0" encoding="utf-8"?>
<p:tagLst xmlns:a="http://schemas.openxmlformats.org/drawingml/2006/main" xmlns:r="http://schemas.openxmlformats.org/officeDocument/2006/relationships" xmlns:p="http://schemas.openxmlformats.org/presentationml/2006/main">
  <p:tag name="NUM" val="3"/>
</p:tagLst>
</file>

<file path=ppt/tags/tag468.xml><?xml version="1.0" encoding="utf-8"?>
<p:tagLst xmlns:a="http://schemas.openxmlformats.org/drawingml/2006/main" xmlns:r="http://schemas.openxmlformats.org/officeDocument/2006/relationships" xmlns:p="http://schemas.openxmlformats.org/presentationml/2006/main">
  <p:tag name="NUM" val="8"/>
</p:tagLst>
</file>

<file path=ppt/tags/tag469.xml><?xml version="1.0" encoding="utf-8"?>
<p:tagLst xmlns:a="http://schemas.openxmlformats.org/drawingml/2006/main" xmlns:r="http://schemas.openxmlformats.org/officeDocument/2006/relationships" xmlns:p="http://schemas.openxmlformats.org/presentationml/2006/main">
  <p:tag name="NUM" val="8"/>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70.xml><?xml version="1.0" encoding="utf-8"?>
<p:tagLst xmlns:a="http://schemas.openxmlformats.org/drawingml/2006/main" xmlns:r="http://schemas.openxmlformats.org/officeDocument/2006/relationships" xmlns:p="http://schemas.openxmlformats.org/presentationml/2006/main">
  <p:tag name="NUM" val="8"/>
</p:tagLst>
</file>

<file path=ppt/tags/tag471.xml><?xml version="1.0" encoding="utf-8"?>
<p:tagLst xmlns:a="http://schemas.openxmlformats.org/drawingml/2006/main" xmlns:r="http://schemas.openxmlformats.org/officeDocument/2006/relationships" xmlns:p="http://schemas.openxmlformats.org/presentationml/2006/main">
  <p:tag name="NUM" val="8"/>
</p:tagLst>
</file>

<file path=ppt/tags/tag472.xml><?xml version="1.0" encoding="utf-8"?>
<p:tagLst xmlns:a="http://schemas.openxmlformats.org/drawingml/2006/main" xmlns:r="http://schemas.openxmlformats.org/officeDocument/2006/relationships" xmlns:p="http://schemas.openxmlformats.org/presentationml/2006/main">
  <p:tag name="NUM" val="8"/>
</p:tagLst>
</file>

<file path=ppt/tags/tag473.xml><?xml version="1.0" encoding="utf-8"?>
<p:tagLst xmlns:a="http://schemas.openxmlformats.org/drawingml/2006/main" xmlns:r="http://schemas.openxmlformats.org/officeDocument/2006/relationships" xmlns:p="http://schemas.openxmlformats.org/presentationml/2006/main">
  <p:tag name="NUM" val="1"/>
</p:tagLst>
</file>

<file path=ppt/tags/tag474.xml><?xml version="1.0" encoding="utf-8"?>
<p:tagLst xmlns:a="http://schemas.openxmlformats.org/drawingml/2006/main" xmlns:r="http://schemas.openxmlformats.org/officeDocument/2006/relationships" xmlns:p="http://schemas.openxmlformats.org/presentationml/2006/main">
  <p:tag name="NUM" val="4"/>
</p:tagLst>
</file>

<file path=ppt/tags/tag475.xml><?xml version="1.0" encoding="utf-8"?>
<p:tagLst xmlns:a="http://schemas.openxmlformats.org/drawingml/2006/main" xmlns:r="http://schemas.openxmlformats.org/officeDocument/2006/relationships" xmlns:p="http://schemas.openxmlformats.org/presentationml/2006/main">
  <p:tag name="NUM" val="1"/>
</p:tagLst>
</file>

<file path=ppt/tags/tag476.xml><?xml version="1.0" encoding="utf-8"?>
<p:tagLst xmlns:a="http://schemas.openxmlformats.org/drawingml/2006/main" xmlns:r="http://schemas.openxmlformats.org/officeDocument/2006/relationships" xmlns:p="http://schemas.openxmlformats.org/presentationml/2006/main">
  <p:tag name="NUM" val="2"/>
</p:tagLst>
</file>

<file path=ppt/tags/tag477.xml><?xml version="1.0" encoding="utf-8"?>
<p:tagLst xmlns:a="http://schemas.openxmlformats.org/drawingml/2006/main" xmlns:r="http://schemas.openxmlformats.org/officeDocument/2006/relationships" xmlns:p="http://schemas.openxmlformats.org/presentationml/2006/main">
  <p:tag name="NUM" val="5"/>
</p:tagLst>
</file>

<file path=ppt/tags/tag478.xml><?xml version="1.0" encoding="utf-8"?>
<p:tagLst xmlns:a="http://schemas.openxmlformats.org/drawingml/2006/main" xmlns:r="http://schemas.openxmlformats.org/officeDocument/2006/relationships" xmlns:p="http://schemas.openxmlformats.org/presentationml/2006/main">
  <p:tag name="NUM" val="3"/>
</p:tagLst>
</file>

<file path=ppt/tags/tag479.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80.xml><?xml version="1.0" encoding="utf-8"?>
<p:tagLst xmlns:a="http://schemas.openxmlformats.org/drawingml/2006/main" xmlns:r="http://schemas.openxmlformats.org/officeDocument/2006/relationships" xmlns:p="http://schemas.openxmlformats.org/presentationml/2006/main">
  <p:tag name="NUM" val="3"/>
</p:tagLst>
</file>

<file path=ppt/tags/tag481.xml><?xml version="1.0" encoding="utf-8"?>
<p:tagLst xmlns:a="http://schemas.openxmlformats.org/drawingml/2006/main" xmlns:r="http://schemas.openxmlformats.org/officeDocument/2006/relationships" xmlns:p="http://schemas.openxmlformats.org/presentationml/2006/main">
  <p:tag name="NUM" val="1"/>
</p:tagLst>
</file>

<file path=ppt/tags/tag482.xml><?xml version="1.0" encoding="utf-8"?>
<p:tagLst xmlns:a="http://schemas.openxmlformats.org/drawingml/2006/main" xmlns:r="http://schemas.openxmlformats.org/officeDocument/2006/relationships" xmlns:p="http://schemas.openxmlformats.org/presentationml/2006/main">
  <p:tag name="NUM" val="5"/>
</p:tagLst>
</file>

<file path=ppt/tags/tag483.xml><?xml version="1.0" encoding="utf-8"?>
<p:tagLst xmlns:a="http://schemas.openxmlformats.org/drawingml/2006/main" xmlns:r="http://schemas.openxmlformats.org/officeDocument/2006/relationships" xmlns:p="http://schemas.openxmlformats.org/presentationml/2006/main">
  <p:tag name="NUM" val="5"/>
</p:tagLst>
</file>

<file path=ppt/tags/tag484.xml><?xml version="1.0" encoding="utf-8"?>
<p:tagLst xmlns:a="http://schemas.openxmlformats.org/drawingml/2006/main" xmlns:r="http://schemas.openxmlformats.org/officeDocument/2006/relationships" xmlns:p="http://schemas.openxmlformats.org/presentationml/2006/main">
  <p:tag name="NUM" val="5"/>
</p:tagLst>
</file>

<file path=ppt/tags/tag485.xml><?xml version="1.0" encoding="utf-8"?>
<p:tagLst xmlns:a="http://schemas.openxmlformats.org/drawingml/2006/main" xmlns:r="http://schemas.openxmlformats.org/officeDocument/2006/relationships" xmlns:p="http://schemas.openxmlformats.org/presentationml/2006/main">
  <p:tag name="NUM" val="1"/>
</p:tagLst>
</file>

<file path=ppt/tags/tag486.xml><?xml version="1.0" encoding="utf-8"?>
<p:tagLst xmlns:a="http://schemas.openxmlformats.org/drawingml/2006/main" xmlns:r="http://schemas.openxmlformats.org/officeDocument/2006/relationships" xmlns:p="http://schemas.openxmlformats.org/presentationml/2006/main">
  <p:tag name="NUM" val="1"/>
</p:tagLst>
</file>

<file path=ppt/tags/tag487.xml><?xml version="1.0" encoding="utf-8"?>
<p:tagLst xmlns:a="http://schemas.openxmlformats.org/drawingml/2006/main" xmlns:r="http://schemas.openxmlformats.org/officeDocument/2006/relationships" xmlns:p="http://schemas.openxmlformats.org/presentationml/2006/main">
  <p:tag name="NUM" val="5"/>
</p:tagLst>
</file>

<file path=ppt/tags/tag488.xml><?xml version="1.0" encoding="utf-8"?>
<p:tagLst xmlns:a="http://schemas.openxmlformats.org/drawingml/2006/main" xmlns:r="http://schemas.openxmlformats.org/officeDocument/2006/relationships" xmlns:p="http://schemas.openxmlformats.org/presentationml/2006/main">
  <p:tag name="NUM" val="5"/>
</p:tagLst>
</file>

<file path=ppt/tags/tag489.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10"/>
</p:tagLst>
</file>

<file path=ppt/tags/tag490.xml><?xml version="1.0" encoding="utf-8"?>
<p:tagLst xmlns:a="http://schemas.openxmlformats.org/drawingml/2006/main" xmlns:r="http://schemas.openxmlformats.org/officeDocument/2006/relationships" xmlns:p="http://schemas.openxmlformats.org/presentationml/2006/main">
  <p:tag name="NUM" val="2"/>
</p:tagLst>
</file>

<file path=ppt/tags/tag491.xml><?xml version="1.0" encoding="utf-8"?>
<p:tagLst xmlns:a="http://schemas.openxmlformats.org/drawingml/2006/main" xmlns:r="http://schemas.openxmlformats.org/officeDocument/2006/relationships" xmlns:p="http://schemas.openxmlformats.org/presentationml/2006/main">
  <p:tag name="NUM" val="3"/>
</p:tagLst>
</file>

<file path=ppt/tags/tag492.xml><?xml version="1.0" encoding="utf-8"?>
<p:tagLst xmlns:a="http://schemas.openxmlformats.org/drawingml/2006/main" xmlns:r="http://schemas.openxmlformats.org/officeDocument/2006/relationships" xmlns:p="http://schemas.openxmlformats.org/presentationml/2006/main">
  <p:tag name="NUM" val="3"/>
</p:tagLst>
</file>

<file path=ppt/tags/tag493.xml><?xml version="1.0" encoding="utf-8"?>
<p:tagLst xmlns:a="http://schemas.openxmlformats.org/drawingml/2006/main" xmlns:r="http://schemas.openxmlformats.org/officeDocument/2006/relationships" xmlns:p="http://schemas.openxmlformats.org/presentationml/2006/main">
  <p:tag name="NUM" val="5"/>
</p:tagLst>
</file>

<file path=ppt/tags/tag494.xml><?xml version="1.0" encoding="utf-8"?>
<p:tagLst xmlns:a="http://schemas.openxmlformats.org/drawingml/2006/main" xmlns:r="http://schemas.openxmlformats.org/officeDocument/2006/relationships" xmlns:p="http://schemas.openxmlformats.org/presentationml/2006/main">
  <p:tag name="NUM" val="4"/>
</p:tagLst>
</file>

<file path=ppt/tags/tag495.xml><?xml version="1.0" encoding="utf-8"?>
<p:tagLst xmlns:a="http://schemas.openxmlformats.org/drawingml/2006/main" xmlns:r="http://schemas.openxmlformats.org/officeDocument/2006/relationships" xmlns:p="http://schemas.openxmlformats.org/presentationml/2006/main">
  <p:tag name="NUM" val="5"/>
</p:tagLst>
</file>

<file path=ppt/tags/tag496.xml><?xml version="1.0" encoding="utf-8"?>
<p:tagLst xmlns:a="http://schemas.openxmlformats.org/drawingml/2006/main" xmlns:r="http://schemas.openxmlformats.org/officeDocument/2006/relationships" xmlns:p="http://schemas.openxmlformats.org/presentationml/2006/main">
  <p:tag name="NUM" val="4"/>
</p:tagLst>
</file>

<file path=ppt/tags/tag497.xml><?xml version="1.0" encoding="utf-8"?>
<p:tagLst xmlns:a="http://schemas.openxmlformats.org/drawingml/2006/main" xmlns:r="http://schemas.openxmlformats.org/officeDocument/2006/relationships" xmlns:p="http://schemas.openxmlformats.org/presentationml/2006/main">
  <p:tag name="NUM" val="4"/>
</p:tagLst>
</file>

<file path=ppt/tags/tag498.xml><?xml version="1.0" encoding="utf-8"?>
<p:tagLst xmlns:a="http://schemas.openxmlformats.org/drawingml/2006/main" xmlns:r="http://schemas.openxmlformats.org/officeDocument/2006/relationships" xmlns:p="http://schemas.openxmlformats.org/presentationml/2006/main">
  <p:tag name="NUM" val="6"/>
</p:tagLst>
</file>

<file path=ppt/tags/tag49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00.xml><?xml version="1.0" encoding="utf-8"?>
<p:tagLst xmlns:a="http://schemas.openxmlformats.org/drawingml/2006/main" xmlns:r="http://schemas.openxmlformats.org/officeDocument/2006/relationships" xmlns:p="http://schemas.openxmlformats.org/presentationml/2006/main">
  <p:tag name="NUM" val="2"/>
</p:tagLst>
</file>

<file path=ppt/tags/tag501.xml><?xml version="1.0" encoding="utf-8"?>
<p:tagLst xmlns:a="http://schemas.openxmlformats.org/drawingml/2006/main" xmlns:r="http://schemas.openxmlformats.org/officeDocument/2006/relationships" xmlns:p="http://schemas.openxmlformats.org/presentationml/2006/main">
  <p:tag name="NUM" val="12"/>
</p:tagLst>
</file>

<file path=ppt/tags/tag502.xml><?xml version="1.0" encoding="utf-8"?>
<p:tagLst xmlns:a="http://schemas.openxmlformats.org/drawingml/2006/main" xmlns:r="http://schemas.openxmlformats.org/officeDocument/2006/relationships" xmlns:p="http://schemas.openxmlformats.org/presentationml/2006/main">
  <p:tag name="NUM" val="3"/>
</p:tagLst>
</file>

<file path=ppt/tags/tag503.xml><?xml version="1.0" encoding="utf-8"?>
<p:tagLst xmlns:a="http://schemas.openxmlformats.org/drawingml/2006/main" xmlns:r="http://schemas.openxmlformats.org/officeDocument/2006/relationships" xmlns:p="http://schemas.openxmlformats.org/presentationml/2006/main">
  <p:tag name="NUM" val="4"/>
</p:tagLst>
</file>

<file path=ppt/tags/tag504.xml><?xml version="1.0" encoding="utf-8"?>
<p:tagLst xmlns:a="http://schemas.openxmlformats.org/drawingml/2006/main" xmlns:r="http://schemas.openxmlformats.org/officeDocument/2006/relationships" xmlns:p="http://schemas.openxmlformats.org/presentationml/2006/main">
  <p:tag name="NUM" val="4"/>
</p:tagLst>
</file>

<file path=ppt/tags/tag505.xml><?xml version="1.0" encoding="utf-8"?>
<p:tagLst xmlns:a="http://schemas.openxmlformats.org/drawingml/2006/main" xmlns:r="http://schemas.openxmlformats.org/officeDocument/2006/relationships" xmlns:p="http://schemas.openxmlformats.org/presentationml/2006/main">
  <p:tag name="NUM" val="3"/>
</p:tagLst>
</file>

<file path=ppt/tags/tag506.xml><?xml version="1.0" encoding="utf-8"?>
<p:tagLst xmlns:a="http://schemas.openxmlformats.org/drawingml/2006/main" xmlns:r="http://schemas.openxmlformats.org/officeDocument/2006/relationships" xmlns:p="http://schemas.openxmlformats.org/presentationml/2006/main">
  <p:tag name="NUM" val="5"/>
</p:tagLst>
</file>

<file path=ppt/tags/tag507.xml><?xml version="1.0" encoding="utf-8"?>
<p:tagLst xmlns:a="http://schemas.openxmlformats.org/drawingml/2006/main" xmlns:r="http://schemas.openxmlformats.org/officeDocument/2006/relationships" xmlns:p="http://schemas.openxmlformats.org/presentationml/2006/main">
  <p:tag name="NUM" val="6"/>
</p:tagLst>
</file>

<file path=ppt/tags/tag508.xml><?xml version="1.0" encoding="utf-8"?>
<p:tagLst xmlns:a="http://schemas.openxmlformats.org/drawingml/2006/main" xmlns:r="http://schemas.openxmlformats.org/officeDocument/2006/relationships" xmlns:p="http://schemas.openxmlformats.org/presentationml/2006/main">
  <p:tag name="NUM" val="6"/>
</p:tagLst>
</file>

<file path=ppt/tags/tag509.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10.xml><?xml version="1.0" encoding="utf-8"?>
<p:tagLst xmlns:a="http://schemas.openxmlformats.org/drawingml/2006/main" xmlns:r="http://schemas.openxmlformats.org/officeDocument/2006/relationships" xmlns:p="http://schemas.openxmlformats.org/presentationml/2006/main">
  <p:tag name="NUM" val="4"/>
</p:tagLst>
</file>

<file path=ppt/tags/tag511.xml><?xml version="1.0" encoding="utf-8"?>
<p:tagLst xmlns:a="http://schemas.openxmlformats.org/drawingml/2006/main" xmlns:r="http://schemas.openxmlformats.org/officeDocument/2006/relationships" xmlns:p="http://schemas.openxmlformats.org/presentationml/2006/main">
  <p:tag name="NUM" val="1"/>
</p:tagLst>
</file>

<file path=ppt/tags/tag512.xml><?xml version="1.0" encoding="utf-8"?>
<p:tagLst xmlns:a="http://schemas.openxmlformats.org/drawingml/2006/main" xmlns:r="http://schemas.openxmlformats.org/officeDocument/2006/relationships" xmlns:p="http://schemas.openxmlformats.org/presentationml/2006/main">
  <p:tag name="NUM" val="3"/>
</p:tagLst>
</file>

<file path=ppt/tags/tag513.xml><?xml version="1.0" encoding="utf-8"?>
<p:tagLst xmlns:a="http://schemas.openxmlformats.org/drawingml/2006/main" xmlns:r="http://schemas.openxmlformats.org/officeDocument/2006/relationships" xmlns:p="http://schemas.openxmlformats.org/presentationml/2006/main">
  <p:tag name="NUM" val="4"/>
</p:tagLst>
</file>

<file path=ppt/tags/tag514.xml><?xml version="1.0" encoding="utf-8"?>
<p:tagLst xmlns:a="http://schemas.openxmlformats.org/drawingml/2006/main" xmlns:r="http://schemas.openxmlformats.org/officeDocument/2006/relationships" xmlns:p="http://schemas.openxmlformats.org/presentationml/2006/main">
  <p:tag name="NUM" val="1"/>
</p:tagLst>
</file>

<file path=ppt/tags/tag515.xml><?xml version="1.0" encoding="utf-8"?>
<p:tagLst xmlns:a="http://schemas.openxmlformats.org/drawingml/2006/main" xmlns:r="http://schemas.openxmlformats.org/officeDocument/2006/relationships" xmlns:p="http://schemas.openxmlformats.org/presentationml/2006/main">
  <p:tag name="NUM" val="2"/>
</p:tagLst>
</file>

<file path=ppt/tags/tag516.xml><?xml version="1.0" encoding="utf-8"?>
<p:tagLst xmlns:a="http://schemas.openxmlformats.org/drawingml/2006/main" xmlns:r="http://schemas.openxmlformats.org/officeDocument/2006/relationships" xmlns:p="http://schemas.openxmlformats.org/presentationml/2006/main">
  <p:tag name="NUM" val="1"/>
</p:tagLst>
</file>

<file path=ppt/tags/tag517.xml><?xml version="1.0" encoding="utf-8"?>
<p:tagLst xmlns:a="http://schemas.openxmlformats.org/drawingml/2006/main" xmlns:r="http://schemas.openxmlformats.org/officeDocument/2006/relationships" xmlns:p="http://schemas.openxmlformats.org/presentationml/2006/main">
  <p:tag name="NUM" val="2"/>
</p:tagLst>
</file>

<file path=ppt/tags/tag518.xml><?xml version="1.0" encoding="utf-8"?>
<p:tagLst xmlns:a="http://schemas.openxmlformats.org/drawingml/2006/main" xmlns:r="http://schemas.openxmlformats.org/officeDocument/2006/relationships" xmlns:p="http://schemas.openxmlformats.org/presentationml/2006/main">
  <p:tag name="NUM" val="1"/>
</p:tagLst>
</file>

<file path=ppt/tags/tag519.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20.xml><?xml version="1.0" encoding="utf-8"?>
<p:tagLst xmlns:a="http://schemas.openxmlformats.org/drawingml/2006/main" xmlns:r="http://schemas.openxmlformats.org/officeDocument/2006/relationships" xmlns:p="http://schemas.openxmlformats.org/presentationml/2006/main">
  <p:tag name="NUM" val="1"/>
</p:tagLst>
</file>

<file path=ppt/tags/tag521.xml><?xml version="1.0" encoding="utf-8"?>
<p:tagLst xmlns:a="http://schemas.openxmlformats.org/drawingml/2006/main" xmlns:r="http://schemas.openxmlformats.org/officeDocument/2006/relationships" xmlns:p="http://schemas.openxmlformats.org/presentationml/2006/main">
  <p:tag name="NUM" val="2"/>
</p:tagLst>
</file>

<file path=ppt/tags/tag522.xml><?xml version="1.0" encoding="utf-8"?>
<p:tagLst xmlns:a="http://schemas.openxmlformats.org/drawingml/2006/main" xmlns:r="http://schemas.openxmlformats.org/officeDocument/2006/relationships" xmlns:p="http://schemas.openxmlformats.org/presentationml/2006/main">
  <p:tag name="NUM" val="1"/>
</p:tagLst>
</file>

<file path=ppt/tags/tag523.xml><?xml version="1.0" encoding="utf-8"?>
<p:tagLst xmlns:a="http://schemas.openxmlformats.org/drawingml/2006/main" xmlns:r="http://schemas.openxmlformats.org/officeDocument/2006/relationships" xmlns:p="http://schemas.openxmlformats.org/presentationml/2006/main">
  <p:tag name="NUM" val="2"/>
</p:tagLst>
</file>

<file path=ppt/tags/tag524.xml><?xml version="1.0" encoding="utf-8"?>
<p:tagLst xmlns:a="http://schemas.openxmlformats.org/drawingml/2006/main" xmlns:r="http://schemas.openxmlformats.org/officeDocument/2006/relationships" xmlns:p="http://schemas.openxmlformats.org/presentationml/2006/main">
  <p:tag name="NUM" val="1"/>
</p:tagLst>
</file>

<file path=ppt/tags/tag525.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1"/>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6"/>
</p:tagLst>
</file>

<file path=ppt/tags/tag86.xml><?xml version="1.0" encoding="utf-8"?>
<p:tagLst xmlns:a="http://schemas.openxmlformats.org/drawingml/2006/main" xmlns:r="http://schemas.openxmlformats.org/officeDocument/2006/relationships" xmlns:p="http://schemas.openxmlformats.org/presentationml/2006/main">
  <p:tag name="NUM" val="9"/>
</p:tagLst>
</file>

<file path=ppt/tags/tag87.xml><?xml version="1.0" encoding="utf-8"?>
<p:tagLst xmlns:a="http://schemas.openxmlformats.org/drawingml/2006/main" xmlns:r="http://schemas.openxmlformats.org/officeDocument/2006/relationships" xmlns:p="http://schemas.openxmlformats.org/presentationml/2006/main">
  <p:tag name="NUM" val="11"/>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4"/>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7"/>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1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lnDef>
    <a:txDef>
      <a:spPr>
        <a:noFill/>
      </a:spPr>
      <a:bodyPr wrap="square" rtlCol="0">
        <a:spAutoFit/>
      </a:bodyPr>
      <a:lstStyle>
        <a:defPPr>
          <a:defRPr sz="1400" dirty="0">
            <a:solidFill>
              <a:srgbClr val="444647"/>
            </a:solidFill>
            <a:latin typeface="Calibri" panose="020F0502020204030204" pitchFamily="34" charset="0"/>
            <a:cs typeface="Calibri" panose="020F0502020204030204" pitchFamily="34" charset="0"/>
          </a:defRPr>
        </a:defPPr>
      </a:lstStyle>
    </a:tx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D7D3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b="0" dirty="0" err="1" smtClean="0">
            <a:solidFill>
              <a:srgbClr val="222223"/>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defRPr sz="1400" b="0" dirty="0" smtClean="0">
            <a:solidFill>
              <a:srgbClr val="222223"/>
            </a:solidFill>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179913A1CC9B4BB8CEB90D578ECC0C" ma:contentTypeVersion="16" ma:contentTypeDescription="Crée un document." ma:contentTypeScope="" ma:versionID="1ba32ef177741cef9ce54d07629b8575">
  <xsd:schema xmlns:xsd="http://www.w3.org/2001/XMLSchema" xmlns:xs="http://www.w3.org/2001/XMLSchema" xmlns:p="http://schemas.microsoft.com/office/2006/metadata/properties" xmlns:ns2="20b00a00-ddbd-4c20-bfc0-8448624825d2" xmlns:ns3="9a1bb213-3a73-43c8-b731-4be0ecc3a62e" targetNamespace="http://schemas.microsoft.com/office/2006/metadata/properties" ma:root="true" ma:fieldsID="c61e5a33a97dced26e54e66bb403a965" ns2:_="" ns3:_="">
    <xsd:import namespace="20b00a00-ddbd-4c20-bfc0-8448624825d2"/>
    <xsd:import namespace="9a1bb213-3a73-43c8-b731-4be0ecc3a6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b00a00-ddbd-4c20-bfc0-8448624825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f308139-4059-4f42-8e1e-be0a4fcb736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1bb213-3a73-43c8-b731-4be0ecc3a62e"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25d09d0b-376c-468e-a2f0-48b04ffcc865}" ma:internalName="TaxCatchAll" ma:showField="CatchAllData" ma:web="9a1bb213-3a73-43c8-b731-4be0ecc3a6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5A6105-54AC-4682-AD6E-BBF278A334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b00a00-ddbd-4c20-bfc0-8448624825d2"/>
    <ds:schemaRef ds:uri="9a1bb213-3a73-43c8-b731-4be0ecc3a6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F90EE4-0E04-4E55-9F16-5664D989E4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62988</TotalTime>
  <Words>12453</Words>
  <Application>Microsoft Office PowerPoint</Application>
  <PresentationFormat>Affichage à l'écran (16:9)</PresentationFormat>
  <Paragraphs>1670</Paragraphs>
  <Slides>73</Slides>
  <Notes>12</Notes>
  <HiddenSlides>0</HiddenSlides>
  <MMClips>0</MMClips>
  <ScaleCrop>false</ScaleCrop>
  <HeadingPairs>
    <vt:vector size="6" baseType="variant">
      <vt:variant>
        <vt:lpstr>Polices utilisées</vt:lpstr>
      </vt:variant>
      <vt:variant>
        <vt:i4>11</vt:i4>
      </vt:variant>
      <vt:variant>
        <vt:lpstr>Thème</vt:lpstr>
      </vt:variant>
      <vt:variant>
        <vt:i4>4</vt:i4>
      </vt:variant>
      <vt:variant>
        <vt:lpstr>Titres des diapositives</vt:lpstr>
      </vt:variant>
      <vt:variant>
        <vt:i4>73</vt:i4>
      </vt:variant>
    </vt:vector>
  </HeadingPairs>
  <TitlesOfParts>
    <vt:vector size="88" baseType="lpstr">
      <vt:lpstr>Arial</vt:lpstr>
      <vt:lpstr>Calibri</vt:lpstr>
      <vt:lpstr>Cambria</vt:lpstr>
      <vt:lpstr>Geneva</vt:lpstr>
      <vt:lpstr>LucidaGrande</vt:lpstr>
      <vt:lpstr>Open Sans</vt:lpstr>
      <vt:lpstr>Tahoma</vt:lpstr>
      <vt:lpstr>Times New Roman</vt:lpstr>
      <vt:lpstr>Trebuchet MS</vt:lpstr>
      <vt:lpstr>Univers LT Std 45 Light</vt:lpstr>
      <vt:lpstr>Wingdings 3</vt:lpstr>
      <vt:lpstr>1_Conception personnalisée</vt:lpstr>
      <vt:lpstr>Conception personnalisée</vt:lpstr>
      <vt:lpstr>4_Conception personnalisée</vt:lpstr>
      <vt:lpstr>5_Conception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BIP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SADC VDG</dc:title>
  <dc:creator>Matthieu Pace</dc:creator>
  <cp:lastModifiedBy>Michel Gauthier</cp:lastModifiedBy>
  <cp:revision>4046</cp:revision>
  <cp:lastPrinted>2022-11-23T21:59:04Z</cp:lastPrinted>
  <dcterms:created xsi:type="dcterms:W3CDTF">2010-04-19T23:06:27Z</dcterms:created>
  <dcterms:modified xsi:type="dcterms:W3CDTF">2023-05-16T19:28:17Z</dcterms:modified>
</cp:coreProperties>
</file>