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4" r:id="rId2"/>
  </p:sldMasterIdLst>
  <p:notesMasterIdLst>
    <p:notesMasterId r:id="rId43"/>
  </p:notesMasterIdLst>
  <p:handoutMasterIdLst>
    <p:handoutMasterId r:id="rId44"/>
  </p:handoutMasterIdLst>
  <p:sldIdLst>
    <p:sldId id="645" r:id="rId3"/>
    <p:sldId id="584" r:id="rId4"/>
    <p:sldId id="651" r:id="rId5"/>
    <p:sldId id="706" r:id="rId6"/>
    <p:sldId id="742" r:id="rId7"/>
    <p:sldId id="705" r:id="rId8"/>
    <p:sldId id="658" r:id="rId9"/>
    <p:sldId id="684" r:id="rId10"/>
    <p:sldId id="737" r:id="rId11"/>
    <p:sldId id="738" r:id="rId12"/>
    <p:sldId id="685" r:id="rId13"/>
    <p:sldId id="730" r:id="rId14"/>
    <p:sldId id="716" r:id="rId15"/>
    <p:sldId id="717" r:id="rId16"/>
    <p:sldId id="718" r:id="rId17"/>
    <p:sldId id="719" r:id="rId18"/>
    <p:sldId id="720" r:id="rId19"/>
    <p:sldId id="690" r:id="rId20"/>
    <p:sldId id="691" r:id="rId21"/>
    <p:sldId id="721" r:id="rId22"/>
    <p:sldId id="722" r:id="rId23"/>
    <p:sldId id="723" r:id="rId24"/>
    <p:sldId id="744" r:id="rId25"/>
    <p:sldId id="724" r:id="rId26"/>
    <p:sldId id="725" r:id="rId27"/>
    <p:sldId id="726" r:id="rId28"/>
    <p:sldId id="687" r:id="rId29"/>
    <p:sldId id="727" r:id="rId30"/>
    <p:sldId id="728" r:id="rId31"/>
    <p:sldId id="729" r:id="rId32"/>
    <p:sldId id="732" r:id="rId33"/>
    <p:sldId id="733" r:id="rId34"/>
    <p:sldId id="745" r:id="rId35"/>
    <p:sldId id="734" r:id="rId36"/>
    <p:sldId id="735" r:id="rId37"/>
    <p:sldId id="736" r:id="rId38"/>
    <p:sldId id="739" r:id="rId39"/>
    <p:sldId id="740" r:id="rId40"/>
    <p:sldId id="741" r:id="rId41"/>
    <p:sldId id="743" r:id="rId42"/>
  </p:sldIdLst>
  <p:sldSz cx="9144000" cy="6858000" type="screen4x3"/>
  <p:notesSz cx="9296400" cy="7010400"/>
  <p:defaultTextStyle>
    <a:defPPr>
      <a:defRPr lang="fr-CA"/>
    </a:defPPr>
    <a:lvl1pPr algn="l" rtl="0" fontAlgn="base">
      <a:spcBef>
        <a:spcPct val="0"/>
      </a:spcBef>
      <a:spcAft>
        <a:spcPct val="0"/>
      </a:spcAft>
      <a:defRPr b="1" kern="1200">
        <a:solidFill>
          <a:schemeClr val="tx1"/>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300">
          <p15:clr>
            <a:srgbClr val="A4A3A4"/>
          </p15:clr>
        </p15:guide>
        <p15:guide id="2" pos="5436">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1B467B"/>
    <a:srgbClr val="F47206"/>
    <a:srgbClr val="FDCBA1"/>
    <a:srgbClr val="AAC8EC"/>
    <a:srgbClr val="C6DAF2"/>
    <a:srgbClr val="FCB274"/>
    <a:srgbClr val="9BBEE9"/>
    <a:srgbClr val="93BBB3"/>
    <a:srgbClr val="41C3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680" autoAdjust="0"/>
    <p:restoredTop sz="99635" autoAdjust="0"/>
  </p:normalViewPr>
  <p:slideViewPr>
    <p:cSldViewPr snapToGrid="0">
      <p:cViewPr varScale="1">
        <p:scale>
          <a:sx n="69" d="100"/>
          <a:sy n="69" d="100"/>
        </p:scale>
        <p:origin x="78" y="420"/>
      </p:cViewPr>
      <p:guideLst>
        <p:guide orient="horz" pos="300"/>
        <p:guide pos="5436"/>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Lst>
  </p:outlineViewPr>
  <p:notesTextViewPr>
    <p:cViewPr>
      <p:scale>
        <a:sx n="100" d="100"/>
        <a:sy n="100" d="100"/>
      </p:scale>
      <p:origin x="0" y="0"/>
    </p:cViewPr>
  </p:notesTextViewPr>
  <p:sorterViewPr>
    <p:cViewPr>
      <p:scale>
        <a:sx n="90" d="100"/>
        <a:sy n="90" d="100"/>
      </p:scale>
      <p:origin x="0" y="9558"/>
    </p:cViewPr>
  </p:sorterViewPr>
  <p:notesViewPr>
    <p:cSldViewPr snapToGrid="0">
      <p:cViewPr varScale="1">
        <p:scale>
          <a:sx n="98" d="100"/>
          <a:sy n="98" d="100"/>
        </p:scale>
        <p:origin x="-108" y="-144"/>
      </p:cViewPr>
      <p:guideLst>
        <p:guide orient="horz" pos="2208"/>
        <p:guide pos="29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29.xml"/><Relationship Id="rId13" Type="http://schemas.openxmlformats.org/officeDocument/2006/relationships/slide" Target="slides/slide34.xml"/><Relationship Id="rId18" Type="http://schemas.openxmlformats.org/officeDocument/2006/relationships/slide" Target="slides/slide39.xml"/><Relationship Id="rId3" Type="http://schemas.openxmlformats.org/officeDocument/2006/relationships/slide" Target="slides/slide20.xml"/><Relationship Id="rId7" Type="http://schemas.openxmlformats.org/officeDocument/2006/relationships/slide" Target="slides/slide28.xml"/><Relationship Id="rId12" Type="http://schemas.openxmlformats.org/officeDocument/2006/relationships/slide" Target="slides/slide33.xml"/><Relationship Id="rId17" Type="http://schemas.openxmlformats.org/officeDocument/2006/relationships/slide" Target="slides/slide38.xml"/><Relationship Id="rId2" Type="http://schemas.openxmlformats.org/officeDocument/2006/relationships/slide" Target="slides/slide19.xml"/><Relationship Id="rId16" Type="http://schemas.openxmlformats.org/officeDocument/2006/relationships/slide" Target="slides/slide37.xml"/><Relationship Id="rId1" Type="http://schemas.openxmlformats.org/officeDocument/2006/relationships/slide" Target="slides/slide18.xml"/><Relationship Id="rId6" Type="http://schemas.openxmlformats.org/officeDocument/2006/relationships/slide" Target="slides/slide27.xml"/><Relationship Id="rId11" Type="http://schemas.openxmlformats.org/officeDocument/2006/relationships/slide" Target="slides/slide32.xml"/><Relationship Id="rId5" Type="http://schemas.openxmlformats.org/officeDocument/2006/relationships/slide" Target="slides/slide24.xml"/><Relationship Id="rId15" Type="http://schemas.openxmlformats.org/officeDocument/2006/relationships/slide" Target="slides/slide36.xml"/><Relationship Id="rId10" Type="http://schemas.openxmlformats.org/officeDocument/2006/relationships/slide" Target="slides/slide31.xml"/><Relationship Id="rId19" Type="http://schemas.openxmlformats.org/officeDocument/2006/relationships/slide" Target="slides/slide40.xml"/><Relationship Id="rId4" Type="http://schemas.openxmlformats.org/officeDocument/2006/relationships/slide" Target="slides/slide21.xml"/><Relationship Id="rId9" Type="http://schemas.openxmlformats.org/officeDocument/2006/relationships/slide" Target="slides/slide30.xml"/><Relationship Id="rId14"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4" y="1"/>
            <a:ext cx="4028873" cy="351147"/>
          </a:xfrm>
          <a:prstGeom prst="rect">
            <a:avLst/>
          </a:prstGeom>
          <a:noFill/>
          <a:ln w="9525">
            <a:noFill/>
            <a:miter lim="800000"/>
            <a:headEnd/>
            <a:tailEnd/>
          </a:ln>
          <a:effectLst/>
        </p:spPr>
        <p:txBody>
          <a:bodyPr vert="horz" wrap="square" lIns="93125" tIns="46562" rIns="93125" bIns="46562" numCol="1" anchor="t" anchorCtr="0" compatLnSpc="1">
            <a:prstTxWarp prst="textNoShape">
              <a:avLst/>
            </a:prstTxWarp>
          </a:bodyPr>
          <a:lstStyle>
            <a:lvl1pPr defTabSz="930048">
              <a:defRPr sz="1200" b="0"/>
            </a:lvl1pPr>
          </a:lstStyle>
          <a:p>
            <a:endParaRPr lang="en-US"/>
          </a:p>
        </p:txBody>
      </p:sp>
      <p:sp>
        <p:nvSpPr>
          <p:cNvPr id="7171" name="Rectangle 3"/>
          <p:cNvSpPr>
            <a:spLocks noGrp="1" noChangeArrowheads="1"/>
          </p:cNvSpPr>
          <p:nvPr>
            <p:ph type="dt" sz="quarter" idx="1"/>
          </p:nvPr>
        </p:nvSpPr>
        <p:spPr bwMode="auto">
          <a:xfrm>
            <a:off x="5266090" y="1"/>
            <a:ext cx="4028873" cy="351147"/>
          </a:xfrm>
          <a:prstGeom prst="rect">
            <a:avLst/>
          </a:prstGeom>
          <a:noFill/>
          <a:ln w="9525">
            <a:noFill/>
            <a:miter lim="800000"/>
            <a:headEnd/>
            <a:tailEnd/>
          </a:ln>
          <a:effectLst/>
        </p:spPr>
        <p:txBody>
          <a:bodyPr vert="horz" wrap="square" lIns="93125" tIns="46562" rIns="93125" bIns="46562" numCol="1" anchor="t" anchorCtr="0" compatLnSpc="1">
            <a:prstTxWarp prst="textNoShape">
              <a:avLst/>
            </a:prstTxWarp>
          </a:bodyPr>
          <a:lstStyle>
            <a:lvl1pPr algn="r" defTabSz="930048">
              <a:defRPr sz="1200" b="0"/>
            </a:lvl1pPr>
          </a:lstStyle>
          <a:p>
            <a:endParaRPr lang="en-US"/>
          </a:p>
        </p:txBody>
      </p:sp>
      <p:sp>
        <p:nvSpPr>
          <p:cNvPr id="7173" name="Rectangle 5"/>
          <p:cNvSpPr>
            <a:spLocks noGrp="1" noChangeArrowheads="1"/>
          </p:cNvSpPr>
          <p:nvPr>
            <p:ph type="sldNum" sz="quarter" idx="3"/>
          </p:nvPr>
        </p:nvSpPr>
        <p:spPr bwMode="auto">
          <a:xfrm>
            <a:off x="5266090" y="6657688"/>
            <a:ext cx="4028873" cy="351147"/>
          </a:xfrm>
          <a:prstGeom prst="rect">
            <a:avLst/>
          </a:prstGeom>
          <a:noFill/>
          <a:ln w="9525">
            <a:noFill/>
            <a:miter lim="800000"/>
            <a:headEnd/>
            <a:tailEnd/>
          </a:ln>
          <a:effectLst/>
        </p:spPr>
        <p:txBody>
          <a:bodyPr vert="horz" wrap="square" lIns="93125" tIns="46562" rIns="93125" bIns="46562" numCol="1" anchor="b" anchorCtr="0" compatLnSpc="1">
            <a:prstTxWarp prst="textNoShape">
              <a:avLst/>
            </a:prstTxWarp>
          </a:bodyPr>
          <a:lstStyle>
            <a:lvl1pPr algn="r" defTabSz="930048">
              <a:defRPr sz="1200" b="0"/>
            </a:lvl1pPr>
          </a:lstStyle>
          <a:p>
            <a:fld id="{6AEA54F6-711F-4DBB-9924-321DBBB26C37}" type="slidenum">
              <a:rPr lang="fr-CA"/>
              <a:pPr/>
              <a:t>‹N°›</a:t>
            </a:fld>
            <a:endParaRPr lang="fr-CA"/>
          </a:p>
        </p:txBody>
      </p:sp>
      <p:sp>
        <p:nvSpPr>
          <p:cNvPr id="6" name="Espace réservé du pied de page 5"/>
          <p:cNvSpPr>
            <a:spLocks noGrp="1"/>
          </p:cNvSpPr>
          <p:nvPr>
            <p:ph type="ftr" sz="quarter" idx="2"/>
          </p:nvPr>
        </p:nvSpPr>
        <p:spPr>
          <a:xfrm>
            <a:off x="0" y="6658969"/>
            <a:ext cx="4028748" cy="349911"/>
          </a:xfrm>
          <a:prstGeom prst="rect">
            <a:avLst/>
          </a:prstGeom>
        </p:spPr>
        <p:txBody>
          <a:bodyPr vert="horz" lIns="88125" tIns="44063" rIns="88125" bIns="44063" rtlCol="0" anchor="b"/>
          <a:lstStyle>
            <a:lvl1pPr algn="l">
              <a:defRPr sz="1100"/>
            </a:lvl1pPr>
          </a:lstStyle>
          <a:p>
            <a:endParaRPr lang="fr-CA"/>
          </a:p>
        </p:txBody>
      </p:sp>
    </p:spTree>
    <p:extLst>
      <p:ext uri="{BB962C8B-B14F-4D97-AF65-F5344CB8AC3E}">
        <p14:creationId xmlns:p14="http://schemas.microsoft.com/office/powerpoint/2010/main" val="4142918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4" y="1"/>
            <a:ext cx="4028873" cy="351147"/>
          </a:xfrm>
          <a:prstGeom prst="rect">
            <a:avLst/>
          </a:prstGeom>
          <a:noFill/>
          <a:ln w="9525">
            <a:noFill/>
            <a:miter lim="800000"/>
            <a:headEnd/>
            <a:tailEnd/>
          </a:ln>
          <a:effectLst/>
        </p:spPr>
        <p:txBody>
          <a:bodyPr vert="horz" wrap="square" lIns="93125" tIns="46562" rIns="93125" bIns="46562" numCol="1" anchor="t" anchorCtr="0" compatLnSpc="1">
            <a:prstTxWarp prst="textNoShape">
              <a:avLst/>
            </a:prstTxWarp>
          </a:bodyPr>
          <a:lstStyle>
            <a:lvl1pPr defTabSz="930048">
              <a:defRPr sz="1200" b="0"/>
            </a:lvl1pPr>
          </a:lstStyle>
          <a:p>
            <a:endParaRPr lang="en-US"/>
          </a:p>
        </p:txBody>
      </p:sp>
      <p:sp>
        <p:nvSpPr>
          <p:cNvPr id="10243" name="Rectangle 3"/>
          <p:cNvSpPr>
            <a:spLocks noGrp="1" noChangeArrowheads="1"/>
          </p:cNvSpPr>
          <p:nvPr>
            <p:ph type="dt" idx="1"/>
          </p:nvPr>
        </p:nvSpPr>
        <p:spPr bwMode="auto">
          <a:xfrm>
            <a:off x="5266090" y="1"/>
            <a:ext cx="4028873" cy="351147"/>
          </a:xfrm>
          <a:prstGeom prst="rect">
            <a:avLst/>
          </a:prstGeom>
          <a:noFill/>
          <a:ln w="9525">
            <a:noFill/>
            <a:miter lim="800000"/>
            <a:headEnd/>
            <a:tailEnd/>
          </a:ln>
          <a:effectLst/>
        </p:spPr>
        <p:txBody>
          <a:bodyPr vert="horz" wrap="square" lIns="93125" tIns="46562" rIns="93125" bIns="46562" numCol="1" anchor="t" anchorCtr="0" compatLnSpc="1">
            <a:prstTxWarp prst="textNoShape">
              <a:avLst/>
            </a:prstTxWarp>
          </a:bodyPr>
          <a:lstStyle>
            <a:lvl1pPr algn="r" defTabSz="930048">
              <a:defRPr sz="1200" b="0"/>
            </a:lvl1pPr>
          </a:lstStyle>
          <a:p>
            <a:endParaRPr lang="en-US"/>
          </a:p>
        </p:txBody>
      </p:sp>
      <p:sp>
        <p:nvSpPr>
          <p:cNvPr id="36868" name="Rectangle 4"/>
          <p:cNvSpPr>
            <a:spLocks noGrp="1" noRot="1" noChangeAspect="1" noChangeArrowheads="1" noTextEdit="1"/>
          </p:cNvSpPr>
          <p:nvPr>
            <p:ph type="sldImg" idx="2"/>
          </p:nvPr>
        </p:nvSpPr>
        <p:spPr bwMode="auto">
          <a:xfrm>
            <a:off x="2897188" y="525463"/>
            <a:ext cx="3506787" cy="26289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30074" y="3331195"/>
            <a:ext cx="7436254" cy="3154053"/>
          </a:xfrm>
          <a:prstGeom prst="rect">
            <a:avLst/>
          </a:prstGeom>
          <a:noFill/>
          <a:ln w="9525">
            <a:noFill/>
            <a:miter lim="800000"/>
            <a:headEnd/>
            <a:tailEnd/>
          </a:ln>
          <a:effectLst/>
        </p:spPr>
        <p:txBody>
          <a:bodyPr vert="horz" wrap="square" lIns="93125" tIns="46562" rIns="93125" bIns="46562" numCol="1" anchor="t" anchorCtr="0" compatLnSpc="1">
            <a:prstTxWarp prst="textNoShape">
              <a:avLst/>
            </a:prstTxWarp>
          </a:bodyPr>
          <a:lstStyle/>
          <a:p>
            <a:pPr lvl="0"/>
            <a:r>
              <a:rPr lang="fr-CA" noProof="0"/>
              <a:t>Cliquez pour modifier les styles du texte du masque</a:t>
            </a:r>
          </a:p>
          <a:p>
            <a:pPr lvl="1"/>
            <a:r>
              <a:rPr lang="fr-CA" noProof="0"/>
              <a:t>Deuxième niveau</a:t>
            </a:r>
          </a:p>
          <a:p>
            <a:pPr lvl="2"/>
            <a:r>
              <a:rPr lang="fr-CA" noProof="0"/>
              <a:t>Troisième niveau</a:t>
            </a:r>
          </a:p>
          <a:p>
            <a:pPr lvl="3"/>
            <a:r>
              <a:rPr lang="fr-CA" noProof="0"/>
              <a:t>Quatrième niveau</a:t>
            </a:r>
          </a:p>
          <a:p>
            <a:pPr lvl="4"/>
            <a:r>
              <a:rPr lang="fr-CA" noProof="0"/>
              <a:t>Cinquième niveau</a:t>
            </a:r>
          </a:p>
        </p:txBody>
      </p:sp>
      <p:sp>
        <p:nvSpPr>
          <p:cNvPr id="10246" name="Rectangle 6"/>
          <p:cNvSpPr>
            <a:spLocks noGrp="1" noChangeArrowheads="1"/>
          </p:cNvSpPr>
          <p:nvPr>
            <p:ph type="ftr" sz="quarter" idx="4"/>
          </p:nvPr>
        </p:nvSpPr>
        <p:spPr bwMode="auto">
          <a:xfrm>
            <a:off x="4" y="6657688"/>
            <a:ext cx="4028873" cy="351147"/>
          </a:xfrm>
          <a:prstGeom prst="rect">
            <a:avLst/>
          </a:prstGeom>
          <a:noFill/>
          <a:ln w="9525">
            <a:noFill/>
            <a:miter lim="800000"/>
            <a:headEnd/>
            <a:tailEnd/>
          </a:ln>
          <a:effectLst/>
        </p:spPr>
        <p:txBody>
          <a:bodyPr vert="horz" wrap="square" lIns="93125" tIns="46562" rIns="93125" bIns="46562" numCol="1" anchor="b" anchorCtr="0" compatLnSpc="1">
            <a:prstTxWarp prst="textNoShape">
              <a:avLst/>
            </a:prstTxWarp>
          </a:bodyPr>
          <a:lstStyle>
            <a:lvl1pPr defTabSz="930048">
              <a:defRPr sz="1200" b="0"/>
            </a:lvl1pPr>
          </a:lstStyle>
          <a:p>
            <a:endParaRPr lang="en-US"/>
          </a:p>
        </p:txBody>
      </p:sp>
      <p:sp>
        <p:nvSpPr>
          <p:cNvPr id="10247" name="Rectangle 7"/>
          <p:cNvSpPr>
            <a:spLocks noGrp="1" noChangeArrowheads="1"/>
          </p:cNvSpPr>
          <p:nvPr>
            <p:ph type="sldNum" sz="quarter" idx="5"/>
          </p:nvPr>
        </p:nvSpPr>
        <p:spPr bwMode="auto">
          <a:xfrm>
            <a:off x="5266090" y="6657688"/>
            <a:ext cx="4028873" cy="351147"/>
          </a:xfrm>
          <a:prstGeom prst="rect">
            <a:avLst/>
          </a:prstGeom>
          <a:noFill/>
          <a:ln w="9525">
            <a:noFill/>
            <a:miter lim="800000"/>
            <a:headEnd/>
            <a:tailEnd/>
          </a:ln>
          <a:effectLst/>
        </p:spPr>
        <p:txBody>
          <a:bodyPr vert="horz" wrap="square" lIns="93125" tIns="46562" rIns="93125" bIns="46562" numCol="1" anchor="b" anchorCtr="0" compatLnSpc="1">
            <a:prstTxWarp prst="textNoShape">
              <a:avLst/>
            </a:prstTxWarp>
          </a:bodyPr>
          <a:lstStyle>
            <a:lvl1pPr algn="r" defTabSz="930048">
              <a:defRPr sz="1200" b="0"/>
            </a:lvl1pPr>
          </a:lstStyle>
          <a:p>
            <a:fld id="{3C67199F-3D02-45DC-8182-CEE99E7046C5}" type="slidenum">
              <a:rPr lang="fr-CA"/>
              <a:pPr/>
              <a:t>‹N°›</a:t>
            </a:fld>
            <a:endParaRPr lang="fr-CA"/>
          </a:p>
        </p:txBody>
      </p:sp>
    </p:spTree>
    <p:extLst>
      <p:ext uri="{BB962C8B-B14F-4D97-AF65-F5344CB8AC3E}">
        <p14:creationId xmlns:p14="http://schemas.microsoft.com/office/powerpoint/2010/main" val="337218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6767500-2F5E-411E-927C-B45CAD5549D9}" type="slidenum">
              <a:rPr lang="fr-CA"/>
              <a:pPr/>
              <a:t>1</a:t>
            </a:fld>
            <a:endParaRPr lang="fr-CA" dirty="0"/>
          </a:p>
        </p:txBody>
      </p:sp>
      <p:sp>
        <p:nvSpPr>
          <p:cNvPr id="37891" name="Rectangle 2"/>
          <p:cNvSpPr>
            <a:spLocks noGrp="1" noRot="1" noChangeAspect="1" noChangeArrowheads="1" noTextEdit="1"/>
          </p:cNvSpPr>
          <p:nvPr>
            <p:ph type="sldImg"/>
          </p:nvPr>
        </p:nvSpPr>
        <p:spPr>
          <a:xfrm>
            <a:off x="2506663" y="174625"/>
            <a:ext cx="4187825" cy="3140075"/>
          </a:xfrm>
          <a:ln/>
        </p:spPr>
      </p:sp>
      <p:sp>
        <p:nvSpPr>
          <p:cNvPr id="37892" name="Rectangle 3"/>
          <p:cNvSpPr>
            <a:spLocks noGrp="1" noChangeArrowheads="1"/>
          </p:cNvSpPr>
          <p:nvPr>
            <p:ph type="body" idx="1"/>
          </p:nvPr>
        </p:nvSpPr>
        <p:spPr>
          <a:noFill/>
          <a:ln/>
        </p:spPr>
        <p:txBody>
          <a:bodyPr/>
          <a:lstStyle/>
          <a:p>
            <a:pPr eaLnBrk="1" hangingPunct="1"/>
            <a:endParaRPr lang="fr-FR" dirty="0"/>
          </a:p>
        </p:txBody>
      </p:sp>
    </p:spTree>
    <p:extLst>
      <p:ext uri="{BB962C8B-B14F-4D97-AF65-F5344CB8AC3E}">
        <p14:creationId xmlns:p14="http://schemas.microsoft.com/office/powerpoint/2010/main" val="2709825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11</a:t>
            </a:fld>
            <a:endParaRPr lang="fr-CA" dirty="0"/>
          </a:p>
        </p:txBody>
      </p:sp>
    </p:spTree>
    <p:extLst>
      <p:ext uri="{BB962C8B-B14F-4D97-AF65-F5344CB8AC3E}">
        <p14:creationId xmlns:p14="http://schemas.microsoft.com/office/powerpoint/2010/main" val="4164727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12</a:t>
            </a:fld>
            <a:endParaRPr lang="fr-CA" dirty="0"/>
          </a:p>
        </p:txBody>
      </p:sp>
    </p:spTree>
    <p:extLst>
      <p:ext uri="{BB962C8B-B14F-4D97-AF65-F5344CB8AC3E}">
        <p14:creationId xmlns:p14="http://schemas.microsoft.com/office/powerpoint/2010/main" val="4164727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13</a:t>
            </a:fld>
            <a:endParaRPr lang="fr-CA" dirty="0"/>
          </a:p>
        </p:txBody>
      </p:sp>
    </p:spTree>
    <p:extLst>
      <p:ext uri="{BB962C8B-B14F-4D97-AF65-F5344CB8AC3E}">
        <p14:creationId xmlns:p14="http://schemas.microsoft.com/office/powerpoint/2010/main" val="4164727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14</a:t>
            </a:fld>
            <a:endParaRPr lang="fr-CA" dirty="0"/>
          </a:p>
        </p:txBody>
      </p:sp>
    </p:spTree>
    <p:extLst>
      <p:ext uri="{BB962C8B-B14F-4D97-AF65-F5344CB8AC3E}">
        <p14:creationId xmlns:p14="http://schemas.microsoft.com/office/powerpoint/2010/main" val="4164727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15</a:t>
            </a:fld>
            <a:endParaRPr lang="fr-CA" dirty="0"/>
          </a:p>
        </p:txBody>
      </p:sp>
    </p:spTree>
    <p:extLst>
      <p:ext uri="{BB962C8B-B14F-4D97-AF65-F5344CB8AC3E}">
        <p14:creationId xmlns:p14="http://schemas.microsoft.com/office/powerpoint/2010/main" val="4164727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16</a:t>
            </a:fld>
            <a:endParaRPr lang="fr-CA" dirty="0"/>
          </a:p>
        </p:txBody>
      </p:sp>
    </p:spTree>
    <p:extLst>
      <p:ext uri="{BB962C8B-B14F-4D97-AF65-F5344CB8AC3E}">
        <p14:creationId xmlns:p14="http://schemas.microsoft.com/office/powerpoint/2010/main" val="4164727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17</a:t>
            </a:fld>
            <a:endParaRPr lang="fr-CA" dirty="0"/>
          </a:p>
        </p:txBody>
      </p:sp>
    </p:spTree>
    <p:extLst>
      <p:ext uri="{BB962C8B-B14F-4D97-AF65-F5344CB8AC3E}">
        <p14:creationId xmlns:p14="http://schemas.microsoft.com/office/powerpoint/2010/main" val="4164727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22</a:t>
            </a:fld>
            <a:endParaRPr lang="fr-CA" dirty="0"/>
          </a:p>
        </p:txBody>
      </p:sp>
    </p:spTree>
    <p:extLst>
      <p:ext uri="{BB962C8B-B14F-4D97-AF65-F5344CB8AC3E}">
        <p14:creationId xmlns:p14="http://schemas.microsoft.com/office/powerpoint/2010/main" val="4164727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23</a:t>
            </a:fld>
            <a:endParaRPr lang="fr-CA" dirty="0"/>
          </a:p>
        </p:txBody>
      </p:sp>
    </p:spTree>
    <p:extLst>
      <p:ext uri="{BB962C8B-B14F-4D97-AF65-F5344CB8AC3E}">
        <p14:creationId xmlns:p14="http://schemas.microsoft.com/office/powerpoint/2010/main" val="4164727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25</a:t>
            </a:fld>
            <a:endParaRPr lang="fr-CA" dirty="0"/>
          </a:p>
        </p:txBody>
      </p:sp>
    </p:spTree>
    <p:extLst>
      <p:ext uri="{BB962C8B-B14F-4D97-AF65-F5344CB8AC3E}">
        <p14:creationId xmlns:p14="http://schemas.microsoft.com/office/powerpoint/2010/main" val="4164727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3</a:t>
            </a:fld>
            <a:endParaRPr lang="fr-CA" dirty="0"/>
          </a:p>
        </p:txBody>
      </p:sp>
    </p:spTree>
    <p:extLst>
      <p:ext uri="{BB962C8B-B14F-4D97-AF65-F5344CB8AC3E}">
        <p14:creationId xmlns:p14="http://schemas.microsoft.com/office/powerpoint/2010/main" val="4164727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26</a:t>
            </a:fld>
            <a:endParaRPr lang="fr-CA" dirty="0"/>
          </a:p>
        </p:txBody>
      </p:sp>
    </p:spTree>
    <p:extLst>
      <p:ext uri="{BB962C8B-B14F-4D97-AF65-F5344CB8AC3E}">
        <p14:creationId xmlns:p14="http://schemas.microsoft.com/office/powerpoint/2010/main" val="4164727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4</a:t>
            </a:fld>
            <a:endParaRPr lang="fr-CA" dirty="0"/>
          </a:p>
        </p:txBody>
      </p:sp>
    </p:spTree>
    <p:extLst>
      <p:ext uri="{BB962C8B-B14F-4D97-AF65-F5344CB8AC3E}">
        <p14:creationId xmlns:p14="http://schemas.microsoft.com/office/powerpoint/2010/main" val="4164727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5</a:t>
            </a:fld>
            <a:endParaRPr lang="fr-CA" dirty="0"/>
          </a:p>
        </p:txBody>
      </p:sp>
    </p:spTree>
    <p:extLst>
      <p:ext uri="{BB962C8B-B14F-4D97-AF65-F5344CB8AC3E}">
        <p14:creationId xmlns:p14="http://schemas.microsoft.com/office/powerpoint/2010/main" val="1823670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6</a:t>
            </a:fld>
            <a:endParaRPr lang="fr-CA" dirty="0"/>
          </a:p>
        </p:txBody>
      </p:sp>
    </p:spTree>
    <p:extLst>
      <p:ext uri="{BB962C8B-B14F-4D97-AF65-F5344CB8AC3E}">
        <p14:creationId xmlns:p14="http://schemas.microsoft.com/office/powerpoint/2010/main" val="4164727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7</a:t>
            </a:fld>
            <a:endParaRPr lang="fr-CA" dirty="0"/>
          </a:p>
        </p:txBody>
      </p:sp>
    </p:spTree>
    <p:extLst>
      <p:ext uri="{BB962C8B-B14F-4D97-AF65-F5344CB8AC3E}">
        <p14:creationId xmlns:p14="http://schemas.microsoft.com/office/powerpoint/2010/main" val="4164727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8</a:t>
            </a:fld>
            <a:endParaRPr lang="fr-CA" dirty="0"/>
          </a:p>
        </p:txBody>
      </p:sp>
    </p:spTree>
    <p:extLst>
      <p:ext uri="{BB962C8B-B14F-4D97-AF65-F5344CB8AC3E}">
        <p14:creationId xmlns:p14="http://schemas.microsoft.com/office/powerpoint/2010/main" val="4164727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9</a:t>
            </a:fld>
            <a:endParaRPr lang="fr-CA" dirty="0"/>
          </a:p>
        </p:txBody>
      </p:sp>
    </p:spTree>
    <p:extLst>
      <p:ext uri="{BB962C8B-B14F-4D97-AF65-F5344CB8AC3E}">
        <p14:creationId xmlns:p14="http://schemas.microsoft.com/office/powerpoint/2010/main" val="4164727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10</a:t>
            </a:fld>
            <a:endParaRPr lang="fr-CA" dirty="0"/>
          </a:p>
        </p:txBody>
      </p:sp>
    </p:spTree>
    <p:extLst>
      <p:ext uri="{BB962C8B-B14F-4D97-AF65-F5344CB8AC3E}">
        <p14:creationId xmlns:p14="http://schemas.microsoft.com/office/powerpoint/2010/main" val="4164727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Rectangle 2"/>
          <p:cNvSpPr>
            <a:spLocks noGrp="1" noChangeArrowheads="1"/>
          </p:cNvSpPr>
          <p:nvPr>
            <p:ph type="sldNum" sz="quarter" idx="10"/>
          </p:nvPr>
        </p:nvSpPr>
        <p:spPr>
          <a:ln/>
        </p:spPr>
        <p:txBody>
          <a:bodyPr/>
          <a:lstStyle>
            <a:lvl1pPr>
              <a:defRPr/>
            </a:lvl1pPr>
          </a:lstStyle>
          <a:p>
            <a:fld id="{8D7054FB-3FFF-4F44-9CDC-1E7F459F6CFE}" type="slidenum">
              <a:rPr lang="fr-CA"/>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fld id="{C297CA5E-FF06-48ED-82CF-4AAA99EE0D5C}" type="slidenum">
              <a:rPr lang="fr-CA"/>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dirty="0"/>
              <a:t>Modifiez le style du titre</a:t>
            </a:r>
            <a:endParaRPr lang="fr-CA" dirty="0"/>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sldNum" sz="quarter" idx="4"/>
          </p:nvPr>
        </p:nvSpPr>
        <p:spPr bwMode="auto">
          <a:xfrm>
            <a:off x="6757988" y="176213"/>
            <a:ext cx="2133600" cy="476250"/>
          </a:xfrm>
          <a:prstGeom prst="rect">
            <a:avLst/>
          </a:prstGeom>
          <a:noFill/>
          <a:ln>
            <a:noFill/>
          </a:ln>
          <a:effectLst/>
          <a:extLst/>
        </p:spPr>
        <p:txBody>
          <a:bodyPr vert="horz" wrap="square" lIns="91408" tIns="45704" rIns="91408" bIns="45704" numCol="1" anchor="t" anchorCtr="0" compatLnSpc="1">
            <a:prstTxWarp prst="textNoShape">
              <a:avLst/>
            </a:prstTxWarp>
          </a:bodyPr>
          <a:lstStyle>
            <a:lvl1pPr algn="r">
              <a:defRPr sz="900" b="0" i="1">
                <a:solidFill>
                  <a:srgbClr val="00439D"/>
                </a:solidFill>
              </a:defRPr>
            </a:lvl1pPr>
          </a:lstStyle>
          <a:p>
            <a:fld id="{11DE34E7-4056-4448-96D9-B4D2A2E2883F}" type="slidenum">
              <a:rPr lang="fr-CA"/>
              <a:pPr/>
              <a:t>‹N°›</a:t>
            </a:fld>
            <a:endParaRPr lang="fr-CA"/>
          </a:p>
        </p:txBody>
      </p:sp>
      <p:pic>
        <p:nvPicPr>
          <p:cNvPr id="6" name="Image 5" descr="Ligne-Orange-BIP.png"/>
          <p:cNvPicPr>
            <a:picLocks noChangeAspect="1"/>
          </p:cNvPicPr>
          <p:nvPr userDrawn="1"/>
        </p:nvPicPr>
        <p:blipFill>
          <a:blip r:embed="rId4" cstate="print"/>
          <a:stretch>
            <a:fillRect/>
          </a:stretch>
        </p:blipFill>
        <p:spPr>
          <a:xfrm>
            <a:off x="319087" y="676275"/>
            <a:ext cx="8572500" cy="76200"/>
          </a:xfrm>
          <a:prstGeom prst="rect">
            <a:avLst/>
          </a:prstGeom>
        </p:spPr>
      </p:pic>
      <p:pic>
        <p:nvPicPr>
          <p:cNvPr id="2049" name="Image 8"/>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746446" y="6199297"/>
            <a:ext cx="765175" cy="290513"/>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age 9"/>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95238" y="6199298"/>
            <a:ext cx="1371601" cy="2905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userDrawn="1"/>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3" name="Rectangle 4"/>
          <p:cNvSpPr>
            <a:spLocks noChangeArrowheads="1"/>
          </p:cNvSpPr>
          <p:nvPr userDrawn="1"/>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2743200" algn="ctr"/>
                <a:tab pos="5486400" algn="r"/>
              </a:tabLst>
              <a:defRPr>
                <a:solidFill>
                  <a:schemeClr val="tx1"/>
                </a:solidFill>
                <a:latin typeface="Arial" pitchFamily="34" charset="0"/>
                <a:cs typeface="Arial" pitchFamily="34" charset="0"/>
              </a:defRPr>
            </a:lvl1pPr>
            <a:lvl2pPr>
              <a:tabLst>
                <a:tab pos="2743200" algn="ctr"/>
                <a:tab pos="5486400" algn="r"/>
              </a:tabLst>
              <a:defRPr>
                <a:solidFill>
                  <a:schemeClr val="tx1"/>
                </a:solidFill>
                <a:latin typeface="Arial" pitchFamily="34" charset="0"/>
                <a:cs typeface="Arial" pitchFamily="34" charset="0"/>
              </a:defRPr>
            </a:lvl2pPr>
            <a:lvl3pPr>
              <a:tabLst>
                <a:tab pos="2743200" algn="ctr"/>
                <a:tab pos="5486400" algn="r"/>
              </a:tabLst>
              <a:defRPr>
                <a:solidFill>
                  <a:schemeClr val="tx1"/>
                </a:solidFill>
                <a:latin typeface="Arial" pitchFamily="34" charset="0"/>
                <a:cs typeface="Arial" pitchFamily="34" charset="0"/>
              </a:defRPr>
            </a:lvl3pPr>
            <a:lvl4pPr>
              <a:tabLst>
                <a:tab pos="2743200" algn="ctr"/>
                <a:tab pos="5486400" algn="r"/>
              </a:tabLst>
              <a:defRPr>
                <a:solidFill>
                  <a:schemeClr val="tx1"/>
                </a:solidFill>
                <a:latin typeface="Arial" pitchFamily="34" charset="0"/>
                <a:cs typeface="Arial" pitchFamily="34" charset="0"/>
              </a:defRPr>
            </a:lvl4pPr>
            <a:lvl5pPr>
              <a:tabLst>
                <a:tab pos="2743200" algn="ctr"/>
                <a:tab pos="5486400" algn="r"/>
              </a:tabLst>
              <a:defRPr>
                <a:solidFill>
                  <a:schemeClr val="tx1"/>
                </a:solidFill>
                <a:latin typeface="Arial" pitchFamily="34" charset="0"/>
                <a:cs typeface="Arial" pitchFamily="34" charset="0"/>
              </a:defRPr>
            </a:lvl5pPr>
            <a:lvl6pPr fontAlgn="base">
              <a:spcBef>
                <a:spcPct val="0"/>
              </a:spcBef>
              <a:spcAft>
                <a:spcPct val="0"/>
              </a:spcAft>
              <a:tabLst>
                <a:tab pos="2743200" algn="ctr"/>
                <a:tab pos="5486400" algn="r"/>
              </a:tabLst>
              <a:defRPr>
                <a:solidFill>
                  <a:schemeClr val="tx1"/>
                </a:solidFill>
                <a:latin typeface="Arial" pitchFamily="34" charset="0"/>
                <a:cs typeface="Arial" pitchFamily="34" charset="0"/>
              </a:defRPr>
            </a:lvl6pPr>
            <a:lvl7pPr fontAlgn="base">
              <a:spcBef>
                <a:spcPct val="0"/>
              </a:spcBef>
              <a:spcAft>
                <a:spcPct val="0"/>
              </a:spcAft>
              <a:tabLst>
                <a:tab pos="2743200" algn="ctr"/>
                <a:tab pos="5486400" algn="r"/>
              </a:tabLst>
              <a:defRPr>
                <a:solidFill>
                  <a:schemeClr val="tx1"/>
                </a:solidFill>
                <a:latin typeface="Arial" pitchFamily="34" charset="0"/>
                <a:cs typeface="Arial" pitchFamily="34" charset="0"/>
              </a:defRPr>
            </a:lvl7pPr>
            <a:lvl8pPr fontAlgn="base">
              <a:spcBef>
                <a:spcPct val="0"/>
              </a:spcBef>
              <a:spcAft>
                <a:spcPct val="0"/>
              </a:spcAft>
              <a:tabLst>
                <a:tab pos="2743200" algn="ctr"/>
                <a:tab pos="5486400" algn="r"/>
              </a:tabLst>
              <a:defRPr>
                <a:solidFill>
                  <a:schemeClr val="tx1"/>
                </a:solidFill>
                <a:latin typeface="Arial" pitchFamily="34" charset="0"/>
                <a:cs typeface="Arial" pitchFamily="34" charset="0"/>
              </a:defRPr>
            </a:lvl8pPr>
            <a:lvl9pPr fontAlgn="base">
              <a:spcBef>
                <a:spcPct val="0"/>
              </a:spcBef>
              <a:spcAft>
                <a:spcPct val="0"/>
              </a:spcAft>
              <a:tabLst>
                <a:tab pos="2743200" algn="ctr"/>
                <a:tab pos="5486400"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Lst>
            </a:pP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60" r:id="rId1"/>
    <p:sldLayoutId id="2147483665" r:id="rId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cSld>
  <p:clrMap bg1="lt1" tx1="dk1" bg2="lt2" tx2="dk2" accent1="accent1" accent2="accent2" accent3="accent3" accent4="accent4" accent5="accent5" accent6="accent6" hlink="hlink" folHlink="folHlink"/>
  <p:sldLayoutIdLst>
    <p:sldLayoutId id="2147483670" r:id="rId1"/>
  </p:sldLayoutIdLst>
  <p:hf hdr="0" ftr="0" dt="0"/>
  <p:txStyles>
    <p:titleStyle>
      <a:lvl1pPr algn="ctr" defTabSz="865188" rtl="0" eaLnBrk="0" fontAlgn="base" hangingPunct="0">
        <a:spcBef>
          <a:spcPct val="0"/>
        </a:spcBef>
        <a:spcAft>
          <a:spcPct val="0"/>
        </a:spcAft>
        <a:defRPr sz="4200">
          <a:solidFill>
            <a:schemeClr val="tx2"/>
          </a:solidFill>
          <a:latin typeface="+mj-lt"/>
          <a:ea typeface="+mj-ea"/>
          <a:cs typeface="+mj-cs"/>
        </a:defRPr>
      </a:lvl1pPr>
      <a:lvl2pPr algn="ctr" defTabSz="865188" rtl="0" eaLnBrk="0" fontAlgn="base" hangingPunct="0">
        <a:spcBef>
          <a:spcPct val="0"/>
        </a:spcBef>
        <a:spcAft>
          <a:spcPct val="0"/>
        </a:spcAft>
        <a:defRPr sz="4200">
          <a:solidFill>
            <a:schemeClr val="tx2"/>
          </a:solidFill>
          <a:latin typeface="Arial" pitchFamily="34" charset="0"/>
        </a:defRPr>
      </a:lvl2pPr>
      <a:lvl3pPr algn="ctr" defTabSz="865188" rtl="0" eaLnBrk="0" fontAlgn="base" hangingPunct="0">
        <a:spcBef>
          <a:spcPct val="0"/>
        </a:spcBef>
        <a:spcAft>
          <a:spcPct val="0"/>
        </a:spcAft>
        <a:defRPr sz="4200">
          <a:solidFill>
            <a:schemeClr val="tx2"/>
          </a:solidFill>
          <a:latin typeface="Arial" pitchFamily="34" charset="0"/>
        </a:defRPr>
      </a:lvl3pPr>
      <a:lvl4pPr algn="ctr" defTabSz="865188" rtl="0" eaLnBrk="0" fontAlgn="base" hangingPunct="0">
        <a:spcBef>
          <a:spcPct val="0"/>
        </a:spcBef>
        <a:spcAft>
          <a:spcPct val="0"/>
        </a:spcAft>
        <a:defRPr sz="4200">
          <a:solidFill>
            <a:schemeClr val="tx2"/>
          </a:solidFill>
          <a:latin typeface="Arial" pitchFamily="34" charset="0"/>
        </a:defRPr>
      </a:lvl4pPr>
      <a:lvl5pPr algn="ctr" defTabSz="865188" rtl="0" eaLnBrk="0" fontAlgn="base" hangingPunct="0">
        <a:spcBef>
          <a:spcPct val="0"/>
        </a:spcBef>
        <a:spcAft>
          <a:spcPct val="0"/>
        </a:spcAft>
        <a:defRPr sz="4200">
          <a:solidFill>
            <a:schemeClr val="tx2"/>
          </a:solidFill>
          <a:latin typeface="Arial" pitchFamily="34" charset="0"/>
        </a:defRPr>
      </a:lvl5pPr>
      <a:lvl6pPr marL="457200" algn="ctr" defTabSz="865188" rtl="0" fontAlgn="base">
        <a:spcBef>
          <a:spcPct val="0"/>
        </a:spcBef>
        <a:spcAft>
          <a:spcPct val="0"/>
        </a:spcAft>
        <a:defRPr sz="4200">
          <a:solidFill>
            <a:schemeClr val="tx2"/>
          </a:solidFill>
          <a:latin typeface="Arial" pitchFamily="34" charset="0"/>
        </a:defRPr>
      </a:lvl6pPr>
      <a:lvl7pPr marL="914400" algn="ctr" defTabSz="865188" rtl="0" fontAlgn="base">
        <a:spcBef>
          <a:spcPct val="0"/>
        </a:spcBef>
        <a:spcAft>
          <a:spcPct val="0"/>
        </a:spcAft>
        <a:defRPr sz="4200">
          <a:solidFill>
            <a:schemeClr val="tx2"/>
          </a:solidFill>
          <a:latin typeface="Arial" pitchFamily="34" charset="0"/>
        </a:defRPr>
      </a:lvl7pPr>
      <a:lvl8pPr marL="1371600" algn="ctr" defTabSz="865188" rtl="0" fontAlgn="base">
        <a:spcBef>
          <a:spcPct val="0"/>
        </a:spcBef>
        <a:spcAft>
          <a:spcPct val="0"/>
        </a:spcAft>
        <a:defRPr sz="4200">
          <a:solidFill>
            <a:schemeClr val="tx2"/>
          </a:solidFill>
          <a:latin typeface="Arial" pitchFamily="34" charset="0"/>
        </a:defRPr>
      </a:lvl8pPr>
      <a:lvl9pPr marL="1828800" algn="ctr" defTabSz="865188" rtl="0" fontAlgn="base">
        <a:spcBef>
          <a:spcPct val="0"/>
        </a:spcBef>
        <a:spcAft>
          <a:spcPct val="0"/>
        </a:spcAft>
        <a:defRPr sz="4200">
          <a:solidFill>
            <a:schemeClr val="tx2"/>
          </a:solidFill>
          <a:latin typeface="Arial" pitchFamily="34" charset="0"/>
        </a:defRPr>
      </a:lvl9pPr>
    </p:titleStyle>
    <p:bodyStyle>
      <a:lvl1pPr marL="323850" indent="-323850" algn="l" defTabSz="865188" rtl="0" eaLnBrk="0" fontAlgn="base" hangingPunct="0">
        <a:spcBef>
          <a:spcPct val="20000"/>
        </a:spcBef>
        <a:spcAft>
          <a:spcPct val="0"/>
        </a:spcAft>
        <a:buChar char="•"/>
        <a:defRPr sz="3000">
          <a:solidFill>
            <a:schemeClr val="tx1"/>
          </a:solidFill>
          <a:latin typeface="+mn-lt"/>
          <a:ea typeface="+mn-ea"/>
          <a:cs typeface="+mn-cs"/>
        </a:defRPr>
      </a:lvl1pPr>
      <a:lvl2pPr marL="703263" indent="-271463" algn="l" defTabSz="865188" rtl="0" eaLnBrk="0" fontAlgn="base" hangingPunct="0">
        <a:spcBef>
          <a:spcPct val="20000"/>
        </a:spcBef>
        <a:spcAft>
          <a:spcPct val="0"/>
        </a:spcAft>
        <a:buChar char="–"/>
        <a:defRPr sz="2600">
          <a:solidFill>
            <a:schemeClr val="tx1"/>
          </a:solidFill>
          <a:latin typeface="+mn-lt"/>
        </a:defRPr>
      </a:lvl2pPr>
      <a:lvl3pPr marL="1081088" indent="-215900" algn="l" defTabSz="865188" rtl="0" eaLnBrk="0" fontAlgn="base" hangingPunct="0">
        <a:spcBef>
          <a:spcPct val="20000"/>
        </a:spcBef>
        <a:spcAft>
          <a:spcPct val="0"/>
        </a:spcAft>
        <a:buChar char="•"/>
        <a:defRPr sz="2300">
          <a:solidFill>
            <a:schemeClr val="tx1"/>
          </a:solidFill>
          <a:latin typeface="+mn-lt"/>
        </a:defRPr>
      </a:lvl3pPr>
      <a:lvl4pPr marL="1512888" indent="-215900" algn="l" defTabSz="865188" rtl="0" eaLnBrk="0" fontAlgn="base" hangingPunct="0">
        <a:spcBef>
          <a:spcPct val="20000"/>
        </a:spcBef>
        <a:spcAft>
          <a:spcPct val="0"/>
        </a:spcAft>
        <a:buChar char="–"/>
        <a:defRPr sz="1900">
          <a:solidFill>
            <a:schemeClr val="tx1"/>
          </a:solidFill>
          <a:latin typeface="+mn-lt"/>
        </a:defRPr>
      </a:lvl4pPr>
      <a:lvl5pPr marL="1946275" indent="-215900" algn="l" defTabSz="865188" rtl="0" eaLnBrk="0" fontAlgn="base" hangingPunct="0">
        <a:spcBef>
          <a:spcPct val="20000"/>
        </a:spcBef>
        <a:spcAft>
          <a:spcPct val="0"/>
        </a:spcAft>
        <a:buChar char="»"/>
        <a:defRPr sz="1900">
          <a:solidFill>
            <a:schemeClr val="tx1"/>
          </a:solidFill>
          <a:latin typeface="+mn-lt"/>
        </a:defRPr>
      </a:lvl5pPr>
      <a:lvl6pPr marL="2403475" indent="-215900" algn="l" defTabSz="865188" rtl="0" fontAlgn="base">
        <a:spcBef>
          <a:spcPct val="20000"/>
        </a:spcBef>
        <a:spcAft>
          <a:spcPct val="0"/>
        </a:spcAft>
        <a:buChar char="»"/>
        <a:defRPr sz="1900">
          <a:solidFill>
            <a:schemeClr val="tx1"/>
          </a:solidFill>
          <a:latin typeface="+mn-lt"/>
        </a:defRPr>
      </a:lvl6pPr>
      <a:lvl7pPr marL="2860675" indent="-215900" algn="l" defTabSz="865188" rtl="0" fontAlgn="base">
        <a:spcBef>
          <a:spcPct val="20000"/>
        </a:spcBef>
        <a:spcAft>
          <a:spcPct val="0"/>
        </a:spcAft>
        <a:buChar char="»"/>
        <a:defRPr sz="1900">
          <a:solidFill>
            <a:schemeClr val="tx1"/>
          </a:solidFill>
          <a:latin typeface="+mn-lt"/>
        </a:defRPr>
      </a:lvl7pPr>
      <a:lvl8pPr marL="3317875" indent="-215900" algn="l" defTabSz="865188" rtl="0" fontAlgn="base">
        <a:spcBef>
          <a:spcPct val="20000"/>
        </a:spcBef>
        <a:spcAft>
          <a:spcPct val="0"/>
        </a:spcAft>
        <a:buChar char="»"/>
        <a:defRPr sz="1900">
          <a:solidFill>
            <a:schemeClr val="tx1"/>
          </a:solidFill>
          <a:latin typeface="+mn-lt"/>
        </a:defRPr>
      </a:lvl8pPr>
      <a:lvl9pPr marL="3775075" indent="-215900" algn="l" defTabSz="865188" rtl="0" fontAlgn="base">
        <a:spcBef>
          <a:spcPct val="20000"/>
        </a:spcBef>
        <a:spcAft>
          <a:spcPct val="0"/>
        </a:spcAft>
        <a:buChar char="»"/>
        <a:defRPr sz="19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subTitle" idx="1"/>
          </p:nvPr>
        </p:nvSpPr>
        <p:spPr bwMode="auto">
          <a:xfrm>
            <a:off x="5103642" y="4412519"/>
            <a:ext cx="2575214" cy="839968"/>
          </a:xfrm>
          <a:noFill/>
          <a:ln>
            <a:miter lim="800000"/>
            <a:headEnd/>
            <a:tailEnd/>
          </a:ln>
        </p:spPr>
        <p:txBody>
          <a:bodyPr vert="horz" wrap="square" lIns="86470" tIns="43235" rIns="86470" bIns="43235" numCol="1" anchor="t" anchorCtr="0" compatLnSpc="1">
            <a:prstTxWarp prst="textNoShape">
              <a:avLst/>
            </a:prstTxWarp>
          </a:bodyPr>
          <a:lstStyle/>
          <a:p>
            <a:pPr algn="l" eaLnBrk="1" hangingPunct="1">
              <a:spcBef>
                <a:spcPct val="0"/>
              </a:spcBef>
            </a:pPr>
            <a:r>
              <a:rPr lang="fr-CA" sz="1600" dirty="0">
                <a:latin typeface="Tahoma" pitchFamily="34" charset="0"/>
              </a:rPr>
              <a:t>Présentée à la SADC Vallée-de-la-Gatineau</a:t>
            </a:r>
          </a:p>
        </p:txBody>
      </p:sp>
      <p:sp>
        <p:nvSpPr>
          <p:cNvPr id="4" name="Rectangle 2"/>
          <p:cNvSpPr txBox="1">
            <a:spLocks noChangeArrowheads="1"/>
          </p:cNvSpPr>
          <p:nvPr/>
        </p:nvSpPr>
        <p:spPr bwMode="auto">
          <a:xfrm>
            <a:off x="3125971" y="2314206"/>
            <a:ext cx="2903426" cy="1194538"/>
          </a:xfrm>
          <a:prstGeom prst="rect">
            <a:avLst/>
          </a:prstGeom>
          <a:noFill/>
          <a:ln>
            <a:miter lim="800000"/>
            <a:headEnd/>
            <a:tailEnd/>
          </a:ln>
        </p:spPr>
        <p:txBody>
          <a:bodyPr vert="horz" wrap="square" lIns="86470" tIns="43235" rIns="86470" bIns="43235" numCol="1" anchor="t" anchorCtr="0" compatLnSpc="1">
            <a:prstTxWarp prst="textNoShape">
              <a:avLst/>
            </a:prstTxWarp>
          </a:bodyPr>
          <a:lstStyle>
            <a:lvl1pPr marL="0" indent="0" algn="ctr" defTabSz="865188" rtl="0" eaLnBrk="0" fontAlgn="base" hangingPunct="0">
              <a:spcBef>
                <a:spcPct val="20000"/>
              </a:spcBef>
              <a:spcAft>
                <a:spcPct val="0"/>
              </a:spcAft>
              <a:buNone/>
              <a:defRPr sz="3000">
                <a:solidFill>
                  <a:schemeClr val="tx1"/>
                </a:solidFill>
                <a:latin typeface="+mn-lt"/>
                <a:ea typeface="+mn-ea"/>
                <a:cs typeface="+mn-cs"/>
              </a:defRPr>
            </a:lvl1pPr>
            <a:lvl2pPr marL="457200" indent="0" algn="ctr" defTabSz="865188" rtl="0" eaLnBrk="0" fontAlgn="base" hangingPunct="0">
              <a:spcBef>
                <a:spcPct val="20000"/>
              </a:spcBef>
              <a:spcAft>
                <a:spcPct val="0"/>
              </a:spcAft>
              <a:buNone/>
              <a:defRPr sz="2600">
                <a:solidFill>
                  <a:schemeClr val="tx1"/>
                </a:solidFill>
                <a:latin typeface="+mn-lt"/>
              </a:defRPr>
            </a:lvl2pPr>
            <a:lvl3pPr marL="914400" indent="0" algn="ctr" defTabSz="865188" rtl="0" eaLnBrk="0" fontAlgn="base" hangingPunct="0">
              <a:spcBef>
                <a:spcPct val="20000"/>
              </a:spcBef>
              <a:spcAft>
                <a:spcPct val="0"/>
              </a:spcAft>
              <a:buNone/>
              <a:defRPr sz="2300">
                <a:solidFill>
                  <a:schemeClr val="tx1"/>
                </a:solidFill>
                <a:latin typeface="+mn-lt"/>
              </a:defRPr>
            </a:lvl3pPr>
            <a:lvl4pPr marL="1371600" indent="0" algn="ctr" defTabSz="865188" rtl="0" eaLnBrk="0" fontAlgn="base" hangingPunct="0">
              <a:spcBef>
                <a:spcPct val="20000"/>
              </a:spcBef>
              <a:spcAft>
                <a:spcPct val="0"/>
              </a:spcAft>
              <a:buNone/>
              <a:defRPr sz="1900">
                <a:solidFill>
                  <a:schemeClr val="tx1"/>
                </a:solidFill>
                <a:latin typeface="+mn-lt"/>
              </a:defRPr>
            </a:lvl4pPr>
            <a:lvl5pPr marL="1828800" indent="0" algn="ctr" defTabSz="865188" rtl="0" eaLnBrk="0" fontAlgn="base" hangingPunct="0">
              <a:spcBef>
                <a:spcPct val="20000"/>
              </a:spcBef>
              <a:spcAft>
                <a:spcPct val="0"/>
              </a:spcAft>
              <a:buNone/>
              <a:defRPr sz="1900">
                <a:solidFill>
                  <a:schemeClr val="tx1"/>
                </a:solidFill>
                <a:latin typeface="+mn-lt"/>
              </a:defRPr>
            </a:lvl5pPr>
            <a:lvl6pPr marL="2286000" indent="0" algn="ctr" defTabSz="865188" rtl="0" fontAlgn="base">
              <a:spcBef>
                <a:spcPct val="20000"/>
              </a:spcBef>
              <a:spcAft>
                <a:spcPct val="0"/>
              </a:spcAft>
              <a:buNone/>
              <a:defRPr sz="1900">
                <a:solidFill>
                  <a:schemeClr val="tx1"/>
                </a:solidFill>
                <a:latin typeface="+mn-lt"/>
              </a:defRPr>
            </a:lvl6pPr>
            <a:lvl7pPr marL="2743200" indent="0" algn="ctr" defTabSz="865188" rtl="0" fontAlgn="base">
              <a:spcBef>
                <a:spcPct val="20000"/>
              </a:spcBef>
              <a:spcAft>
                <a:spcPct val="0"/>
              </a:spcAft>
              <a:buNone/>
              <a:defRPr sz="1900">
                <a:solidFill>
                  <a:schemeClr val="tx1"/>
                </a:solidFill>
                <a:latin typeface="+mn-lt"/>
              </a:defRPr>
            </a:lvl7pPr>
            <a:lvl8pPr marL="3200400" indent="0" algn="ctr" defTabSz="865188" rtl="0" fontAlgn="base">
              <a:spcBef>
                <a:spcPct val="20000"/>
              </a:spcBef>
              <a:spcAft>
                <a:spcPct val="0"/>
              </a:spcAft>
              <a:buNone/>
              <a:defRPr sz="1900">
                <a:solidFill>
                  <a:schemeClr val="tx1"/>
                </a:solidFill>
                <a:latin typeface="+mn-lt"/>
              </a:defRPr>
            </a:lvl8pPr>
            <a:lvl9pPr marL="3657600" indent="0" algn="ctr" defTabSz="865188" rtl="0" fontAlgn="base">
              <a:spcBef>
                <a:spcPct val="20000"/>
              </a:spcBef>
              <a:spcAft>
                <a:spcPct val="0"/>
              </a:spcAft>
              <a:buNone/>
              <a:defRPr sz="1900">
                <a:solidFill>
                  <a:schemeClr val="tx1"/>
                </a:solidFill>
                <a:latin typeface="+mn-lt"/>
              </a:defRPr>
            </a:lvl9pPr>
          </a:lstStyle>
          <a:p>
            <a:pPr eaLnBrk="1" hangingPunct="1">
              <a:spcBef>
                <a:spcPct val="0"/>
              </a:spcBef>
            </a:pPr>
            <a:r>
              <a:rPr lang="fr-CA" sz="1800" dirty="0">
                <a:latin typeface="Tahoma" pitchFamily="34" charset="0"/>
              </a:rPr>
              <a:t>Enquête de main-d’œuvre auprès des entreprises de la Vallée-de-la-Gatineau</a:t>
            </a:r>
            <a:endParaRPr lang="fr-CA" sz="1800" b="1" i="1" kern="0" dirty="0">
              <a:latin typeface="Tahoma" pitchFamily="34" charset="0"/>
            </a:endParaRPr>
          </a:p>
        </p:txBody>
      </p:sp>
      <p:sp>
        <p:nvSpPr>
          <p:cNvPr id="5" name="Rectangle 2"/>
          <p:cNvSpPr txBox="1">
            <a:spLocks noChangeArrowheads="1"/>
          </p:cNvSpPr>
          <p:nvPr/>
        </p:nvSpPr>
        <p:spPr bwMode="auto">
          <a:xfrm>
            <a:off x="5965599" y="6074753"/>
            <a:ext cx="2937397" cy="368591"/>
          </a:xfrm>
          <a:prstGeom prst="rect">
            <a:avLst/>
          </a:prstGeom>
          <a:noFill/>
          <a:ln>
            <a:miter lim="800000"/>
            <a:headEnd/>
            <a:tailEnd/>
          </a:ln>
        </p:spPr>
        <p:txBody>
          <a:bodyPr vert="horz" wrap="square" lIns="86470" tIns="43235" rIns="86470" bIns="43235" numCol="1" anchor="t" anchorCtr="0" compatLnSpc="1">
            <a:prstTxWarp prst="textNoShape">
              <a:avLst/>
            </a:prstTxWarp>
          </a:bodyPr>
          <a:lstStyle>
            <a:lvl1pPr marL="0" indent="0" algn="ctr" defTabSz="865188" rtl="0" eaLnBrk="0" fontAlgn="base" hangingPunct="0">
              <a:spcBef>
                <a:spcPct val="20000"/>
              </a:spcBef>
              <a:spcAft>
                <a:spcPct val="0"/>
              </a:spcAft>
              <a:buNone/>
              <a:defRPr sz="3000">
                <a:solidFill>
                  <a:schemeClr val="tx1"/>
                </a:solidFill>
                <a:latin typeface="+mn-lt"/>
                <a:ea typeface="+mn-ea"/>
                <a:cs typeface="+mn-cs"/>
              </a:defRPr>
            </a:lvl1pPr>
            <a:lvl2pPr marL="457200" indent="0" algn="ctr" defTabSz="865188" rtl="0" eaLnBrk="0" fontAlgn="base" hangingPunct="0">
              <a:spcBef>
                <a:spcPct val="20000"/>
              </a:spcBef>
              <a:spcAft>
                <a:spcPct val="0"/>
              </a:spcAft>
              <a:buNone/>
              <a:defRPr sz="2600">
                <a:solidFill>
                  <a:schemeClr val="tx1"/>
                </a:solidFill>
                <a:latin typeface="+mn-lt"/>
              </a:defRPr>
            </a:lvl2pPr>
            <a:lvl3pPr marL="914400" indent="0" algn="ctr" defTabSz="865188" rtl="0" eaLnBrk="0" fontAlgn="base" hangingPunct="0">
              <a:spcBef>
                <a:spcPct val="20000"/>
              </a:spcBef>
              <a:spcAft>
                <a:spcPct val="0"/>
              </a:spcAft>
              <a:buNone/>
              <a:defRPr sz="2300">
                <a:solidFill>
                  <a:schemeClr val="tx1"/>
                </a:solidFill>
                <a:latin typeface="+mn-lt"/>
              </a:defRPr>
            </a:lvl3pPr>
            <a:lvl4pPr marL="1371600" indent="0" algn="ctr" defTabSz="865188" rtl="0" eaLnBrk="0" fontAlgn="base" hangingPunct="0">
              <a:spcBef>
                <a:spcPct val="20000"/>
              </a:spcBef>
              <a:spcAft>
                <a:spcPct val="0"/>
              </a:spcAft>
              <a:buNone/>
              <a:defRPr sz="1900">
                <a:solidFill>
                  <a:schemeClr val="tx1"/>
                </a:solidFill>
                <a:latin typeface="+mn-lt"/>
              </a:defRPr>
            </a:lvl4pPr>
            <a:lvl5pPr marL="1828800" indent="0" algn="ctr" defTabSz="865188" rtl="0" eaLnBrk="0" fontAlgn="base" hangingPunct="0">
              <a:spcBef>
                <a:spcPct val="20000"/>
              </a:spcBef>
              <a:spcAft>
                <a:spcPct val="0"/>
              </a:spcAft>
              <a:buNone/>
              <a:defRPr sz="1900">
                <a:solidFill>
                  <a:schemeClr val="tx1"/>
                </a:solidFill>
                <a:latin typeface="+mn-lt"/>
              </a:defRPr>
            </a:lvl5pPr>
            <a:lvl6pPr marL="2286000" indent="0" algn="ctr" defTabSz="865188" rtl="0" fontAlgn="base">
              <a:spcBef>
                <a:spcPct val="20000"/>
              </a:spcBef>
              <a:spcAft>
                <a:spcPct val="0"/>
              </a:spcAft>
              <a:buNone/>
              <a:defRPr sz="1900">
                <a:solidFill>
                  <a:schemeClr val="tx1"/>
                </a:solidFill>
                <a:latin typeface="+mn-lt"/>
              </a:defRPr>
            </a:lvl6pPr>
            <a:lvl7pPr marL="2743200" indent="0" algn="ctr" defTabSz="865188" rtl="0" fontAlgn="base">
              <a:spcBef>
                <a:spcPct val="20000"/>
              </a:spcBef>
              <a:spcAft>
                <a:spcPct val="0"/>
              </a:spcAft>
              <a:buNone/>
              <a:defRPr sz="1900">
                <a:solidFill>
                  <a:schemeClr val="tx1"/>
                </a:solidFill>
                <a:latin typeface="+mn-lt"/>
              </a:defRPr>
            </a:lvl7pPr>
            <a:lvl8pPr marL="3200400" indent="0" algn="ctr" defTabSz="865188" rtl="0" fontAlgn="base">
              <a:spcBef>
                <a:spcPct val="20000"/>
              </a:spcBef>
              <a:spcAft>
                <a:spcPct val="0"/>
              </a:spcAft>
              <a:buNone/>
              <a:defRPr sz="1900">
                <a:solidFill>
                  <a:schemeClr val="tx1"/>
                </a:solidFill>
                <a:latin typeface="+mn-lt"/>
              </a:defRPr>
            </a:lvl8pPr>
            <a:lvl9pPr marL="3657600" indent="0" algn="ctr" defTabSz="865188" rtl="0" fontAlgn="base">
              <a:spcBef>
                <a:spcPct val="20000"/>
              </a:spcBef>
              <a:spcAft>
                <a:spcPct val="0"/>
              </a:spcAft>
              <a:buNone/>
              <a:defRPr sz="1900">
                <a:solidFill>
                  <a:schemeClr val="tx1"/>
                </a:solidFill>
                <a:latin typeface="+mn-lt"/>
              </a:defRPr>
            </a:lvl9pPr>
          </a:lstStyle>
          <a:p>
            <a:pPr algn="r" eaLnBrk="1" hangingPunct="1">
              <a:spcBef>
                <a:spcPct val="0"/>
              </a:spcBef>
            </a:pPr>
            <a:r>
              <a:rPr lang="fr-CA" sz="1400" b="0" kern="0" dirty="0">
                <a:latin typeface="Tahoma" pitchFamily="34" charset="0"/>
              </a:rPr>
              <a:t>10 décembre 2018</a:t>
            </a:r>
          </a:p>
        </p:txBody>
      </p:sp>
    </p:spTree>
    <p:extLst>
      <p:ext uri="{BB962C8B-B14F-4D97-AF65-F5344CB8AC3E}">
        <p14:creationId xmlns:p14="http://schemas.microsoft.com/office/powerpoint/2010/main" val="2207558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2.	Méthodologie</a:t>
            </a:r>
          </a:p>
        </p:txBody>
      </p:sp>
      <p:sp>
        <p:nvSpPr>
          <p:cNvPr id="6" name="Espace réservé du numéro de diapositive 1"/>
          <p:cNvSpPr txBox="1">
            <a:spLocks/>
          </p:cNvSpPr>
          <p:nvPr/>
        </p:nvSpPr>
        <p:spPr bwMode="auto">
          <a:xfrm>
            <a:off x="8010525" y="6208418"/>
            <a:ext cx="416773"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10</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3"/>
          <p:cNvSpPr txBox="1">
            <a:spLocks noChangeArrowheads="1"/>
          </p:cNvSpPr>
          <p:nvPr>
            <p:custDataLst>
              <p:tags r:id="rId1"/>
            </p:custDataLst>
          </p:nvPr>
        </p:nvSpPr>
        <p:spPr bwMode="auto">
          <a:xfrm>
            <a:off x="567419" y="4021247"/>
            <a:ext cx="8162925" cy="276983"/>
          </a:xfrm>
          <a:prstGeom prst="rect">
            <a:avLst/>
          </a:prstGeom>
          <a:noFill/>
          <a:ln algn="ctr">
            <a:miter lim="800000"/>
            <a:headEnd/>
            <a:tailEnd/>
          </a:ln>
        </p:spPr>
        <p:txBody>
          <a:bodyPr lIns="91424" tIns="45712" rIns="91424" bIns="45712">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defTabSz="966788" eaLnBrk="1" hangingPunct="1">
              <a:spcBef>
                <a:spcPct val="50000"/>
              </a:spcBef>
              <a:spcAft>
                <a:spcPts val="600"/>
              </a:spcAft>
              <a:buNone/>
            </a:pPr>
            <a:endParaRPr lang="fr-CA" sz="1200" b="0" kern="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3"/>
          <p:cNvSpPr txBox="1">
            <a:spLocks noChangeArrowheads="1"/>
          </p:cNvSpPr>
          <p:nvPr>
            <p:custDataLst>
              <p:tags r:id="rId2"/>
            </p:custDataLst>
          </p:nvPr>
        </p:nvSpPr>
        <p:spPr bwMode="auto">
          <a:xfrm>
            <a:off x="387312" y="828893"/>
            <a:ext cx="8162925" cy="1002822"/>
          </a:xfrm>
          <a:prstGeom prst="rect">
            <a:avLst/>
          </a:prstGeom>
          <a:noFill/>
          <a:ln algn="ctr">
            <a:miter lim="800000"/>
            <a:headEnd/>
            <a:tailEnd/>
          </a:ln>
        </p:spPr>
        <p:txBody>
          <a:bodyPr lIns="91424" tIns="45712" rIns="91424" bIns="45712">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defTabSz="966788" eaLnBrk="1" hangingPunct="1">
              <a:spcBef>
                <a:spcPts val="500"/>
              </a:spcBef>
              <a:spcAft>
                <a:spcPts val="0"/>
              </a:spcAft>
              <a:buNone/>
            </a:pPr>
            <a:r>
              <a:rPr lang="fr-CA" sz="1100" i="1" dirty="0">
                <a:latin typeface="Tahoma" pitchFamily="34" charset="0"/>
                <a:ea typeface="Tahoma" pitchFamily="34" charset="0"/>
                <a:cs typeface="Tahoma" pitchFamily="34" charset="0"/>
              </a:rPr>
              <a:t>Variable de segmentation</a:t>
            </a:r>
          </a:p>
          <a:p>
            <a:pPr marL="0" indent="0" algn="just" defTabSz="966788" eaLnBrk="1" hangingPunct="1">
              <a:spcBef>
                <a:spcPts val="500"/>
              </a:spcBef>
              <a:spcAft>
                <a:spcPts val="500"/>
              </a:spcAft>
              <a:buNone/>
            </a:pPr>
            <a:r>
              <a:rPr lang="fr-CA" sz="1100" b="0" dirty="0">
                <a:latin typeface="Tahoma" pitchFamily="34" charset="0"/>
                <a:ea typeface="Tahoma" pitchFamily="34" charset="0"/>
                <a:cs typeface="Tahoma" pitchFamily="34" charset="0"/>
              </a:rPr>
              <a:t>Nous avons traité et analysé les résultats en fonction de plusieurs variables de segmentation. Celles-ci </a:t>
            </a:r>
            <a:r>
              <a:rPr lang="fr-FR" sz="1100" b="0" dirty="0">
                <a:latin typeface="Tahoma" pitchFamily="34" charset="0"/>
                <a:ea typeface="Tahoma" pitchFamily="34" charset="0"/>
                <a:cs typeface="Tahoma" pitchFamily="34" charset="0"/>
              </a:rPr>
              <a:t>ont permis d’effectuer une analyse statistique </a:t>
            </a:r>
            <a:r>
              <a:rPr lang="fr-FR" sz="1100" b="0" dirty="0" err="1">
                <a:latin typeface="Tahoma" pitchFamily="34" charset="0"/>
                <a:ea typeface="Tahoma" pitchFamily="34" charset="0"/>
                <a:cs typeface="Tahoma" pitchFamily="34" charset="0"/>
              </a:rPr>
              <a:t>bivariée</a:t>
            </a:r>
            <a:r>
              <a:rPr lang="fr-FR" sz="1100" b="0" dirty="0">
                <a:latin typeface="Tahoma" pitchFamily="34" charset="0"/>
                <a:ea typeface="Tahoma" pitchFamily="34" charset="0"/>
                <a:cs typeface="Tahoma" pitchFamily="34" charset="0"/>
              </a:rPr>
              <a:t>, soit la production de tableaux croisés des variables dépendantes avec les variables indépendantes ou de segmentation.</a:t>
            </a:r>
            <a:r>
              <a:rPr lang="fr-CA" sz="1100" b="0" dirty="0">
                <a:latin typeface="Tahoma" pitchFamily="34" charset="0"/>
                <a:ea typeface="Tahoma" pitchFamily="34" charset="0"/>
                <a:cs typeface="Tahoma" pitchFamily="34" charset="0"/>
              </a:rPr>
              <a:t> </a:t>
            </a:r>
            <a:r>
              <a:rPr lang="fr-CA" sz="1100" b="0" kern="0" dirty="0">
                <a:latin typeface="Tahoma" panose="020B0604030504040204" pitchFamily="34" charset="0"/>
                <a:ea typeface="Tahoma" panose="020B0604030504040204" pitchFamily="34" charset="0"/>
                <a:cs typeface="Tahoma" panose="020B0604030504040204" pitchFamily="34" charset="0"/>
              </a:rPr>
              <a:t>Ces croisements permettent de constater s’il y a des différences statistiquement significatives par sous-groupe de répondant. Le cas échéant, nous avons indiqué les différences les plus importantes dans le rapport.</a:t>
            </a:r>
            <a:endParaRPr lang="fr-CA" sz="1100" b="0" dirty="0">
              <a:latin typeface="Tahoma" pitchFamily="34" charset="0"/>
              <a:ea typeface="Tahoma" pitchFamily="34" charset="0"/>
              <a:cs typeface="Tahoma" pitchFamily="34" charset="0"/>
            </a:endParaRPr>
          </a:p>
        </p:txBody>
      </p:sp>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7" name="Rectangle 3"/>
          <p:cNvSpPr txBox="1">
            <a:spLocks noChangeArrowheads="1"/>
          </p:cNvSpPr>
          <p:nvPr>
            <p:custDataLst>
              <p:tags r:id="rId3"/>
            </p:custDataLst>
          </p:nvPr>
        </p:nvSpPr>
        <p:spPr bwMode="auto">
          <a:xfrm>
            <a:off x="387312" y="3971841"/>
            <a:ext cx="8162925" cy="2144161"/>
          </a:xfrm>
          <a:prstGeom prst="rect">
            <a:avLst/>
          </a:prstGeom>
          <a:noFill/>
          <a:ln algn="ctr">
            <a:miter lim="800000"/>
            <a:headEnd/>
            <a:tailEnd/>
          </a:ln>
        </p:spPr>
        <p:txBody>
          <a:bodyPr lIns="91424" tIns="45712" rIns="91424" bIns="45712">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defTabSz="966788" eaLnBrk="1" hangingPunct="1">
              <a:spcBef>
                <a:spcPts val="500"/>
              </a:spcBef>
              <a:spcAft>
                <a:spcPts val="0"/>
              </a:spcAft>
              <a:buNone/>
            </a:pPr>
            <a:r>
              <a:rPr lang="fr-CA" sz="1100" i="1" dirty="0">
                <a:latin typeface="Tahoma" pitchFamily="34" charset="0"/>
                <a:ea typeface="Tahoma" pitchFamily="34" charset="0"/>
                <a:cs typeface="Tahoma" pitchFamily="34" charset="0"/>
              </a:rPr>
              <a:t>Notes</a:t>
            </a:r>
          </a:p>
          <a:p>
            <a:pPr lvl="0" algn="just" defTabSz="966788" eaLnBrk="1" hangingPunct="1">
              <a:spcBef>
                <a:spcPts val="500"/>
              </a:spcBef>
              <a:spcAft>
                <a:spcPts val="500"/>
              </a:spcAft>
              <a:buFont typeface="Wingdings" panose="05000000000000000000" pitchFamily="2" charset="2"/>
              <a:buChar char="Ø"/>
            </a:pPr>
            <a:r>
              <a:rPr lang="fr-FR" sz="1100" b="0" dirty="0">
                <a:latin typeface="Tahoma" panose="020B0604030504040204" pitchFamily="34" charset="0"/>
                <a:ea typeface="Tahoma" panose="020B0604030504040204" pitchFamily="34" charset="0"/>
                <a:cs typeface="Tahoma" panose="020B0604030504040204" pitchFamily="34" charset="0"/>
              </a:rPr>
              <a:t>Dans les chapitres qui suivent, les données exprimées en pourcentage ont été arrondies sans décimale dans le but d’alléger les figures et les tableaux. Il est donc normal que certains totaux soient de 99 % ou de 101 %.</a:t>
            </a:r>
            <a:endParaRPr lang="fr-CA" sz="1100" b="0" dirty="0">
              <a:latin typeface="Tahoma" panose="020B0604030504040204" pitchFamily="34" charset="0"/>
              <a:ea typeface="Tahoma" panose="020B0604030504040204" pitchFamily="34" charset="0"/>
              <a:cs typeface="Tahoma" panose="020B0604030504040204" pitchFamily="34" charset="0"/>
            </a:endParaRPr>
          </a:p>
          <a:p>
            <a:pPr lvl="0" algn="just" defTabSz="966788" eaLnBrk="1" hangingPunct="1">
              <a:spcBef>
                <a:spcPts val="500"/>
              </a:spcBef>
              <a:spcAft>
                <a:spcPts val="500"/>
              </a:spcAft>
              <a:buFont typeface="Wingdings" panose="05000000000000000000" pitchFamily="2" charset="2"/>
              <a:buChar char="Ø"/>
            </a:pPr>
            <a:r>
              <a:rPr lang="fr-FR" sz="1100" b="0" dirty="0">
                <a:latin typeface="Tahoma" panose="020B0604030504040204" pitchFamily="34" charset="0"/>
                <a:ea typeface="Tahoma" panose="020B0604030504040204" pitchFamily="34" charset="0"/>
                <a:cs typeface="Tahoma" panose="020B0604030504040204" pitchFamily="34" charset="0"/>
              </a:rPr>
              <a:t>L’ensemble des tableaux croisés, qui présentent à la fois les fréquences et les résultats des traitements statistiques </a:t>
            </a:r>
            <a:r>
              <a:rPr lang="fr-FR" sz="1100" b="0" dirty="0" err="1">
                <a:latin typeface="Tahoma" panose="020B0604030504040204" pitchFamily="34" charset="0"/>
                <a:ea typeface="Tahoma" panose="020B0604030504040204" pitchFamily="34" charset="0"/>
                <a:cs typeface="Tahoma" panose="020B0604030504040204" pitchFamily="34" charset="0"/>
              </a:rPr>
              <a:t>bivariés</a:t>
            </a:r>
            <a:r>
              <a:rPr lang="fr-FR" sz="1100" b="0" dirty="0">
                <a:latin typeface="Tahoma" panose="020B0604030504040204" pitchFamily="34" charset="0"/>
                <a:ea typeface="Tahoma" panose="020B0604030504040204" pitchFamily="34" charset="0"/>
                <a:cs typeface="Tahoma" panose="020B0604030504040204" pitchFamily="34" charset="0"/>
              </a:rPr>
              <a:t>, se trouvent dans un document distinct de ce rapport.</a:t>
            </a:r>
            <a:endParaRPr lang="fr-CA" sz="1100" b="0" dirty="0">
              <a:latin typeface="Tahoma" panose="020B0604030504040204" pitchFamily="34" charset="0"/>
              <a:ea typeface="Tahoma" panose="020B0604030504040204" pitchFamily="34" charset="0"/>
              <a:cs typeface="Tahoma" panose="020B0604030504040204" pitchFamily="34" charset="0"/>
            </a:endParaRPr>
          </a:p>
          <a:p>
            <a:pPr lvl="0" algn="just" defTabSz="966788" eaLnBrk="1" hangingPunct="1">
              <a:spcBef>
                <a:spcPts val="500"/>
              </a:spcBef>
              <a:spcAft>
                <a:spcPts val="0"/>
              </a:spcAft>
              <a:buFont typeface="Wingdings" panose="05000000000000000000" pitchFamily="2" charset="2"/>
              <a:buChar char="Ø"/>
            </a:pPr>
            <a:r>
              <a:rPr lang="fr-FR" sz="1100" b="0" dirty="0">
                <a:latin typeface="Tahoma" panose="020B0604030504040204" pitchFamily="34" charset="0"/>
                <a:ea typeface="Tahoma" panose="020B0604030504040204" pitchFamily="34" charset="0"/>
                <a:cs typeface="Tahoma" panose="020B0604030504040204" pitchFamily="34" charset="0"/>
              </a:rPr>
              <a:t>Dans l’analyse des tableaux croisés, nous avons tenu compte des différences significatives des proportions lorsque que la différence atteignait un niveau de confiance de :</a:t>
            </a:r>
            <a:endParaRPr lang="fr-CA" sz="1100" b="0" dirty="0">
              <a:latin typeface="Tahoma" panose="020B0604030504040204" pitchFamily="34" charset="0"/>
              <a:ea typeface="Tahoma" panose="020B0604030504040204" pitchFamily="34" charset="0"/>
              <a:cs typeface="Tahoma" panose="020B0604030504040204" pitchFamily="34" charset="0"/>
            </a:endParaRPr>
          </a:p>
          <a:p>
            <a:pPr marL="544513" lvl="1" indent="-228600" algn="just" defTabSz="966788" eaLnBrk="1" hangingPunct="1">
              <a:spcBef>
                <a:spcPts val="60"/>
              </a:spcBef>
              <a:spcAft>
                <a:spcPts val="0"/>
              </a:spcAft>
              <a:buFont typeface="Wingdings" pitchFamily="2" charset="2"/>
              <a:buChar char="§"/>
              <a:tabLst>
                <a:tab pos="446088" algn="l"/>
              </a:tabLst>
            </a:pPr>
            <a:r>
              <a:rPr lang="fr-FR" sz="1100" b="0" kern="0" dirty="0">
                <a:latin typeface="Tahoma" panose="020B0604030504040204" pitchFamily="34" charset="0"/>
                <a:ea typeface="Tahoma" panose="020B0604030504040204" pitchFamily="34" charset="0"/>
                <a:cs typeface="Tahoma" panose="020B0604030504040204" pitchFamily="34" charset="0"/>
              </a:rPr>
              <a:t>99,9 % ou plus, soit 4 plus (++++) et 4 moins (----);</a:t>
            </a:r>
            <a:endParaRPr lang="fr-CA" sz="1100" b="0" kern="0" dirty="0">
              <a:latin typeface="Tahoma" panose="020B0604030504040204" pitchFamily="34" charset="0"/>
              <a:ea typeface="Tahoma" panose="020B0604030504040204" pitchFamily="34" charset="0"/>
              <a:cs typeface="Tahoma" panose="020B0604030504040204" pitchFamily="34" charset="0"/>
            </a:endParaRPr>
          </a:p>
          <a:p>
            <a:pPr marL="544513" lvl="1" indent="-228600" algn="just" defTabSz="966788" eaLnBrk="1" hangingPunct="1">
              <a:spcBef>
                <a:spcPts val="60"/>
              </a:spcBef>
              <a:spcAft>
                <a:spcPts val="0"/>
              </a:spcAft>
              <a:buFont typeface="Wingdings" pitchFamily="2" charset="2"/>
              <a:buChar char="§"/>
              <a:tabLst>
                <a:tab pos="446088" algn="l"/>
              </a:tabLst>
            </a:pPr>
            <a:r>
              <a:rPr lang="fr-FR" sz="1100" b="0" kern="0" dirty="0">
                <a:latin typeface="Tahoma" panose="020B0604030504040204" pitchFamily="34" charset="0"/>
                <a:ea typeface="Tahoma" panose="020B0604030504040204" pitchFamily="34" charset="0"/>
                <a:cs typeface="Tahoma" panose="020B0604030504040204" pitchFamily="34" charset="0"/>
              </a:rPr>
              <a:t>99 % ou plus, soit 3 plus (+++) et 3 moins (---);</a:t>
            </a:r>
            <a:endParaRPr lang="fr-CA" sz="1100" b="0" kern="0" dirty="0">
              <a:latin typeface="Tahoma" panose="020B0604030504040204" pitchFamily="34" charset="0"/>
              <a:ea typeface="Tahoma" panose="020B0604030504040204" pitchFamily="34" charset="0"/>
              <a:cs typeface="Tahoma" panose="020B0604030504040204" pitchFamily="34" charset="0"/>
            </a:endParaRPr>
          </a:p>
          <a:p>
            <a:pPr marL="544513" lvl="1" indent="-228600" algn="just" defTabSz="966788" eaLnBrk="1" hangingPunct="1">
              <a:spcBef>
                <a:spcPts val="60"/>
              </a:spcBef>
              <a:spcAft>
                <a:spcPts val="0"/>
              </a:spcAft>
              <a:buFont typeface="Wingdings" pitchFamily="2" charset="2"/>
              <a:buChar char="§"/>
              <a:tabLst>
                <a:tab pos="446088" algn="l"/>
              </a:tabLst>
            </a:pPr>
            <a:r>
              <a:rPr lang="fr-FR" sz="1100" b="0" kern="0" dirty="0">
                <a:latin typeface="Tahoma" panose="020B0604030504040204" pitchFamily="34" charset="0"/>
                <a:ea typeface="Tahoma" panose="020B0604030504040204" pitchFamily="34" charset="0"/>
                <a:cs typeface="Tahoma" panose="020B0604030504040204" pitchFamily="34" charset="0"/>
              </a:rPr>
              <a:t>95 % ou plus, soit 2 plus (++) et 2 moins (--).</a:t>
            </a:r>
            <a:endParaRPr lang="fr-CA" sz="1100" b="0" kern="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Tableau 9"/>
          <p:cNvGraphicFramePr>
            <a:graphicFrameLocks noGrp="1"/>
          </p:cNvGraphicFramePr>
          <p:nvPr>
            <p:extLst>
              <p:ext uri="{D42A27DB-BD31-4B8C-83A1-F6EECF244321}">
                <p14:modId xmlns:p14="http://schemas.microsoft.com/office/powerpoint/2010/main" val="1093611432"/>
              </p:ext>
            </p:extLst>
          </p:nvPr>
        </p:nvGraphicFramePr>
        <p:xfrm>
          <a:off x="480341" y="1870170"/>
          <a:ext cx="7292059" cy="2055308"/>
        </p:xfrm>
        <a:graphic>
          <a:graphicData uri="http://schemas.openxmlformats.org/drawingml/2006/table">
            <a:tbl>
              <a:tblPr firstRow="1" firstCol="1" lastRow="1" lastCol="1" bandRow="1" bandCol="1">
                <a:tableStyleId>{5C22544A-7EE6-4342-B048-85BDC9FD1C3A}</a:tableStyleId>
              </a:tblPr>
              <a:tblGrid>
                <a:gridCol w="926428">
                  <a:extLst>
                    <a:ext uri="{9D8B030D-6E8A-4147-A177-3AD203B41FA5}">
                      <a16:colId xmlns:a16="http://schemas.microsoft.com/office/drawing/2014/main" val="20000"/>
                    </a:ext>
                  </a:extLst>
                </a:gridCol>
                <a:gridCol w="3253154">
                  <a:extLst>
                    <a:ext uri="{9D8B030D-6E8A-4147-A177-3AD203B41FA5}">
                      <a16:colId xmlns:a16="http://schemas.microsoft.com/office/drawing/2014/main" val="20001"/>
                    </a:ext>
                  </a:extLst>
                </a:gridCol>
                <a:gridCol w="3112477">
                  <a:extLst>
                    <a:ext uri="{9D8B030D-6E8A-4147-A177-3AD203B41FA5}">
                      <a16:colId xmlns:a16="http://schemas.microsoft.com/office/drawing/2014/main" val="20002"/>
                    </a:ext>
                  </a:extLst>
                </a:gridCol>
              </a:tblGrid>
              <a:tr h="327493">
                <a:tc>
                  <a:txBody>
                    <a:bodyPr/>
                    <a:lstStyle/>
                    <a:p>
                      <a:pPr marL="0" algn="l" defTabSz="914400" rtl="0" eaLnBrk="1" latinLnBrk="0" hangingPunct="1">
                        <a:lnSpc>
                          <a:spcPts val="1100"/>
                        </a:lnSpc>
                        <a:spcBef>
                          <a:spcPts val="200"/>
                        </a:spcBef>
                        <a:spcAft>
                          <a:spcPts val="200"/>
                        </a:spcAft>
                      </a:pPr>
                      <a:endParaRPr lang="fr-CA" sz="9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w="12700" cap="flat" cmpd="sng" algn="ctr">
                      <a:noFill/>
                      <a:prstDash val="solid"/>
                      <a:round/>
                      <a:headEnd type="none" w="med" len="med"/>
                      <a:tailEnd type="none" w="med" len="med"/>
                    </a:lnTlToBr>
                    <a:solidFill>
                      <a:srgbClr val="FDCBA1"/>
                    </a:solidFill>
                  </a:tcPr>
                </a:tc>
                <a:tc>
                  <a:txBody>
                    <a:bodyPr/>
                    <a:lstStyle/>
                    <a:p>
                      <a:pPr algn="ctr">
                        <a:lnSpc>
                          <a:spcPts val="1100"/>
                        </a:lnSpc>
                        <a:spcBef>
                          <a:spcPts val="200"/>
                        </a:spcBef>
                        <a:spcAft>
                          <a:spcPts val="200"/>
                        </a:spcAft>
                      </a:pPr>
                      <a:r>
                        <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Sections : Profil des emplois, enjeux et défis en matière de main-d’œuvre, recrutement, rétention</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marR="0" indent="0" algn="ctr" defTabSz="914400" rtl="0" eaLnBrk="1" fontAlgn="auto" latinLnBrk="0" hangingPunct="1">
                        <a:lnSpc>
                          <a:spcPts val="1100"/>
                        </a:lnSpc>
                        <a:spcBef>
                          <a:spcPts val="200"/>
                        </a:spcBef>
                        <a:spcAft>
                          <a:spcPts val="200"/>
                        </a:spcAft>
                        <a:buClrTx/>
                        <a:buSzTx/>
                        <a:buFontTx/>
                        <a:buNone/>
                        <a:tabLst/>
                        <a:defRPr/>
                      </a:pPr>
                      <a:r>
                        <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 Relève des</a:t>
                      </a:r>
                      <a:r>
                        <a:rPr lang="fr-CA" sz="900" b="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propriétaires</a:t>
                      </a:r>
                      <a:endPar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extLst>
                  <a:ext uri="{0D108BD9-81ED-4DB2-BD59-A6C34878D82A}">
                    <a16:rowId xmlns:a16="http://schemas.microsoft.com/office/drawing/2014/main" val="10000"/>
                  </a:ext>
                </a:extLst>
              </a:tr>
              <a:tr h="203815">
                <a:tc rowSpan="6">
                  <a:txBody>
                    <a:bodyPr/>
                    <a:lstStyle/>
                    <a:p>
                      <a:pPr algn="l">
                        <a:lnSpc>
                          <a:spcPts val="1200"/>
                        </a:lnSpc>
                        <a:spcBef>
                          <a:spcPts val="200"/>
                        </a:spcBef>
                        <a:spcAft>
                          <a:spcPts val="200"/>
                        </a:spcAft>
                      </a:pPr>
                      <a:r>
                        <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Variables de segmentation</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l">
                        <a:lnSpc>
                          <a:spcPts val="1200"/>
                        </a:lnSpc>
                        <a:spcBef>
                          <a:spcPts val="200"/>
                        </a:spcBef>
                        <a:spcAft>
                          <a:spcPts val="200"/>
                        </a:spcAft>
                      </a:pPr>
                      <a:r>
                        <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Secteur d’activité SCIAN</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ts val="1200"/>
                        </a:lnSpc>
                        <a:spcBef>
                          <a:spcPts val="200"/>
                        </a:spcBef>
                        <a:spcAft>
                          <a:spcPts val="200"/>
                        </a:spcAft>
                        <a:buClrTx/>
                        <a:buSzTx/>
                        <a:buFontTx/>
                        <a:buNone/>
                        <a:tabLst/>
                        <a:defRPr/>
                      </a:pPr>
                      <a:r>
                        <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Secteur d’activité SCIAN</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3815">
                <a:tc vMerge="1">
                  <a:txBody>
                    <a:bodyPr/>
                    <a:lstStyle/>
                    <a:p>
                      <a:pPr marL="0" algn="l" defTabSz="914400" rtl="0" eaLnBrk="1" latinLnBrk="0" hangingPunct="1">
                        <a:lnSpc>
                          <a:spcPts val="1200"/>
                        </a:lnSpc>
                        <a:spcBef>
                          <a:spcPts val="200"/>
                        </a:spcBef>
                        <a:spcAft>
                          <a:spcPts val="200"/>
                        </a:spcAft>
                      </a:pPr>
                      <a:endParaRPr lang="fr-CA" sz="9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ts val="1200"/>
                        </a:lnSpc>
                        <a:spcBef>
                          <a:spcPts val="200"/>
                        </a:spcBef>
                        <a:spcAft>
                          <a:spcPts val="200"/>
                        </a:spcAft>
                        <a:buClrTx/>
                        <a:buSzTx/>
                        <a:buFontTx/>
                        <a:buNone/>
                        <a:tabLst/>
                        <a:defRPr/>
                      </a:pPr>
                      <a:r>
                        <a:rPr lang="fr-CA" sz="9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Nombre total d’employés : petite entreprise (moins de 5); moyenne entreprise (5 à 14); grande entreprise (15 ou</a:t>
                      </a:r>
                      <a:r>
                        <a:rPr lang="fr-CA" sz="900" b="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plus</a:t>
                      </a:r>
                      <a:r>
                        <a:rPr lang="fr-CA" sz="9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ts val="1200"/>
                        </a:lnSpc>
                        <a:spcBef>
                          <a:spcPts val="200"/>
                        </a:spcBef>
                        <a:spcAft>
                          <a:spcPts val="200"/>
                        </a:spcAft>
                        <a:buClrTx/>
                        <a:buSzTx/>
                        <a:buFontTx/>
                        <a:buNone/>
                        <a:tabLst/>
                        <a:defRPr/>
                      </a:pPr>
                      <a:r>
                        <a:rPr lang="fr-CA" sz="9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Nombre total d’employés (moins de 5; 5 à 14; 15 ou</a:t>
                      </a:r>
                      <a:r>
                        <a:rPr lang="fr-CA" sz="900" b="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plus</a:t>
                      </a:r>
                      <a:r>
                        <a:rPr lang="fr-CA" sz="9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3815">
                <a:tc vMerge="1">
                  <a:txBody>
                    <a:bodyPr/>
                    <a:lstStyle/>
                    <a:p>
                      <a:pPr>
                        <a:lnSpc>
                          <a:spcPts val="1200"/>
                        </a:lnSpc>
                        <a:spcBef>
                          <a:spcPts val="200"/>
                        </a:spcBef>
                        <a:spcAft>
                          <a:spcPts val="200"/>
                        </a:spcAft>
                      </a:pPr>
                      <a:endPar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algn="l" defTabSz="914400" rtl="0" eaLnBrk="1" latinLnBrk="0" hangingPunct="1">
                        <a:lnSpc>
                          <a:spcPts val="1200"/>
                        </a:lnSpc>
                        <a:spcBef>
                          <a:spcPts val="200"/>
                        </a:spcBef>
                        <a:spcAft>
                          <a:spcPts val="200"/>
                        </a:spcAft>
                      </a:pPr>
                      <a:r>
                        <a:rPr lang="fr-CA" sz="9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Pourcentage d’employés de 55 ans et plus </a:t>
                      </a:r>
                      <a:br>
                        <a:rPr lang="fr-CA" sz="9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fr-CA" sz="9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(0 %; 1 % à 49 %; 50 % ou plus)</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l">
                        <a:lnSpc>
                          <a:spcPts val="1200"/>
                        </a:lnSpc>
                        <a:spcBef>
                          <a:spcPts val="200"/>
                        </a:spcBef>
                        <a:spcAft>
                          <a:spcPts val="200"/>
                        </a:spcAft>
                      </a:pPr>
                      <a:r>
                        <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Sexe du propriétaire (homme; femme)</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3815">
                <a:tc vMerge="1">
                  <a:txBody>
                    <a:bodyPr/>
                    <a:lstStyle/>
                    <a:p>
                      <a:pPr>
                        <a:lnSpc>
                          <a:spcPts val="1200"/>
                        </a:lnSpc>
                        <a:spcBef>
                          <a:spcPts val="200"/>
                        </a:spcBef>
                        <a:spcAft>
                          <a:spcPts val="200"/>
                        </a:spcAft>
                      </a:pPr>
                      <a:endPar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algn="l" defTabSz="914400" rtl="0" eaLnBrk="1" latinLnBrk="0" hangingPunct="1">
                        <a:lnSpc>
                          <a:spcPts val="1200"/>
                        </a:lnSpc>
                        <a:spcBef>
                          <a:spcPts val="200"/>
                        </a:spcBef>
                        <a:spcAft>
                          <a:spcPts val="200"/>
                        </a:spcAft>
                      </a:pPr>
                      <a:r>
                        <a:rPr lang="fr-CA" sz="9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Pourcentage des emplois qui sont peu ou non qualifiés </a:t>
                      </a:r>
                      <a:br>
                        <a:rPr lang="fr-CA" sz="9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fr-CA" sz="9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(0 %; 1 % à 49 %; 50 % ou plus)</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ts val="1200"/>
                        </a:lnSpc>
                        <a:spcBef>
                          <a:spcPts val="200"/>
                        </a:spcBef>
                        <a:spcAft>
                          <a:spcPts val="200"/>
                        </a:spcAft>
                        <a:buClrTx/>
                        <a:buSzTx/>
                        <a:buFontTx/>
                        <a:buNone/>
                        <a:tabLst/>
                        <a:defRPr/>
                      </a:pPr>
                      <a:r>
                        <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Âge du propriétaire </a:t>
                      </a:r>
                      <a:br>
                        <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(˂45 ans; 45-54 ans; 55-64 ans; 65 ans +)</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03815">
                <a:tc vMerge="1">
                  <a:txBody>
                    <a:bodyPr/>
                    <a:lstStyle/>
                    <a:p>
                      <a:pPr>
                        <a:lnSpc>
                          <a:spcPts val="1200"/>
                        </a:lnSpc>
                        <a:spcBef>
                          <a:spcPts val="200"/>
                        </a:spcBef>
                        <a:spcAft>
                          <a:spcPts val="200"/>
                        </a:spcAft>
                      </a:pPr>
                      <a:endPar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algn="l" defTabSz="914400" rtl="0" eaLnBrk="1" latinLnBrk="0" hangingPunct="1">
                        <a:lnSpc>
                          <a:spcPts val="1200"/>
                        </a:lnSpc>
                        <a:spcBef>
                          <a:spcPts val="200"/>
                        </a:spcBef>
                        <a:spcAft>
                          <a:spcPts val="200"/>
                        </a:spcAft>
                      </a:pPr>
                      <a:r>
                        <a:rPr lang="fr-CA" sz="9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Nombre total de postes à combler actuellement </a:t>
                      </a:r>
                      <a:br>
                        <a:rPr lang="fr-CA" sz="9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fr-CA" sz="9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(0; 1 ou 2; 3 ou plus)</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ts val="1200"/>
                        </a:lnSpc>
                        <a:spcBef>
                          <a:spcPts val="200"/>
                        </a:spcBef>
                        <a:spcAft>
                          <a:spcPts val="200"/>
                        </a:spcAft>
                        <a:buClrTx/>
                        <a:buSzTx/>
                        <a:buFontTx/>
                        <a:buNone/>
                        <a:tabLst/>
                        <a:defRPr/>
                      </a:pPr>
                      <a:r>
                        <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Scolarité du propriétaire </a:t>
                      </a:r>
                      <a:br>
                        <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(secondaire ou moins; collégial; universitaire)</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08553">
                <a:tc vMerge="1">
                  <a:txBody>
                    <a:bodyPr/>
                    <a:lstStyle/>
                    <a:p>
                      <a:pPr algn="just">
                        <a:lnSpc>
                          <a:spcPts val="1200"/>
                        </a:lnSpc>
                        <a:spcBef>
                          <a:spcPts val="200"/>
                        </a:spcBef>
                        <a:spcAft>
                          <a:spcPts val="200"/>
                        </a:spcAft>
                      </a:pPr>
                      <a:endPar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l">
                        <a:lnSpc>
                          <a:spcPts val="1200"/>
                        </a:lnSpc>
                        <a:spcBef>
                          <a:spcPts val="200"/>
                        </a:spcBef>
                        <a:spcAft>
                          <a:spcPts val="200"/>
                        </a:spcAft>
                      </a:pPr>
                      <a:r>
                        <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Présence d’un syndicat (oui; non)</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ts val="1200"/>
                        </a:lnSpc>
                        <a:spcBef>
                          <a:spcPts val="200"/>
                        </a:spcBef>
                        <a:spcAft>
                          <a:spcPts val="200"/>
                        </a:spcAft>
                        <a:buClrTx/>
                        <a:buSzTx/>
                        <a:buFontTx/>
                        <a:buNone/>
                        <a:tabLst/>
                        <a:defRPr/>
                      </a:pPr>
                      <a:r>
                        <a:rPr lang="fr-CA" altLang="fr-FR" sz="9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Nombre d'années comme</a:t>
                      </a:r>
                      <a:r>
                        <a:rPr lang="fr-CA" altLang="fr-FR" sz="900" b="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fr-CA" altLang="fr-FR" sz="9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propriétaire </a:t>
                      </a:r>
                      <a:br>
                        <a:rPr lang="fr-CA" altLang="fr-FR" sz="9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(˂5 ans; 5-9 ans; 10-19 ans; 20 ans +)</a:t>
                      </a:r>
                      <a:endParaRPr lang="fr-CA" sz="9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2523677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stretch>
            <a:fillRect/>
          </a:stretch>
        </p:blipFill>
        <p:spPr>
          <a:xfrm>
            <a:off x="4818947" y="3386704"/>
            <a:ext cx="3345180" cy="2712720"/>
          </a:xfrm>
          <a:prstGeom prst="rect">
            <a:avLst/>
          </a:prstGeom>
        </p:spPr>
      </p:pic>
      <p:pic>
        <p:nvPicPr>
          <p:cNvPr id="2" name="Image 1"/>
          <p:cNvPicPr>
            <a:picLocks noChangeAspect="1"/>
          </p:cNvPicPr>
          <p:nvPr/>
        </p:nvPicPr>
        <p:blipFill>
          <a:blip r:embed="rId4" cstate="print"/>
          <a:stretch>
            <a:fillRect/>
          </a:stretch>
        </p:blipFill>
        <p:spPr>
          <a:xfrm>
            <a:off x="831968" y="1645496"/>
            <a:ext cx="3345180" cy="2720340"/>
          </a:xfrm>
          <a:prstGeom prst="rect">
            <a:avLst/>
          </a:prstGeom>
        </p:spPr>
      </p:pic>
      <p:sp>
        <p:nvSpPr>
          <p:cNvPr id="6" name="Espace réservé du numéro de diapositive 1"/>
          <p:cNvSpPr txBox="1">
            <a:spLocks/>
          </p:cNvSpPr>
          <p:nvPr/>
        </p:nvSpPr>
        <p:spPr bwMode="auto">
          <a:xfrm>
            <a:off x="8007810" y="6208418"/>
            <a:ext cx="419488"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11</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10"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3. 	Profil des répondants</a:t>
            </a:r>
          </a:p>
        </p:txBody>
      </p:sp>
      <p:sp>
        <p:nvSpPr>
          <p:cNvPr id="7" name="Rectangle 1"/>
          <p:cNvSpPr>
            <a:spLocks noChangeArrowheads="1"/>
          </p:cNvSpPr>
          <p:nvPr/>
        </p:nvSpPr>
        <p:spPr bwMode="auto">
          <a:xfrm>
            <a:off x="1027005" y="978980"/>
            <a:ext cx="3094078"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 1 – Présence d’e</a:t>
            </a:r>
            <a:r>
              <a:rPr lang="fr-CA" altLang="fr-FR" sz="900" dirty="0">
                <a:latin typeface="Tahoma" pitchFamily="34" charset="0"/>
                <a:ea typeface="Times New Roman" pitchFamily="18" charset="0"/>
                <a:cs typeface="Tahoma" pitchFamily="34" charset="0"/>
              </a:rPr>
              <a:t>mployés salariés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(n=306)</a:t>
            </a:r>
            <a:endParaRPr kumimoji="0" lang="fr-CA" altLang="fr-FR" sz="800" b="0" i="0" u="none" strike="noStrike" cap="none" normalizeH="0" baseline="0" dirty="0">
              <a:ln>
                <a:noFill/>
              </a:ln>
              <a:solidFill>
                <a:schemeClr val="tx1"/>
              </a:solidFill>
              <a:effectLst/>
            </a:endParaRPr>
          </a:p>
        </p:txBody>
      </p:sp>
      <p:sp>
        <p:nvSpPr>
          <p:cNvPr id="9" name="Rectangle 1"/>
          <p:cNvSpPr>
            <a:spLocks noChangeArrowheads="1"/>
          </p:cNvSpPr>
          <p:nvPr/>
        </p:nvSpPr>
        <p:spPr bwMode="auto">
          <a:xfrm>
            <a:off x="5245560" y="3217016"/>
            <a:ext cx="276225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 2 – Poste du répondant</a:t>
            </a:r>
            <a:r>
              <a:rPr lang="fr-CA" altLang="fr-FR" sz="900" dirty="0">
                <a:latin typeface="Tahoma" pitchFamily="34" charset="0"/>
                <a:ea typeface="Times New Roman" pitchFamily="18" charset="0"/>
                <a:cs typeface="Tahoma" pitchFamily="34" charset="0"/>
              </a:rPr>
              <a:t>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(n=306)</a:t>
            </a:r>
            <a:endParaRPr kumimoji="0" lang="fr-CA" altLang="fr-FR" sz="800" b="0" i="0" u="none" strike="noStrike" cap="none" normalizeH="0" baseline="0" dirty="0">
              <a:ln>
                <a:noFill/>
              </a:ln>
              <a:solidFill>
                <a:schemeClr val="tx1"/>
              </a:solidFill>
              <a:effectLst/>
            </a:endParaRPr>
          </a:p>
        </p:txBody>
      </p:sp>
      <p:sp>
        <p:nvSpPr>
          <p:cNvPr id="13" name="Rectangle 12"/>
          <p:cNvSpPr/>
          <p:nvPr/>
        </p:nvSpPr>
        <p:spPr>
          <a:xfrm>
            <a:off x="967294" y="4378636"/>
            <a:ext cx="3088875" cy="925894"/>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Les deux tiers des entreprises interrogées ont des employés salariés. C’est davantage le cas des entreprises qui œuvrent dans le secteur commerce / hébergement / restaurants.</a:t>
            </a:r>
            <a:endParaRPr lang="fr-CA" sz="1100" b="0" dirty="0">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5245560" y="2512880"/>
            <a:ext cx="3264219" cy="425758"/>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Dans la grande majorité des cas (82 %), nous avons interrogé le propriétaire de l’entreprise. </a:t>
            </a:r>
            <a:endParaRPr lang="fr-CA" sz="1100" b="0"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2"/>
          <p:cNvSpPr>
            <a:spLocks noChangeArrowheads="1"/>
          </p:cNvSpPr>
          <p:nvPr/>
        </p:nvSpPr>
        <p:spPr bwMode="auto">
          <a:xfrm>
            <a:off x="3813650" y="1430511"/>
            <a:ext cx="2011680" cy="262535"/>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tabLst>
                <a:tab pos="1433513" algn="l"/>
              </a:tabLst>
              <a:defRPr/>
            </a:pPr>
            <a:r>
              <a:rPr lang="fr-CA" altLang="fr-FR" sz="800" b="0" dirty="0">
                <a:latin typeface="Tahoma" pitchFamily="34" charset="0"/>
                <a:cs typeface="Arial" pitchFamily="34" charset="0"/>
              </a:rPr>
              <a:t>Commerce/</a:t>
            </a:r>
            <a:r>
              <a:rPr lang="fr-CA" altLang="fr-FR" sz="800" b="0" dirty="0" err="1">
                <a:latin typeface="Tahoma" pitchFamily="34" charset="0"/>
                <a:cs typeface="Arial" pitchFamily="34" charset="0"/>
              </a:rPr>
              <a:t>héber</a:t>
            </a:r>
            <a:r>
              <a:rPr lang="fr-CA" altLang="fr-FR" sz="800" b="0" dirty="0">
                <a:latin typeface="Tahoma" pitchFamily="34" charset="0"/>
                <a:cs typeface="Arial" pitchFamily="34" charset="0"/>
              </a:rPr>
              <a:t>/</a:t>
            </a:r>
            <a:r>
              <a:rPr lang="fr-CA" altLang="fr-FR" sz="800" b="0" dirty="0" err="1">
                <a:latin typeface="Tahoma" pitchFamily="34" charset="0"/>
                <a:cs typeface="Arial" pitchFamily="34" charset="0"/>
              </a:rPr>
              <a:t>restaur</a:t>
            </a:r>
            <a:r>
              <a:rPr lang="fr-CA" altLang="fr-FR" sz="800" b="0" dirty="0">
                <a:latin typeface="Tahoma" pitchFamily="34" charset="0"/>
                <a:cs typeface="Arial" pitchFamily="34" charset="0"/>
              </a:rPr>
              <a:t>	75 % +</a:t>
            </a:r>
          </a:p>
        </p:txBody>
      </p:sp>
      <p:cxnSp>
        <p:nvCxnSpPr>
          <p:cNvPr id="16" name="AutoShape 3"/>
          <p:cNvCxnSpPr>
            <a:cxnSpLocks noChangeShapeType="1"/>
          </p:cNvCxnSpPr>
          <p:nvPr/>
        </p:nvCxnSpPr>
        <p:spPr bwMode="auto">
          <a:xfrm flipH="1">
            <a:off x="3907579" y="1731119"/>
            <a:ext cx="269571" cy="781761"/>
          </a:xfrm>
          <a:prstGeom prst="straightConnector1">
            <a:avLst/>
          </a:prstGeom>
          <a:noFill/>
          <a:ln w="22225">
            <a:solidFill>
              <a:srgbClr val="F47206"/>
            </a:solidFill>
            <a:round/>
            <a:headEnd/>
            <a:tailEnd/>
          </a:ln>
          <a:extLst>
            <a:ext uri="{909E8E84-426E-40DD-AFC4-6F175D3DCCD1}">
              <a14:hiddenFill xmlns:a14="http://schemas.microsoft.com/office/drawing/2010/main">
                <a:noFill/>
              </a14:hiddenFill>
            </a:ext>
          </a:extLst>
        </p:spPr>
      </p:cxnSp>
      <p:sp>
        <p:nvSpPr>
          <p:cNvPr id="17" name="Rectangle 2"/>
          <p:cNvSpPr>
            <a:spLocks noChangeArrowheads="1"/>
          </p:cNvSpPr>
          <p:nvPr/>
        </p:nvSpPr>
        <p:spPr bwMode="auto">
          <a:xfrm>
            <a:off x="298160" y="1337310"/>
            <a:ext cx="1839249" cy="513995"/>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eaLnBrk="0" hangingPunct="0">
              <a:lnSpc>
                <a:spcPts val="1100"/>
              </a:lnSpc>
              <a:spcBef>
                <a:spcPts val="0"/>
              </a:spcBef>
              <a:tabLst>
                <a:tab pos="1435100" algn="l"/>
              </a:tabLst>
              <a:defRPr/>
            </a:pPr>
            <a:r>
              <a:rPr lang="fr-CA" altLang="fr-FR" sz="800" b="0" dirty="0">
                <a:latin typeface="Tahoma" pitchFamily="34" charset="0"/>
                <a:cs typeface="Arial" pitchFamily="34" charset="0"/>
              </a:rPr>
              <a:t>Principaux écarts statistiquement significatifs </a:t>
            </a:r>
            <a:r>
              <a:rPr lang="fr-CA" altLang="fr-FR" sz="1000" b="0" dirty="0">
                <a:latin typeface="Tahoma" pitchFamily="34" charset="0"/>
                <a:cs typeface="Arial" pitchFamily="34" charset="0"/>
              </a:rPr>
              <a:t>*</a:t>
            </a:r>
          </a:p>
          <a:p>
            <a:pPr marL="85725" indent="-85725" eaLnBrk="0" hangingPunct="0">
              <a:lnSpc>
                <a:spcPts val="1100"/>
              </a:lnSpc>
              <a:spcBef>
                <a:spcPts val="0"/>
              </a:spcBef>
              <a:buFont typeface="Wingdings" panose="05000000000000000000" pitchFamily="2" charset="2"/>
              <a:buChar char="§"/>
              <a:tabLst>
                <a:tab pos="1435100" algn="l"/>
              </a:tabLst>
              <a:defRPr/>
            </a:pPr>
            <a:r>
              <a:rPr lang="fr-CA" altLang="fr-FR" sz="800" b="0" dirty="0">
                <a:latin typeface="Tahoma" pitchFamily="34" charset="0"/>
                <a:cs typeface="Arial" pitchFamily="34" charset="0"/>
              </a:rPr>
              <a:t>Autres services         52 % +</a:t>
            </a:r>
          </a:p>
        </p:txBody>
      </p:sp>
      <p:cxnSp>
        <p:nvCxnSpPr>
          <p:cNvPr id="18" name="AutoShape 3"/>
          <p:cNvCxnSpPr>
            <a:cxnSpLocks noChangeShapeType="1"/>
            <a:stCxn id="17" idx="2"/>
          </p:cNvCxnSpPr>
          <p:nvPr/>
        </p:nvCxnSpPr>
        <p:spPr bwMode="auto">
          <a:xfrm>
            <a:off x="1217785" y="1851305"/>
            <a:ext cx="85235" cy="316480"/>
          </a:xfrm>
          <a:prstGeom prst="straightConnector1">
            <a:avLst/>
          </a:prstGeom>
          <a:noFill/>
          <a:ln w="22225">
            <a:solidFill>
              <a:srgbClr val="1B467B"/>
            </a:solidFill>
            <a:round/>
            <a:headEnd/>
            <a:tailEnd/>
          </a:ln>
          <a:extLst>
            <a:ext uri="{909E8E84-426E-40DD-AFC4-6F175D3DCCD1}">
              <a14:hiddenFill xmlns:a14="http://schemas.microsoft.com/office/drawing/2010/main">
                <a:noFill/>
              </a14:hiddenFill>
            </a:ext>
          </a:extLst>
        </p:spPr>
      </p:cxnSp>
      <p:sp>
        <p:nvSpPr>
          <p:cNvPr id="22" name="Rectangle 1"/>
          <p:cNvSpPr>
            <a:spLocks noChangeArrowheads="1"/>
          </p:cNvSpPr>
          <p:nvPr/>
        </p:nvSpPr>
        <p:spPr bwMode="auto">
          <a:xfrm>
            <a:off x="557402" y="5705818"/>
            <a:ext cx="35636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0" i="1"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lang="fr-CA" altLang="fr-FR" sz="900" b="0" i="1" dirty="0">
                <a:latin typeface="Tahoma" pitchFamily="34" charset="0"/>
                <a:ea typeface="Times New Roman" pitchFamily="18" charset="0"/>
                <a:cs typeface="Tahoma" pitchFamily="34" charset="0"/>
              </a:rPr>
              <a:t>Tous les encadrés en lien avec les figures dans ce rapport présentent les écarts statistiquement significatifs</a:t>
            </a:r>
            <a:r>
              <a:rPr kumimoji="0" lang="fr-CA" altLang="fr-FR" sz="900" b="0" i="1" u="none" strike="noStrike" cap="none" normalizeH="0" dirty="0">
                <a:ln>
                  <a:noFill/>
                </a:ln>
                <a:solidFill>
                  <a:schemeClr val="tx1"/>
                </a:solidFill>
                <a:effectLst/>
                <a:latin typeface="Tahoma" pitchFamily="34" charset="0"/>
                <a:ea typeface="Times New Roman" pitchFamily="18" charset="0"/>
                <a:cs typeface="Tahoma" pitchFamily="34" charset="0"/>
              </a:rPr>
              <a:t>. </a:t>
            </a:r>
            <a:endParaRPr kumimoji="0" lang="fr-CA" altLang="fr-FR" sz="800" b="0" i="1" u="none" strike="noStrike" cap="none" normalizeH="0" baseline="0" dirty="0">
              <a:ln>
                <a:noFill/>
              </a:ln>
              <a:solidFill>
                <a:srgbClr val="FF0000"/>
              </a:solidFill>
              <a:effectLst/>
            </a:endParaRPr>
          </a:p>
        </p:txBody>
      </p:sp>
    </p:spTree>
    <p:extLst>
      <p:ext uri="{BB962C8B-B14F-4D97-AF65-F5344CB8AC3E}">
        <p14:creationId xmlns:p14="http://schemas.microsoft.com/office/powerpoint/2010/main" val="97471342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txBox="1">
            <a:spLocks/>
          </p:cNvSpPr>
          <p:nvPr/>
        </p:nvSpPr>
        <p:spPr bwMode="auto">
          <a:xfrm>
            <a:off x="7995684" y="6208418"/>
            <a:ext cx="43161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12</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10"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3. 	Profil des répondants</a:t>
            </a:r>
          </a:p>
        </p:txBody>
      </p:sp>
      <p:graphicFrame>
        <p:nvGraphicFramePr>
          <p:cNvPr id="12" name="Tableau 11"/>
          <p:cNvGraphicFramePr>
            <a:graphicFrameLocks noGrp="1"/>
          </p:cNvGraphicFramePr>
          <p:nvPr>
            <p:extLst>
              <p:ext uri="{D42A27DB-BD31-4B8C-83A1-F6EECF244321}">
                <p14:modId xmlns:p14="http://schemas.microsoft.com/office/powerpoint/2010/main" val="1428249199"/>
              </p:ext>
            </p:extLst>
          </p:nvPr>
        </p:nvGraphicFramePr>
        <p:xfrm>
          <a:off x="5976823" y="1385057"/>
          <a:ext cx="2450475" cy="4343400"/>
        </p:xfrm>
        <a:graphic>
          <a:graphicData uri="http://schemas.openxmlformats.org/drawingml/2006/table">
            <a:tbl>
              <a:tblPr/>
              <a:tblGrid>
                <a:gridCol w="1918847">
                  <a:extLst>
                    <a:ext uri="{9D8B030D-6E8A-4147-A177-3AD203B41FA5}">
                      <a16:colId xmlns:a16="http://schemas.microsoft.com/office/drawing/2014/main" val="20000"/>
                    </a:ext>
                  </a:extLst>
                </a:gridCol>
                <a:gridCol w="531628">
                  <a:extLst>
                    <a:ext uri="{9D8B030D-6E8A-4147-A177-3AD203B41FA5}">
                      <a16:colId xmlns:a16="http://schemas.microsoft.com/office/drawing/2014/main" val="20001"/>
                    </a:ext>
                  </a:extLst>
                </a:gridCol>
              </a:tblGrid>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Ville</a:t>
                      </a:r>
                    </a:p>
                  </a:txBody>
                  <a:tcPr marL="0" marR="0" marT="0"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rgbClr val="C6DA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rgbClr val="C6DAF2"/>
                    </a:solidFill>
                  </a:tcPr>
                </a:tc>
                <a:extLst>
                  <a:ext uri="{0D108BD9-81ED-4DB2-BD59-A6C34878D82A}">
                    <a16:rowId xmlns:a16="http://schemas.microsoft.com/office/drawing/2014/main" val="10000"/>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lang="fr-CA" sz="900" b="0" dirty="0" err="1">
                          <a:latin typeface="Tahoma" panose="020B0604030504040204" pitchFamily="34" charset="0"/>
                          <a:ea typeface="Tahoma" panose="020B0604030504040204" pitchFamily="34" charset="0"/>
                          <a:cs typeface="Tahoma" panose="020B0604030504040204" pitchFamily="34" charset="0"/>
                        </a:rPr>
                        <a:t>Aumond</a:t>
                      </a:r>
                      <a:endPar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2 %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lang="fr-CA" sz="900" b="0" dirty="0">
                          <a:latin typeface="Tahoma" panose="020B0604030504040204" pitchFamily="34" charset="0"/>
                          <a:ea typeface="Tahoma" panose="020B0604030504040204" pitchFamily="34" charset="0"/>
                          <a:cs typeface="Tahoma" panose="020B0604030504040204" pitchFamily="34" charset="0"/>
                        </a:rPr>
                        <a:t>Blue </a:t>
                      </a:r>
                      <a:r>
                        <a:rPr lang="fr-CA" sz="900" b="0" dirty="0" err="1">
                          <a:latin typeface="Tahoma" panose="020B0604030504040204" pitchFamily="34" charset="0"/>
                          <a:ea typeface="Tahoma" panose="020B0604030504040204" pitchFamily="34" charset="0"/>
                          <a:cs typeface="Tahoma" panose="020B0604030504040204" pitchFamily="34" charset="0"/>
                        </a:rPr>
                        <a:t>Sea</a:t>
                      </a:r>
                      <a:endPar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3 %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lang="fr-CA" sz="900" b="0" dirty="0">
                          <a:latin typeface="Tahoma" panose="020B0604030504040204" pitchFamily="34" charset="0"/>
                          <a:ea typeface="Tahoma" panose="020B0604030504040204" pitchFamily="34" charset="0"/>
                          <a:cs typeface="Tahoma" panose="020B0604030504040204" pitchFamily="34" charset="0"/>
                        </a:rPr>
                        <a:t>Bois-Franc</a:t>
                      </a:r>
                      <a:endPar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1 %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fr-CA" sz="900" b="0" dirty="0" err="1">
                          <a:latin typeface="Tahoma" panose="020B0604030504040204" pitchFamily="34" charset="0"/>
                          <a:ea typeface="Tahoma" panose="020B0604030504040204" pitchFamily="34" charset="0"/>
                          <a:cs typeface="Tahoma" panose="020B0604030504040204" pitchFamily="34" charset="0"/>
                        </a:rPr>
                        <a:t>Bouchette</a:t>
                      </a:r>
                      <a:endPar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6 %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900" b="0" dirty="0" err="1">
                          <a:latin typeface="Tahoma" panose="020B0604030504040204" pitchFamily="34" charset="0"/>
                          <a:ea typeface="Tahoma" panose="020B0604030504040204" pitchFamily="34" charset="0"/>
                          <a:cs typeface="Tahoma" panose="020B0604030504040204" pitchFamily="34" charset="0"/>
                        </a:rPr>
                        <a:t>Déléage</a:t>
                      </a:r>
                      <a:endParaRPr kumimoji="0" lang="fr-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8 %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900" b="0" dirty="0">
                          <a:latin typeface="Tahoma" panose="020B0604030504040204" pitchFamily="34" charset="0"/>
                          <a:ea typeface="Tahoma" panose="020B0604030504040204" pitchFamily="34" charset="0"/>
                          <a:cs typeface="Tahoma" panose="020B0604030504040204" pitchFamily="34" charset="0"/>
                        </a:rPr>
                        <a:t>Denholm</a:t>
                      </a:r>
                      <a:endParaRPr kumimoji="0" lang="fr-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1 %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900" b="0" dirty="0">
                          <a:latin typeface="Tahoma" panose="020B0604030504040204" pitchFamily="34" charset="0"/>
                          <a:ea typeface="Tahoma" panose="020B0604030504040204" pitchFamily="34" charset="0"/>
                          <a:cs typeface="Tahoma" panose="020B0604030504040204" pitchFamily="34" charset="0"/>
                        </a:rPr>
                        <a:t>Egan </a:t>
                      </a:r>
                      <a:r>
                        <a:rPr lang="en-US" sz="900" b="0" dirty="0" err="1">
                          <a:latin typeface="Tahoma" panose="020B0604030504040204" pitchFamily="34" charset="0"/>
                          <a:ea typeface="Tahoma" panose="020B0604030504040204" pitchFamily="34" charset="0"/>
                          <a:cs typeface="Tahoma" panose="020B0604030504040204" pitchFamily="34" charset="0"/>
                        </a:rPr>
                        <a:t>Sud</a:t>
                      </a:r>
                      <a:endParaRPr kumimoji="0" lang="fr-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4 %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900" b="0" dirty="0" err="1">
                          <a:latin typeface="Tahoma" panose="020B0604030504040204" pitchFamily="34" charset="0"/>
                          <a:ea typeface="Tahoma" panose="020B0604030504040204" pitchFamily="34" charset="0"/>
                          <a:cs typeface="Tahoma" panose="020B0604030504040204" pitchFamily="34" charset="0"/>
                        </a:rPr>
                        <a:t>Gracefield</a:t>
                      </a:r>
                      <a:endPar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12 %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fr-CA" sz="900" b="0" dirty="0">
                          <a:latin typeface="Tahoma" panose="020B0604030504040204" pitchFamily="34" charset="0"/>
                          <a:ea typeface="Tahoma" panose="020B0604030504040204" pitchFamily="34" charset="0"/>
                          <a:cs typeface="Tahoma" panose="020B0604030504040204" pitchFamily="34" charset="0"/>
                        </a:rPr>
                        <a:t>Grand-Remous</a:t>
                      </a:r>
                      <a:endParaRPr kumimoji="0" lang="fr-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9 %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fr-CA" sz="900" b="0" dirty="0" err="1">
                          <a:latin typeface="Tahoma" panose="020B0604030504040204" pitchFamily="34" charset="0"/>
                          <a:ea typeface="Tahoma" panose="020B0604030504040204" pitchFamily="34" charset="0"/>
                          <a:cs typeface="Tahoma" panose="020B0604030504040204" pitchFamily="34" charset="0"/>
                        </a:rPr>
                        <a:t>Kazabazua</a:t>
                      </a:r>
                      <a:endPar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3 %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fr-CA" sz="900" b="0" dirty="0" err="1">
                          <a:latin typeface="Tahoma" panose="020B0604030504040204" pitchFamily="34" charset="0"/>
                          <a:ea typeface="Tahoma" panose="020B0604030504040204" pitchFamily="34" charset="0"/>
                          <a:cs typeface="Tahoma" panose="020B0604030504040204" pitchFamily="34" charset="0"/>
                        </a:rPr>
                        <a:t>Kitigan</a:t>
                      </a:r>
                      <a:r>
                        <a:rPr lang="fr-CA" sz="900" b="0" dirty="0">
                          <a:latin typeface="Tahoma" panose="020B0604030504040204" pitchFamily="34" charset="0"/>
                          <a:ea typeface="Tahoma" panose="020B0604030504040204" pitchFamily="34" charset="0"/>
                          <a:cs typeface="Tahoma" panose="020B0604030504040204" pitchFamily="34" charset="0"/>
                        </a:rPr>
                        <a:t> </a:t>
                      </a:r>
                      <a:r>
                        <a:rPr lang="fr-CA" sz="900" b="0" dirty="0" err="1">
                          <a:latin typeface="Tahoma" panose="020B0604030504040204" pitchFamily="34" charset="0"/>
                          <a:ea typeface="Tahoma" panose="020B0604030504040204" pitchFamily="34" charset="0"/>
                          <a:cs typeface="Tahoma" panose="020B0604030504040204" pitchFamily="34" charset="0"/>
                        </a:rPr>
                        <a:t>Zibi</a:t>
                      </a:r>
                      <a:r>
                        <a:rPr lang="fr-CA" sz="900" b="0" dirty="0">
                          <a:latin typeface="Tahoma" panose="020B0604030504040204" pitchFamily="34" charset="0"/>
                          <a:ea typeface="Tahoma" panose="020B0604030504040204" pitchFamily="34" charset="0"/>
                          <a:cs typeface="Tahoma" panose="020B0604030504040204" pitchFamily="34" charset="0"/>
                        </a:rPr>
                        <a:t> (territoire autochtone)</a:t>
                      </a:r>
                      <a:endParaRPr kumimoji="0" lang="fr-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2 %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fr-CA" sz="900" b="0" dirty="0">
                          <a:latin typeface="Tahoma" panose="020B0604030504040204" pitchFamily="34" charset="0"/>
                          <a:ea typeface="Tahoma" panose="020B0604030504040204" pitchFamily="34" charset="0"/>
                          <a:cs typeface="Tahoma" panose="020B0604030504040204" pitchFamily="34" charset="0"/>
                        </a:rPr>
                        <a:t>Lac </a:t>
                      </a:r>
                      <a:r>
                        <a:rPr lang="fr-CA" sz="900" b="0" dirty="0" err="1">
                          <a:latin typeface="Tahoma" panose="020B0604030504040204" pitchFamily="34" charset="0"/>
                          <a:ea typeface="Tahoma" panose="020B0604030504040204" pitchFamily="34" charset="0"/>
                          <a:cs typeface="Tahoma" panose="020B0604030504040204" pitchFamily="34" charset="0"/>
                        </a:rPr>
                        <a:t>Cayamant</a:t>
                      </a:r>
                      <a:endParaRPr kumimoji="0" lang="fr-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2 %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fr-CA" sz="900" b="0" dirty="0">
                          <a:latin typeface="Tahoma" panose="020B0604030504040204" pitchFamily="34" charset="0"/>
                          <a:ea typeface="Tahoma" panose="020B0604030504040204" pitchFamily="34" charset="0"/>
                          <a:cs typeface="Tahoma" panose="020B0604030504040204" pitchFamily="34" charset="0"/>
                        </a:rPr>
                        <a:t>Lac Sainte-Marie</a:t>
                      </a:r>
                      <a:endPar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4 %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fr-CA" sz="900" b="0" dirty="0" err="1">
                          <a:latin typeface="Tahoma" panose="020B0604030504040204" pitchFamily="34" charset="0"/>
                          <a:ea typeface="Tahoma" panose="020B0604030504040204" pitchFamily="34" charset="0"/>
                          <a:cs typeface="Tahoma" panose="020B0604030504040204" pitchFamily="34" charset="0"/>
                        </a:rPr>
                        <a:t>Low</a:t>
                      </a:r>
                      <a:endPar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3 %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fr-CA" sz="900" b="0" dirty="0" err="1">
                          <a:latin typeface="Tahoma" panose="020B0604030504040204" pitchFamily="34" charset="0"/>
                          <a:ea typeface="Tahoma" panose="020B0604030504040204" pitchFamily="34" charset="0"/>
                          <a:cs typeface="Tahoma" panose="020B0604030504040204" pitchFamily="34" charset="0"/>
                        </a:rPr>
                        <a:t>Maniwaki</a:t>
                      </a:r>
                      <a:endPar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32 %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fr-CA" sz="900" b="0" dirty="0">
                          <a:latin typeface="Tahoma" panose="020B0604030504040204" pitchFamily="34" charset="0"/>
                          <a:ea typeface="Tahoma" panose="020B0604030504040204" pitchFamily="34" charset="0"/>
                          <a:cs typeface="Tahoma" panose="020B0604030504040204" pitchFamily="34" charset="0"/>
                        </a:rPr>
                        <a:t>Messines</a:t>
                      </a:r>
                      <a:endPar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5 %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fr-CA" sz="900" b="0" dirty="0" err="1">
                          <a:latin typeface="Tahoma" panose="020B0604030504040204" pitchFamily="34" charset="0"/>
                          <a:ea typeface="Tahoma" panose="020B0604030504040204" pitchFamily="34" charset="0"/>
                          <a:cs typeface="Tahoma" panose="020B0604030504040204" pitchFamily="34" charset="0"/>
                        </a:rPr>
                        <a:t>Montcerf</a:t>
                      </a:r>
                      <a:r>
                        <a:rPr lang="fr-CA" sz="900" b="0" dirty="0">
                          <a:latin typeface="Tahoma" panose="020B0604030504040204" pitchFamily="34" charset="0"/>
                          <a:ea typeface="Tahoma" panose="020B0604030504040204" pitchFamily="34" charset="0"/>
                          <a:cs typeface="Tahoma" panose="020B0604030504040204" pitchFamily="34" charset="0"/>
                        </a:rPr>
                        <a:t>-Lytton</a:t>
                      </a:r>
                      <a:endPar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4 %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fr-CA" sz="900" b="0" dirty="0">
                          <a:latin typeface="Tahoma" panose="020B0604030504040204" pitchFamily="34" charset="0"/>
                          <a:ea typeface="Tahoma" panose="020B0604030504040204" pitchFamily="34" charset="0"/>
                          <a:cs typeface="Tahoma" panose="020B0604030504040204" pitchFamily="34" charset="0"/>
                        </a:rPr>
                        <a:t>Sainte-Thérèse-de-la-Gatineau</a:t>
                      </a:r>
                      <a:endPar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2 %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sp>
        <p:nvSpPr>
          <p:cNvPr id="11" name="Rectangle 1"/>
          <p:cNvSpPr>
            <a:spLocks noChangeArrowheads="1"/>
          </p:cNvSpPr>
          <p:nvPr/>
        </p:nvSpPr>
        <p:spPr bwMode="auto">
          <a:xfrm>
            <a:off x="5867239" y="1013622"/>
            <a:ext cx="298819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Tableau 2 – </a:t>
            </a:r>
            <a:r>
              <a:rPr lang="fr-FR" sz="900" dirty="0">
                <a:latin typeface="Tahoma" pitchFamily="34" charset="0"/>
                <a:ea typeface="Times New Roman" pitchFamily="18" charset="0"/>
                <a:cs typeface="Tahoma" pitchFamily="34" charset="0"/>
              </a:rPr>
              <a:t>Localisation de l’entreprise </a:t>
            </a: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(n=306)</a:t>
            </a:r>
            <a:endParaRPr kumimoji="0" lang="fr-CA" altLang="fr-FR" sz="800" b="0" i="0" u="none" strike="noStrike" cap="none" normalizeH="0" baseline="0" dirty="0">
              <a:ln>
                <a:noFill/>
              </a:ln>
              <a:solidFill>
                <a:schemeClr val="tx1"/>
              </a:solidFill>
              <a:effectLst/>
            </a:endParaRPr>
          </a:p>
        </p:txBody>
      </p:sp>
      <p:sp>
        <p:nvSpPr>
          <p:cNvPr id="13" name="Rectangle 1"/>
          <p:cNvSpPr>
            <a:spLocks noChangeArrowheads="1"/>
          </p:cNvSpPr>
          <p:nvPr/>
        </p:nvSpPr>
        <p:spPr bwMode="auto">
          <a:xfrm>
            <a:off x="549092" y="859212"/>
            <a:ext cx="371456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Tableau </a:t>
            </a:r>
            <a:r>
              <a:rPr lang="fr-CA" altLang="fr-FR" sz="900" dirty="0">
                <a:latin typeface="Tahoma" pitchFamily="34" charset="0"/>
                <a:ea typeface="Times New Roman" pitchFamily="18" charset="0"/>
                <a:cs typeface="Tahoma" pitchFamily="34" charset="0"/>
              </a:rPr>
              <a:t>1</a:t>
            </a: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 Secteur d’activité de l’entreprise</a:t>
            </a:r>
            <a:r>
              <a:rPr lang="fr-FR" sz="900" dirty="0">
                <a:latin typeface="Tahoma" pitchFamily="34" charset="0"/>
                <a:ea typeface="Times New Roman" pitchFamily="18" charset="0"/>
                <a:cs typeface="Tahoma" pitchFamily="34" charset="0"/>
              </a:rPr>
              <a:t> </a:t>
            </a: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(n=306)</a:t>
            </a:r>
            <a:endParaRPr kumimoji="0" lang="fr-CA" altLang="fr-FR" sz="800" b="0" i="0" u="none" strike="noStrike" cap="none" normalizeH="0" baseline="0" dirty="0">
              <a:ln>
                <a:noFill/>
              </a:ln>
              <a:solidFill>
                <a:schemeClr val="tx1"/>
              </a:solidFill>
              <a:effectLst/>
            </a:endParaRPr>
          </a:p>
        </p:txBody>
      </p:sp>
      <p:graphicFrame>
        <p:nvGraphicFramePr>
          <p:cNvPr id="15" name="Tableau 14"/>
          <p:cNvGraphicFramePr>
            <a:graphicFrameLocks noGrp="1"/>
          </p:cNvGraphicFramePr>
          <p:nvPr>
            <p:extLst>
              <p:ext uri="{D42A27DB-BD31-4B8C-83A1-F6EECF244321}">
                <p14:modId xmlns:p14="http://schemas.microsoft.com/office/powerpoint/2010/main" val="116093625"/>
              </p:ext>
            </p:extLst>
          </p:nvPr>
        </p:nvGraphicFramePr>
        <p:xfrm>
          <a:off x="591624" y="1170023"/>
          <a:ext cx="4862877" cy="4965632"/>
        </p:xfrm>
        <a:graphic>
          <a:graphicData uri="http://schemas.openxmlformats.org/drawingml/2006/table">
            <a:tbl>
              <a:tblPr/>
              <a:tblGrid>
                <a:gridCol w="447512">
                  <a:extLst>
                    <a:ext uri="{9D8B030D-6E8A-4147-A177-3AD203B41FA5}">
                      <a16:colId xmlns:a16="http://schemas.microsoft.com/office/drawing/2014/main" val="20000"/>
                    </a:ext>
                  </a:extLst>
                </a:gridCol>
                <a:gridCol w="2012408">
                  <a:extLst>
                    <a:ext uri="{9D8B030D-6E8A-4147-A177-3AD203B41FA5}">
                      <a16:colId xmlns:a16="http://schemas.microsoft.com/office/drawing/2014/main" val="20001"/>
                    </a:ext>
                  </a:extLst>
                </a:gridCol>
                <a:gridCol w="552893">
                  <a:extLst>
                    <a:ext uri="{9D8B030D-6E8A-4147-A177-3AD203B41FA5}">
                      <a16:colId xmlns:a16="http://schemas.microsoft.com/office/drawing/2014/main" val="20002"/>
                    </a:ext>
                  </a:extLst>
                </a:gridCol>
                <a:gridCol w="1244010">
                  <a:extLst>
                    <a:ext uri="{9D8B030D-6E8A-4147-A177-3AD203B41FA5}">
                      <a16:colId xmlns:a16="http://schemas.microsoft.com/office/drawing/2014/main" val="20003"/>
                    </a:ext>
                  </a:extLst>
                </a:gridCol>
                <a:gridCol w="606054">
                  <a:extLst>
                    <a:ext uri="{9D8B030D-6E8A-4147-A177-3AD203B41FA5}">
                      <a16:colId xmlns:a16="http://schemas.microsoft.com/office/drawing/2014/main" val="20004"/>
                    </a:ext>
                  </a:extLst>
                </a:gridCol>
              </a:tblGrid>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Code SCIAN</a:t>
                      </a:r>
                    </a:p>
                  </a:txBody>
                  <a:tcPr marL="0" marR="0" marT="0"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rgbClr val="C6DAF2"/>
                    </a:solidFill>
                  </a:tcPr>
                </a:tc>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Appellation</a:t>
                      </a:r>
                    </a:p>
                  </a:txBody>
                  <a:tcPr marL="0" marR="0" marT="0"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rgbClr val="C6DA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Nb</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rgbClr val="C6DA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Regroupement</a:t>
                      </a:r>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rgbClr val="C6DA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rgbClr val="C6DAF2"/>
                    </a:solidFill>
                  </a:tcPr>
                </a:tc>
                <a:extLst>
                  <a:ext uri="{0D108BD9-81ED-4DB2-BD59-A6C34878D82A}">
                    <a16:rowId xmlns:a16="http://schemas.microsoft.com/office/drawing/2014/main" val="10000"/>
                  </a:ext>
                </a:extLst>
              </a:tr>
              <a:tr h="331294">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11</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rPr>
                        <a:t>Agriculture, foresterie, pêche et chasse</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41</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rPr>
                        <a:t>Secteur primaire, transport</a:t>
                      </a:r>
                      <a:endParaRPr lang="fr-CA" sz="900" b="0" kern="1200"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rPr>
                        <a:t>20 %</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2238">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48-49</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rPr>
                        <a:t>Transport &amp; entreposage</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21</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fr-CA" sz="900" b="0" kern="1200"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2238">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23</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rPr>
                        <a:t>Construction</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35</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rPr>
                        <a:t>Secteur secondaire</a:t>
                      </a:r>
                      <a:endParaRPr lang="fr-CA" sz="900" b="0" kern="1200"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rPr>
                        <a:t>14 %</a:t>
                      </a: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7624">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31-33</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rPr>
                        <a:t>Fabrication</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9</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vMerge="1">
                  <a:txBody>
                    <a:bodyPr/>
                    <a:lstStyle/>
                    <a:p>
                      <a:endParaRPr lang="fr-CA" dirty="0"/>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30329">
                <a:tc gridSpan="5">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  Secteur tertiaire</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hMerge="1">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endPar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900" b="0" i="0" u="none" strike="noStrike" cap="none" normalizeH="0" baseline="0" dirty="0">
                        <a:ln>
                          <a:noFill/>
                        </a:ln>
                        <a:solidFill>
                          <a:srgbClr val="FF0000"/>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30329">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41</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rPr>
                        <a:t>Commerce de gros</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4</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Commerce, hébergement et restauration</a:t>
                      </a:r>
                      <a:endParaRPr kumimoji="0" lang="fr-FR" sz="900" b="0" i="0" u="none" strike="noStrike" cap="none" normalizeH="0" baseline="0" dirty="0">
                        <a:ln>
                          <a:noFill/>
                        </a:ln>
                        <a:solidFill>
                          <a:srgbClr val="FF0000"/>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28 %</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30329">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44-45</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rPr>
                        <a:t>Commerce de détail</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55</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900" b="0" i="0" u="none" strike="noStrike" cap="none" normalizeH="0" baseline="0" dirty="0">
                        <a:ln>
                          <a:noFill/>
                        </a:ln>
                        <a:solidFill>
                          <a:srgbClr val="FF0000"/>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67672">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72</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rPr>
                        <a:t>Services d'hébergement et de restauration</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26</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900" b="0" i="0" u="none" strike="noStrike" kern="1200" cap="none" normalizeH="0" baseline="0" dirty="0">
                        <a:ln>
                          <a:noFill/>
                        </a:ln>
                        <a:solidFill>
                          <a:srgbClr val="FF0000"/>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44476">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51</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rPr>
                        <a:t>Industrie de l'information et industrie culturelle</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1</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Services professionnels</a:t>
                      </a:r>
                      <a:endParaRPr kumimoji="0" lang="fr-FR" sz="900" b="0" i="0" u="none" strike="noStrike" cap="none" normalizeH="0" baseline="0" dirty="0">
                        <a:ln>
                          <a:noFill/>
                        </a:ln>
                        <a:solidFill>
                          <a:srgbClr val="FF0000"/>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rowSpan="8">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17 %</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14313">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52</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rPr>
                        <a:t>Finances et assurances</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6</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endParaRPr lang="fr-CA"/>
                    </a:p>
                  </a:txBody>
                  <a:tcPr/>
                </a:tc>
                <a:tc vMerge="1">
                  <a:txBody>
                    <a:bodyPr/>
                    <a:lstStyle/>
                    <a:p>
                      <a:endParaRPr lang="fr-CA"/>
                    </a:p>
                  </a:txBody>
                  <a:tcPr/>
                </a:tc>
                <a:extLst>
                  <a:ext uri="{0D108BD9-81ED-4DB2-BD59-A6C34878D82A}">
                    <a16:rowId xmlns:a16="http://schemas.microsoft.com/office/drawing/2014/main" val="10010"/>
                  </a:ext>
                </a:extLst>
              </a:tr>
              <a:tr h="214313">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53</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rPr>
                        <a:t>Services immobiliers et services de location à bail</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4</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endParaRPr lang="fr-CA"/>
                    </a:p>
                  </a:txBody>
                  <a:tcPr/>
                </a:tc>
                <a:tc vMerge="1">
                  <a:txBody>
                    <a:bodyPr/>
                    <a:lstStyle/>
                    <a:p>
                      <a:endParaRPr lang="fr-CA"/>
                    </a:p>
                  </a:txBody>
                  <a:tcPr/>
                </a:tc>
                <a:extLst>
                  <a:ext uri="{0D108BD9-81ED-4DB2-BD59-A6C34878D82A}">
                    <a16:rowId xmlns:a16="http://schemas.microsoft.com/office/drawing/2014/main" val="10011"/>
                  </a:ext>
                </a:extLst>
              </a:tr>
              <a:tr h="214313">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54</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rPr>
                        <a:t>Services professionnels, scientifiques et techniques</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13</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421006">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56</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rPr>
                        <a:t>Services administratifs, services de soutien, services de gestion des déchets et services d'assainissement</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3</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14313">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61</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rPr>
                        <a:t>Services d'enseignement</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2</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14313">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62</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rPr>
                        <a:t>Soins de santé et assistance sociale</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16</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14313">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71</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rPr>
                        <a:t>Arts, spectacles et loisirs</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8</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14313">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81</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rPr>
                        <a:t>Autres services (sauf les administrations publiques)</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52</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Autres services </a:t>
                      </a:r>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17 %</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14313">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91</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rPr>
                        <a:t>Administrations publiques</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10</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err="1">
                          <a:ln>
                            <a:noFill/>
                          </a:ln>
                          <a:solidFill>
                            <a:schemeClr val="tx1"/>
                          </a:solidFill>
                          <a:effectLst/>
                          <a:latin typeface="Tahoma" pitchFamily="34" charset="0"/>
                          <a:ea typeface="Times New Roman" pitchFamily="18" charset="0"/>
                          <a:cs typeface="Tahoma" pitchFamily="34" charset="0"/>
                        </a:rPr>
                        <a:t>Adm</a:t>
                      </a: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 Publiques</a:t>
                      </a:r>
                      <a:endParaRPr kumimoji="0" lang="fr-FR" sz="900" b="0" i="0" u="none" strike="noStrike" cap="none" normalizeH="0" baseline="0" dirty="0">
                        <a:ln>
                          <a:noFill/>
                        </a:ln>
                        <a:solidFill>
                          <a:srgbClr val="FF0000"/>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   3 %</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324264796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txBox="1">
            <a:spLocks/>
          </p:cNvSpPr>
          <p:nvPr/>
        </p:nvSpPr>
        <p:spPr bwMode="auto">
          <a:xfrm>
            <a:off x="7985051" y="6208418"/>
            <a:ext cx="442247"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13</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10"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4. 	Profil des emplois</a:t>
            </a:r>
          </a:p>
        </p:txBody>
      </p:sp>
      <p:graphicFrame>
        <p:nvGraphicFramePr>
          <p:cNvPr id="2" name="Tableau 1"/>
          <p:cNvGraphicFramePr>
            <a:graphicFrameLocks noGrp="1"/>
          </p:cNvGraphicFramePr>
          <p:nvPr>
            <p:extLst>
              <p:ext uri="{D42A27DB-BD31-4B8C-83A1-F6EECF244321}">
                <p14:modId xmlns:p14="http://schemas.microsoft.com/office/powerpoint/2010/main" val="1803911760"/>
              </p:ext>
            </p:extLst>
          </p:nvPr>
        </p:nvGraphicFramePr>
        <p:xfrm>
          <a:off x="584791" y="1432829"/>
          <a:ext cx="4019107" cy="2826263"/>
        </p:xfrm>
        <a:graphic>
          <a:graphicData uri="http://schemas.openxmlformats.org/drawingml/2006/table">
            <a:tbl>
              <a:tblPr firstRow="1" firstCol="1" lastRow="1" lastCol="1" bandRow="1" bandCol="1">
                <a:tableStyleId>{5C22544A-7EE6-4342-B048-85BDC9FD1C3A}</a:tableStyleId>
              </a:tblPr>
              <a:tblGrid>
                <a:gridCol w="716471">
                  <a:extLst>
                    <a:ext uri="{9D8B030D-6E8A-4147-A177-3AD203B41FA5}">
                      <a16:colId xmlns:a16="http://schemas.microsoft.com/office/drawing/2014/main" val="20000"/>
                    </a:ext>
                  </a:extLst>
                </a:gridCol>
                <a:gridCol w="580292">
                  <a:extLst>
                    <a:ext uri="{9D8B030D-6E8A-4147-A177-3AD203B41FA5}">
                      <a16:colId xmlns:a16="http://schemas.microsoft.com/office/drawing/2014/main" val="20001"/>
                    </a:ext>
                  </a:extLst>
                </a:gridCol>
                <a:gridCol w="1617784">
                  <a:extLst>
                    <a:ext uri="{9D8B030D-6E8A-4147-A177-3AD203B41FA5}">
                      <a16:colId xmlns:a16="http://schemas.microsoft.com/office/drawing/2014/main" val="20002"/>
                    </a:ext>
                  </a:extLst>
                </a:gridCol>
                <a:gridCol w="509136">
                  <a:extLst>
                    <a:ext uri="{9D8B030D-6E8A-4147-A177-3AD203B41FA5}">
                      <a16:colId xmlns:a16="http://schemas.microsoft.com/office/drawing/2014/main" val="20003"/>
                    </a:ext>
                  </a:extLst>
                </a:gridCol>
                <a:gridCol w="595424">
                  <a:extLst>
                    <a:ext uri="{9D8B030D-6E8A-4147-A177-3AD203B41FA5}">
                      <a16:colId xmlns:a16="http://schemas.microsoft.com/office/drawing/2014/main" val="20004"/>
                    </a:ext>
                  </a:extLst>
                </a:gridCol>
              </a:tblGrid>
              <a:tr h="388406">
                <a:tc>
                  <a:txBody>
                    <a:bodyPr/>
                    <a:lstStyle/>
                    <a:p>
                      <a:pP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Statut d’emploi</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Nombre d’emplois</a:t>
                      </a:r>
                      <a:r>
                        <a:rPr lang="fr-CA" sz="850" b="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moyen</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gridSpan="2">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Principaux écarts statistiquement significatifs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hMerge="1">
                  <a:txBody>
                    <a:bodyPr/>
                    <a:lstStyle/>
                    <a:p>
                      <a:endParaRPr lang="fr-CA"/>
                    </a:p>
                  </a:txBody>
                  <a:tcPr/>
                </a:tc>
                <a:tc>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Moyenne sans les valeurs extrêmes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extLst>
                  <a:ext uri="{0D108BD9-81ED-4DB2-BD59-A6C34878D82A}">
                    <a16:rowId xmlns:a16="http://schemas.microsoft.com/office/drawing/2014/main" val="10000"/>
                  </a:ext>
                </a:extLst>
              </a:tr>
              <a:tr h="334055">
                <a:tc>
                  <a:txBody>
                    <a:bodyPr/>
                    <a:lstStyle/>
                    <a:p>
                      <a:pPr algn="just">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Temps plein</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7,4</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fr-CA" altLang="fr-FR" sz="850" b="0" dirty="0">
                          <a:latin typeface="Tahoma" pitchFamily="34" charset="0"/>
                          <a:cs typeface="Arial" pitchFamily="34" charset="0"/>
                        </a:rPr>
                        <a:t>Grandes</a:t>
                      </a:r>
                      <a:r>
                        <a:rPr lang="fr-CA" altLang="fr-FR" sz="850" b="0" baseline="0" dirty="0">
                          <a:latin typeface="Tahoma" pitchFamily="34" charset="0"/>
                          <a:cs typeface="Arial" pitchFamily="34" charset="0"/>
                        </a:rPr>
                        <a:t> entreprises</a:t>
                      </a:r>
                      <a:endParaRPr lang="fr-CA" altLang="fr-FR" sz="85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435100" algn="l"/>
                        </a:tabLst>
                        <a:defRPr/>
                      </a:pPr>
                      <a:r>
                        <a:rPr lang="fr-FR" sz="850" b="0" dirty="0">
                          <a:latin typeface="Tahoma" pitchFamily="34" charset="0"/>
                          <a:cs typeface="Arial" pitchFamily="34" charset="0"/>
                        </a:rPr>
                        <a:t>1-49 % employés 55 ans+</a:t>
                      </a:r>
                    </a:p>
                    <a:p>
                      <a:pPr marL="85725" indent="-85725" eaLnBrk="0" hangingPunct="0">
                        <a:lnSpc>
                          <a:spcPts val="1100"/>
                        </a:lnSpc>
                        <a:spcBef>
                          <a:spcPts val="0"/>
                        </a:spcBef>
                        <a:buFont typeface="Wingdings" panose="05000000000000000000" pitchFamily="2" charset="2"/>
                        <a:buChar char="§"/>
                        <a:tabLst>
                          <a:tab pos="1435100" algn="l"/>
                        </a:tabLst>
                        <a:defRPr/>
                      </a:pPr>
                      <a:r>
                        <a:rPr lang="fr-FR" sz="850" b="0" dirty="0">
                          <a:latin typeface="Tahoma" pitchFamily="34" charset="0"/>
                          <a:cs typeface="Arial" pitchFamily="34" charset="0"/>
                        </a:rPr>
                        <a:t>1-49 % </a:t>
                      </a:r>
                      <a:r>
                        <a:rPr lang="fr-CA" sz="850" b="0" dirty="0" err="1">
                          <a:latin typeface="Tahoma" pitchFamily="34" charset="0"/>
                          <a:cs typeface="Arial" pitchFamily="34" charset="0"/>
                        </a:rPr>
                        <a:t>empl</a:t>
                      </a:r>
                      <a:r>
                        <a:rPr lang="fr-CA" sz="850" b="0" dirty="0">
                          <a:latin typeface="Tahoma" pitchFamily="34" charset="0"/>
                          <a:cs typeface="Arial" pitchFamily="34" charset="0"/>
                        </a:rPr>
                        <a:t>. peu/non </a:t>
                      </a:r>
                      <a:r>
                        <a:rPr lang="fr-CA" sz="850" b="0" dirty="0" err="1">
                          <a:latin typeface="Tahoma" pitchFamily="34" charset="0"/>
                          <a:cs typeface="Arial" pitchFamily="34" charset="0"/>
                        </a:rPr>
                        <a:t>qual</a:t>
                      </a:r>
                      <a:r>
                        <a:rPr lang="fr-CA" sz="850" b="0" dirty="0">
                          <a:latin typeface="Tahoma" pitchFamily="34" charset="0"/>
                          <a:cs typeface="Arial" pitchFamily="34" charset="0"/>
                        </a:rPr>
                        <a:t>.</a:t>
                      </a:r>
                    </a:p>
                    <a:p>
                      <a:pPr marL="85725" marR="0" indent="-85725" algn="l" defTabSz="914400" rtl="0" eaLnBrk="0" fontAlgn="auto" latinLnBrk="0" hangingPunct="0">
                        <a:lnSpc>
                          <a:spcPts val="1100"/>
                        </a:lnSpc>
                        <a:spcBef>
                          <a:spcPts val="0"/>
                        </a:spcBef>
                        <a:spcAft>
                          <a:spcPts val="0"/>
                        </a:spcAft>
                        <a:buClrTx/>
                        <a:buSzTx/>
                        <a:buFont typeface="Wingdings" panose="05000000000000000000" pitchFamily="2" charset="2"/>
                        <a:buChar char="§"/>
                        <a:tabLst>
                          <a:tab pos="1435100" algn="l"/>
                        </a:tabLst>
                        <a:defRPr/>
                      </a:pPr>
                      <a:r>
                        <a:rPr lang="fr-FR" sz="850" b="0" dirty="0">
                          <a:latin typeface="Tahoma" pitchFamily="34" charset="0"/>
                          <a:cs typeface="Arial" pitchFamily="34" charset="0"/>
                        </a:rPr>
                        <a:t>3+ postes à combler</a:t>
                      </a:r>
                    </a:p>
                    <a:p>
                      <a:pPr marL="85725" marR="0" indent="-85725" algn="l" defTabSz="914400" rtl="0" eaLnBrk="0" fontAlgn="auto" latinLnBrk="0" hangingPunct="0">
                        <a:lnSpc>
                          <a:spcPts val="1100"/>
                        </a:lnSpc>
                        <a:spcBef>
                          <a:spcPts val="0"/>
                        </a:spcBef>
                        <a:spcAft>
                          <a:spcPts val="0"/>
                        </a:spcAft>
                        <a:buClrTx/>
                        <a:buSzTx/>
                        <a:buFont typeface="Wingdings" panose="05000000000000000000" pitchFamily="2" charset="2"/>
                        <a:buChar char="§"/>
                        <a:tabLst>
                          <a:tab pos="1435100" algn="l"/>
                        </a:tabLst>
                        <a:defRPr/>
                      </a:pPr>
                      <a:r>
                        <a:rPr lang="fr-FR" sz="850" b="0" dirty="0">
                          <a:latin typeface="Tahoma" pitchFamily="34" charset="0"/>
                          <a:cs typeface="Arial" pitchFamily="34" charset="0"/>
                        </a:rPr>
                        <a:t>Syndicat : oui</a:t>
                      </a:r>
                    </a:p>
                    <a:p>
                      <a:pPr marL="85725" marR="0" indent="-85725" algn="l" defTabSz="914400" rtl="0" eaLnBrk="0" fontAlgn="auto" latinLnBrk="0" hangingPunct="0">
                        <a:lnSpc>
                          <a:spcPts val="1100"/>
                        </a:lnSpc>
                        <a:spcBef>
                          <a:spcPts val="0"/>
                        </a:spcBef>
                        <a:spcAft>
                          <a:spcPts val="0"/>
                        </a:spcAft>
                        <a:buClrTx/>
                        <a:buSzTx/>
                        <a:buFont typeface="Wingdings" panose="05000000000000000000" pitchFamily="2" charset="2"/>
                        <a:buChar char="§"/>
                        <a:tabLst>
                          <a:tab pos="1435100" algn="l"/>
                        </a:tabLst>
                        <a:defRPr/>
                      </a:pPr>
                      <a:r>
                        <a:rPr lang="fr-FR" sz="850" b="0" dirty="0">
                          <a:latin typeface="Tahoma" pitchFamily="34" charset="0"/>
                          <a:cs typeface="Arial" pitchFamily="34" charset="0"/>
                        </a:rPr>
                        <a:t>Secteur primaire/</a:t>
                      </a:r>
                      <a:r>
                        <a:rPr lang="fr-FR" sz="850" b="0" dirty="0" err="1">
                          <a:latin typeface="Tahoma" pitchFamily="34" charset="0"/>
                          <a:cs typeface="Arial" pitchFamily="34" charset="0"/>
                        </a:rPr>
                        <a:t>transp</a:t>
                      </a:r>
                      <a:r>
                        <a:rPr lang="fr-FR" sz="850" b="0" dirty="0">
                          <a:latin typeface="Tahoma" pitchFamily="34" charset="0"/>
                          <a:cs typeface="Arial" pitchFamily="34" charset="0"/>
                        </a:rPr>
                        <a:t>.</a:t>
                      </a: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 20,2 +</a:t>
                      </a: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 13,0 +</a:t>
                      </a: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15,8 +</a:t>
                      </a: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14,4 +</a:t>
                      </a: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20,6 +</a:t>
                      </a: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 2,3  -</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6,2</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11663">
                <a:tc>
                  <a:txBody>
                    <a:bodyPr/>
                    <a:lstStyle/>
                    <a:p>
                      <a:pP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Temps partiel</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3,9</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lvl="0" indent="0" algn="l">
                        <a:lnSpc>
                          <a:spcPts val="1100"/>
                        </a:lnSpc>
                        <a:spcBef>
                          <a:spcPts val="0"/>
                        </a:spcBef>
                        <a:spcAft>
                          <a:spcPts val="0"/>
                        </a:spcAft>
                        <a:buFont typeface="Wingdings"/>
                        <a:buNone/>
                      </a:pPr>
                      <a:endParaRPr lang="fr-CA" sz="85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endParaRPr lang="fr-CA" sz="85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2,1</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0430">
                <a:tc>
                  <a:txBody>
                    <a:bodyPr/>
                    <a:lstStyle/>
                    <a:p>
                      <a:pPr algn="just">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Saisonniers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3,6</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fr-CA" altLang="fr-FR" sz="850" b="0" dirty="0">
                          <a:latin typeface="Tahoma" pitchFamily="34" charset="0"/>
                          <a:cs typeface="Arial" pitchFamily="34" charset="0"/>
                        </a:rPr>
                        <a:t>Grandes entreprises</a:t>
                      </a:r>
                    </a:p>
                    <a:p>
                      <a:pPr marL="85725" lvl="0" indent="-85725" algn="l">
                        <a:lnSpc>
                          <a:spcPts val="1100"/>
                        </a:lnSpc>
                        <a:spcBef>
                          <a:spcPts val="0"/>
                        </a:spcBef>
                        <a:spcAft>
                          <a:spcPts val="0"/>
                        </a:spcAft>
                        <a:buFont typeface="Wingdings"/>
                        <a:buChar char=""/>
                      </a:pPr>
                      <a:r>
                        <a:rPr lang="fr-FR" sz="850" b="0" dirty="0">
                          <a:latin typeface="Tahoma" pitchFamily="34" charset="0"/>
                          <a:cs typeface="Arial" pitchFamily="34" charset="0"/>
                        </a:rPr>
                        <a:t>3+ postes à combler</a:t>
                      </a:r>
                    </a:p>
                    <a:p>
                      <a:pPr marL="85725" lvl="0" indent="-85725" algn="l">
                        <a:lnSpc>
                          <a:spcPts val="1100"/>
                        </a:lnSpc>
                        <a:spcBef>
                          <a:spcPts val="0"/>
                        </a:spcBef>
                        <a:spcAft>
                          <a:spcPts val="0"/>
                        </a:spcAft>
                        <a:buFont typeface="Wingdings"/>
                        <a:buChar char=""/>
                      </a:pPr>
                      <a:r>
                        <a:rPr lang="fr-FR" sz="850" b="0" dirty="0">
                          <a:latin typeface="Tahoma" pitchFamily="34" charset="0"/>
                          <a:cs typeface="Arial" pitchFamily="34" charset="0"/>
                        </a:rPr>
                        <a:t>50 %+ employés 55 ans+</a:t>
                      </a:r>
                    </a:p>
                    <a:p>
                      <a:pPr marL="85725" lvl="0" indent="-85725" algn="l">
                        <a:lnSpc>
                          <a:spcPts val="1100"/>
                        </a:lnSpc>
                        <a:spcBef>
                          <a:spcPts val="0"/>
                        </a:spcBef>
                        <a:spcAft>
                          <a:spcPts val="0"/>
                        </a:spcAft>
                        <a:buFont typeface="Wingdings"/>
                        <a:buChar char=""/>
                      </a:pPr>
                      <a:r>
                        <a:rPr lang="fr-CA" sz="850" b="0" dirty="0">
                          <a:latin typeface="Tahoma" pitchFamily="34" charset="0"/>
                          <a:cs typeface="Arial" pitchFamily="34" charset="0"/>
                        </a:rPr>
                        <a:t>0 % </a:t>
                      </a:r>
                      <a:r>
                        <a:rPr lang="fr-CA" sz="850" b="0" dirty="0" err="1">
                          <a:latin typeface="Tahoma" pitchFamily="34" charset="0"/>
                          <a:cs typeface="Arial" pitchFamily="34" charset="0"/>
                        </a:rPr>
                        <a:t>empl</a:t>
                      </a:r>
                      <a:r>
                        <a:rPr lang="fr-CA" sz="850" b="0" dirty="0">
                          <a:latin typeface="Tahoma" pitchFamily="34" charset="0"/>
                          <a:cs typeface="Arial" pitchFamily="34" charset="0"/>
                        </a:rPr>
                        <a:t>. peu/non </a:t>
                      </a:r>
                      <a:r>
                        <a:rPr lang="fr-CA" sz="850" b="0" dirty="0" err="1">
                          <a:latin typeface="Tahoma" pitchFamily="34" charset="0"/>
                          <a:cs typeface="Arial" pitchFamily="34" charset="0"/>
                        </a:rPr>
                        <a:t>qual</a:t>
                      </a:r>
                      <a:r>
                        <a:rPr lang="fr-CA" sz="850" b="0" dirty="0">
                          <a:latin typeface="Tahoma" pitchFamily="34" charset="0"/>
                          <a:cs typeface="Arial" pitchFamily="34" charset="0"/>
                        </a:rPr>
                        <a:t>.</a:t>
                      </a:r>
                      <a:endParaRPr lang="fr-CA" sz="85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 12,4 +</a:t>
                      </a: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  9,3</a:t>
                      </a:r>
                      <a:r>
                        <a:rPr lang="fr-FR" sz="85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1,1  -</a:t>
                      </a: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0,9  -</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2,7</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0430">
                <a:tc>
                  <a:txBody>
                    <a:bodyPr/>
                    <a:lstStyle/>
                    <a:p>
                      <a:pP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Total</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14,9</a:t>
                      </a:r>
                      <a:r>
                        <a:rPr lang="fr-CA" sz="10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defTabSz="914400" rtl="0" eaLnBrk="1" latinLnBrk="0" hangingPunct="1">
                        <a:lnSpc>
                          <a:spcPts val="1100"/>
                        </a:lnSpc>
                        <a:spcBef>
                          <a:spcPts val="0"/>
                        </a:spcBef>
                        <a:spcAft>
                          <a:spcPts val="0"/>
                        </a:spcAft>
                        <a:buFont typeface="Wingdings"/>
                        <a:buChar char=""/>
                      </a:pPr>
                      <a:r>
                        <a:rPr lang="fr-FR" sz="850" b="0" kern="1200" dirty="0">
                          <a:solidFill>
                            <a:schemeClr val="dk1"/>
                          </a:solidFill>
                          <a:latin typeface="Tahoma" pitchFamily="34" charset="0"/>
                          <a:ea typeface="+mn-ea"/>
                          <a:cs typeface="Arial" pitchFamily="34" charset="0"/>
                        </a:rPr>
                        <a:t>1-49 % employés 55 ans+</a:t>
                      </a:r>
                    </a:p>
                    <a:p>
                      <a:pPr marL="85725" marR="0" lvl="0" indent="-85725" algn="l" defTabSz="914400" rtl="0" eaLnBrk="1" fontAlgn="auto" latinLnBrk="0" hangingPunct="1">
                        <a:lnSpc>
                          <a:spcPts val="1100"/>
                        </a:lnSpc>
                        <a:spcBef>
                          <a:spcPts val="0"/>
                        </a:spcBef>
                        <a:spcAft>
                          <a:spcPts val="0"/>
                        </a:spcAft>
                        <a:buClrTx/>
                        <a:buSzTx/>
                        <a:buFont typeface="Wingdings"/>
                        <a:buChar char=""/>
                        <a:tabLst/>
                        <a:defRPr/>
                      </a:pPr>
                      <a:r>
                        <a:rPr lang="fr-FR" sz="850" b="0" kern="1200" dirty="0">
                          <a:solidFill>
                            <a:schemeClr val="dk1"/>
                          </a:solidFill>
                          <a:latin typeface="Tahoma" pitchFamily="34" charset="0"/>
                          <a:ea typeface="+mn-ea"/>
                          <a:cs typeface="Arial" pitchFamily="34" charset="0"/>
                        </a:rPr>
                        <a:t>3+ postes à combler</a:t>
                      </a:r>
                      <a:endParaRPr lang="fr-CA" sz="850" b="0" kern="1200" dirty="0">
                        <a:solidFill>
                          <a:schemeClr val="dk1"/>
                        </a:solidFill>
                        <a:latin typeface="Tahoma" pitchFamily="34" charset="0"/>
                        <a:ea typeface="+mn-ea"/>
                        <a:cs typeface="Arial" pitchFamily="34" charset="0"/>
                      </a:endParaRPr>
                    </a:p>
                    <a:p>
                      <a:pPr marL="85725" lvl="0" indent="-85725" algn="l" defTabSz="914400" rtl="0" eaLnBrk="1" latinLnBrk="0" hangingPunct="1">
                        <a:lnSpc>
                          <a:spcPts val="1100"/>
                        </a:lnSpc>
                        <a:spcBef>
                          <a:spcPts val="0"/>
                        </a:spcBef>
                        <a:spcAft>
                          <a:spcPts val="0"/>
                        </a:spcAft>
                        <a:buFont typeface="Wingdings"/>
                        <a:buChar char=""/>
                      </a:pPr>
                      <a:r>
                        <a:rPr lang="fr-CA" sz="850" b="0" kern="1200" dirty="0">
                          <a:solidFill>
                            <a:schemeClr val="dk1"/>
                          </a:solidFill>
                          <a:latin typeface="Tahoma" pitchFamily="34" charset="0"/>
                          <a:ea typeface="+mn-ea"/>
                          <a:cs typeface="Arial" pitchFamily="34" charset="0"/>
                        </a:rPr>
                        <a:t>Secteur primaire</a:t>
                      </a:r>
                      <a:r>
                        <a:rPr kumimoji="0" lang="fr-FR" sz="850" b="0" i="0" u="none" strike="noStrike" kern="1200" cap="none" spc="0" normalizeH="0" baseline="0" noProof="0" dirty="0">
                          <a:ln>
                            <a:noFill/>
                          </a:ln>
                          <a:solidFill>
                            <a:srgbClr val="000000"/>
                          </a:solidFill>
                          <a:effectLst/>
                          <a:uLnTx/>
                          <a:uFillTx/>
                          <a:latin typeface="Tahoma" pitchFamily="34" charset="0"/>
                          <a:ea typeface="+mn-ea"/>
                          <a:cs typeface="Arial" pitchFamily="34" charset="0"/>
                        </a:rPr>
                        <a:t>/</a:t>
                      </a:r>
                      <a:r>
                        <a:rPr kumimoji="0" lang="fr-FR" sz="850" b="0" i="0" u="none" strike="noStrike" kern="1200" cap="none" spc="0" normalizeH="0" baseline="0" noProof="0" dirty="0" err="1">
                          <a:ln>
                            <a:noFill/>
                          </a:ln>
                          <a:solidFill>
                            <a:srgbClr val="000000"/>
                          </a:solidFill>
                          <a:effectLst/>
                          <a:uLnTx/>
                          <a:uFillTx/>
                          <a:latin typeface="Tahoma" pitchFamily="34" charset="0"/>
                          <a:ea typeface="+mn-ea"/>
                          <a:cs typeface="Arial" pitchFamily="34" charset="0"/>
                        </a:rPr>
                        <a:t>transp</a:t>
                      </a:r>
                      <a:r>
                        <a:rPr kumimoji="0" lang="fr-FR" sz="850" b="0" i="0" u="none" strike="noStrike" kern="1200" cap="none" spc="0" normalizeH="0" baseline="0" noProof="0" dirty="0">
                          <a:ln>
                            <a:noFill/>
                          </a:ln>
                          <a:solidFill>
                            <a:srgbClr val="000000"/>
                          </a:solidFill>
                          <a:effectLst/>
                          <a:uLnTx/>
                          <a:uFillTx/>
                          <a:latin typeface="Tahoma" pitchFamily="34" charset="0"/>
                          <a:ea typeface="+mn-ea"/>
                          <a:cs typeface="Arial" pitchFamily="34" charset="0"/>
                        </a:rPr>
                        <a:t>.</a:t>
                      </a:r>
                      <a:endParaRPr lang="fr-CA" sz="850" b="0" kern="1200" dirty="0">
                        <a:solidFill>
                          <a:schemeClr val="dk1"/>
                        </a:solidFill>
                        <a:latin typeface="Tahoma" pitchFamily="34" charset="0"/>
                        <a:ea typeface="+mn-ea"/>
                        <a:cs typeface="Arial" pitchFamily="34" charset="0"/>
                      </a:endParaRPr>
                    </a:p>
                    <a:p>
                      <a:pPr marL="85725" lvl="0" indent="-85725" algn="l" defTabSz="914400" rtl="0" eaLnBrk="1" latinLnBrk="0" hangingPunct="1">
                        <a:lnSpc>
                          <a:spcPts val="1100"/>
                        </a:lnSpc>
                        <a:spcBef>
                          <a:spcPts val="0"/>
                        </a:spcBef>
                        <a:spcAft>
                          <a:spcPts val="0"/>
                        </a:spcAft>
                        <a:buFont typeface="Wingdings"/>
                        <a:buChar char=""/>
                      </a:pPr>
                      <a:r>
                        <a:rPr lang="fr-CA" sz="850" b="0" kern="1200" dirty="0">
                          <a:solidFill>
                            <a:schemeClr val="dk1"/>
                          </a:solidFill>
                          <a:latin typeface="Tahoma" pitchFamily="34" charset="0"/>
                          <a:ea typeface="+mn-ea"/>
                          <a:cs typeface="Arial" pitchFamily="34" charset="0"/>
                        </a:rPr>
                        <a:t>0 % </a:t>
                      </a:r>
                      <a:r>
                        <a:rPr lang="fr-CA" sz="850" b="0" kern="1200" dirty="0" err="1">
                          <a:solidFill>
                            <a:schemeClr val="dk1"/>
                          </a:solidFill>
                          <a:latin typeface="Tahoma" pitchFamily="34" charset="0"/>
                          <a:ea typeface="+mn-ea"/>
                          <a:cs typeface="Arial" pitchFamily="34" charset="0"/>
                        </a:rPr>
                        <a:t>empl</a:t>
                      </a:r>
                      <a:r>
                        <a:rPr lang="fr-CA" sz="850" b="0" kern="1200" dirty="0">
                          <a:solidFill>
                            <a:schemeClr val="dk1"/>
                          </a:solidFill>
                          <a:latin typeface="Tahoma" pitchFamily="34" charset="0"/>
                          <a:ea typeface="+mn-ea"/>
                          <a:cs typeface="Arial" pitchFamily="34" charset="0"/>
                        </a:rPr>
                        <a:t>. peu/non </a:t>
                      </a:r>
                      <a:r>
                        <a:rPr lang="fr-CA" sz="850" b="0" kern="1200" dirty="0" err="1">
                          <a:solidFill>
                            <a:schemeClr val="dk1"/>
                          </a:solidFill>
                          <a:latin typeface="Tahoma" pitchFamily="34" charset="0"/>
                          <a:ea typeface="+mn-ea"/>
                          <a:cs typeface="Arial" pitchFamily="34" charset="0"/>
                        </a:rPr>
                        <a:t>qual</a:t>
                      </a:r>
                      <a:r>
                        <a:rPr lang="fr-CA" sz="850" b="0" kern="1200" dirty="0">
                          <a:solidFill>
                            <a:schemeClr val="dk1"/>
                          </a:solidFill>
                          <a:latin typeface="Tahoma" pitchFamily="34" charset="0"/>
                          <a:ea typeface="+mn-ea"/>
                          <a:cs typeface="Arial" pitchFamily="34" charset="0"/>
                        </a:rPr>
                        <a:t>.</a:t>
                      </a: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lvl="0" indent="0" algn="ctr" defTabSz="914400" rtl="0" eaLnBrk="1" latinLnBrk="0" hangingPunct="1">
                        <a:lnSpc>
                          <a:spcPts val="1100"/>
                        </a:lnSpc>
                        <a:spcBef>
                          <a:spcPts val="0"/>
                        </a:spcBef>
                        <a:spcAft>
                          <a:spcPts val="0"/>
                        </a:spcAft>
                        <a:buFont typeface="Wingdings"/>
                        <a:buNone/>
                      </a:pPr>
                      <a:r>
                        <a:rPr lang="fr-FR" sz="850" b="0" kern="1200" dirty="0">
                          <a:solidFill>
                            <a:schemeClr val="dk1"/>
                          </a:solidFill>
                          <a:latin typeface="Tahoma" pitchFamily="34" charset="0"/>
                          <a:ea typeface="+mn-ea"/>
                          <a:cs typeface="Arial" pitchFamily="34" charset="0"/>
                        </a:rPr>
                        <a:t>25,5 +</a:t>
                      </a:r>
                    </a:p>
                    <a:p>
                      <a:pPr marL="0" lvl="0" indent="0" algn="ctr" defTabSz="914400" rtl="0" eaLnBrk="1" latinLnBrk="0" hangingPunct="1">
                        <a:lnSpc>
                          <a:spcPts val="1100"/>
                        </a:lnSpc>
                        <a:spcBef>
                          <a:spcPts val="0"/>
                        </a:spcBef>
                        <a:spcAft>
                          <a:spcPts val="0"/>
                        </a:spcAft>
                        <a:buFont typeface="Wingdings"/>
                        <a:buNone/>
                      </a:pPr>
                      <a:r>
                        <a:rPr lang="fr-FR" sz="850" b="0" kern="1200" dirty="0">
                          <a:solidFill>
                            <a:schemeClr val="dk1"/>
                          </a:solidFill>
                          <a:latin typeface="Tahoma" pitchFamily="34" charset="0"/>
                          <a:ea typeface="+mn-ea"/>
                          <a:cs typeface="Arial" pitchFamily="34" charset="0"/>
                        </a:rPr>
                        <a:t>35,6 +</a:t>
                      </a:r>
                    </a:p>
                    <a:p>
                      <a:pPr marL="0" lvl="0" indent="0" algn="ctr" defTabSz="914400" rtl="0" eaLnBrk="1" latinLnBrk="0" hangingPunct="1">
                        <a:lnSpc>
                          <a:spcPts val="1100"/>
                        </a:lnSpc>
                        <a:spcBef>
                          <a:spcPts val="0"/>
                        </a:spcBef>
                        <a:spcAft>
                          <a:spcPts val="0"/>
                        </a:spcAft>
                        <a:buFont typeface="Wingdings"/>
                        <a:buNone/>
                      </a:pPr>
                      <a:r>
                        <a:rPr lang="fr-FR" sz="850" b="0" kern="1200" dirty="0">
                          <a:solidFill>
                            <a:schemeClr val="dk1"/>
                          </a:solidFill>
                          <a:latin typeface="Tahoma" pitchFamily="34" charset="0"/>
                          <a:ea typeface="+mn-ea"/>
                          <a:cs typeface="Arial" pitchFamily="34" charset="0"/>
                        </a:rPr>
                        <a:t>6,2  -</a:t>
                      </a:r>
                    </a:p>
                    <a:p>
                      <a:pPr marL="0" lvl="0" indent="0" algn="ctr" defTabSz="914400" rtl="0" eaLnBrk="1" latinLnBrk="0" hangingPunct="1">
                        <a:lnSpc>
                          <a:spcPts val="1100"/>
                        </a:lnSpc>
                        <a:spcBef>
                          <a:spcPts val="0"/>
                        </a:spcBef>
                        <a:spcAft>
                          <a:spcPts val="0"/>
                        </a:spcAft>
                        <a:buFont typeface="Wingdings"/>
                        <a:buNone/>
                      </a:pPr>
                      <a:r>
                        <a:rPr lang="fr-FR" sz="850" b="0" kern="1200" dirty="0">
                          <a:solidFill>
                            <a:schemeClr val="dk1"/>
                          </a:solidFill>
                          <a:latin typeface="Tahoma" pitchFamily="34" charset="0"/>
                          <a:ea typeface="+mn-ea"/>
                          <a:cs typeface="Arial" pitchFamily="34" charset="0"/>
                        </a:rPr>
                        <a:t>4,4  -</a:t>
                      </a:r>
                      <a:endParaRPr lang="fr-CA" sz="850" b="0" kern="1200" dirty="0">
                        <a:solidFill>
                          <a:schemeClr val="dk1"/>
                        </a:solidFill>
                        <a:latin typeface="Tahoma" pitchFamily="34" charset="0"/>
                        <a:ea typeface="+mn-ea"/>
                        <a:cs typeface="Arial"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11,1</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3" name="Rectangle 1"/>
          <p:cNvSpPr>
            <a:spLocks noChangeArrowheads="1"/>
          </p:cNvSpPr>
          <p:nvPr/>
        </p:nvSpPr>
        <p:spPr bwMode="auto">
          <a:xfrm>
            <a:off x="489094" y="1161587"/>
            <a:ext cx="344495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Tableau 3 – Nombre </a:t>
            </a:r>
            <a:r>
              <a:rPr kumimoji="0" lang="fr-CA" altLang="fr-FR" sz="900" b="1" i="0" u="none" strike="noStrike" cap="none" normalizeH="0" baseline="0" dirty="0">
                <a:ln>
                  <a:noFill/>
                </a:ln>
                <a:effectLst/>
                <a:latin typeface="Tahoma" pitchFamily="34" charset="0"/>
                <a:ea typeface="Times New Roman" pitchFamily="18" charset="0"/>
                <a:cs typeface="Tahoma" pitchFamily="34" charset="0"/>
              </a:rPr>
              <a:t>d’employés </a:t>
            </a:r>
            <a:r>
              <a:rPr kumimoji="0" lang="fr-CA" altLang="fr-FR" sz="800" b="0" i="0" u="none" strike="noStrike" cap="none" normalizeH="0" baseline="0" dirty="0">
                <a:ln>
                  <a:noFill/>
                </a:ln>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a:ln>
                <a:noFill/>
              </a:ln>
              <a:effectLst/>
            </a:endParaRPr>
          </a:p>
        </p:txBody>
      </p:sp>
      <p:graphicFrame>
        <p:nvGraphicFramePr>
          <p:cNvPr id="4" name="Tableau 3"/>
          <p:cNvGraphicFramePr>
            <a:graphicFrameLocks noGrp="1"/>
          </p:cNvGraphicFramePr>
          <p:nvPr>
            <p:extLst>
              <p:ext uri="{D42A27DB-BD31-4B8C-83A1-F6EECF244321}">
                <p14:modId xmlns:p14="http://schemas.microsoft.com/office/powerpoint/2010/main" val="2728740767"/>
              </p:ext>
            </p:extLst>
          </p:nvPr>
        </p:nvGraphicFramePr>
        <p:xfrm>
          <a:off x="4899974" y="4425353"/>
          <a:ext cx="3848985" cy="1624666"/>
        </p:xfrm>
        <a:graphic>
          <a:graphicData uri="http://schemas.openxmlformats.org/drawingml/2006/table">
            <a:tbl>
              <a:tblPr firstRow="1" firstCol="1" lastRow="1" lastCol="1" bandRow="1" bandCol="1">
                <a:tableStyleId>{5C22544A-7EE6-4342-B048-85BDC9FD1C3A}</a:tableStyleId>
              </a:tblPr>
              <a:tblGrid>
                <a:gridCol w="893134">
                  <a:extLst>
                    <a:ext uri="{9D8B030D-6E8A-4147-A177-3AD203B41FA5}">
                      <a16:colId xmlns:a16="http://schemas.microsoft.com/office/drawing/2014/main" val="20000"/>
                    </a:ext>
                  </a:extLst>
                </a:gridCol>
                <a:gridCol w="795742">
                  <a:extLst>
                    <a:ext uri="{9D8B030D-6E8A-4147-A177-3AD203B41FA5}">
                      <a16:colId xmlns:a16="http://schemas.microsoft.com/office/drawing/2014/main" val="20001"/>
                    </a:ext>
                  </a:extLst>
                </a:gridCol>
                <a:gridCol w="724713">
                  <a:extLst>
                    <a:ext uri="{9D8B030D-6E8A-4147-A177-3AD203B41FA5}">
                      <a16:colId xmlns:a16="http://schemas.microsoft.com/office/drawing/2014/main" val="20002"/>
                    </a:ext>
                  </a:extLst>
                </a:gridCol>
                <a:gridCol w="733647">
                  <a:extLst>
                    <a:ext uri="{9D8B030D-6E8A-4147-A177-3AD203B41FA5}">
                      <a16:colId xmlns:a16="http://schemas.microsoft.com/office/drawing/2014/main" val="20003"/>
                    </a:ext>
                  </a:extLst>
                </a:gridCol>
                <a:gridCol w="701749">
                  <a:extLst>
                    <a:ext uri="{9D8B030D-6E8A-4147-A177-3AD203B41FA5}">
                      <a16:colId xmlns:a16="http://schemas.microsoft.com/office/drawing/2014/main" val="20004"/>
                    </a:ext>
                  </a:extLst>
                </a:gridCol>
              </a:tblGrid>
              <a:tr h="410236">
                <a:tc>
                  <a:txBody>
                    <a:bodyPr/>
                    <a:lstStyle/>
                    <a:p>
                      <a:pPr algn="r">
                        <a:lnSpc>
                          <a:spcPts val="900"/>
                        </a:lnSpc>
                        <a:spcBef>
                          <a:spcPts val="200"/>
                        </a:spcBef>
                        <a:spcAft>
                          <a:spcPts val="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Statut</a:t>
                      </a:r>
                    </a:p>
                    <a:p>
                      <a:pPr algn="r">
                        <a:lnSpc>
                          <a:spcPts val="800"/>
                        </a:lnSpc>
                        <a:spcBef>
                          <a:spcPts val="0"/>
                        </a:spcBef>
                        <a:spcAft>
                          <a:spcPts val="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d’emploi</a:t>
                      </a:r>
                    </a:p>
                    <a:p>
                      <a:pPr>
                        <a:lnSpc>
                          <a:spcPts val="900"/>
                        </a:lnSpc>
                        <a:spcBef>
                          <a:spcPts val="0"/>
                        </a:spcBef>
                        <a:spcAft>
                          <a:spcPts val="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Nb</a:t>
                      </a:r>
                    </a:p>
                    <a:p>
                      <a:pPr>
                        <a:lnSpc>
                          <a:spcPts val="800"/>
                        </a:lnSpc>
                        <a:spcBef>
                          <a:spcPts val="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d’employés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FDCBA1"/>
                    </a:solidFill>
                  </a:tcPr>
                </a:tc>
                <a:tc>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Temps plein</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Temps partiel</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Saisonniers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Emplois totaux</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extLst>
                  <a:ext uri="{0D108BD9-81ED-4DB2-BD59-A6C34878D82A}">
                    <a16:rowId xmlns:a16="http://schemas.microsoft.com/office/drawing/2014/main" val="10000"/>
                  </a:ext>
                </a:extLst>
              </a:tr>
              <a:tr h="202019">
                <a:tc>
                  <a:txBody>
                    <a:bodyPr/>
                    <a:lstStyle/>
                    <a:p>
                      <a:pPr algn="just">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0</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10 %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50 %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55 %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0 %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2019">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1 à 4</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49 %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37 %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31 %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37 %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2651">
                <a:tc>
                  <a:txBody>
                    <a:bodyPr/>
                    <a:lstStyle/>
                    <a:p>
                      <a:pP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De 5 à 14</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29 %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10 %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8 %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39 %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3284">
                <a:tc>
                  <a:txBody>
                    <a:bodyPr/>
                    <a:lstStyle/>
                    <a:p>
                      <a:pPr algn="just">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15 et plus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12 %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6 %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24 %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70139">
                <a:tc gridSpan="5">
                  <a:txBody>
                    <a:bodyPr/>
                    <a:lstStyle/>
                    <a:p>
                      <a:pPr algn="l">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Nombre total d’employés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10005"/>
                  </a:ext>
                </a:extLst>
              </a:tr>
              <a:tr h="182754">
                <a:tc>
                  <a:txBody>
                    <a:bodyPr/>
                    <a:lstStyle/>
                    <a:p>
                      <a:pP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1 465</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772</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713</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a:t>
                      </a:r>
                      <a:r>
                        <a:rPr lang="fr-CA" sz="850" b="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950</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9" name="Rectangle 1"/>
          <p:cNvSpPr>
            <a:spLocks noChangeArrowheads="1"/>
          </p:cNvSpPr>
          <p:nvPr/>
        </p:nvSpPr>
        <p:spPr bwMode="auto">
          <a:xfrm>
            <a:off x="4868072" y="4056877"/>
            <a:ext cx="40854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Tableau 3a  – </a:t>
            </a:r>
            <a:r>
              <a:rPr lang="fr-CA" sz="900" dirty="0">
                <a:latin typeface="Tahoma" pitchFamily="34" charset="0"/>
                <a:ea typeface="Times New Roman" pitchFamily="18" charset="0"/>
                <a:cs typeface="Tahoma" pitchFamily="34" charset="0"/>
              </a:rPr>
              <a:t>Répartition des répondants selon le statut</a:t>
            </a:r>
            <a:br>
              <a:rPr lang="fr-CA" sz="900" dirty="0">
                <a:latin typeface="Tahoma" pitchFamily="34" charset="0"/>
                <a:ea typeface="Times New Roman" pitchFamily="18" charset="0"/>
                <a:cs typeface="Tahoma" pitchFamily="34" charset="0"/>
              </a:rPr>
            </a:br>
            <a:r>
              <a:rPr lang="fr-CA" sz="900" dirty="0">
                <a:latin typeface="Tahoma" pitchFamily="34" charset="0"/>
                <a:ea typeface="Times New Roman" pitchFamily="18" charset="0"/>
                <a:cs typeface="Tahoma" pitchFamily="34" charset="0"/>
              </a:rPr>
              <a:t>d’emploi </a:t>
            </a:r>
            <a:r>
              <a:rPr kumimoji="0" lang="fr-CA" altLang="fr-FR" sz="800" b="0" i="0" u="none" strike="noStrike" cap="none" normalizeH="0" baseline="0" dirty="0">
                <a:ln>
                  <a:noFill/>
                </a:ln>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a:ln>
                <a:noFill/>
              </a:ln>
              <a:effectLst/>
            </a:endParaRPr>
          </a:p>
        </p:txBody>
      </p:sp>
      <p:sp>
        <p:nvSpPr>
          <p:cNvPr id="11" name="ZoneTexte 10"/>
          <p:cNvSpPr txBox="1">
            <a:spLocks noChangeArrowheads="1"/>
          </p:cNvSpPr>
          <p:nvPr/>
        </p:nvSpPr>
        <p:spPr bwMode="auto">
          <a:xfrm>
            <a:off x="499585" y="858971"/>
            <a:ext cx="2179818" cy="273601"/>
          </a:xfrm>
          <a:prstGeom prst="rect">
            <a:avLst/>
          </a:prstGeom>
          <a:noFill/>
          <a:ln w="19050">
            <a:noFill/>
            <a:prstDash val="sysDot"/>
            <a:miter lim="800000"/>
            <a:headEnd/>
            <a:tailEnd/>
          </a:ln>
        </p:spPr>
        <p:txBody>
          <a:bodyPr wrap="square">
            <a:spAutoFit/>
          </a:bodyPr>
          <a:lstStyle/>
          <a:p>
            <a:pPr>
              <a:lnSpc>
                <a:spcPct val="120000"/>
              </a:lnSpc>
            </a:pPr>
            <a:r>
              <a:rPr lang="fr-CA" sz="1100" i="1" dirty="0">
                <a:latin typeface="Tahoma" panose="020B0604030504040204" pitchFamily="34" charset="0"/>
                <a:ea typeface="Tahoma" panose="020B0604030504040204" pitchFamily="34" charset="0"/>
                <a:cs typeface="Tahoma" panose="020B0604030504040204" pitchFamily="34" charset="0"/>
              </a:rPr>
              <a:t>Nombre d’employés</a:t>
            </a:r>
            <a:endParaRPr lang="fr-CA" sz="1100" b="0" i="1"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5011296" y="1035857"/>
            <a:ext cx="3798980" cy="2900794"/>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Les 198 entreprises répondantes qui ont des employés salariés (tableau 3) ont, en moyenne, 14,9 employés</a:t>
            </a:r>
            <a:r>
              <a:rPr lang="fr-FR" sz="1200" b="0" dirty="0">
                <a:latin typeface="Tahoma" panose="020B0604030504040204" pitchFamily="34" charset="0"/>
                <a:ea typeface="Tahoma" panose="020B0604030504040204" pitchFamily="34" charset="0"/>
                <a:cs typeface="Tahoma" panose="020B0604030504040204" pitchFamily="34" charset="0"/>
              </a:rPr>
              <a:t>*</a:t>
            </a:r>
            <a:r>
              <a:rPr lang="fr-FR" sz="1100" b="0" dirty="0">
                <a:latin typeface="Tahoma" panose="020B0604030504040204" pitchFamily="34" charset="0"/>
                <a:ea typeface="Tahoma" panose="020B0604030504040204" pitchFamily="34" charset="0"/>
                <a:cs typeface="Tahoma" panose="020B0604030504040204" pitchFamily="34" charset="0"/>
              </a:rPr>
              <a:t>, répartis ainsi : 7,4 à temps plein (50 %), 3,9 à temps partiel (26 %) et 3,6 saisonniers (24 %). </a:t>
            </a:r>
          </a:p>
          <a:p>
            <a:pPr marL="171450" lvl="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Cette moyenne est gonflée par quelques valeurs extrêmes, dont un établissement de santé qui compte 577 employés. En éliminant les deux valeurs les plus élevées, la moyenne baisse à 11,1 employés.</a:t>
            </a:r>
          </a:p>
          <a:p>
            <a:pPr marL="171450" lvl="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La moitié des entreprises (50 %) n’ont aucun employé à temps partiel et 55 % n’ont aucun employé saisonnier (tableau 3a).</a:t>
            </a:r>
          </a:p>
          <a:p>
            <a:pPr marL="17145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Au total, les entreprises répondantes comptent 2 950 employés, dont 1 465 à temps plein (tableau 3a). </a:t>
            </a:r>
          </a:p>
          <a:p>
            <a:pPr marL="17145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Le secteur primaire et de transport compte moins d’emplois à temps plein que la moyenne.</a:t>
            </a:r>
          </a:p>
        </p:txBody>
      </p:sp>
      <p:sp>
        <p:nvSpPr>
          <p:cNvPr id="16" name="Rectangle 15"/>
          <p:cNvSpPr/>
          <p:nvPr/>
        </p:nvSpPr>
        <p:spPr>
          <a:xfrm>
            <a:off x="539455" y="4829496"/>
            <a:ext cx="3798980" cy="1259319"/>
          </a:xfrm>
          <a:prstGeom prst="rect">
            <a:avLst/>
          </a:prstGeom>
        </p:spPr>
        <p:txBody>
          <a:bodyPr wrap="square">
            <a:spAutoFit/>
          </a:bodyPr>
          <a:lstStyle/>
          <a:p>
            <a:pPr marL="92075" indent="-92075">
              <a:lnSpc>
                <a:spcPts val="1300"/>
              </a:lnSpc>
              <a:spcAft>
                <a:spcPts val="600"/>
              </a:spcAft>
            </a:pPr>
            <a:r>
              <a:rPr lang="fr-CA" sz="1100" b="0" dirty="0">
                <a:latin typeface="Tahoma" panose="020B0604030504040204" pitchFamily="34" charset="0"/>
                <a:ea typeface="Tahoma" panose="020B0604030504040204" pitchFamily="34" charset="0"/>
                <a:cs typeface="Tahoma" panose="020B0604030504040204" pitchFamily="34" charset="0"/>
              </a:rPr>
              <a:t>* En 2015, une </a:t>
            </a:r>
            <a:r>
              <a:rPr lang="fr-CA" sz="1100" b="0" i="1" dirty="0">
                <a:latin typeface="Tahoma" panose="020B0604030504040204" pitchFamily="34" charset="0"/>
                <a:ea typeface="Tahoma" panose="020B0604030504040204" pitchFamily="34" charset="0"/>
                <a:cs typeface="Tahoma" panose="020B0604030504040204" pitchFamily="34" charset="0"/>
              </a:rPr>
              <a:t>Étude de caractérisation des entreprises de la Vallée-de-la-Gatineau</a:t>
            </a:r>
            <a:r>
              <a:rPr lang="fr-CA" sz="1100" b="0" dirty="0">
                <a:latin typeface="Tahoma" panose="020B0604030504040204" pitchFamily="34" charset="0"/>
                <a:ea typeface="Tahoma" panose="020B0604030504040204" pitchFamily="34" charset="0"/>
                <a:cs typeface="Tahoma" panose="020B0604030504040204" pitchFamily="34" charset="0"/>
              </a:rPr>
              <a:t> de </a:t>
            </a:r>
            <a:r>
              <a:rPr lang="fr-CA" sz="1100" b="0" dirty="0" err="1">
                <a:latin typeface="Tahoma" panose="020B0604030504040204" pitchFamily="34" charset="0"/>
                <a:ea typeface="Tahoma" panose="020B0604030504040204" pitchFamily="34" charset="0"/>
                <a:cs typeface="Tahoma" panose="020B0604030504040204" pitchFamily="34" charset="0"/>
              </a:rPr>
              <a:t>Zins</a:t>
            </a:r>
            <a:r>
              <a:rPr lang="fr-CA" sz="1100" b="0" dirty="0">
                <a:latin typeface="Tahoma" panose="020B0604030504040204" pitchFamily="34" charset="0"/>
                <a:ea typeface="Tahoma" panose="020B0604030504040204" pitchFamily="34" charset="0"/>
                <a:cs typeface="Tahoma" panose="020B0604030504040204" pitchFamily="34" charset="0"/>
              </a:rPr>
              <a:t> Beauchesne et associés démontrait un moyenne de 7,2 travailleurs par entreprise.  La divergence des données avec la présente étude repose sur le fait que l’échantillonnage (critères d’admissibilité) était totalement différent tout comme les objectifs.</a:t>
            </a:r>
            <a:endParaRPr lang="fr-FR" sz="1100" b="0" dirty="0">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649056" y="4241543"/>
            <a:ext cx="2094157" cy="207749"/>
          </a:xfrm>
          <a:prstGeom prst="rect">
            <a:avLst/>
          </a:prstGeom>
        </p:spPr>
        <p:txBody>
          <a:bodyPr wrap="square">
            <a:spAutoFit/>
          </a:bodyPr>
          <a:lstStyle/>
          <a:p>
            <a:pPr>
              <a:spcAft>
                <a:spcPts val="600"/>
              </a:spcAft>
            </a:pPr>
            <a:r>
              <a:rPr lang="fr-FR" sz="750" b="0" dirty="0">
                <a:latin typeface="Tahoma" panose="020B0604030504040204" pitchFamily="34" charset="0"/>
                <a:ea typeface="Tahoma" panose="020B0604030504040204" pitchFamily="34" charset="0"/>
                <a:cs typeface="Tahoma" panose="020B0604030504040204" pitchFamily="34" charset="0"/>
              </a:rPr>
              <a:t>Le calcul des moyennes inclut les </a:t>
            </a:r>
            <a:r>
              <a:rPr lang="fr-FR" sz="750" b="0" i="1" dirty="0">
                <a:latin typeface="Tahoma" panose="020B0604030504040204" pitchFamily="34" charset="0"/>
                <a:ea typeface="Tahoma" panose="020B0604030504040204" pitchFamily="34" charset="0"/>
                <a:cs typeface="Tahoma" panose="020B0604030504040204" pitchFamily="34" charset="0"/>
              </a:rPr>
              <a:t>zéros.</a:t>
            </a:r>
          </a:p>
        </p:txBody>
      </p:sp>
    </p:spTree>
    <p:extLst>
      <p:ext uri="{BB962C8B-B14F-4D97-AF65-F5344CB8AC3E}">
        <p14:creationId xmlns:p14="http://schemas.microsoft.com/office/powerpoint/2010/main" val="57548734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txBox="1">
            <a:spLocks/>
          </p:cNvSpPr>
          <p:nvPr/>
        </p:nvSpPr>
        <p:spPr bwMode="auto">
          <a:xfrm>
            <a:off x="7985051" y="6208418"/>
            <a:ext cx="442247"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14</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10"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4. 	Profil des emplois</a:t>
            </a:r>
          </a:p>
        </p:txBody>
      </p:sp>
      <p:sp>
        <p:nvSpPr>
          <p:cNvPr id="3" name="Rectangle 1"/>
          <p:cNvSpPr>
            <a:spLocks noChangeArrowheads="1"/>
          </p:cNvSpPr>
          <p:nvPr/>
        </p:nvSpPr>
        <p:spPr bwMode="auto">
          <a:xfrm>
            <a:off x="489094" y="1169212"/>
            <a:ext cx="30728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Tableau 4 – Nombre d’heures travaillées </a:t>
            </a:r>
            <a:b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b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par les employés à temps partiel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(n=99)</a:t>
            </a:r>
            <a:endParaRPr kumimoji="0" lang="fr-CA" altLang="fr-FR" sz="800" b="0" i="0" u="none" strike="noStrike" cap="none" normalizeH="0" baseline="0" dirty="0">
              <a:ln>
                <a:noFill/>
              </a:ln>
              <a:solidFill>
                <a:schemeClr val="tx1"/>
              </a:solidFill>
              <a:effectLst/>
            </a:endParaRPr>
          </a:p>
        </p:txBody>
      </p:sp>
      <p:sp>
        <p:nvSpPr>
          <p:cNvPr id="11" name="ZoneTexte 10"/>
          <p:cNvSpPr txBox="1">
            <a:spLocks noChangeArrowheads="1"/>
          </p:cNvSpPr>
          <p:nvPr/>
        </p:nvSpPr>
        <p:spPr bwMode="auto">
          <a:xfrm>
            <a:off x="499585" y="837705"/>
            <a:ext cx="2668918" cy="273601"/>
          </a:xfrm>
          <a:prstGeom prst="rect">
            <a:avLst/>
          </a:prstGeom>
          <a:noFill/>
          <a:ln w="19050">
            <a:noFill/>
            <a:prstDash val="sysDot"/>
            <a:miter lim="800000"/>
            <a:headEnd/>
            <a:tailEnd/>
          </a:ln>
        </p:spPr>
        <p:txBody>
          <a:bodyPr wrap="square">
            <a:spAutoFit/>
          </a:bodyPr>
          <a:lstStyle/>
          <a:p>
            <a:pPr>
              <a:lnSpc>
                <a:spcPct val="120000"/>
              </a:lnSpc>
            </a:pPr>
            <a:r>
              <a:rPr lang="fr-CA" sz="1100" i="1" dirty="0">
                <a:latin typeface="Tahoma" panose="020B0604030504040204" pitchFamily="34" charset="0"/>
                <a:ea typeface="Tahoma" panose="020B0604030504040204" pitchFamily="34" charset="0"/>
                <a:cs typeface="Tahoma" panose="020B0604030504040204" pitchFamily="34" charset="0"/>
              </a:rPr>
              <a:t>Employés à temps partiel</a:t>
            </a:r>
            <a:endParaRPr lang="fr-CA" sz="1100" b="0" i="1"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318976" y="3968096"/>
            <a:ext cx="2679406" cy="759182"/>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fr-FR" sz="1000" b="0" dirty="0">
                <a:latin typeface="Tahoma" panose="020B0604030504040204" pitchFamily="34" charset="0"/>
                <a:ea typeface="Tahoma" panose="020B0604030504040204" pitchFamily="34" charset="0"/>
                <a:cs typeface="Tahoma" panose="020B0604030504040204" pitchFamily="34" charset="0"/>
              </a:rPr>
              <a:t>Les employés à temps partiel travaillent environ 22,3 heures par semaine (tableau 4).  Ce nombre est stable depuis 3 ans. </a:t>
            </a:r>
            <a:endParaRPr lang="fr-CA" sz="1000" b="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4" name="Tableau 13"/>
          <p:cNvGraphicFramePr>
            <a:graphicFrameLocks noGrp="1"/>
          </p:cNvGraphicFramePr>
          <p:nvPr>
            <p:extLst>
              <p:ext uri="{D42A27DB-BD31-4B8C-83A1-F6EECF244321}">
                <p14:modId xmlns:p14="http://schemas.microsoft.com/office/powerpoint/2010/main" val="4030949963"/>
              </p:ext>
            </p:extLst>
          </p:nvPr>
        </p:nvGraphicFramePr>
        <p:xfrm>
          <a:off x="614859" y="2678361"/>
          <a:ext cx="2128342" cy="982415"/>
        </p:xfrm>
        <a:graphic>
          <a:graphicData uri="http://schemas.openxmlformats.org/drawingml/2006/table">
            <a:tbl>
              <a:tblPr/>
              <a:tblGrid>
                <a:gridCol w="1501020">
                  <a:extLst>
                    <a:ext uri="{9D8B030D-6E8A-4147-A177-3AD203B41FA5}">
                      <a16:colId xmlns:a16="http://schemas.microsoft.com/office/drawing/2014/main" val="20000"/>
                    </a:ext>
                  </a:extLst>
                </a:gridCol>
                <a:gridCol w="627322">
                  <a:extLst>
                    <a:ext uri="{9D8B030D-6E8A-4147-A177-3AD203B41FA5}">
                      <a16:colId xmlns:a16="http://schemas.microsoft.com/office/drawing/2014/main" val="20001"/>
                    </a:ext>
                  </a:extLst>
                </a:gridCol>
              </a:tblGrid>
              <a:tr h="319475">
                <a:tc>
                  <a:txBody>
                    <a:bodyPr/>
                    <a:lstStyle/>
                    <a:p>
                      <a:pPr marL="82550" marR="0" lvl="0" indent="0" algn="l" defTabSz="914400" rtl="0" eaLnBrk="0" fontAlgn="base" latinLnBrk="0" hangingPunct="0">
                        <a:lnSpc>
                          <a:spcPts val="1100"/>
                        </a:lnSpc>
                        <a:spcBef>
                          <a:spcPts val="200"/>
                        </a:spcBef>
                        <a:spcAft>
                          <a:spcPts val="20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Depuis 3 ans, ce nombre moyen est :</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extLst>
                  <a:ext uri="{0D108BD9-81ED-4DB2-BD59-A6C34878D82A}">
                    <a16:rowId xmlns:a16="http://schemas.microsoft.com/office/drawing/2014/main" val="10000"/>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En augmentation</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19 %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Stable</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73 %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En diminution</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8 %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5" name="Tableau 14"/>
          <p:cNvGraphicFramePr>
            <a:graphicFrameLocks noGrp="1"/>
          </p:cNvGraphicFramePr>
          <p:nvPr>
            <p:extLst>
              <p:ext uri="{D42A27DB-BD31-4B8C-83A1-F6EECF244321}">
                <p14:modId xmlns:p14="http://schemas.microsoft.com/office/powerpoint/2010/main" val="1481544697"/>
              </p:ext>
            </p:extLst>
          </p:nvPr>
        </p:nvGraphicFramePr>
        <p:xfrm>
          <a:off x="618403" y="1571473"/>
          <a:ext cx="2124798" cy="1109347"/>
        </p:xfrm>
        <a:graphic>
          <a:graphicData uri="http://schemas.openxmlformats.org/drawingml/2006/table">
            <a:tbl>
              <a:tblPr/>
              <a:tblGrid>
                <a:gridCol w="1497476">
                  <a:extLst>
                    <a:ext uri="{9D8B030D-6E8A-4147-A177-3AD203B41FA5}">
                      <a16:colId xmlns:a16="http://schemas.microsoft.com/office/drawing/2014/main" val="20000"/>
                    </a:ext>
                  </a:extLst>
                </a:gridCol>
                <a:gridCol w="627322">
                  <a:extLst>
                    <a:ext uri="{9D8B030D-6E8A-4147-A177-3AD203B41FA5}">
                      <a16:colId xmlns:a16="http://schemas.microsoft.com/office/drawing/2014/main" val="20001"/>
                    </a:ext>
                  </a:extLst>
                </a:gridCol>
              </a:tblGrid>
              <a:tr h="225427">
                <a:tc>
                  <a:txBody>
                    <a:bodyPr/>
                    <a:lstStyle/>
                    <a:p>
                      <a:pPr marL="82550" marR="0" lvl="0" indent="0" algn="l" defTabSz="914400" rtl="0" eaLnBrk="0" fontAlgn="base" latinLnBrk="0" hangingPunct="0">
                        <a:lnSpc>
                          <a:spcPts val="1100"/>
                        </a:lnSpc>
                        <a:spcBef>
                          <a:spcPts val="200"/>
                        </a:spcBef>
                        <a:spcAft>
                          <a:spcPts val="20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Nombre d’heures</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extLst>
                  <a:ext uri="{0D108BD9-81ED-4DB2-BD59-A6C34878D82A}">
                    <a16:rowId xmlns:a16="http://schemas.microsoft.com/office/drawing/2014/main" val="10000"/>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1 à 15</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32 %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16 à 25</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33 %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Plus de 25</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39 %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1"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Nombre d’heures moyen </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1" i="0" u="none" strike="noStrike" cap="none" normalizeH="0" baseline="0" dirty="0">
                          <a:ln>
                            <a:noFill/>
                          </a:ln>
                          <a:solidFill>
                            <a:schemeClr val="tx1"/>
                          </a:solidFill>
                          <a:effectLst/>
                          <a:latin typeface="Tahoma" pitchFamily="34" charset="0"/>
                          <a:ea typeface="Times New Roman" pitchFamily="18" charset="0"/>
                          <a:cs typeface="Tahoma" pitchFamily="34" charset="0"/>
                        </a:rPr>
                        <a:t>22,3</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6" name="ZoneTexte 15"/>
          <p:cNvSpPr txBox="1">
            <a:spLocks noChangeArrowheads="1"/>
          </p:cNvSpPr>
          <p:nvPr/>
        </p:nvSpPr>
        <p:spPr bwMode="auto">
          <a:xfrm>
            <a:off x="3588372" y="846282"/>
            <a:ext cx="2722081" cy="273601"/>
          </a:xfrm>
          <a:prstGeom prst="rect">
            <a:avLst/>
          </a:prstGeom>
          <a:noFill/>
          <a:ln w="19050">
            <a:noFill/>
            <a:prstDash val="sysDot"/>
            <a:miter lim="800000"/>
            <a:headEnd/>
            <a:tailEnd/>
          </a:ln>
        </p:spPr>
        <p:txBody>
          <a:bodyPr wrap="square">
            <a:spAutoFit/>
          </a:bodyPr>
          <a:lstStyle/>
          <a:p>
            <a:pPr>
              <a:lnSpc>
                <a:spcPct val="120000"/>
              </a:lnSpc>
            </a:pPr>
            <a:r>
              <a:rPr lang="fr-CA" sz="1100" i="1" dirty="0">
                <a:latin typeface="Tahoma" panose="020B0604030504040204" pitchFamily="34" charset="0"/>
                <a:ea typeface="Tahoma" panose="020B0604030504040204" pitchFamily="34" charset="0"/>
                <a:cs typeface="Tahoma" panose="020B0604030504040204" pitchFamily="34" charset="0"/>
              </a:rPr>
              <a:t>Employés saisonniers</a:t>
            </a:r>
            <a:endParaRPr lang="fr-CA" sz="1100" b="0" i="1" dirty="0">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3305176" y="5571697"/>
            <a:ext cx="3239172" cy="1092607"/>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fr-FR" sz="1000" b="0" dirty="0">
                <a:latin typeface="Tahoma" panose="020B0604030504040204" pitchFamily="34" charset="0"/>
                <a:ea typeface="Tahoma" panose="020B0604030504040204" pitchFamily="34" charset="0"/>
                <a:cs typeface="Tahoma" panose="020B0604030504040204" pitchFamily="34" charset="0"/>
              </a:rPr>
              <a:t>Les employés saisonniers travaillent en moyenne 21,2 semaines par année (tableau 5). Ce nombre de semaines est stable depuis les trois dernières années. Et c’est environ le quart (27 %) des travailleurs saisonniers qui doivent être remplacés annuellement (tableau 7). </a:t>
            </a:r>
            <a:endParaRPr lang="fr-CA" sz="1000" b="0" dirty="0">
              <a:latin typeface="Tahoma" panose="020B0604030504040204" pitchFamily="34" charset="0"/>
              <a:ea typeface="Tahoma" panose="020B0604030504040204" pitchFamily="34" charset="0"/>
              <a:cs typeface="Tahoma" panose="020B0604030504040204" pitchFamily="34" charset="0"/>
            </a:endParaRPr>
          </a:p>
        </p:txBody>
      </p:sp>
      <p:sp>
        <p:nvSpPr>
          <p:cNvPr id="21" name="Rectangle 1"/>
          <p:cNvSpPr>
            <a:spLocks noChangeArrowheads="1"/>
          </p:cNvSpPr>
          <p:nvPr/>
        </p:nvSpPr>
        <p:spPr bwMode="auto">
          <a:xfrm>
            <a:off x="3583136" y="1162117"/>
            <a:ext cx="26156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Tableau </a:t>
            </a:r>
            <a:r>
              <a:rPr lang="fr-CA" altLang="fr-FR" sz="900" dirty="0">
                <a:latin typeface="Tahoma" pitchFamily="34" charset="0"/>
                <a:ea typeface="Times New Roman" pitchFamily="18" charset="0"/>
                <a:cs typeface="Tahoma" pitchFamily="34" charset="0"/>
              </a:rPr>
              <a:t>5</a:t>
            </a: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 Durée d’emploi des employés </a:t>
            </a:r>
            <a:b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b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saisonniers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(n=90)</a:t>
            </a:r>
            <a:endParaRPr kumimoji="0" lang="fr-CA" altLang="fr-FR" sz="800" b="0" i="0" u="none" strike="noStrike" cap="none" normalizeH="0" baseline="0" dirty="0">
              <a:ln>
                <a:noFill/>
              </a:ln>
              <a:solidFill>
                <a:schemeClr val="tx1"/>
              </a:solidFill>
              <a:effectLst/>
            </a:endParaRPr>
          </a:p>
        </p:txBody>
      </p:sp>
      <p:graphicFrame>
        <p:nvGraphicFramePr>
          <p:cNvPr id="24" name="Tableau 23"/>
          <p:cNvGraphicFramePr>
            <a:graphicFrameLocks noGrp="1"/>
          </p:cNvGraphicFramePr>
          <p:nvPr>
            <p:extLst>
              <p:ext uri="{D42A27DB-BD31-4B8C-83A1-F6EECF244321}">
                <p14:modId xmlns:p14="http://schemas.microsoft.com/office/powerpoint/2010/main" val="3214296940"/>
              </p:ext>
            </p:extLst>
          </p:nvPr>
        </p:nvGraphicFramePr>
        <p:xfrm>
          <a:off x="3712600" y="2671266"/>
          <a:ext cx="2128342" cy="982415"/>
        </p:xfrm>
        <a:graphic>
          <a:graphicData uri="http://schemas.openxmlformats.org/drawingml/2006/table">
            <a:tbl>
              <a:tblPr/>
              <a:tblGrid>
                <a:gridCol w="1573775">
                  <a:extLst>
                    <a:ext uri="{9D8B030D-6E8A-4147-A177-3AD203B41FA5}">
                      <a16:colId xmlns:a16="http://schemas.microsoft.com/office/drawing/2014/main" val="20000"/>
                    </a:ext>
                  </a:extLst>
                </a:gridCol>
                <a:gridCol w="554567">
                  <a:extLst>
                    <a:ext uri="{9D8B030D-6E8A-4147-A177-3AD203B41FA5}">
                      <a16:colId xmlns:a16="http://schemas.microsoft.com/office/drawing/2014/main" val="20001"/>
                    </a:ext>
                  </a:extLst>
                </a:gridCol>
              </a:tblGrid>
              <a:tr h="319475">
                <a:tc>
                  <a:txBody>
                    <a:bodyPr/>
                    <a:lstStyle/>
                    <a:p>
                      <a:pPr marL="82550" marR="0" lvl="0" indent="0" algn="l" defTabSz="914400" rtl="0" eaLnBrk="0" fontAlgn="base" latinLnBrk="0" hangingPunct="0">
                        <a:lnSpc>
                          <a:spcPts val="1100"/>
                        </a:lnSpc>
                        <a:spcBef>
                          <a:spcPts val="200"/>
                        </a:spcBef>
                        <a:spcAft>
                          <a:spcPts val="20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Depuis 3 ans, ce nombre moyen est :</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extLst>
                  <a:ext uri="{0D108BD9-81ED-4DB2-BD59-A6C34878D82A}">
                    <a16:rowId xmlns:a16="http://schemas.microsoft.com/office/drawing/2014/main" val="10000"/>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En augmentation</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17 %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Stable</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72 %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En diminution</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11 %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5" name="Tableau 24"/>
          <p:cNvGraphicFramePr>
            <a:graphicFrameLocks noGrp="1"/>
          </p:cNvGraphicFramePr>
          <p:nvPr>
            <p:extLst>
              <p:ext uri="{D42A27DB-BD31-4B8C-83A1-F6EECF244321}">
                <p14:modId xmlns:p14="http://schemas.microsoft.com/office/powerpoint/2010/main" val="4143967372"/>
              </p:ext>
            </p:extLst>
          </p:nvPr>
        </p:nvGraphicFramePr>
        <p:xfrm>
          <a:off x="3716144" y="1564378"/>
          <a:ext cx="2124798" cy="1109347"/>
        </p:xfrm>
        <a:graphic>
          <a:graphicData uri="http://schemas.openxmlformats.org/drawingml/2006/table">
            <a:tbl>
              <a:tblPr/>
              <a:tblGrid>
                <a:gridCol w="1570231">
                  <a:extLst>
                    <a:ext uri="{9D8B030D-6E8A-4147-A177-3AD203B41FA5}">
                      <a16:colId xmlns:a16="http://schemas.microsoft.com/office/drawing/2014/main" val="20000"/>
                    </a:ext>
                  </a:extLst>
                </a:gridCol>
                <a:gridCol w="554567">
                  <a:extLst>
                    <a:ext uri="{9D8B030D-6E8A-4147-A177-3AD203B41FA5}">
                      <a16:colId xmlns:a16="http://schemas.microsoft.com/office/drawing/2014/main" val="20001"/>
                    </a:ext>
                  </a:extLst>
                </a:gridCol>
              </a:tblGrid>
              <a:tr h="225427">
                <a:tc>
                  <a:txBody>
                    <a:bodyPr/>
                    <a:lstStyle/>
                    <a:p>
                      <a:pPr marL="82550" marR="0" lvl="0" indent="0" algn="l" defTabSz="914400" rtl="0" eaLnBrk="0" fontAlgn="base" latinLnBrk="0" hangingPunct="0">
                        <a:lnSpc>
                          <a:spcPts val="1100"/>
                        </a:lnSpc>
                        <a:spcBef>
                          <a:spcPts val="200"/>
                        </a:spcBef>
                        <a:spcAft>
                          <a:spcPts val="20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Nombre de semaines</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extLst>
                  <a:ext uri="{0D108BD9-81ED-4DB2-BD59-A6C34878D82A}">
                    <a16:rowId xmlns:a16="http://schemas.microsoft.com/office/drawing/2014/main" val="10000"/>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1 à 15</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29 %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16 à 25</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42 %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Plus de 25</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29 %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00" b="1"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Nombre moyen de semaines </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1" i="0" u="none" strike="noStrike" cap="none" normalizeH="0" baseline="0" dirty="0">
                          <a:ln>
                            <a:noFill/>
                          </a:ln>
                          <a:solidFill>
                            <a:schemeClr val="tx1"/>
                          </a:solidFill>
                          <a:effectLst/>
                          <a:latin typeface="Tahoma" pitchFamily="34" charset="0"/>
                          <a:ea typeface="Times New Roman" pitchFamily="18" charset="0"/>
                          <a:cs typeface="Tahoma" pitchFamily="34" charset="0"/>
                        </a:rPr>
                        <a:t>21,2</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26" name="Tableau 25"/>
          <p:cNvGraphicFramePr>
            <a:graphicFrameLocks noGrp="1"/>
          </p:cNvGraphicFramePr>
          <p:nvPr>
            <p:extLst>
              <p:ext uri="{D42A27DB-BD31-4B8C-83A1-F6EECF244321}">
                <p14:modId xmlns:p14="http://schemas.microsoft.com/office/powerpoint/2010/main" val="882454045"/>
              </p:ext>
            </p:extLst>
          </p:nvPr>
        </p:nvGraphicFramePr>
        <p:xfrm>
          <a:off x="6592376" y="1573617"/>
          <a:ext cx="1681199" cy="2872740"/>
        </p:xfrm>
        <a:graphic>
          <a:graphicData uri="http://schemas.openxmlformats.org/drawingml/2006/table">
            <a:tbl>
              <a:tblPr/>
              <a:tblGrid>
                <a:gridCol w="1053878">
                  <a:extLst>
                    <a:ext uri="{9D8B030D-6E8A-4147-A177-3AD203B41FA5}">
                      <a16:colId xmlns:a16="http://schemas.microsoft.com/office/drawing/2014/main" val="20000"/>
                    </a:ext>
                  </a:extLst>
                </a:gridCol>
                <a:gridCol w="627321">
                  <a:extLst>
                    <a:ext uri="{9D8B030D-6E8A-4147-A177-3AD203B41FA5}">
                      <a16:colId xmlns:a16="http://schemas.microsoft.com/office/drawing/2014/main" val="20001"/>
                    </a:ext>
                  </a:extLst>
                </a:gridCol>
              </a:tblGrid>
              <a:tr h="163295">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Mois</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extLst>
                  <a:ext uri="{0D108BD9-81ED-4DB2-BD59-A6C34878D82A}">
                    <a16:rowId xmlns:a16="http://schemas.microsoft.com/office/drawing/2014/main" val="10000"/>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Janvier </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6 %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Février</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4 %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Mars</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9 %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Avril</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22 %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Mai</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27 %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Juin</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10 %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Juillet</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7 %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Août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1 %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Septembre</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2 %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Octobre</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3 %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Novembre</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7 %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Décembre</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2 %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27" name="Rectangle 1"/>
          <p:cNvSpPr>
            <a:spLocks noChangeArrowheads="1"/>
          </p:cNvSpPr>
          <p:nvPr/>
        </p:nvSpPr>
        <p:spPr bwMode="auto">
          <a:xfrm>
            <a:off x="6517753" y="1162117"/>
            <a:ext cx="22632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Tableau </a:t>
            </a:r>
            <a:r>
              <a:rPr lang="fr-CA" altLang="fr-FR" sz="900" dirty="0">
                <a:latin typeface="Tahoma" pitchFamily="34" charset="0"/>
                <a:ea typeface="Times New Roman" pitchFamily="18" charset="0"/>
                <a:cs typeface="Tahoma" pitchFamily="34" charset="0"/>
              </a:rPr>
              <a:t>6</a:t>
            </a: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 </a:t>
            </a:r>
            <a:r>
              <a:rPr lang="fr-FR" altLang="fr-FR" sz="900" dirty="0">
                <a:latin typeface="Tahoma" pitchFamily="34" charset="0"/>
                <a:ea typeface="Times New Roman" pitchFamily="18" charset="0"/>
                <a:cs typeface="Tahoma" pitchFamily="34" charset="0"/>
              </a:rPr>
              <a:t>Mois d’embauche des employés saisonniers</a:t>
            </a:r>
            <a:r>
              <a:rPr lang="fr-FR" sz="900" dirty="0">
                <a:latin typeface="Tahoma" pitchFamily="34" charset="0"/>
                <a:ea typeface="Times New Roman" pitchFamily="18" charset="0"/>
                <a:cs typeface="Tahoma" pitchFamily="34" charset="0"/>
              </a:rPr>
              <a:t> </a:t>
            </a: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(n=90)</a:t>
            </a:r>
            <a:endParaRPr kumimoji="0" lang="fr-CA" altLang="fr-FR" sz="800" b="0" i="0" u="none" strike="noStrike" cap="none" normalizeH="0" baseline="0" dirty="0">
              <a:ln>
                <a:noFill/>
              </a:ln>
              <a:solidFill>
                <a:schemeClr val="tx1"/>
              </a:solidFill>
              <a:effectLst/>
            </a:endParaRPr>
          </a:p>
        </p:txBody>
      </p:sp>
      <p:sp>
        <p:nvSpPr>
          <p:cNvPr id="28" name="Rectangle 1"/>
          <p:cNvSpPr>
            <a:spLocks noChangeArrowheads="1"/>
          </p:cNvSpPr>
          <p:nvPr/>
        </p:nvSpPr>
        <p:spPr bwMode="auto">
          <a:xfrm>
            <a:off x="3588478" y="3756500"/>
            <a:ext cx="261564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Tableau </a:t>
            </a:r>
            <a:r>
              <a:rPr lang="fr-CA" altLang="fr-FR" sz="900" dirty="0">
                <a:latin typeface="Tahoma" pitchFamily="34" charset="0"/>
                <a:ea typeface="Times New Roman" pitchFamily="18" charset="0"/>
                <a:cs typeface="Tahoma" pitchFamily="34" charset="0"/>
              </a:rPr>
              <a:t>7</a:t>
            </a: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 Proportion des </a:t>
            </a:r>
            <a:r>
              <a:rPr lang="fr-CA" altLang="fr-FR" sz="900" dirty="0">
                <a:latin typeface="Tahoma" pitchFamily="34" charset="0"/>
                <a:ea typeface="Times New Roman" pitchFamily="18" charset="0"/>
                <a:cs typeface="Tahoma" pitchFamily="34" charset="0"/>
              </a:rPr>
              <a:t>employés saisonniers à </a:t>
            </a: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remplacer annuellement, depuis 3 ans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(n=90)</a:t>
            </a:r>
            <a:endParaRPr kumimoji="0" lang="fr-CA" altLang="fr-FR" sz="800" b="0" i="0" u="none" strike="noStrike" cap="none" normalizeH="0" baseline="0" dirty="0">
              <a:ln>
                <a:noFill/>
              </a:ln>
              <a:solidFill>
                <a:schemeClr val="tx1"/>
              </a:solidFill>
              <a:effectLst/>
            </a:endParaRPr>
          </a:p>
        </p:txBody>
      </p:sp>
      <p:graphicFrame>
        <p:nvGraphicFramePr>
          <p:cNvPr id="29" name="Tableau 28"/>
          <p:cNvGraphicFramePr>
            <a:graphicFrameLocks noGrp="1"/>
          </p:cNvGraphicFramePr>
          <p:nvPr>
            <p:extLst>
              <p:ext uri="{D42A27DB-BD31-4B8C-83A1-F6EECF244321}">
                <p14:modId xmlns:p14="http://schemas.microsoft.com/office/powerpoint/2010/main" val="578364958"/>
              </p:ext>
            </p:extLst>
          </p:nvPr>
        </p:nvGraphicFramePr>
        <p:xfrm>
          <a:off x="3700220" y="4302441"/>
          <a:ext cx="2124798" cy="1109347"/>
        </p:xfrm>
        <a:graphic>
          <a:graphicData uri="http://schemas.openxmlformats.org/drawingml/2006/table">
            <a:tbl>
              <a:tblPr/>
              <a:tblGrid>
                <a:gridCol w="1497476">
                  <a:extLst>
                    <a:ext uri="{9D8B030D-6E8A-4147-A177-3AD203B41FA5}">
                      <a16:colId xmlns:a16="http://schemas.microsoft.com/office/drawing/2014/main" val="20000"/>
                    </a:ext>
                  </a:extLst>
                </a:gridCol>
                <a:gridCol w="627322">
                  <a:extLst>
                    <a:ext uri="{9D8B030D-6E8A-4147-A177-3AD203B41FA5}">
                      <a16:colId xmlns:a16="http://schemas.microsoft.com/office/drawing/2014/main" val="20001"/>
                    </a:ext>
                  </a:extLst>
                </a:gridCol>
              </a:tblGrid>
              <a:tr h="225427">
                <a:tc>
                  <a:txBody>
                    <a:bodyPr/>
                    <a:lstStyle/>
                    <a:p>
                      <a:pPr marL="82550" marR="0" lvl="0" indent="0" algn="l" defTabSz="914400" rtl="0" eaLnBrk="0" fontAlgn="base" latinLnBrk="0" hangingPunct="0">
                        <a:lnSpc>
                          <a:spcPts val="1100"/>
                        </a:lnSpc>
                        <a:spcBef>
                          <a:spcPts val="200"/>
                        </a:spcBef>
                        <a:spcAft>
                          <a:spcPts val="200"/>
                        </a:spcAft>
                        <a:buClrTx/>
                        <a:buSzTx/>
                        <a:buFontTx/>
                        <a:buNone/>
                        <a:tabLst/>
                        <a:defRPr/>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0 %</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38 %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1 % à 25 %</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24 %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26 % à 50 %</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21 %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Plus de 50 %</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17 %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1"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Pourcentage moyen </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1" i="0" u="none" strike="noStrike" cap="none" normalizeH="0" baseline="0" dirty="0">
                          <a:ln>
                            <a:noFill/>
                          </a:ln>
                          <a:solidFill>
                            <a:schemeClr val="tx1"/>
                          </a:solidFill>
                          <a:effectLst/>
                          <a:latin typeface="Tahoma" pitchFamily="34" charset="0"/>
                          <a:ea typeface="Times New Roman" pitchFamily="18" charset="0"/>
                          <a:cs typeface="Tahoma" pitchFamily="34" charset="0"/>
                        </a:rPr>
                        <a:t>27,3 %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0" name="Rectangle 29"/>
          <p:cNvSpPr/>
          <p:nvPr/>
        </p:nvSpPr>
        <p:spPr>
          <a:xfrm>
            <a:off x="6384886" y="4642373"/>
            <a:ext cx="2470545" cy="759182"/>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fr-FR" sz="1000" b="0" dirty="0">
                <a:latin typeface="Tahoma" panose="020B0604030504040204" pitchFamily="34" charset="0"/>
                <a:ea typeface="Tahoma" panose="020B0604030504040204" pitchFamily="34" charset="0"/>
                <a:cs typeface="Tahoma" panose="020B0604030504040204" pitchFamily="34" charset="0"/>
              </a:rPr>
              <a:t>On observe un sommet en avril et mai (presque 50 %) et un creux en août et septembre (seulement 3 %) (tableau 6).</a:t>
            </a:r>
            <a:endParaRPr lang="fr-CA" sz="1000" b="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0187909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txBox="1">
            <a:spLocks/>
          </p:cNvSpPr>
          <p:nvPr/>
        </p:nvSpPr>
        <p:spPr bwMode="auto">
          <a:xfrm>
            <a:off x="7995684" y="6208418"/>
            <a:ext cx="43161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15</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10"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4. 	Profil des emplois</a:t>
            </a:r>
          </a:p>
        </p:txBody>
      </p:sp>
      <p:graphicFrame>
        <p:nvGraphicFramePr>
          <p:cNvPr id="2" name="Tableau 1"/>
          <p:cNvGraphicFramePr>
            <a:graphicFrameLocks noGrp="1"/>
          </p:cNvGraphicFramePr>
          <p:nvPr>
            <p:extLst>
              <p:ext uri="{D42A27DB-BD31-4B8C-83A1-F6EECF244321}">
                <p14:modId xmlns:p14="http://schemas.microsoft.com/office/powerpoint/2010/main" val="4129253301"/>
              </p:ext>
            </p:extLst>
          </p:nvPr>
        </p:nvGraphicFramePr>
        <p:xfrm>
          <a:off x="584791" y="1638314"/>
          <a:ext cx="3406917" cy="1166909"/>
        </p:xfrm>
        <a:graphic>
          <a:graphicData uri="http://schemas.openxmlformats.org/drawingml/2006/table">
            <a:tbl>
              <a:tblPr firstRow="1" firstCol="1" lastRow="1" lastCol="1" bandRow="1" bandCol="1">
                <a:tableStyleId>{5C22544A-7EE6-4342-B048-85BDC9FD1C3A}</a:tableStyleId>
              </a:tblPr>
              <a:tblGrid>
                <a:gridCol w="595423">
                  <a:extLst>
                    <a:ext uri="{9D8B030D-6E8A-4147-A177-3AD203B41FA5}">
                      <a16:colId xmlns:a16="http://schemas.microsoft.com/office/drawing/2014/main" val="20000"/>
                    </a:ext>
                  </a:extLst>
                </a:gridCol>
                <a:gridCol w="659219">
                  <a:extLst>
                    <a:ext uri="{9D8B030D-6E8A-4147-A177-3AD203B41FA5}">
                      <a16:colId xmlns:a16="http://schemas.microsoft.com/office/drawing/2014/main" val="20001"/>
                    </a:ext>
                  </a:extLst>
                </a:gridCol>
                <a:gridCol w="1488558">
                  <a:extLst>
                    <a:ext uri="{9D8B030D-6E8A-4147-A177-3AD203B41FA5}">
                      <a16:colId xmlns:a16="http://schemas.microsoft.com/office/drawing/2014/main" val="20002"/>
                    </a:ext>
                  </a:extLst>
                </a:gridCol>
                <a:gridCol w="663717">
                  <a:extLst>
                    <a:ext uri="{9D8B030D-6E8A-4147-A177-3AD203B41FA5}">
                      <a16:colId xmlns:a16="http://schemas.microsoft.com/office/drawing/2014/main" val="20003"/>
                    </a:ext>
                  </a:extLst>
                </a:gridCol>
              </a:tblGrid>
              <a:tr h="328709">
                <a:tc>
                  <a:txBody>
                    <a:bodyPr/>
                    <a:lstStyle/>
                    <a:p>
                      <a:pP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Sexe</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Répartition moyenne</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gridSpan="2">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Principaux écarts statistiquement significatifs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hMerge="1">
                  <a:txBody>
                    <a:bodyPr/>
                    <a:lstStyle/>
                    <a:p>
                      <a:endParaRPr lang="fr-CA"/>
                    </a:p>
                  </a:txBody>
                  <a:tcPr/>
                </a:tc>
                <a:extLst>
                  <a:ext uri="{0D108BD9-81ED-4DB2-BD59-A6C34878D82A}">
                    <a16:rowId xmlns:a16="http://schemas.microsoft.com/office/drawing/2014/main" val="10000"/>
                  </a:ext>
                </a:extLst>
              </a:tr>
              <a:tr h="334055">
                <a:tc>
                  <a:txBody>
                    <a:bodyPr/>
                    <a:lstStyle/>
                    <a:p>
                      <a:pPr algn="just">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Hommes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54,3 %</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fr-CA" altLang="fr-FR" sz="850" b="0" dirty="0">
                          <a:latin typeface="Tahoma" pitchFamily="34" charset="0"/>
                          <a:cs typeface="Arial" pitchFamily="34" charset="0"/>
                        </a:rPr>
                        <a:t>Secteur primaire/</a:t>
                      </a:r>
                      <a:r>
                        <a:rPr lang="fr-CA" altLang="fr-FR" sz="850" b="0" dirty="0" err="1">
                          <a:latin typeface="Tahoma" pitchFamily="34" charset="0"/>
                          <a:cs typeface="Arial" pitchFamily="34" charset="0"/>
                        </a:rPr>
                        <a:t>transp</a:t>
                      </a:r>
                      <a:r>
                        <a:rPr lang="fr-CA" altLang="fr-FR" sz="850" b="0" dirty="0">
                          <a:latin typeface="Tahoma" pitchFamily="34" charset="0"/>
                          <a:cs typeface="Arial" pitchFamily="34" charset="0"/>
                        </a:rPr>
                        <a:t>.</a:t>
                      </a:r>
                    </a:p>
                    <a:p>
                      <a:pPr marL="85725" lvl="0" indent="-85725" algn="l">
                        <a:lnSpc>
                          <a:spcPts val="1100"/>
                        </a:lnSpc>
                        <a:spcBef>
                          <a:spcPts val="0"/>
                        </a:spcBef>
                        <a:spcAft>
                          <a:spcPts val="0"/>
                        </a:spcAft>
                        <a:buFont typeface="Wingdings"/>
                        <a:buChar char=""/>
                      </a:pPr>
                      <a:r>
                        <a:rPr lang="fr-CA" altLang="fr-FR" sz="850" b="0" dirty="0">
                          <a:latin typeface="Tahoma" pitchFamily="34" charset="0"/>
                          <a:cs typeface="Arial" pitchFamily="34" charset="0"/>
                        </a:rPr>
                        <a:t>Secteur secondaire</a:t>
                      </a:r>
                    </a:p>
                    <a:p>
                      <a:pPr marL="85725" lvl="0" indent="-85725" algn="l">
                        <a:lnSpc>
                          <a:spcPts val="1100"/>
                        </a:lnSpc>
                        <a:spcBef>
                          <a:spcPts val="0"/>
                        </a:spcBef>
                        <a:spcAft>
                          <a:spcPts val="0"/>
                        </a:spcAft>
                        <a:buFont typeface="Wingdings"/>
                        <a:buChar char=""/>
                      </a:pPr>
                      <a:r>
                        <a:rPr lang="fr-CA" altLang="fr-FR" sz="850" b="0" dirty="0">
                          <a:latin typeface="Tahoma" pitchFamily="34" charset="0"/>
                          <a:cs typeface="Arial" pitchFamily="34" charset="0"/>
                        </a:rPr>
                        <a:t>Autres services </a:t>
                      </a:r>
                    </a:p>
                    <a:p>
                      <a:pPr marL="85725" marR="0" lvl="0" indent="-85725" algn="l" defTabSz="914400" rtl="0" eaLnBrk="1" fontAlgn="auto" latinLnBrk="0" hangingPunct="1">
                        <a:lnSpc>
                          <a:spcPts val="1100"/>
                        </a:lnSpc>
                        <a:spcBef>
                          <a:spcPts val="0"/>
                        </a:spcBef>
                        <a:spcAft>
                          <a:spcPts val="0"/>
                        </a:spcAft>
                        <a:buClrTx/>
                        <a:buSzTx/>
                        <a:buFont typeface="Wingdings"/>
                        <a:buChar char=""/>
                        <a:tabLst/>
                        <a:defRPr/>
                      </a:pPr>
                      <a:r>
                        <a:rPr lang="fr-FR" sz="850" b="0" dirty="0">
                          <a:latin typeface="Tahoma" pitchFamily="34" charset="0"/>
                          <a:cs typeface="Arial" pitchFamily="34" charset="0"/>
                        </a:rPr>
                        <a:t>1-49% employés 55 ans+</a:t>
                      </a: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71,3 % +</a:t>
                      </a:r>
                    </a:p>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81,5 % +</a:t>
                      </a:r>
                    </a:p>
                    <a:p>
                      <a:pPr algn="ctr">
                        <a:lnSpc>
                          <a:spcPts val="1100"/>
                        </a:lnSpc>
                        <a:spcBef>
                          <a:spcPts val="0"/>
                        </a:spcBef>
                        <a:spcAft>
                          <a:spcPts val="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64,4 % +</a:t>
                      </a:r>
                    </a:p>
                    <a:p>
                      <a:pPr algn="ctr">
                        <a:lnSpc>
                          <a:spcPts val="1100"/>
                        </a:lnSpc>
                        <a:spcBef>
                          <a:spcPts val="0"/>
                        </a:spcBef>
                        <a:spcAft>
                          <a:spcPts val="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60,9 %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5184">
                <a:tc>
                  <a:txBody>
                    <a:bodyPr/>
                    <a:lstStyle/>
                    <a:p>
                      <a:pP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Femmes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45,7 %</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defTabSz="914400" rtl="0" eaLnBrk="1" latinLnBrk="0" hangingPunct="1">
                        <a:lnSpc>
                          <a:spcPts val="1100"/>
                        </a:lnSpc>
                        <a:spcBef>
                          <a:spcPts val="0"/>
                        </a:spcBef>
                        <a:spcAft>
                          <a:spcPts val="0"/>
                        </a:spcAft>
                        <a:buFont typeface="Wingdings"/>
                        <a:buChar char=""/>
                      </a:pPr>
                      <a:r>
                        <a:rPr lang="fr-CA" altLang="fr-FR" sz="850" b="0" kern="1200" dirty="0">
                          <a:solidFill>
                            <a:schemeClr val="dk1"/>
                          </a:solidFill>
                          <a:latin typeface="Tahoma" pitchFamily="34" charset="0"/>
                          <a:ea typeface="+mn-ea"/>
                          <a:cs typeface="Arial" pitchFamily="34" charset="0"/>
                        </a:rPr>
                        <a:t>Services professionnels</a:t>
                      </a:r>
                    </a:p>
                    <a:p>
                      <a:pPr marL="85725" lvl="0" indent="-85725" algn="l" defTabSz="914400" rtl="0" eaLnBrk="1" latinLnBrk="0" hangingPunct="1">
                        <a:lnSpc>
                          <a:spcPts val="1100"/>
                        </a:lnSpc>
                        <a:spcBef>
                          <a:spcPts val="0"/>
                        </a:spcBef>
                        <a:spcAft>
                          <a:spcPts val="0"/>
                        </a:spcAft>
                        <a:buFont typeface="Wingdings"/>
                        <a:buChar char=""/>
                      </a:pPr>
                      <a:r>
                        <a:rPr lang="fr-FR" sz="850" b="0" kern="1200" dirty="0">
                          <a:solidFill>
                            <a:schemeClr val="dk1"/>
                          </a:solidFill>
                          <a:latin typeface="Tahoma" pitchFamily="34" charset="0"/>
                          <a:ea typeface="+mn-ea"/>
                          <a:cs typeface="Arial" pitchFamily="34" charset="0"/>
                        </a:rPr>
                        <a:t>1-49% employés 55 ans+</a:t>
                      </a:r>
                      <a:endParaRPr lang="fr-CA" sz="850" b="0" kern="1200" dirty="0">
                        <a:solidFill>
                          <a:schemeClr val="dk1"/>
                        </a:solidFill>
                        <a:latin typeface="Tahoma" pitchFamily="34" charset="0"/>
                        <a:ea typeface="+mn-ea"/>
                        <a:cs typeface="Arial"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b="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73,2 % +</a:t>
                      </a:r>
                    </a:p>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39,1 %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3" name="Rectangle 1"/>
          <p:cNvSpPr>
            <a:spLocks noChangeArrowheads="1"/>
          </p:cNvSpPr>
          <p:nvPr/>
        </p:nvSpPr>
        <p:spPr bwMode="auto">
          <a:xfrm>
            <a:off x="489094" y="1302259"/>
            <a:ext cx="428492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Tableau 8 – Répartition des employés selon</a:t>
            </a:r>
            <a:r>
              <a:rPr kumimoji="0" lang="fr-CA"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le sexe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a:ln>
                <a:noFill/>
              </a:ln>
              <a:solidFill>
                <a:schemeClr val="tx1"/>
              </a:solidFill>
              <a:effectLst/>
            </a:endParaRPr>
          </a:p>
        </p:txBody>
      </p:sp>
      <p:sp>
        <p:nvSpPr>
          <p:cNvPr id="11" name="ZoneTexte 10"/>
          <p:cNvSpPr txBox="1">
            <a:spLocks noChangeArrowheads="1"/>
          </p:cNvSpPr>
          <p:nvPr/>
        </p:nvSpPr>
        <p:spPr bwMode="auto">
          <a:xfrm>
            <a:off x="499585" y="858971"/>
            <a:ext cx="3211178" cy="273601"/>
          </a:xfrm>
          <a:prstGeom prst="rect">
            <a:avLst/>
          </a:prstGeom>
          <a:noFill/>
          <a:ln w="19050">
            <a:noFill/>
            <a:prstDash val="sysDot"/>
            <a:miter lim="800000"/>
            <a:headEnd/>
            <a:tailEnd/>
          </a:ln>
        </p:spPr>
        <p:txBody>
          <a:bodyPr wrap="square">
            <a:spAutoFit/>
          </a:bodyPr>
          <a:lstStyle/>
          <a:p>
            <a:pPr>
              <a:lnSpc>
                <a:spcPct val="120000"/>
              </a:lnSpc>
            </a:pPr>
            <a:r>
              <a:rPr lang="fr-CA" sz="1100" i="1" dirty="0">
                <a:latin typeface="Tahoma" panose="020B0604030504040204" pitchFamily="34" charset="0"/>
                <a:ea typeface="Tahoma" panose="020B0604030504040204" pitchFamily="34" charset="0"/>
                <a:cs typeface="Tahoma" panose="020B0604030504040204" pitchFamily="34" charset="0"/>
              </a:rPr>
              <a:t>Répartition des employés selon le sexe</a:t>
            </a:r>
            <a:endParaRPr lang="fr-CA" sz="1100" b="0" i="1"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364427" y="4690870"/>
            <a:ext cx="3481493" cy="1169551"/>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Les 198 entreprises répondantes avec salariés ont, en moyenne, 54 % d’employés hommes et 46 % d’employés femmes (tableau 8). </a:t>
            </a:r>
          </a:p>
          <a:p>
            <a:pPr marL="171450" lvl="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On retrouve plus d’employés hommes dans les secteurs primaire/transport, secondaire et autres services (tableau 8). </a:t>
            </a:r>
            <a:endParaRPr lang="fr-CA" sz="1100" b="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3" name="Tableau 12"/>
          <p:cNvGraphicFramePr>
            <a:graphicFrameLocks noGrp="1"/>
          </p:cNvGraphicFramePr>
          <p:nvPr>
            <p:extLst>
              <p:ext uri="{D42A27DB-BD31-4B8C-83A1-F6EECF244321}">
                <p14:modId xmlns:p14="http://schemas.microsoft.com/office/powerpoint/2010/main" val="321515081"/>
              </p:ext>
            </p:extLst>
          </p:nvPr>
        </p:nvGraphicFramePr>
        <p:xfrm>
          <a:off x="594406" y="3327269"/>
          <a:ext cx="2426628" cy="1269367"/>
        </p:xfrm>
        <a:graphic>
          <a:graphicData uri="http://schemas.openxmlformats.org/drawingml/2006/table">
            <a:tbl>
              <a:tblPr/>
              <a:tblGrid>
                <a:gridCol w="963588">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tblGrid>
              <a:tr h="225427">
                <a:tc>
                  <a:txBody>
                    <a:bodyPr/>
                    <a:lstStyle/>
                    <a:p>
                      <a:pPr algn="r">
                        <a:lnSpc>
                          <a:spcPts val="900"/>
                        </a:lnSpc>
                        <a:spcBef>
                          <a:spcPts val="200"/>
                        </a:spcBef>
                        <a:spcAft>
                          <a:spcPts val="300"/>
                        </a:spcAft>
                        <a:tabLs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Sexe</a:t>
                      </a:r>
                    </a:p>
                    <a:p>
                      <a:pPr marL="61913" indent="0">
                        <a:lnSpc>
                          <a:spcPts val="900"/>
                        </a:lnSpc>
                        <a:spcBef>
                          <a:spcPts val="0"/>
                        </a:spcBef>
                        <a:spcAft>
                          <a:spcPts val="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des </a:t>
                      </a:r>
                      <a:b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employés</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rgbClr val="FDCBA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Proportion de femmes</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Proportion d’hommes</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extLst>
                  <a:ext uri="{0D108BD9-81ED-4DB2-BD59-A6C34878D82A}">
                    <a16:rowId xmlns:a16="http://schemas.microsoft.com/office/drawing/2014/main" val="10000"/>
                  </a:ext>
                </a:extLst>
              </a:tr>
              <a:tr h="225427">
                <a:tc>
                  <a:txBody>
                    <a:bodyPr/>
                    <a:lstStyle/>
                    <a:p>
                      <a:pPr marL="82550" marR="0" lvl="0" indent="0" algn="l" defTabSz="914400" rtl="0" eaLnBrk="0" fontAlgn="base" latinLnBrk="0" hangingPunct="0">
                        <a:lnSpc>
                          <a:spcPts val="1100"/>
                        </a:lnSpc>
                        <a:spcBef>
                          <a:spcPts val="200"/>
                        </a:spcBef>
                        <a:spcAft>
                          <a:spcPts val="200"/>
                        </a:spcAft>
                        <a:buClrTx/>
                        <a:buSzTx/>
                        <a:buFontTx/>
                        <a:buNone/>
                        <a:tabLst/>
                        <a:defRPr/>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0 % à 9 %</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21 %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18 %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10 % à 49 %</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30 %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21 %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50 % à 89 %</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29 %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37 %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90 % à 100 %</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20 %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24 %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14" name="Tableau 13"/>
          <p:cNvGraphicFramePr>
            <a:graphicFrameLocks noGrp="1"/>
          </p:cNvGraphicFramePr>
          <p:nvPr>
            <p:extLst>
              <p:ext uri="{D42A27DB-BD31-4B8C-83A1-F6EECF244321}">
                <p14:modId xmlns:p14="http://schemas.microsoft.com/office/powerpoint/2010/main" val="3921441766"/>
              </p:ext>
            </p:extLst>
          </p:nvPr>
        </p:nvGraphicFramePr>
        <p:xfrm>
          <a:off x="4529468" y="1638314"/>
          <a:ext cx="3911147" cy="1623632"/>
        </p:xfrm>
        <a:graphic>
          <a:graphicData uri="http://schemas.openxmlformats.org/drawingml/2006/table">
            <a:tbl>
              <a:tblPr firstRow="1" firstCol="1" lastRow="1" lastCol="1" bandRow="1" bandCol="1">
                <a:tableStyleId>{5C22544A-7EE6-4342-B048-85BDC9FD1C3A}</a:tableStyleId>
              </a:tblPr>
              <a:tblGrid>
                <a:gridCol w="912970">
                  <a:extLst>
                    <a:ext uri="{9D8B030D-6E8A-4147-A177-3AD203B41FA5}">
                      <a16:colId xmlns:a16="http://schemas.microsoft.com/office/drawing/2014/main" val="20000"/>
                    </a:ext>
                  </a:extLst>
                </a:gridCol>
                <a:gridCol w="659424">
                  <a:extLst>
                    <a:ext uri="{9D8B030D-6E8A-4147-A177-3AD203B41FA5}">
                      <a16:colId xmlns:a16="http://schemas.microsoft.com/office/drawing/2014/main" val="20001"/>
                    </a:ext>
                  </a:extLst>
                </a:gridCol>
                <a:gridCol w="1608992">
                  <a:extLst>
                    <a:ext uri="{9D8B030D-6E8A-4147-A177-3AD203B41FA5}">
                      <a16:colId xmlns:a16="http://schemas.microsoft.com/office/drawing/2014/main" val="20002"/>
                    </a:ext>
                  </a:extLst>
                </a:gridCol>
                <a:gridCol w="729761">
                  <a:extLst>
                    <a:ext uri="{9D8B030D-6E8A-4147-A177-3AD203B41FA5}">
                      <a16:colId xmlns:a16="http://schemas.microsoft.com/office/drawing/2014/main" val="20003"/>
                    </a:ext>
                  </a:extLst>
                </a:gridCol>
              </a:tblGrid>
              <a:tr h="328709">
                <a:tc>
                  <a:txBody>
                    <a:bodyPr/>
                    <a:lstStyle/>
                    <a:p>
                      <a:pP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Âge</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marR="0" indent="0" algn="ctr" defTabSz="914400" rtl="0" eaLnBrk="1" fontAlgn="auto" latinLnBrk="0" hangingPunct="1">
                        <a:lnSpc>
                          <a:spcPts val="1100"/>
                        </a:lnSpc>
                        <a:spcBef>
                          <a:spcPts val="200"/>
                        </a:spcBef>
                        <a:spcAft>
                          <a:spcPts val="200"/>
                        </a:spcAft>
                        <a:buClrTx/>
                        <a:buSzTx/>
                        <a:buFontTx/>
                        <a:buNone/>
                        <a:tabLst/>
                        <a:defRPr/>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Répartition moyenne</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gridSpan="2">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Principaux écarts statistiquement significatifs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hMerge="1">
                  <a:txBody>
                    <a:bodyPr/>
                    <a:lstStyle/>
                    <a:p>
                      <a:endParaRPr lang="fr-CA"/>
                    </a:p>
                  </a:txBody>
                  <a:tcPr/>
                </a:tc>
                <a:extLst>
                  <a:ext uri="{0D108BD9-81ED-4DB2-BD59-A6C34878D82A}">
                    <a16:rowId xmlns:a16="http://schemas.microsoft.com/office/drawing/2014/main" val="10000"/>
                  </a:ext>
                </a:extLst>
              </a:tr>
              <a:tr h="310185">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Moins de 25 ans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11,7 %</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Services professionnels</a:t>
                      </a: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19,6 %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72561">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 25 à 34 ans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18,9 %</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fr-FR" sz="850" b="0" dirty="0">
                          <a:latin typeface="Tahoma" pitchFamily="34" charset="0"/>
                          <a:cs typeface="Arial" pitchFamily="34" charset="0"/>
                        </a:rPr>
                        <a:t>0 poste à combler</a:t>
                      </a:r>
                      <a:endParaRPr lang="fr-CA" sz="85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13,3 %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4977">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 35 à 54 ans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39,9 %</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fr-CA" altLang="fr-FR" sz="850" b="0" dirty="0">
                          <a:latin typeface="Tahoma" pitchFamily="34" charset="0"/>
                          <a:cs typeface="Arial" pitchFamily="34" charset="0"/>
                        </a:rPr>
                        <a:t>Grandes entreprises</a:t>
                      </a: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49,7 %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57200">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55 ans et plus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29,5</a:t>
                      </a:r>
                      <a:r>
                        <a:rPr lang="fr-CA" sz="850" b="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defTabSz="914400" rtl="0" eaLnBrk="1" latinLnBrk="0" hangingPunct="1">
                        <a:lnSpc>
                          <a:spcPts val="1100"/>
                        </a:lnSpc>
                        <a:spcBef>
                          <a:spcPts val="0"/>
                        </a:spcBef>
                        <a:spcAft>
                          <a:spcPts val="0"/>
                        </a:spcAft>
                        <a:buFont typeface="Wingdings"/>
                        <a:buChar char=""/>
                      </a:pPr>
                      <a:r>
                        <a:rPr lang="fr-CA" altLang="fr-FR" sz="850" b="0" kern="1200" dirty="0">
                          <a:solidFill>
                            <a:schemeClr val="tx1"/>
                          </a:solidFill>
                          <a:latin typeface="Tahoma" pitchFamily="34" charset="0"/>
                          <a:ea typeface="+mn-ea"/>
                          <a:cs typeface="Arial" pitchFamily="34" charset="0"/>
                        </a:rPr>
                        <a:t>Petites entreprises</a:t>
                      </a:r>
                    </a:p>
                    <a:p>
                      <a:pPr marL="85725" lvl="0" indent="-85725" algn="l" defTabSz="914400" rtl="0" eaLnBrk="1" latinLnBrk="0" hangingPunct="1">
                        <a:lnSpc>
                          <a:spcPts val="1100"/>
                        </a:lnSpc>
                        <a:spcBef>
                          <a:spcPts val="0"/>
                        </a:spcBef>
                        <a:spcAft>
                          <a:spcPts val="0"/>
                        </a:spcAft>
                        <a:buFont typeface="Wingdings"/>
                        <a:buChar char=""/>
                      </a:pPr>
                      <a:r>
                        <a:rPr lang="fr-FR" sz="850" b="0" dirty="0">
                          <a:solidFill>
                            <a:schemeClr val="tx1"/>
                          </a:solidFill>
                          <a:latin typeface="Tahoma" pitchFamily="34" charset="0"/>
                          <a:cs typeface="Arial" pitchFamily="34" charset="0"/>
                        </a:rPr>
                        <a:t>0 poste à combler</a:t>
                      </a:r>
                      <a:endParaRPr lang="fr-CA" altLang="fr-FR" sz="850" b="0" kern="1200" dirty="0">
                        <a:solidFill>
                          <a:schemeClr val="tx1"/>
                        </a:solidFill>
                        <a:latin typeface="Tahoma" pitchFamily="34" charset="0"/>
                        <a:ea typeface="+mn-ea"/>
                        <a:cs typeface="Arial" pitchFamily="34" charset="0"/>
                      </a:endParaRPr>
                    </a:p>
                    <a:p>
                      <a:pPr marL="85725" lvl="0" indent="-85725" algn="l" defTabSz="914400" rtl="0" eaLnBrk="1" latinLnBrk="0" hangingPunct="1">
                        <a:lnSpc>
                          <a:spcPts val="1100"/>
                        </a:lnSpc>
                        <a:spcBef>
                          <a:spcPts val="0"/>
                        </a:spcBef>
                        <a:spcAft>
                          <a:spcPts val="0"/>
                        </a:spcAft>
                        <a:buFont typeface="Wingdings"/>
                        <a:buChar char=""/>
                      </a:pPr>
                      <a:r>
                        <a:rPr lang="fr-FR" sz="850" b="0" kern="1200" dirty="0">
                          <a:solidFill>
                            <a:schemeClr val="tx1"/>
                          </a:solidFill>
                          <a:latin typeface="Tahoma" pitchFamily="34" charset="0"/>
                          <a:ea typeface="+mn-ea"/>
                          <a:cs typeface="Arial" pitchFamily="34" charset="0"/>
                        </a:rPr>
                        <a:t>1-49% </a:t>
                      </a:r>
                      <a:r>
                        <a:rPr lang="fr-CA" sz="850" b="0" kern="1200" dirty="0" err="1">
                          <a:solidFill>
                            <a:schemeClr val="tx1"/>
                          </a:solidFill>
                          <a:latin typeface="Tahoma" pitchFamily="34" charset="0"/>
                          <a:ea typeface="+mn-ea"/>
                          <a:cs typeface="Arial" pitchFamily="34" charset="0"/>
                        </a:rPr>
                        <a:t>empl</a:t>
                      </a:r>
                      <a:r>
                        <a:rPr lang="fr-CA" sz="850" b="0" kern="1200" dirty="0">
                          <a:solidFill>
                            <a:schemeClr val="tx1"/>
                          </a:solidFill>
                          <a:latin typeface="Tahoma" pitchFamily="34" charset="0"/>
                          <a:ea typeface="+mn-ea"/>
                          <a:cs typeface="Arial" pitchFamily="34" charset="0"/>
                        </a:rPr>
                        <a:t>. peu/non </a:t>
                      </a:r>
                      <a:r>
                        <a:rPr lang="fr-CA" sz="850" b="0" kern="1200" dirty="0" err="1">
                          <a:solidFill>
                            <a:schemeClr val="tx1"/>
                          </a:solidFill>
                          <a:latin typeface="Tahoma" pitchFamily="34" charset="0"/>
                          <a:ea typeface="+mn-ea"/>
                          <a:cs typeface="Arial" pitchFamily="34" charset="0"/>
                        </a:rPr>
                        <a:t>qual</a:t>
                      </a:r>
                      <a:r>
                        <a:rPr lang="fr-CA" sz="850" b="0" kern="1200" dirty="0">
                          <a:solidFill>
                            <a:schemeClr val="tx1"/>
                          </a:solidFill>
                          <a:latin typeface="Tahoma" pitchFamily="34" charset="0"/>
                          <a:ea typeface="+mn-ea"/>
                          <a:cs typeface="Arial" pitchFamily="34" charset="0"/>
                        </a:rPr>
                        <a:t>.</a:t>
                      </a:r>
                      <a:endParaRPr lang="fr-CA" altLang="fr-FR" sz="850" b="0" kern="1200" dirty="0">
                        <a:solidFill>
                          <a:schemeClr val="tx1"/>
                        </a:solidFill>
                        <a:latin typeface="Tahoma" pitchFamily="34" charset="0"/>
                        <a:ea typeface="+mn-ea"/>
                        <a:cs typeface="Arial"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36,8 % +</a:t>
                      </a:r>
                    </a:p>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41,3 % +</a:t>
                      </a:r>
                    </a:p>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20,8 %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5" name="Rectangle 1"/>
          <p:cNvSpPr>
            <a:spLocks noChangeArrowheads="1"/>
          </p:cNvSpPr>
          <p:nvPr/>
        </p:nvSpPr>
        <p:spPr bwMode="auto">
          <a:xfrm>
            <a:off x="4426874" y="1291626"/>
            <a:ext cx="400042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Tableau 9 – </a:t>
            </a:r>
            <a:r>
              <a:rPr lang="fr-CA" altLang="fr-FR" sz="900" dirty="0">
                <a:latin typeface="Tahoma" pitchFamily="34" charset="0"/>
                <a:ea typeface="Times New Roman" pitchFamily="18" charset="0"/>
                <a:cs typeface="Tahoma" pitchFamily="34" charset="0"/>
              </a:rPr>
              <a:t>Répartition des employés  selon l’âge</a:t>
            </a: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a:ln>
                <a:noFill/>
              </a:ln>
              <a:solidFill>
                <a:schemeClr val="tx1"/>
              </a:solidFill>
              <a:effectLst/>
            </a:endParaRPr>
          </a:p>
        </p:txBody>
      </p:sp>
      <p:graphicFrame>
        <p:nvGraphicFramePr>
          <p:cNvPr id="16" name="Tableau 15"/>
          <p:cNvGraphicFramePr>
            <a:graphicFrameLocks noGrp="1"/>
          </p:cNvGraphicFramePr>
          <p:nvPr>
            <p:extLst>
              <p:ext uri="{D42A27DB-BD31-4B8C-83A1-F6EECF244321}">
                <p14:modId xmlns:p14="http://schemas.microsoft.com/office/powerpoint/2010/main" val="917566461"/>
              </p:ext>
            </p:extLst>
          </p:nvPr>
        </p:nvGraphicFramePr>
        <p:xfrm>
          <a:off x="4511939" y="3885321"/>
          <a:ext cx="3652189" cy="1026925"/>
        </p:xfrm>
        <a:graphic>
          <a:graphicData uri="http://schemas.openxmlformats.org/drawingml/2006/table">
            <a:tbl>
              <a:tblPr firstRow="1" firstCol="1" lastRow="1" lastCol="1" bandRow="1" bandCol="1">
                <a:tableStyleId>{5C22544A-7EE6-4342-B048-85BDC9FD1C3A}</a:tableStyleId>
              </a:tblPr>
              <a:tblGrid>
                <a:gridCol w="942563">
                  <a:extLst>
                    <a:ext uri="{9D8B030D-6E8A-4147-A177-3AD203B41FA5}">
                      <a16:colId xmlns:a16="http://schemas.microsoft.com/office/drawing/2014/main" val="20000"/>
                    </a:ext>
                  </a:extLst>
                </a:gridCol>
                <a:gridCol w="712382">
                  <a:extLst>
                    <a:ext uri="{9D8B030D-6E8A-4147-A177-3AD203B41FA5}">
                      <a16:colId xmlns:a16="http://schemas.microsoft.com/office/drawing/2014/main" val="20001"/>
                    </a:ext>
                  </a:extLst>
                </a:gridCol>
                <a:gridCol w="659218">
                  <a:extLst>
                    <a:ext uri="{9D8B030D-6E8A-4147-A177-3AD203B41FA5}">
                      <a16:colId xmlns:a16="http://schemas.microsoft.com/office/drawing/2014/main" val="20002"/>
                    </a:ext>
                  </a:extLst>
                </a:gridCol>
                <a:gridCol w="669851">
                  <a:extLst>
                    <a:ext uri="{9D8B030D-6E8A-4147-A177-3AD203B41FA5}">
                      <a16:colId xmlns:a16="http://schemas.microsoft.com/office/drawing/2014/main" val="20003"/>
                    </a:ext>
                  </a:extLst>
                </a:gridCol>
                <a:gridCol w="668175">
                  <a:extLst>
                    <a:ext uri="{9D8B030D-6E8A-4147-A177-3AD203B41FA5}">
                      <a16:colId xmlns:a16="http://schemas.microsoft.com/office/drawing/2014/main" val="20004"/>
                    </a:ext>
                  </a:extLst>
                </a:gridCol>
              </a:tblGrid>
              <a:tr h="410236">
                <a:tc>
                  <a:txBody>
                    <a:bodyPr/>
                    <a:lstStyle/>
                    <a:p>
                      <a:pPr algn="r">
                        <a:lnSpc>
                          <a:spcPts val="900"/>
                        </a:lnSpc>
                        <a:spcBef>
                          <a:spcPts val="200"/>
                        </a:spcBef>
                        <a:spcAft>
                          <a:spcPts val="3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Âge</a:t>
                      </a:r>
                    </a:p>
                    <a:p>
                      <a:pPr>
                        <a:lnSpc>
                          <a:spcPts val="900"/>
                        </a:lnSpc>
                        <a:spcBef>
                          <a:spcPts val="0"/>
                        </a:spcBef>
                        <a:spcAft>
                          <a:spcPts val="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des </a:t>
                      </a:r>
                      <a:b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employés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FDCBA1"/>
                    </a:solidFill>
                  </a:tcPr>
                </a:tc>
                <a:tc>
                  <a:txBody>
                    <a:bodyPr/>
                    <a:lstStyle/>
                    <a:p>
                      <a:pPr marL="0" algn="ctr" defTabSz="914400" rtl="0" eaLnBrk="1" latinLnBrk="0" hangingPunct="1">
                        <a:lnSpc>
                          <a:spcPts val="11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Moins de 25 ans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algn="ctr" defTabSz="914400" rtl="0" eaLnBrk="1" latinLnBrk="0" hangingPunct="1">
                        <a:lnSpc>
                          <a:spcPts val="11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 25 à 34 ans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algn="ctr" defTabSz="914400" rtl="0" eaLnBrk="1" latinLnBrk="0" hangingPunct="1">
                        <a:lnSpc>
                          <a:spcPts val="11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 35 à 54 ans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algn="ctr" defTabSz="914400" rtl="0" eaLnBrk="1" latinLnBrk="0" hangingPunct="1">
                        <a:lnSpc>
                          <a:spcPts val="11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55 ans et plus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extLst>
                  <a:ext uri="{0D108BD9-81ED-4DB2-BD59-A6C34878D82A}">
                    <a16:rowId xmlns:a16="http://schemas.microsoft.com/office/drawing/2014/main" val="10000"/>
                  </a:ext>
                </a:extLst>
              </a:tr>
              <a:tr h="202019">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0 %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54 %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41 %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17 %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26 %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2019">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 1 % à 49 %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37 %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45 %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43 %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43 %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2651">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50 % et plus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9 %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13 %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40 %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31 %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7" name="Rectangle 1"/>
          <p:cNvSpPr>
            <a:spLocks noChangeArrowheads="1"/>
          </p:cNvSpPr>
          <p:nvPr/>
        </p:nvSpPr>
        <p:spPr bwMode="auto">
          <a:xfrm>
            <a:off x="4437506" y="3458742"/>
            <a:ext cx="42742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Tableau 9a  –</a:t>
            </a:r>
            <a:r>
              <a:rPr kumimoji="0" lang="fr-CA" altLang="fr-FR" sz="900" b="1" i="0" u="none" strike="noStrike" cap="none" normalizeH="0" baseline="0" dirty="0">
                <a:ln>
                  <a:noFill/>
                </a:ln>
                <a:effectLst/>
                <a:latin typeface="Tahoma" pitchFamily="34" charset="0"/>
                <a:ea typeface="Times New Roman" pitchFamily="18" charset="0"/>
                <a:cs typeface="Tahoma" pitchFamily="34" charset="0"/>
              </a:rPr>
              <a:t> </a:t>
            </a:r>
            <a:r>
              <a:rPr lang="fr-CA" sz="900" dirty="0">
                <a:latin typeface="Tahoma" pitchFamily="34" charset="0"/>
                <a:ea typeface="Times New Roman" pitchFamily="18" charset="0"/>
                <a:cs typeface="Tahoma" pitchFamily="34" charset="0"/>
              </a:rPr>
              <a:t>Répartition des </a:t>
            </a:r>
            <a:r>
              <a:rPr lang="fr-CA" altLang="fr-FR" sz="900" dirty="0">
                <a:latin typeface="Tahoma" pitchFamily="34" charset="0"/>
                <a:ea typeface="Times New Roman" pitchFamily="18" charset="0"/>
                <a:cs typeface="Tahoma" pitchFamily="34" charset="0"/>
              </a:rPr>
              <a:t>répondants </a:t>
            </a:r>
            <a:r>
              <a:rPr lang="fr-CA" sz="900" dirty="0">
                <a:latin typeface="Tahoma" pitchFamily="34" charset="0"/>
                <a:ea typeface="Times New Roman" pitchFamily="18" charset="0"/>
                <a:cs typeface="Tahoma" pitchFamily="34" charset="0"/>
              </a:rPr>
              <a:t>selon l’âge, par tranche d’âge (en proportion)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a:ln>
                <a:noFill/>
              </a:ln>
              <a:solidFill>
                <a:schemeClr val="tx1"/>
              </a:solidFill>
              <a:effectLst/>
            </a:endParaRPr>
          </a:p>
        </p:txBody>
      </p:sp>
      <p:sp>
        <p:nvSpPr>
          <p:cNvPr id="18" name="ZoneTexte 17"/>
          <p:cNvSpPr txBox="1">
            <a:spLocks noChangeArrowheads="1"/>
          </p:cNvSpPr>
          <p:nvPr/>
        </p:nvSpPr>
        <p:spPr bwMode="auto">
          <a:xfrm>
            <a:off x="4447966" y="862509"/>
            <a:ext cx="3211178" cy="273601"/>
          </a:xfrm>
          <a:prstGeom prst="rect">
            <a:avLst/>
          </a:prstGeom>
          <a:noFill/>
          <a:ln w="19050">
            <a:noFill/>
            <a:prstDash val="sysDot"/>
            <a:miter lim="800000"/>
            <a:headEnd/>
            <a:tailEnd/>
          </a:ln>
        </p:spPr>
        <p:txBody>
          <a:bodyPr wrap="square">
            <a:spAutoFit/>
          </a:bodyPr>
          <a:lstStyle/>
          <a:p>
            <a:pPr>
              <a:lnSpc>
                <a:spcPct val="120000"/>
              </a:lnSpc>
            </a:pPr>
            <a:r>
              <a:rPr lang="fr-CA" sz="1100" i="1" dirty="0">
                <a:latin typeface="Tahoma" panose="020B0604030504040204" pitchFamily="34" charset="0"/>
                <a:ea typeface="Tahoma" panose="020B0604030504040204" pitchFamily="34" charset="0"/>
                <a:cs typeface="Tahoma" panose="020B0604030504040204" pitchFamily="34" charset="0"/>
              </a:rPr>
              <a:t>Répartition des employés selon l’âge</a:t>
            </a:r>
            <a:endParaRPr lang="fr-CA" sz="1100" b="0" i="1" dirty="0">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4167963" y="5011167"/>
            <a:ext cx="4433777" cy="1336263"/>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Plus des deux tiers des employés des entreprises répondantes sont âgés de plus de 35 ans. C’est même près du tiers des employés qui ont 55 ans et plus (tableau 9).</a:t>
            </a:r>
          </a:p>
          <a:p>
            <a:pPr marL="171450" lvl="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Plus de la moitié des entreprises (54 %) n’ont aucun employé de moins de 25 ans (tableau 9a). Dans près du tiers (31 %) des entreprises, au moins la moitié des employés ont 55 ans et plus. Cela illustre le vieillissement de la main-d’œuvre.</a:t>
            </a:r>
            <a:endParaRPr lang="fr-CA" sz="1100" b="0" dirty="0">
              <a:latin typeface="Tahoma" panose="020B0604030504040204" pitchFamily="34" charset="0"/>
              <a:ea typeface="Tahoma" panose="020B0604030504040204" pitchFamily="34" charset="0"/>
              <a:cs typeface="Tahoma" panose="020B0604030504040204" pitchFamily="34" charset="0"/>
            </a:endParaRPr>
          </a:p>
        </p:txBody>
      </p:sp>
      <p:sp>
        <p:nvSpPr>
          <p:cNvPr id="21" name="Rectangle 1"/>
          <p:cNvSpPr>
            <a:spLocks noChangeArrowheads="1"/>
          </p:cNvSpPr>
          <p:nvPr/>
        </p:nvSpPr>
        <p:spPr bwMode="auto">
          <a:xfrm>
            <a:off x="401374" y="3041361"/>
            <a:ext cx="428492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Tableau 8a – Répartition des répondants selon</a:t>
            </a:r>
            <a:r>
              <a:rPr kumimoji="0" lang="fr-CA"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le sexe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55953481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txBox="1">
            <a:spLocks/>
          </p:cNvSpPr>
          <p:nvPr/>
        </p:nvSpPr>
        <p:spPr bwMode="auto">
          <a:xfrm>
            <a:off x="7995684" y="6208418"/>
            <a:ext cx="43161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16</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10"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4. 	Profil des emplois</a:t>
            </a:r>
          </a:p>
        </p:txBody>
      </p:sp>
      <p:sp>
        <p:nvSpPr>
          <p:cNvPr id="3" name="Rectangle 1"/>
          <p:cNvSpPr>
            <a:spLocks noChangeArrowheads="1"/>
          </p:cNvSpPr>
          <p:nvPr/>
        </p:nvSpPr>
        <p:spPr bwMode="auto">
          <a:xfrm>
            <a:off x="489094" y="1137010"/>
            <a:ext cx="428492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Tableau 10 – Répartition des employés  selon</a:t>
            </a:r>
            <a:r>
              <a:rPr kumimoji="0" lang="fr-CA"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l’ancienneté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a:ln>
                <a:noFill/>
              </a:ln>
              <a:solidFill>
                <a:schemeClr val="tx1"/>
              </a:solidFill>
              <a:effectLst/>
            </a:endParaRPr>
          </a:p>
        </p:txBody>
      </p:sp>
      <p:sp>
        <p:nvSpPr>
          <p:cNvPr id="11" name="ZoneTexte 10"/>
          <p:cNvSpPr txBox="1">
            <a:spLocks noChangeArrowheads="1"/>
          </p:cNvSpPr>
          <p:nvPr/>
        </p:nvSpPr>
        <p:spPr bwMode="auto">
          <a:xfrm>
            <a:off x="478318" y="773246"/>
            <a:ext cx="3657746" cy="273601"/>
          </a:xfrm>
          <a:prstGeom prst="rect">
            <a:avLst/>
          </a:prstGeom>
          <a:noFill/>
          <a:ln w="19050">
            <a:noFill/>
            <a:prstDash val="sysDot"/>
            <a:miter lim="800000"/>
            <a:headEnd/>
            <a:tailEnd/>
          </a:ln>
        </p:spPr>
        <p:txBody>
          <a:bodyPr wrap="square">
            <a:spAutoFit/>
          </a:bodyPr>
          <a:lstStyle/>
          <a:p>
            <a:pPr>
              <a:lnSpc>
                <a:spcPct val="120000"/>
              </a:lnSpc>
            </a:pPr>
            <a:r>
              <a:rPr lang="fr-CA" sz="1100" i="1" dirty="0">
                <a:latin typeface="Tahoma" panose="020B0604030504040204" pitchFamily="34" charset="0"/>
                <a:ea typeface="Tahoma" panose="020B0604030504040204" pitchFamily="34" charset="0"/>
                <a:cs typeface="Tahoma" panose="020B0604030504040204" pitchFamily="34" charset="0"/>
              </a:rPr>
              <a:t>Répartition des employés selon l’ancienneté</a:t>
            </a:r>
            <a:endParaRPr lang="fr-CA" sz="1100" b="0" i="1"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233911" y="4970438"/>
            <a:ext cx="4288485" cy="1169551"/>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fr-CA" sz="1100" b="0" dirty="0">
                <a:latin typeface="Tahoma" panose="020B0604030504040204" pitchFamily="34" charset="0"/>
                <a:ea typeface="Tahoma" panose="020B0604030504040204" pitchFamily="34" charset="0"/>
                <a:cs typeface="Tahoma" panose="020B0604030504040204" pitchFamily="34" charset="0"/>
              </a:rPr>
              <a:t>Quatre employés sur dix ont moins de 5 ans d’ancienneté alors que plus du quart en ont plus de 15 (tableau 10). </a:t>
            </a:r>
          </a:p>
          <a:p>
            <a:pPr marL="171450" lvl="0" indent="-171450">
              <a:lnSpc>
                <a:spcPts val="1300"/>
              </a:lnSpc>
              <a:spcAft>
                <a:spcPts val="600"/>
              </a:spcAft>
              <a:buFont typeface="Wingdings" panose="05000000000000000000" pitchFamily="2" charset="2"/>
              <a:buChar char="§"/>
            </a:pPr>
            <a:r>
              <a:rPr lang="fr-CA" sz="1100" b="0" dirty="0">
                <a:latin typeface="Tahoma" panose="020B0604030504040204" pitchFamily="34" charset="0"/>
                <a:ea typeface="Tahoma" panose="020B0604030504040204" pitchFamily="34" charset="0"/>
                <a:cs typeface="Tahoma" panose="020B0604030504040204" pitchFamily="34" charset="0"/>
              </a:rPr>
              <a:t>Dans 37 % des entreprises, au moins </a:t>
            </a:r>
            <a:r>
              <a:rPr lang="fr-FR" sz="1100" b="0" dirty="0">
                <a:latin typeface="Tahoma" panose="020B0604030504040204" pitchFamily="34" charset="0"/>
                <a:ea typeface="Tahoma" panose="020B0604030504040204" pitchFamily="34" charset="0"/>
                <a:cs typeface="Tahoma" panose="020B0604030504040204" pitchFamily="34" charset="0"/>
              </a:rPr>
              <a:t>la moitié des employés ont moins de 5 ans d’ancienneté. Chez 40 % d’entre elles, il n’y a aucun employé ayant 15 ans et plus d’ancienneté (tableau 10a).</a:t>
            </a:r>
            <a:endParaRPr lang="fr-CA" sz="1100" b="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4" name="Tableau 13"/>
          <p:cNvGraphicFramePr>
            <a:graphicFrameLocks noGrp="1"/>
          </p:cNvGraphicFramePr>
          <p:nvPr>
            <p:extLst>
              <p:ext uri="{D42A27DB-BD31-4B8C-83A1-F6EECF244321}">
                <p14:modId xmlns:p14="http://schemas.microsoft.com/office/powerpoint/2010/main" val="990394193"/>
              </p:ext>
            </p:extLst>
          </p:nvPr>
        </p:nvGraphicFramePr>
        <p:xfrm>
          <a:off x="4731495" y="1702112"/>
          <a:ext cx="3814628" cy="1343624"/>
        </p:xfrm>
        <a:graphic>
          <a:graphicData uri="http://schemas.openxmlformats.org/drawingml/2006/table">
            <a:tbl>
              <a:tblPr firstRow="1" firstCol="1" lastRow="1" lastCol="1" bandRow="1" bandCol="1">
                <a:tableStyleId>{5C22544A-7EE6-4342-B048-85BDC9FD1C3A}</a:tableStyleId>
              </a:tblPr>
              <a:tblGrid>
                <a:gridCol w="946299">
                  <a:extLst>
                    <a:ext uri="{9D8B030D-6E8A-4147-A177-3AD203B41FA5}">
                      <a16:colId xmlns:a16="http://schemas.microsoft.com/office/drawing/2014/main" val="20000"/>
                    </a:ext>
                  </a:extLst>
                </a:gridCol>
                <a:gridCol w="652668">
                  <a:extLst>
                    <a:ext uri="{9D8B030D-6E8A-4147-A177-3AD203B41FA5}">
                      <a16:colId xmlns:a16="http://schemas.microsoft.com/office/drawing/2014/main" val="20001"/>
                    </a:ext>
                  </a:extLst>
                </a:gridCol>
                <a:gridCol w="1496773">
                  <a:extLst>
                    <a:ext uri="{9D8B030D-6E8A-4147-A177-3AD203B41FA5}">
                      <a16:colId xmlns:a16="http://schemas.microsoft.com/office/drawing/2014/main" val="20002"/>
                    </a:ext>
                  </a:extLst>
                </a:gridCol>
                <a:gridCol w="718888">
                  <a:extLst>
                    <a:ext uri="{9D8B030D-6E8A-4147-A177-3AD203B41FA5}">
                      <a16:colId xmlns:a16="http://schemas.microsoft.com/office/drawing/2014/main" val="20003"/>
                    </a:ext>
                  </a:extLst>
                </a:gridCol>
              </a:tblGrid>
              <a:tr h="328709">
                <a:tc>
                  <a:txBody>
                    <a:bodyPr/>
                    <a:lstStyle/>
                    <a:p>
                      <a:pPr marL="0" marR="0" indent="0" algn="l" defTabSz="914400" rtl="0" eaLnBrk="1" fontAlgn="auto" latinLnBrk="0" hangingPunct="1">
                        <a:lnSpc>
                          <a:spcPts val="1100"/>
                        </a:lnSpc>
                        <a:spcBef>
                          <a:spcPts val="200"/>
                        </a:spcBef>
                        <a:spcAft>
                          <a:spcPts val="200"/>
                        </a:spcAft>
                        <a:buClrTx/>
                        <a:buSzTx/>
                        <a:buFontTx/>
                        <a:buNone/>
                        <a:tabLst/>
                        <a:defRPr/>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Niveau de qualification</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marR="0" indent="0" algn="ctr" defTabSz="914400" rtl="0" eaLnBrk="1" fontAlgn="auto" latinLnBrk="0" hangingPunct="1">
                        <a:lnSpc>
                          <a:spcPts val="1100"/>
                        </a:lnSpc>
                        <a:spcBef>
                          <a:spcPts val="200"/>
                        </a:spcBef>
                        <a:spcAft>
                          <a:spcPts val="200"/>
                        </a:spcAft>
                        <a:buClrTx/>
                        <a:buSzTx/>
                        <a:buFontTx/>
                        <a:buNone/>
                        <a:tabLst/>
                        <a:defRPr/>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Répartition moyenne</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gridSpan="2">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Principaux écarts statistiquement significatifs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hMerge="1">
                  <a:txBody>
                    <a:bodyPr/>
                    <a:lstStyle/>
                    <a:p>
                      <a:endParaRPr lang="fr-CA"/>
                    </a:p>
                  </a:txBody>
                  <a:tcPr/>
                </a:tc>
                <a:extLst>
                  <a:ext uri="{0D108BD9-81ED-4DB2-BD59-A6C34878D82A}">
                    <a16:rowId xmlns:a16="http://schemas.microsoft.com/office/drawing/2014/main" val="10000"/>
                  </a:ext>
                </a:extLst>
              </a:tr>
              <a:tr h="334055">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Emplois très qualifiés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13,0 %</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lvl="0" indent="0" algn="l">
                        <a:lnSpc>
                          <a:spcPts val="1100"/>
                        </a:lnSpc>
                        <a:spcBef>
                          <a:spcPts val="0"/>
                        </a:spcBef>
                        <a:spcAft>
                          <a:spcPts val="0"/>
                        </a:spcAft>
                        <a:buFont typeface="Wingdings"/>
                        <a:buNone/>
                      </a:pPr>
                      <a:endParaRPr lang="fr-CA" sz="85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endParaRPr lang="fr-CA" sz="850" b="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0430">
                <a:tc>
                  <a:txBody>
                    <a:bodyPr/>
                    <a:lstStyle/>
                    <a:p>
                      <a:pPr marL="0" marR="0" indent="0" algn="l" defTabSz="914400" rtl="0" eaLnBrk="1" fontAlgn="auto" latinLnBrk="0" hangingPunct="1">
                        <a:lnSpc>
                          <a:spcPts val="1200"/>
                        </a:lnSpc>
                        <a:spcBef>
                          <a:spcPts val="200"/>
                        </a:spcBef>
                        <a:spcAft>
                          <a:spcPts val="200"/>
                        </a:spcAft>
                        <a:buClrTx/>
                        <a:buSzTx/>
                        <a:buFontTx/>
                        <a:buNone/>
                        <a:tabLst/>
                        <a:defRPr/>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Emplois qualifiés ou semi qualifiés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37,0 %</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fr-CA" altLang="fr-FR" sz="850" b="0" dirty="0">
                          <a:solidFill>
                            <a:schemeClr val="tx1"/>
                          </a:solidFill>
                          <a:latin typeface="Tahoma" pitchFamily="34" charset="0"/>
                          <a:cs typeface="Arial" pitchFamily="34" charset="0"/>
                        </a:rPr>
                        <a:t>Commerce/</a:t>
                      </a:r>
                      <a:r>
                        <a:rPr lang="fr-CA" altLang="fr-FR" sz="850" b="0" dirty="0" err="1">
                          <a:solidFill>
                            <a:schemeClr val="tx1"/>
                          </a:solidFill>
                          <a:latin typeface="Tahoma" pitchFamily="34" charset="0"/>
                          <a:cs typeface="Arial" pitchFamily="34" charset="0"/>
                        </a:rPr>
                        <a:t>héber</a:t>
                      </a:r>
                      <a:r>
                        <a:rPr lang="fr-CA" altLang="fr-FR" sz="850" b="0" dirty="0">
                          <a:solidFill>
                            <a:schemeClr val="tx1"/>
                          </a:solidFill>
                          <a:latin typeface="Tahoma" pitchFamily="34" charset="0"/>
                          <a:cs typeface="Arial" pitchFamily="34" charset="0"/>
                        </a:rPr>
                        <a:t>/</a:t>
                      </a:r>
                      <a:r>
                        <a:rPr lang="fr-CA" altLang="fr-FR" sz="850" b="0" dirty="0" err="1">
                          <a:solidFill>
                            <a:schemeClr val="tx1"/>
                          </a:solidFill>
                          <a:latin typeface="Tahoma" pitchFamily="34" charset="0"/>
                          <a:cs typeface="Arial" pitchFamily="34" charset="0"/>
                        </a:rPr>
                        <a:t>restaur</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28,9 %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0430">
                <a:tc>
                  <a:txBody>
                    <a:bodyPr/>
                    <a:lstStyle/>
                    <a:p>
                      <a:pPr marL="0" marR="0" indent="0" algn="l" defTabSz="914400" rtl="0" eaLnBrk="1" fontAlgn="auto" latinLnBrk="0" hangingPunct="1">
                        <a:lnSpc>
                          <a:spcPts val="1200"/>
                        </a:lnSpc>
                        <a:spcBef>
                          <a:spcPts val="200"/>
                        </a:spcBef>
                        <a:spcAft>
                          <a:spcPts val="200"/>
                        </a:spcAft>
                        <a:buClrTx/>
                        <a:buSzTx/>
                        <a:buFontTx/>
                        <a:buNone/>
                        <a:tabLst/>
                        <a:defRPr/>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Emplois peu ou non qualifiés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50,0</a:t>
                      </a:r>
                      <a:r>
                        <a:rPr lang="fr-CA" sz="850" b="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fr-CA" altLang="fr-FR" sz="850" b="0" dirty="0">
                          <a:solidFill>
                            <a:schemeClr val="tx1"/>
                          </a:solidFill>
                          <a:latin typeface="Tahoma" pitchFamily="34" charset="0"/>
                          <a:cs typeface="Arial" pitchFamily="34" charset="0"/>
                        </a:rPr>
                        <a:t>Commerce/</a:t>
                      </a:r>
                      <a:r>
                        <a:rPr lang="fr-CA" altLang="fr-FR" sz="850" b="0" dirty="0" err="1">
                          <a:solidFill>
                            <a:schemeClr val="tx1"/>
                          </a:solidFill>
                          <a:latin typeface="Tahoma" pitchFamily="34" charset="0"/>
                          <a:cs typeface="Arial" pitchFamily="34" charset="0"/>
                        </a:rPr>
                        <a:t>héber</a:t>
                      </a:r>
                      <a:r>
                        <a:rPr lang="fr-CA" altLang="fr-FR" sz="850" b="0" dirty="0">
                          <a:solidFill>
                            <a:schemeClr val="tx1"/>
                          </a:solidFill>
                          <a:latin typeface="Tahoma" pitchFamily="34" charset="0"/>
                          <a:cs typeface="Arial" pitchFamily="34" charset="0"/>
                        </a:rPr>
                        <a:t>/</a:t>
                      </a:r>
                      <a:r>
                        <a:rPr lang="fr-CA" altLang="fr-FR" sz="850" b="0" dirty="0" err="1">
                          <a:solidFill>
                            <a:schemeClr val="tx1"/>
                          </a:solidFill>
                          <a:latin typeface="Tahoma" pitchFamily="34" charset="0"/>
                          <a:cs typeface="Arial" pitchFamily="34" charset="0"/>
                        </a:rPr>
                        <a:t>restaur</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61,0 %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5" name="Rectangle 1"/>
          <p:cNvSpPr>
            <a:spLocks noChangeArrowheads="1"/>
          </p:cNvSpPr>
          <p:nvPr/>
        </p:nvSpPr>
        <p:spPr bwMode="auto">
          <a:xfrm>
            <a:off x="4628901" y="1286174"/>
            <a:ext cx="40004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Tableau 11 – </a:t>
            </a:r>
            <a:r>
              <a:rPr lang="fr-CA" altLang="fr-FR" sz="900" dirty="0">
                <a:latin typeface="Tahoma" pitchFamily="34" charset="0"/>
                <a:ea typeface="Times New Roman" pitchFamily="18" charset="0"/>
                <a:cs typeface="Tahoma" pitchFamily="34" charset="0"/>
              </a:rPr>
              <a:t>Répartition des employés  selon </a:t>
            </a:r>
            <a:r>
              <a:rPr lang="fr-CA" sz="900" dirty="0">
                <a:latin typeface="Tahoma" pitchFamily="34" charset="0"/>
                <a:ea typeface="Times New Roman" pitchFamily="18" charset="0"/>
                <a:cs typeface="Tahoma" pitchFamily="34" charset="0"/>
              </a:rPr>
              <a:t>le niveau de qualification des emplois</a:t>
            </a:r>
            <a:r>
              <a:rPr lang="fr-CA" altLang="fr-FR" sz="900" dirty="0">
                <a:latin typeface="Tahoma" pitchFamily="34" charset="0"/>
                <a:ea typeface="Times New Roman" pitchFamily="18" charset="0"/>
                <a:cs typeface="Tahoma" pitchFamily="34" charset="0"/>
              </a:rPr>
              <a:t>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a:ln>
                <a:noFill/>
              </a:ln>
              <a:solidFill>
                <a:schemeClr val="tx1"/>
              </a:solidFill>
              <a:effectLst/>
            </a:endParaRPr>
          </a:p>
        </p:txBody>
      </p:sp>
      <p:graphicFrame>
        <p:nvGraphicFramePr>
          <p:cNvPr id="16" name="Tableau 15"/>
          <p:cNvGraphicFramePr>
            <a:graphicFrameLocks noGrp="1"/>
          </p:cNvGraphicFramePr>
          <p:nvPr>
            <p:extLst>
              <p:ext uri="{D42A27DB-BD31-4B8C-83A1-F6EECF244321}">
                <p14:modId xmlns:p14="http://schemas.microsoft.com/office/powerpoint/2010/main" val="4225551016"/>
              </p:ext>
            </p:extLst>
          </p:nvPr>
        </p:nvGraphicFramePr>
        <p:xfrm>
          <a:off x="4724599" y="3598832"/>
          <a:ext cx="2984014" cy="1226289"/>
        </p:xfrm>
        <a:graphic>
          <a:graphicData uri="http://schemas.openxmlformats.org/drawingml/2006/table">
            <a:tbl>
              <a:tblPr firstRow="1" firstCol="1" lastRow="1" lastCol="1" bandRow="1" bandCol="1">
                <a:tableStyleId>{5C22544A-7EE6-4342-B048-85BDC9FD1C3A}</a:tableStyleId>
              </a:tblPr>
              <a:tblGrid>
                <a:gridCol w="942563">
                  <a:extLst>
                    <a:ext uri="{9D8B030D-6E8A-4147-A177-3AD203B41FA5}">
                      <a16:colId xmlns:a16="http://schemas.microsoft.com/office/drawing/2014/main" val="20000"/>
                    </a:ext>
                  </a:extLst>
                </a:gridCol>
                <a:gridCol w="712382">
                  <a:extLst>
                    <a:ext uri="{9D8B030D-6E8A-4147-A177-3AD203B41FA5}">
                      <a16:colId xmlns:a16="http://schemas.microsoft.com/office/drawing/2014/main" val="20001"/>
                    </a:ext>
                  </a:extLst>
                </a:gridCol>
                <a:gridCol w="659218">
                  <a:extLst>
                    <a:ext uri="{9D8B030D-6E8A-4147-A177-3AD203B41FA5}">
                      <a16:colId xmlns:a16="http://schemas.microsoft.com/office/drawing/2014/main" val="20002"/>
                    </a:ext>
                  </a:extLst>
                </a:gridCol>
                <a:gridCol w="669851">
                  <a:extLst>
                    <a:ext uri="{9D8B030D-6E8A-4147-A177-3AD203B41FA5}">
                      <a16:colId xmlns:a16="http://schemas.microsoft.com/office/drawing/2014/main" val="20003"/>
                    </a:ext>
                  </a:extLst>
                </a:gridCol>
              </a:tblGrid>
              <a:tr h="410236">
                <a:tc>
                  <a:txBody>
                    <a:bodyPr/>
                    <a:lstStyle/>
                    <a:p>
                      <a:pPr algn="r">
                        <a:lnSpc>
                          <a:spcPts val="900"/>
                        </a:lnSpc>
                        <a:spcBef>
                          <a:spcPts val="200"/>
                        </a:spcBef>
                        <a:spcAft>
                          <a:spcPts val="3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Niveau de qualification</a:t>
                      </a:r>
                    </a:p>
                    <a:p>
                      <a:pPr>
                        <a:lnSpc>
                          <a:spcPts val="900"/>
                        </a:lnSpc>
                        <a:spcBef>
                          <a:spcPts val="0"/>
                        </a:spcBef>
                        <a:spcAft>
                          <a:spcPts val="0"/>
                        </a:spcAft>
                      </a:pP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nSpc>
                          <a:spcPts val="900"/>
                        </a:lnSpc>
                        <a:spcBef>
                          <a:spcPts val="0"/>
                        </a:spcBef>
                        <a:spcAft>
                          <a:spcPts val="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des </a:t>
                      </a:r>
                      <a:b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employés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FDCBA1"/>
                    </a:solidFill>
                  </a:tcPr>
                </a:tc>
                <a:tc>
                  <a:txBody>
                    <a:bodyPr/>
                    <a:lstStyle/>
                    <a:p>
                      <a:pPr marL="0" algn="ctr" defTabSz="914400" rtl="0" eaLnBrk="1" latinLnBrk="0" hangingPunct="1">
                        <a:lnSpc>
                          <a:spcPts val="11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Emplois très qualifiés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marR="0" indent="0" algn="ctr" defTabSz="914400" rtl="0" eaLnBrk="1" fontAlgn="auto" latinLnBrk="0" hangingPunct="1">
                        <a:lnSpc>
                          <a:spcPts val="1100"/>
                        </a:lnSpc>
                        <a:spcBef>
                          <a:spcPts val="200"/>
                        </a:spcBef>
                        <a:spcAft>
                          <a:spcPts val="200"/>
                        </a:spcAft>
                        <a:buClrTx/>
                        <a:buSzTx/>
                        <a:buFontTx/>
                        <a:buNone/>
                        <a:tabLst/>
                        <a:defRPr/>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Emplois qualifiés ou semi qualifiés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marR="0" indent="0" algn="ctr" defTabSz="914400" rtl="0" eaLnBrk="1" fontAlgn="auto" latinLnBrk="0" hangingPunct="1">
                        <a:lnSpc>
                          <a:spcPts val="1100"/>
                        </a:lnSpc>
                        <a:spcBef>
                          <a:spcPts val="200"/>
                        </a:spcBef>
                        <a:spcAft>
                          <a:spcPts val="200"/>
                        </a:spcAft>
                        <a:buClrTx/>
                        <a:buSzTx/>
                        <a:buFontTx/>
                        <a:buNone/>
                        <a:tabLst/>
                        <a:defRPr/>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Emplois peu ou non qualifiés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extLst>
                  <a:ext uri="{0D108BD9-81ED-4DB2-BD59-A6C34878D82A}">
                    <a16:rowId xmlns:a16="http://schemas.microsoft.com/office/drawing/2014/main" val="10000"/>
                  </a:ext>
                </a:extLst>
              </a:tr>
              <a:tr h="202019">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0 %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61 %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33 %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24 %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2019">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 1 % à 49 %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27 %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26 %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23 %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2651">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50 % et plus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12 %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40 %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54 %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7" name="Rectangle 1"/>
          <p:cNvSpPr>
            <a:spLocks noChangeArrowheads="1"/>
          </p:cNvSpPr>
          <p:nvPr/>
        </p:nvSpPr>
        <p:spPr bwMode="auto">
          <a:xfrm>
            <a:off x="4639533" y="3110698"/>
            <a:ext cx="440877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Tableau 11a  – </a:t>
            </a:r>
            <a:r>
              <a:rPr lang="fr-CA" altLang="fr-FR" sz="900" dirty="0">
                <a:latin typeface="Tahoma" pitchFamily="34" charset="0"/>
                <a:ea typeface="Times New Roman" pitchFamily="18" charset="0"/>
                <a:cs typeface="Tahoma" pitchFamily="34" charset="0"/>
              </a:rPr>
              <a:t>Répartition des répondants  selon </a:t>
            </a:r>
            <a:r>
              <a:rPr lang="fr-CA" sz="900" dirty="0">
                <a:latin typeface="Tahoma" pitchFamily="34" charset="0"/>
                <a:ea typeface="Times New Roman" pitchFamily="18" charset="0"/>
                <a:cs typeface="Tahoma" pitchFamily="34" charset="0"/>
              </a:rPr>
              <a:t>le niveau de qualification des emplois, par tranche de qualification (en proportion)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a:ln>
                <a:noFill/>
              </a:ln>
              <a:solidFill>
                <a:schemeClr val="tx1"/>
              </a:solidFill>
              <a:effectLst/>
            </a:endParaRPr>
          </a:p>
        </p:txBody>
      </p:sp>
      <p:sp>
        <p:nvSpPr>
          <p:cNvPr id="18" name="ZoneTexte 17"/>
          <p:cNvSpPr txBox="1">
            <a:spLocks noChangeArrowheads="1"/>
          </p:cNvSpPr>
          <p:nvPr/>
        </p:nvSpPr>
        <p:spPr bwMode="auto">
          <a:xfrm>
            <a:off x="4618094" y="819977"/>
            <a:ext cx="3979332" cy="430887"/>
          </a:xfrm>
          <a:prstGeom prst="rect">
            <a:avLst/>
          </a:prstGeom>
          <a:noFill/>
          <a:ln w="19050">
            <a:noFill/>
            <a:prstDash val="sysDot"/>
            <a:miter lim="800000"/>
            <a:headEnd/>
            <a:tailEnd/>
          </a:ln>
        </p:spPr>
        <p:txBody>
          <a:bodyPr wrap="square">
            <a:spAutoFit/>
          </a:bodyPr>
          <a:lstStyle/>
          <a:p>
            <a:r>
              <a:rPr lang="fr-CA" sz="1100" i="1" dirty="0">
                <a:latin typeface="Tahoma" panose="020B0604030504040204" pitchFamily="34" charset="0"/>
                <a:ea typeface="Tahoma" panose="020B0604030504040204" pitchFamily="34" charset="0"/>
                <a:cs typeface="Tahoma" panose="020B0604030504040204" pitchFamily="34" charset="0"/>
              </a:rPr>
              <a:t>Répartition des employés selon le niveau de qualification des emplois</a:t>
            </a:r>
            <a:endParaRPr lang="fr-CA" sz="1100" b="0" i="1" dirty="0">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4660626" y="4893643"/>
            <a:ext cx="4253200" cy="1502976"/>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La moitié des employés des entreprises interrogées occupent des emplois peu ou non qualifiés qui ne requièrent aucun diplôme ou seulement un diplôme d’études secondaires général (DES). Pour leur part, les emplois très qualifiés, qui exigent une formation universitaire, ne représentent que 13 % des emplois de la région (tableau 11).</a:t>
            </a:r>
          </a:p>
          <a:p>
            <a:pPr marL="171450" lvl="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61 % des répondants n’ont aucun emploi très qualifié (tableau 11a).</a:t>
            </a:r>
            <a:endParaRPr lang="fr-CA" sz="1100" b="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0" name="Tableau 19"/>
          <p:cNvGraphicFramePr>
            <a:graphicFrameLocks noGrp="1"/>
          </p:cNvGraphicFramePr>
          <p:nvPr>
            <p:extLst>
              <p:ext uri="{D42A27DB-BD31-4B8C-83A1-F6EECF244321}">
                <p14:modId xmlns:p14="http://schemas.microsoft.com/office/powerpoint/2010/main" val="2185458923"/>
              </p:ext>
            </p:extLst>
          </p:nvPr>
        </p:nvGraphicFramePr>
        <p:xfrm>
          <a:off x="529927" y="1426459"/>
          <a:ext cx="3866227" cy="1901253"/>
        </p:xfrm>
        <a:graphic>
          <a:graphicData uri="http://schemas.openxmlformats.org/drawingml/2006/table">
            <a:tbl>
              <a:tblPr firstRow="1" firstCol="1" lastRow="1" lastCol="1" bandRow="1" bandCol="1">
                <a:tableStyleId>{5C22544A-7EE6-4342-B048-85BDC9FD1C3A}</a:tableStyleId>
              </a:tblPr>
              <a:tblGrid>
                <a:gridCol w="894427">
                  <a:extLst>
                    <a:ext uri="{9D8B030D-6E8A-4147-A177-3AD203B41FA5}">
                      <a16:colId xmlns:a16="http://schemas.microsoft.com/office/drawing/2014/main" val="20000"/>
                    </a:ext>
                  </a:extLst>
                </a:gridCol>
                <a:gridCol w="659423">
                  <a:extLst>
                    <a:ext uri="{9D8B030D-6E8A-4147-A177-3AD203B41FA5}">
                      <a16:colId xmlns:a16="http://schemas.microsoft.com/office/drawing/2014/main" val="20001"/>
                    </a:ext>
                  </a:extLst>
                </a:gridCol>
                <a:gridCol w="1652954">
                  <a:extLst>
                    <a:ext uri="{9D8B030D-6E8A-4147-A177-3AD203B41FA5}">
                      <a16:colId xmlns:a16="http://schemas.microsoft.com/office/drawing/2014/main" val="20002"/>
                    </a:ext>
                  </a:extLst>
                </a:gridCol>
                <a:gridCol w="659423">
                  <a:extLst>
                    <a:ext uri="{9D8B030D-6E8A-4147-A177-3AD203B41FA5}">
                      <a16:colId xmlns:a16="http://schemas.microsoft.com/office/drawing/2014/main" val="20003"/>
                    </a:ext>
                  </a:extLst>
                </a:gridCol>
              </a:tblGrid>
              <a:tr h="328709">
                <a:tc>
                  <a:txBody>
                    <a:bodyPr/>
                    <a:lstStyle/>
                    <a:p>
                      <a:pP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Ancienneté</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marR="0" indent="0" algn="ctr" defTabSz="914400" rtl="0" eaLnBrk="1" fontAlgn="auto" latinLnBrk="0" hangingPunct="1">
                        <a:lnSpc>
                          <a:spcPts val="1100"/>
                        </a:lnSpc>
                        <a:spcBef>
                          <a:spcPts val="200"/>
                        </a:spcBef>
                        <a:spcAft>
                          <a:spcPts val="200"/>
                        </a:spcAft>
                        <a:buClrTx/>
                        <a:buSzTx/>
                        <a:buFontTx/>
                        <a:buNone/>
                        <a:tabLst/>
                        <a:defRPr/>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Répartition moyenne</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gridSpan="2">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Principaux écarts statistiquement significatifs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hMerge="1">
                  <a:txBody>
                    <a:bodyPr/>
                    <a:lstStyle/>
                    <a:p>
                      <a:endParaRPr lang="fr-CA"/>
                    </a:p>
                  </a:txBody>
                  <a:tcPr/>
                </a:tc>
                <a:extLst>
                  <a:ext uri="{0D108BD9-81ED-4DB2-BD59-A6C34878D82A}">
                    <a16:rowId xmlns:a16="http://schemas.microsoft.com/office/drawing/2014/main" val="10000"/>
                  </a:ext>
                </a:extLst>
              </a:tr>
              <a:tr h="334055">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Moins de 5 ans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39,6 %</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fr-FR" sz="850" b="0" dirty="0">
                          <a:solidFill>
                            <a:schemeClr val="tx1"/>
                          </a:solidFill>
                          <a:latin typeface="Tahoma" pitchFamily="34" charset="0"/>
                          <a:cs typeface="Arial" pitchFamily="34" charset="0"/>
                        </a:rPr>
                        <a:t>0 % employés 55 ans+</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62,1 %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9259">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 5 à 9 ans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21,2 %</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endParaRPr lang="fr-CA" sz="85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endParaRPr lang="fr-CA" sz="850" b="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0430">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 10 à 14 ans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13,2 %</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fr-CA" altLang="fr-FR" sz="850" b="0" dirty="0">
                          <a:latin typeface="Tahoma" pitchFamily="34" charset="0"/>
                          <a:cs typeface="Arial" pitchFamily="34" charset="0"/>
                        </a:rPr>
                        <a:t>Grandes entreprises</a:t>
                      </a:r>
                    </a:p>
                    <a:p>
                      <a:pPr marL="85725" lvl="0" indent="-85725" algn="l">
                        <a:lnSpc>
                          <a:spcPts val="1100"/>
                        </a:lnSpc>
                        <a:spcBef>
                          <a:spcPts val="0"/>
                        </a:spcBef>
                        <a:spcAft>
                          <a:spcPts val="0"/>
                        </a:spcAft>
                        <a:buFont typeface="Wingdings"/>
                        <a:buChar char=""/>
                      </a:pPr>
                      <a:r>
                        <a:rPr lang="fr-FR" sz="850" b="0" dirty="0">
                          <a:latin typeface="Tahoma" pitchFamily="34" charset="0"/>
                          <a:cs typeface="Arial" pitchFamily="34" charset="0"/>
                        </a:rPr>
                        <a:t>1-49 % employés 55 ans+</a:t>
                      </a:r>
                    </a:p>
                    <a:p>
                      <a:pPr marL="85725" lvl="0" indent="-85725" algn="l">
                        <a:lnSpc>
                          <a:spcPts val="1100"/>
                        </a:lnSpc>
                        <a:spcBef>
                          <a:spcPts val="0"/>
                        </a:spcBef>
                        <a:spcAft>
                          <a:spcPts val="0"/>
                        </a:spcAft>
                        <a:buFont typeface="Wingdings"/>
                        <a:buChar char=""/>
                      </a:pPr>
                      <a:r>
                        <a:rPr lang="fr-FR" sz="850" b="0" dirty="0">
                          <a:latin typeface="Tahoma" pitchFamily="34" charset="0"/>
                          <a:cs typeface="Arial" pitchFamily="34" charset="0"/>
                        </a:rPr>
                        <a:t>1-49 % </a:t>
                      </a:r>
                      <a:r>
                        <a:rPr lang="fr-CA" sz="850" b="0" dirty="0" err="1">
                          <a:latin typeface="Tahoma" pitchFamily="34" charset="0"/>
                          <a:cs typeface="Arial" pitchFamily="34" charset="0"/>
                        </a:rPr>
                        <a:t>empl</a:t>
                      </a:r>
                      <a:r>
                        <a:rPr lang="fr-CA" sz="850" b="0" dirty="0">
                          <a:latin typeface="Tahoma" pitchFamily="34" charset="0"/>
                          <a:cs typeface="Arial" pitchFamily="34" charset="0"/>
                        </a:rPr>
                        <a:t>. peu/non </a:t>
                      </a:r>
                      <a:r>
                        <a:rPr lang="fr-CA" sz="850" b="0" dirty="0" err="1">
                          <a:latin typeface="Tahoma" pitchFamily="34" charset="0"/>
                          <a:cs typeface="Arial" pitchFamily="34" charset="0"/>
                        </a:rPr>
                        <a:t>qual</a:t>
                      </a:r>
                      <a:r>
                        <a:rPr lang="fr-CA" sz="850" b="0" dirty="0">
                          <a:latin typeface="Tahoma" pitchFamily="34" charset="0"/>
                          <a:cs typeface="Arial" pitchFamily="34" charset="0"/>
                        </a:rPr>
                        <a:t>.</a:t>
                      </a:r>
                    </a:p>
                    <a:p>
                      <a:pPr marL="85725" lvl="0" indent="-85725" algn="l">
                        <a:lnSpc>
                          <a:spcPts val="1100"/>
                        </a:lnSpc>
                        <a:spcBef>
                          <a:spcPts val="0"/>
                        </a:spcBef>
                        <a:spcAft>
                          <a:spcPts val="0"/>
                        </a:spcAft>
                        <a:buFont typeface="Wingdings"/>
                        <a:buChar char=""/>
                      </a:pPr>
                      <a:r>
                        <a:rPr lang="fr-FR" sz="850" b="0" dirty="0">
                          <a:latin typeface="Tahoma" pitchFamily="34" charset="0"/>
                          <a:cs typeface="Arial" pitchFamily="34" charset="0"/>
                        </a:rPr>
                        <a:t>3+ postes à combler</a:t>
                      </a:r>
                      <a:endParaRPr lang="fr-CA" sz="85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21,3 % +</a:t>
                      </a:r>
                    </a:p>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19,5 % +</a:t>
                      </a:r>
                    </a:p>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20,7 % +</a:t>
                      </a:r>
                    </a:p>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19,5 %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0430">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15 ans et plus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26,0</a:t>
                      </a:r>
                      <a:r>
                        <a:rPr lang="fr-CA" sz="850" b="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fr-FR" sz="850" b="0" dirty="0">
                          <a:solidFill>
                            <a:schemeClr val="tx1"/>
                          </a:solidFill>
                          <a:latin typeface="Tahoma" pitchFamily="34" charset="0"/>
                          <a:cs typeface="Arial" pitchFamily="34" charset="0"/>
                        </a:rPr>
                        <a:t>50 %+ employés 55 ans+</a:t>
                      </a:r>
                    </a:p>
                    <a:p>
                      <a:pPr marL="85725" lvl="0" indent="-85725" algn="l">
                        <a:lnSpc>
                          <a:spcPts val="1100"/>
                        </a:lnSpc>
                        <a:spcBef>
                          <a:spcPts val="0"/>
                        </a:spcBef>
                        <a:spcAft>
                          <a:spcPts val="0"/>
                        </a:spcAft>
                        <a:buFont typeface="Wingdings"/>
                        <a:buChar char=""/>
                      </a:pPr>
                      <a:r>
                        <a:rPr lang="fr-FR" sz="850" b="0" dirty="0">
                          <a:solidFill>
                            <a:schemeClr val="tx1"/>
                          </a:solidFill>
                          <a:latin typeface="Tahoma" pitchFamily="34" charset="0"/>
                          <a:cs typeface="Arial" pitchFamily="34" charset="0"/>
                        </a:rPr>
                        <a:t>0 poste à combler</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38,8 % +</a:t>
                      </a:r>
                    </a:p>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33,0 %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21" name="Tableau 20"/>
          <p:cNvGraphicFramePr>
            <a:graphicFrameLocks noGrp="1"/>
          </p:cNvGraphicFramePr>
          <p:nvPr>
            <p:extLst>
              <p:ext uri="{D42A27DB-BD31-4B8C-83A1-F6EECF244321}">
                <p14:modId xmlns:p14="http://schemas.microsoft.com/office/powerpoint/2010/main" val="416072842"/>
              </p:ext>
            </p:extLst>
          </p:nvPr>
        </p:nvGraphicFramePr>
        <p:xfrm>
          <a:off x="512398" y="3854227"/>
          <a:ext cx="3652189" cy="1026925"/>
        </p:xfrm>
        <a:graphic>
          <a:graphicData uri="http://schemas.openxmlformats.org/drawingml/2006/table">
            <a:tbl>
              <a:tblPr firstRow="1" firstCol="1" lastRow="1" lastCol="1" bandRow="1" bandCol="1">
                <a:tableStyleId>{5C22544A-7EE6-4342-B048-85BDC9FD1C3A}</a:tableStyleId>
              </a:tblPr>
              <a:tblGrid>
                <a:gridCol w="942563">
                  <a:extLst>
                    <a:ext uri="{9D8B030D-6E8A-4147-A177-3AD203B41FA5}">
                      <a16:colId xmlns:a16="http://schemas.microsoft.com/office/drawing/2014/main" val="20000"/>
                    </a:ext>
                  </a:extLst>
                </a:gridCol>
                <a:gridCol w="712382">
                  <a:extLst>
                    <a:ext uri="{9D8B030D-6E8A-4147-A177-3AD203B41FA5}">
                      <a16:colId xmlns:a16="http://schemas.microsoft.com/office/drawing/2014/main" val="20001"/>
                    </a:ext>
                  </a:extLst>
                </a:gridCol>
                <a:gridCol w="659218">
                  <a:extLst>
                    <a:ext uri="{9D8B030D-6E8A-4147-A177-3AD203B41FA5}">
                      <a16:colId xmlns:a16="http://schemas.microsoft.com/office/drawing/2014/main" val="20002"/>
                    </a:ext>
                  </a:extLst>
                </a:gridCol>
                <a:gridCol w="669851">
                  <a:extLst>
                    <a:ext uri="{9D8B030D-6E8A-4147-A177-3AD203B41FA5}">
                      <a16:colId xmlns:a16="http://schemas.microsoft.com/office/drawing/2014/main" val="20003"/>
                    </a:ext>
                  </a:extLst>
                </a:gridCol>
                <a:gridCol w="668175">
                  <a:extLst>
                    <a:ext uri="{9D8B030D-6E8A-4147-A177-3AD203B41FA5}">
                      <a16:colId xmlns:a16="http://schemas.microsoft.com/office/drawing/2014/main" val="20004"/>
                    </a:ext>
                  </a:extLst>
                </a:gridCol>
              </a:tblGrid>
              <a:tr h="410236">
                <a:tc>
                  <a:txBody>
                    <a:bodyPr/>
                    <a:lstStyle/>
                    <a:p>
                      <a:pPr algn="r">
                        <a:lnSpc>
                          <a:spcPts val="900"/>
                        </a:lnSpc>
                        <a:spcBef>
                          <a:spcPts val="200"/>
                        </a:spcBef>
                        <a:spcAft>
                          <a:spcPts val="3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Ancienneté</a:t>
                      </a:r>
                    </a:p>
                    <a:p>
                      <a:pPr>
                        <a:lnSpc>
                          <a:spcPts val="900"/>
                        </a:lnSpc>
                        <a:spcBef>
                          <a:spcPts val="0"/>
                        </a:spcBef>
                        <a:spcAft>
                          <a:spcPts val="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des </a:t>
                      </a:r>
                      <a:b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employés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FDCBA1"/>
                    </a:solidFill>
                  </a:tcPr>
                </a:tc>
                <a:tc>
                  <a:txBody>
                    <a:bodyPr/>
                    <a:lstStyle/>
                    <a:p>
                      <a:pPr marL="0" algn="ctr" defTabSz="914400" rtl="0" eaLnBrk="1" latinLnBrk="0" hangingPunct="1">
                        <a:lnSpc>
                          <a:spcPts val="11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Moins de 5 ans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algn="ctr" defTabSz="914400" rtl="0" eaLnBrk="1" latinLnBrk="0" hangingPunct="1">
                        <a:lnSpc>
                          <a:spcPts val="11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 5 à 9 ans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algn="ctr" defTabSz="914400" rtl="0" eaLnBrk="1" latinLnBrk="0" hangingPunct="1">
                        <a:lnSpc>
                          <a:spcPts val="11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 10 à 14 ans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algn="ctr" defTabSz="914400" rtl="0" eaLnBrk="1" latinLnBrk="0" hangingPunct="1">
                        <a:lnSpc>
                          <a:spcPts val="11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15 ans et plus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extLst>
                  <a:ext uri="{0D108BD9-81ED-4DB2-BD59-A6C34878D82A}">
                    <a16:rowId xmlns:a16="http://schemas.microsoft.com/office/drawing/2014/main" val="10000"/>
                  </a:ext>
                </a:extLst>
              </a:tr>
              <a:tr h="202019">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0 %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17 %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40 %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56 %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40 %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2019">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 1 % à 49 %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46 %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44 %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33 %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34 %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2651">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50 % et plus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37 %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16 %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11 %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26 %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2" name="Rectangle 1"/>
          <p:cNvSpPr>
            <a:spLocks noChangeArrowheads="1"/>
          </p:cNvSpPr>
          <p:nvPr/>
        </p:nvSpPr>
        <p:spPr bwMode="auto">
          <a:xfrm>
            <a:off x="437965" y="3427649"/>
            <a:ext cx="42742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Tableau 10a  – </a:t>
            </a:r>
            <a:r>
              <a:rPr lang="fr-CA" altLang="fr-FR" sz="900" dirty="0">
                <a:latin typeface="Tahoma" pitchFamily="34" charset="0"/>
                <a:ea typeface="Times New Roman" pitchFamily="18" charset="0"/>
                <a:cs typeface="Tahoma" pitchFamily="34" charset="0"/>
              </a:rPr>
              <a:t>Répartition des répondants selon l’ancienneté, par tranche d’ancienneté (en proportion)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27895551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stretch>
            <a:fillRect/>
          </a:stretch>
        </p:blipFill>
        <p:spPr>
          <a:xfrm>
            <a:off x="2463474" y="1538475"/>
            <a:ext cx="3345180" cy="2720340"/>
          </a:xfrm>
          <a:prstGeom prst="rect">
            <a:avLst/>
          </a:prstGeom>
        </p:spPr>
      </p:pic>
      <p:sp>
        <p:nvSpPr>
          <p:cNvPr id="6" name="Espace réservé du numéro de diapositive 1"/>
          <p:cNvSpPr txBox="1">
            <a:spLocks/>
          </p:cNvSpPr>
          <p:nvPr/>
        </p:nvSpPr>
        <p:spPr bwMode="auto">
          <a:xfrm>
            <a:off x="7995684" y="6208418"/>
            <a:ext cx="43161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17</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10"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4. 	Profil des emplois</a:t>
            </a:r>
          </a:p>
        </p:txBody>
      </p:sp>
      <p:sp>
        <p:nvSpPr>
          <p:cNvPr id="11" name="ZoneTexte 10"/>
          <p:cNvSpPr txBox="1">
            <a:spLocks noChangeArrowheads="1"/>
          </p:cNvSpPr>
          <p:nvPr/>
        </p:nvSpPr>
        <p:spPr bwMode="auto">
          <a:xfrm>
            <a:off x="478318" y="858971"/>
            <a:ext cx="3657746" cy="273601"/>
          </a:xfrm>
          <a:prstGeom prst="rect">
            <a:avLst/>
          </a:prstGeom>
          <a:noFill/>
          <a:ln w="19050">
            <a:noFill/>
            <a:prstDash val="sysDot"/>
            <a:miter lim="800000"/>
            <a:headEnd/>
            <a:tailEnd/>
          </a:ln>
        </p:spPr>
        <p:txBody>
          <a:bodyPr wrap="square">
            <a:spAutoFit/>
          </a:bodyPr>
          <a:lstStyle/>
          <a:p>
            <a:pPr>
              <a:lnSpc>
                <a:spcPct val="120000"/>
              </a:lnSpc>
            </a:pPr>
            <a:r>
              <a:rPr lang="fr-CA" sz="1100" i="1" dirty="0">
                <a:latin typeface="Tahoma" panose="020B0604030504040204" pitchFamily="34" charset="0"/>
                <a:ea typeface="Tahoma" panose="020B0604030504040204" pitchFamily="34" charset="0"/>
                <a:cs typeface="Tahoma" panose="020B0604030504040204" pitchFamily="34" charset="0"/>
              </a:rPr>
              <a:t>Syndicalisation</a:t>
            </a:r>
            <a:endParaRPr lang="fr-CA" sz="1100" b="0" i="1"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566444" y="4602951"/>
            <a:ext cx="4951854" cy="425758"/>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Seule une entreprise interrogée sur 10 est syndiquée. Plus du quart des entreprises de la région avec plus de 15 employés sont syndiquées.  </a:t>
            </a:r>
            <a:endParaRPr lang="fr-CA" sz="1100" b="0" dirty="0">
              <a:latin typeface="Tahoma" panose="020B0604030504040204" pitchFamily="34" charset="0"/>
              <a:ea typeface="Tahoma" panose="020B0604030504040204" pitchFamily="34" charset="0"/>
              <a:cs typeface="Tahoma" panose="020B0604030504040204" pitchFamily="34" charset="0"/>
            </a:endParaRPr>
          </a:p>
        </p:txBody>
      </p:sp>
      <p:sp>
        <p:nvSpPr>
          <p:cNvPr id="23" name="Rectangle 1"/>
          <p:cNvSpPr>
            <a:spLocks noChangeArrowheads="1"/>
          </p:cNvSpPr>
          <p:nvPr/>
        </p:nvSpPr>
        <p:spPr bwMode="auto">
          <a:xfrm>
            <a:off x="489094" y="1249095"/>
            <a:ext cx="428492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a:t>
            </a:r>
            <a:r>
              <a:rPr kumimoji="0" lang="fr-CA"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3</a:t>
            </a: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 Présence d’un syndicat dans l’entreprise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a:ln>
                <a:noFill/>
              </a:ln>
              <a:solidFill>
                <a:schemeClr val="tx1"/>
              </a:solidFill>
              <a:effectLst/>
            </a:endParaRPr>
          </a:p>
        </p:txBody>
      </p:sp>
      <p:sp>
        <p:nvSpPr>
          <p:cNvPr id="24" name="Rectangle 2"/>
          <p:cNvSpPr>
            <a:spLocks noChangeArrowheads="1"/>
          </p:cNvSpPr>
          <p:nvPr/>
        </p:nvSpPr>
        <p:spPr bwMode="auto">
          <a:xfrm>
            <a:off x="740544" y="3075354"/>
            <a:ext cx="2046618" cy="775677"/>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fr-CA" altLang="fr-FR" sz="800" b="0" dirty="0">
                <a:latin typeface="Tahoma" pitchFamily="34" charset="0"/>
                <a:cs typeface="Arial" pitchFamily="34" charset="0"/>
              </a:rPr>
              <a:t>Commerce/</a:t>
            </a:r>
            <a:r>
              <a:rPr lang="fr-CA" altLang="fr-FR" sz="800" b="0" dirty="0" err="1">
                <a:latin typeface="Tahoma" pitchFamily="34" charset="0"/>
                <a:cs typeface="Arial" pitchFamily="34" charset="0"/>
              </a:rPr>
              <a:t>héber</a:t>
            </a:r>
            <a:r>
              <a:rPr lang="fr-CA" altLang="fr-FR" sz="800" b="0" dirty="0">
                <a:latin typeface="Tahoma" pitchFamily="34" charset="0"/>
                <a:cs typeface="Arial" pitchFamily="34" charset="0"/>
              </a:rPr>
              <a:t>/</a:t>
            </a:r>
            <a:r>
              <a:rPr lang="fr-CA" altLang="fr-FR" sz="800" b="0" dirty="0" err="1">
                <a:latin typeface="Tahoma" pitchFamily="34" charset="0"/>
                <a:cs typeface="Arial" pitchFamily="34" charset="0"/>
              </a:rPr>
              <a:t>restaur</a:t>
            </a:r>
            <a:r>
              <a:rPr lang="fr-CA" altLang="fr-FR" sz="800" b="0" dirty="0">
                <a:latin typeface="Tahoma" pitchFamily="34" charset="0"/>
                <a:cs typeface="Arial" pitchFamily="34" charset="0"/>
              </a:rPr>
              <a:t>       97 % +</a:t>
            </a:r>
          </a:p>
          <a:p>
            <a:pPr marL="85725" indent="-85725" eaLnBrk="0" hangingPunct="0">
              <a:lnSpc>
                <a:spcPts val="1100"/>
              </a:lnSpc>
              <a:spcBef>
                <a:spcPts val="0"/>
              </a:spcBef>
              <a:buFont typeface="Wingdings" panose="05000000000000000000" pitchFamily="2" charset="2"/>
              <a:buChar char="§"/>
              <a:tabLst>
                <a:tab pos="1435100" algn="l"/>
              </a:tabLst>
              <a:defRPr/>
            </a:pPr>
            <a:r>
              <a:rPr lang="fr-CA" altLang="fr-FR" sz="800" b="0" dirty="0">
                <a:latin typeface="Tahoma" pitchFamily="34" charset="0"/>
                <a:cs typeface="Arial" pitchFamily="34" charset="0"/>
              </a:rPr>
              <a:t>Moyennes entreprises  	96 % +</a:t>
            </a:r>
          </a:p>
          <a:p>
            <a:pPr marL="85725" lvl="0" indent="-85725" eaLnBrk="0" hangingPunct="0">
              <a:lnSpc>
                <a:spcPts val="1100"/>
              </a:lnSpc>
              <a:spcBef>
                <a:spcPts val="0"/>
              </a:spcBef>
              <a:buFont typeface="Wingdings" panose="05000000000000000000" pitchFamily="2" charset="2"/>
              <a:buChar char="§"/>
              <a:tabLst>
                <a:tab pos="1435100" algn="l"/>
              </a:tabLst>
              <a:defRPr/>
            </a:pPr>
            <a:r>
              <a:rPr lang="fr-FR" sz="800" b="0" dirty="0">
                <a:latin typeface="Tahoma" pitchFamily="34" charset="0"/>
                <a:cs typeface="Arial" pitchFamily="34" charset="0"/>
              </a:rPr>
              <a:t>0 % employés 55 ans+	98 % +</a:t>
            </a:r>
          </a:p>
          <a:p>
            <a:pPr marL="85725" lvl="0" indent="-85725" eaLnBrk="0" hangingPunct="0">
              <a:lnSpc>
                <a:spcPts val="1100"/>
              </a:lnSpc>
              <a:spcBef>
                <a:spcPts val="0"/>
              </a:spcBef>
              <a:buFont typeface="Wingdings" panose="05000000000000000000" pitchFamily="2" charset="2"/>
              <a:buChar char="§"/>
              <a:tabLst>
                <a:tab pos="1435100" algn="l"/>
              </a:tabLst>
              <a:defRPr/>
            </a:pPr>
            <a:r>
              <a:rPr lang="fr-FR" sz="800" b="0" dirty="0">
                <a:latin typeface="Tahoma" pitchFamily="34" charset="0"/>
                <a:cs typeface="Arial" pitchFamily="34" charset="0"/>
              </a:rPr>
              <a:t>1-2 postes à combler             97 % +</a:t>
            </a:r>
          </a:p>
          <a:p>
            <a:pPr marL="85725" indent="-85725" eaLnBrk="0" hangingPunct="0">
              <a:lnSpc>
                <a:spcPts val="1100"/>
              </a:lnSpc>
              <a:spcBef>
                <a:spcPts val="0"/>
              </a:spcBef>
              <a:buFont typeface="Wingdings" panose="05000000000000000000" pitchFamily="2" charset="2"/>
              <a:buChar char="§"/>
              <a:tabLst>
                <a:tab pos="1435100" algn="l"/>
              </a:tabLst>
              <a:defRPr/>
            </a:pPr>
            <a:r>
              <a:rPr lang="fr-FR" sz="800" b="0" dirty="0">
                <a:latin typeface="Tahoma" pitchFamily="34" charset="0"/>
                <a:cs typeface="Arial" pitchFamily="34" charset="0"/>
              </a:rPr>
              <a:t>50 %+ employés 55 ans+	97 % +</a:t>
            </a:r>
            <a:endParaRPr lang="fr-CA" sz="800" b="0" dirty="0">
              <a:latin typeface="Tahoma" pitchFamily="34" charset="0"/>
              <a:cs typeface="Arial" pitchFamily="34" charset="0"/>
            </a:endParaRPr>
          </a:p>
          <a:p>
            <a:pPr marL="85725" lvl="0" indent="-85725" eaLnBrk="0" hangingPunct="0">
              <a:lnSpc>
                <a:spcPts val="1100"/>
              </a:lnSpc>
              <a:spcBef>
                <a:spcPts val="0"/>
              </a:spcBef>
              <a:buFont typeface="Wingdings" panose="05000000000000000000" pitchFamily="2" charset="2"/>
              <a:buChar char="§"/>
              <a:tabLst>
                <a:tab pos="1435100" algn="l"/>
              </a:tabLst>
              <a:defRPr/>
            </a:pPr>
            <a:endParaRPr lang="fr-CA" sz="800" b="0" dirty="0">
              <a:latin typeface="Tahoma" pitchFamily="34" charset="0"/>
              <a:cs typeface="Arial" pitchFamily="34" charset="0"/>
            </a:endParaRPr>
          </a:p>
        </p:txBody>
      </p:sp>
      <p:cxnSp>
        <p:nvCxnSpPr>
          <p:cNvPr id="25" name="AutoShape 3"/>
          <p:cNvCxnSpPr>
            <a:cxnSpLocks noChangeShapeType="1"/>
          </p:cNvCxnSpPr>
          <p:nvPr/>
        </p:nvCxnSpPr>
        <p:spPr bwMode="auto">
          <a:xfrm flipV="1">
            <a:off x="1796902" y="2647507"/>
            <a:ext cx="834655" cy="427848"/>
          </a:xfrm>
          <a:prstGeom prst="straightConnector1">
            <a:avLst/>
          </a:prstGeom>
          <a:noFill/>
          <a:ln w="22225">
            <a:solidFill>
              <a:srgbClr val="1B467B"/>
            </a:solidFill>
            <a:round/>
            <a:headEnd/>
            <a:tailEnd/>
          </a:ln>
          <a:extLst>
            <a:ext uri="{909E8E84-426E-40DD-AFC4-6F175D3DCCD1}">
              <a14:hiddenFill xmlns:a14="http://schemas.microsoft.com/office/drawing/2010/main">
                <a:noFill/>
              </a14:hiddenFill>
            </a:ext>
          </a:extLst>
        </p:spPr>
      </p:cxnSp>
      <p:cxnSp>
        <p:nvCxnSpPr>
          <p:cNvPr id="27" name="AutoShape 3"/>
          <p:cNvCxnSpPr>
            <a:cxnSpLocks noChangeShapeType="1"/>
            <a:endCxn id="16" idx="1"/>
          </p:cNvCxnSpPr>
          <p:nvPr/>
        </p:nvCxnSpPr>
        <p:spPr bwMode="auto">
          <a:xfrm>
            <a:off x="5099896" y="1868706"/>
            <a:ext cx="473024" cy="3996"/>
          </a:xfrm>
          <a:prstGeom prst="straightConnector1">
            <a:avLst/>
          </a:prstGeom>
          <a:noFill/>
          <a:ln w="22225">
            <a:solidFill>
              <a:srgbClr val="F47206"/>
            </a:solidFill>
            <a:round/>
            <a:headEnd/>
            <a:tailEnd/>
          </a:ln>
          <a:extLst>
            <a:ext uri="{909E8E84-426E-40DD-AFC4-6F175D3DCCD1}">
              <a14:hiddenFill xmlns:a14="http://schemas.microsoft.com/office/drawing/2010/main">
                <a:noFill/>
              </a14:hiddenFill>
            </a:ext>
          </a:extLst>
        </p:spPr>
      </p:cxnSp>
      <p:sp>
        <p:nvSpPr>
          <p:cNvPr id="16" name="Rectangle 2"/>
          <p:cNvSpPr>
            <a:spLocks noChangeArrowheads="1"/>
          </p:cNvSpPr>
          <p:nvPr/>
        </p:nvSpPr>
        <p:spPr bwMode="auto">
          <a:xfrm>
            <a:off x="5572920" y="1529741"/>
            <a:ext cx="2023846" cy="685922"/>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fr-CA" altLang="fr-FR" sz="800" b="0" dirty="0">
                <a:latin typeface="Tahoma" pitchFamily="34" charset="0"/>
                <a:cs typeface="Arial" pitchFamily="34" charset="0"/>
              </a:rPr>
              <a:t>Grandes entreprises	26 % +</a:t>
            </a:r>
          </a:p>
          <a:p>
            <a:pPr marL="85725" lvl="0" indent="-85725" eaLnBrk="0" hangingPunct="0">
              <a:lnSpc>
                <a:spcPts val="1100"/>
              </a:lnSpc>
              <a:spcBef>
                <a:spcPts val="0"/>
              </a:spcBef>
              <a:buFont typeface="Wingdings" panose="05000000000000000000" pitchFamily="2" charset="2"/>
              <a:buChar char="§"/>
              <a:tabLst>
                <a:tab pos="1435100" algn="l"/>
              </a:tabLst>
              <a:defRPr/>
            </a:pPr>
            <a:r>
              <a:rPr lang="fr-FR" sz="800" b="0" dirty="0">
                <a:latin typeface="Tahoma" pitchFamily="34" charset="0"/>
                <a:cs typeface="Arial" pitchFamily="34" charset="0"/>
              </a:rPr>
              <a:t>1-49 % </a:t>
            </a:r>
            <a:r>
              <a:rPr lang="fr-CA" sz="800" b="0" dirty="0" err="1">
                <a:latin typeface="Tahoma" pitchFamily="34" charset="0"/>
                <a:cs typeface="Arial" pitchFamily="34" charset="0"/>
              </a:rPr>
              <a:t>empl</a:t>
            </a:r>
            <a:r>
              <a:rPr lang="fr-CA" sz="800" b="0" dirty="0">
                <a:latin typeface="Tahoma" pitchFamily="34" charset="0"/>
                <a:cs typeface="Arial" pitchFamily="34" charset="0"/>
              </a:rPr>
              <a:t>. peu/non </a:t>
            </a:r>
            <a:r>
              <a:rPr lang="fr-CA" sz="800" b="0" dirty="0" err="1">
                <a:latin typeface="Tahoma" pitchFamily="34" charset="0"/>
                <a:cs typeface="Arial" pitchFamily="34" charset="0"/>
              </a:rPr>
              <a:t>qual</a:t>
            </a:r>
            <a:r>
              <a:rPr lang="fr-CA" sz="800" b="0" dirty="0">
                <a:latin typeface="Tahoma" pitchFamily="34" charset="0"/>
                <a:cs typeface="Arial" pitchFamily="34" charset="0"/>
              </a:rPr>
              <a:t>.	18 % +</a:t>
            </a:r>
            <a:endParaRPr lang="fr-FR"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435100" algn="l"/>
              </a:tabLst>
              <a:defRPr/>
            </a:pPr>
            <a:r>
              <a:rPr lang="fr-FR" sz="800" b="0" dirty="0">
                <a:latin typeface="Tahoma" pitchFamily="34" charset="0"/>
                <a:cs typeface="Arial" pitchFamily="34" charset="0"/>
              </a:rPr>
              <a:t>3+ postes à combler	22 % +</a:t>
            </a:r>
          </a:p>
          <a:p>
            <a:pPr marL="85725" lvl="0" indent="-85725" eaLnBrk="0" hangingPunct="0">
              <a:lnSpc>
                <a:spcPts val="1100"/>
              </a:lnSpc>
              <a:spcBef>
                <a:spcPts val="0"/>
              </a:spcBef>
              <a:buFont typeface="Wingdings" panose="05000000000000000000" pitchFamily="2" charset="2"/>
              <a:buChar char="§"/>
              <a:tabLst>
                <a:tab pos="1435100" algn="l"/>
              </a:tabLst>
              <a:defRPr/>
            </a:pPr>
            <a:r>
              <a:rPr lang="fr-FR" sz="800" b="0" dirty="0">
                <a:latin typeface="Tahoma" pitchFamily="34" charset="0"/>
                <a:cs typeface="Arial" pitchFamily="34" charset="0"/>
              </a:rPr>
              <a:t>1-49 % employés 55 ans+	19 % +</a:t>
            </a:r>
            <a:endParaRPr lang="fr-CA"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fr-CA" altLang="fr-FR"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fr-CA" altLang="fr-FR" sz="800" b="0" dirty="0">
              <a:latin typeface="Tahoma" pitchFamily="34" charset="0"/>
              <a:cs typeface="Arial" pitchFamily="34" charset="0"/>
            </a:endParaRPr>
          </a:p>
        </p:txBody>
      </p:sp>
    </p:spTree>
    <p:extLst>
      <p:ext uri="{BB962C8B-B14F-4D97-AF65-F5344CB8AC3E}">
        <p14:creationId xmlns:p14="http://schemas.microsoft.com/office/powerpoint/2010/main" val="87377335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cstate="print"/>
          <a:stretch>
            <a:fillRect/>
          </a:stretch>
        </p:blipFill>
        <p:spPr>
          <a:xfrm>
            <a:off x="298936" y="1165577"/>
            <a:ext cx="7711440" cy="5005868"/>
          </a:xfrm>
          <a:prstGeom prst="rect">
            <a:avLst/>
          </a:prstGeom>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18</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3623544" y="6153861"/>
            <a:ext cx="2094157" cy="215444"/>
          </a:xfrm>
          <a:prstGeom prst="rect">
            <a:avLst/>
          </a:prstGeom>
        </p:spPr>
        <p:txBody>
          <a:bodyPr wrap="square">
            <a:spAutoFit/>
          </a:bodyPr>
          <a:lstStyle/>
          <a:p>
            <a:pPr>
              <a:spcAft>
                <a:spcPts val="600"/>
              </a:spcAft>
            </a:pPr>
            <a:r>
              <a:rPr lang="fr-FR" sz="750" b="0" dirty="0">
                <a:latin typeface="Tahoma" panose="020B0604030504040204" pitchFamily="34" charset="0"/>
                <a:ea typeface="Tahoma" panose="020B0604030504040204" pitchFamily="34" charset="0"/>
                <a:cs typeface="Tahoma" panose="020B0604030504040204" pitchFamily="34" charset="0"/>
              </a:rPr>
              <a:t>Exclut les </a:t>
            </a:r>
            <a:r>
              <a:rPr lang="fr-FR" sz="750" b="0" i="1" dirty="0">
                <a:latin typeface="Tahoma" panose="020B0604030504040204" pitchFamily="34" charset="0"/>
                <a:ea typeface="Tahoma" panose="020B0604030504040204" pitchFamily="34" charset="0"/>
                <a:cs typeface="Tahoma" panose="020B0604030504040204" pitchFamily="34" charset="0"/>
              </a:rPr>
              <a:t>Ne sait pas </a:t>
            </a:r>
            <a:r>
              <a:rPr lang="fr-FR" sz="750" b="0" dirty="0">
                <a:latin typeface="Tahoma" panose="020B0604030504040204" pitchFamily="34" charset="0"/>
                <a:ea typeface="Tahoma" panose="020B0604030504040204" pitchFamily="34" charset="0"/>
                <a:cs typeface="Tahoma" panose="020B0604030504040204" pitchFamily="34" charset="0"/>
              </a:rPr>
              <a:t>et les </a:t>
            </a:r>
            <a:r>
              <a:rPr lang="fr-FR" sz="750" b="0" i="1" dirty="0">
                <a:latin typeface="Tahoma" panose="020B0604030504040204" pitchFamily="34" charset="0"/>
                <a:ea typeface="Tahoma" panose="020B0604030504040204" pitchFamily="34" charset="0"/>
                <a:cs typeface="Tahoma" panose="020B0604030504040204" pitchFamily="34" charset="0"/>
              </a:rPr>
              <a:t>Non applicable</a:t>
            </a:r>
            <a:r>
              <a:rPr lang="fr-FR" sz="750" b="0" dirty="0">
                <a:latin typeface="Tahoma" panose="020B0604030504040204" pitchFamily="34" charset="0"/>
                <a:ea typeface="Tahoma" panose="020B0604030504040204" pitchFamily="34" charset="0"/>
                <a:cs typeface="Tahoma" panose="020B0604030504040204" pitchFamily="34" charset="0"/>
              </a:rPr>
              <a:t>.</a:t>
            </a:r>
          </a:p>
        </p:txBody>
      </p:sp>
      <p:sp>
        <p:nvSpPr>
          <p:cNvPr id="17" name="ZoneTexte 16"/>
          <p:cNvSpPr txBox="1">
            <a:spLocks noChangeArrowheads="1"/>
          </p:cNvSpPr>
          <p:nvPr/>
        </p:nvSpPr>
        <p:spPr bwMode="auto">
          <a:xfrm>
            <a:off x="7708594" y="946632"/>
            <a:ext cx="1136204" cy="4427366"/>
          </a:xfrm>
          <a:prstGeom prst="rect">
            <a:avLst/>
          </a:prstGeom>
          <a:noFill/>
          <a:ln w="19050">
            <a:noFill/>
            <a:prstDash val="sysDot"/>
            <a:miter lim="800000"/>
            <a:headEnd/>
            <a:tailEnd/>
          </a:ln>
        </p:spPr>
        <p:txBody>
          <a:bodyPr wrap="square">
            <a:spAutoFit/>
          </a:bodyPr>
          <a:lstStyle/>
          <a:p>
            <a:pPr algn="ctr">
              <a:lnSpc>
                <a:spcPct val="120000"/>
              </a:lnSpc>
              <a:spcAft>
                <a:spcPts val="600"/>
              </a:spcAft>
            </a:pPr>
            <a:r>
              <a:rPr lang="fr-CA" sz="900" b="0" dirty="0">
                <a:latin typeface="Tahoma" panose="020B0604030504040204" pitchFamily="34" charset="0"/>
                <a:ea typeface="Tahoma" panose="020B0604030504040204" pitchFamily="34" charset="0"/>
                <a:cs typeface="Tahoma" panose="020B0604030504040204" pitchFamily="34" charset="0"/>
              </a:rPr>
              <a:t>% de NSP et de Non applicable</a:t>
            </a:r>
          </a:p>
          <a:p>
            <a:pPr algn="ctr">
              <a:lnSpc>
                <a:spcPct val="120000"/>
              </a:lnSpc>
              <a:spcAft>
                <a:spcPts val="100"/>
              </a:spcAft>
            </a:pPr>
            <a:r>
              <a:rPr lang="fr-CA" sz="900" b="0" dirty="0">
                <a:latin typeface="Tahoma" panose="020B0604030504040204" pitchFamily="34" charset="0"/>
                <a:ea typeface="Tahoma" panose="020B0604030504040204" pitchFamily="34" charset="0"/>
                <a:cs typeface="Tahoma" panose="020B0604030504040204" pitchFamily="34" charset="0"/>
              </a:rPr>
              <a:t>19 %</a:t>
            </a: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r>
              <a:rPr lang="fr-CA" sz="900" b="0" dirty="0">
                <a:latin typeface="Tahoma" panose="020B0604030504040204" pitchFamily="34" charset="0"/>
                <a:ea typeface="Tahoma" panose="020B0604030504040204" pitchFamily="34" charset="0"/>
                <a:cs typeface="Tahoma" panose="020B0604030504040204" pitchFamily="34" charset="0"/>
              </a:rPr>
              <a:t>13 %</a:t>
            </a: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r>
              <a:rPr lang="fr-CA" sz="900" b="0" dirty="0">
                <a:latin typeface="Tahoma" panose="020B0604030504040204" pitchFamily="34" charset="0"/>
                <a:ea typeface="Tahoma" panose="020B0604030504040204" pitchFamily="34" charset="0"/>
                <a:cs typeface="Tahoma" panose="020B0604030504040204" pitchFamily="34" charset="0"/>
              </a:rPr>
              <a:t>9 %</a:t>
            </a: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r>
              <a:rPr lang="fr-CA" sz="900" b="0" dirty="0">
                <a:latin typeface="Tahoma" panose="020B0604030504040204" pitchFamily="34" charset="0"/>
                <a:ea typeface="Tahoma" panose="020B0604030504040204" pitchFamily="34" charset="0"/>
                <a:cs typeface="Tahoma" panose="020B0604030504040204" pitchFamily="34" charset="0"/>
              </a:rPr>
              <a:t>23 %</a:t>
            </a: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r>
              <a:rPr lang="fr-CA" sz="900" b="0" dirty="0">
                <a:latin typeface="Tahoma" panose="020B0604030504040204" pitchFamily="34" charset="0"/>
                <a:ea typeface="Tahoma" panose="020B0604030504040204" pitchFamily="34" charset="0"/>
                <a:cs typeface="Tahoma" panose="020B0604030504040204" pitchFamily="34" charset="0"/>
              </a:rPr>
              <a:t>35 %</a:t>
            </a: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r>
              <a:rPr lang="fr-CA" sz="900" b="0" dirty="0">
                <a:latin typeface="Tahoma" panose="020B0604030504040204" pitchFamily="34" charset="0"/>
                <a:ea typeface="Tahoma" panose="020B0604030504040204" pitchFamily="34" charset="0"/>
                <a:cs typeface="Tahoma" panose="020B0604030504040204" pitchFamily="34" charset="0"/>
              </a:rPr>
              <a:t>24 %</a:t>
            </a: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r>
              <a:rPr lang="fr-CA" sz="900" b="0" dirty="0">
                <a:latin typeface="Tahoma" panose="020B0604030504040204" pitchFamily="34" charset="0"/>
                <a:ea typeface="Tahoma" panose="020B0604030504040204" pitchFamily="34" charset="0"/>
                <a:cs typeface="Tahoma" panose="020B0604030504040204" pitchFamily="34" charset="0"/>
              </a:rPr>
              <a:t>14 %</a:t>
            </a: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pPr>
            <a:r>
              <a:rPr lang="fr-CA" sz="900" b="0" dirty="0">
                <a:latin typeface="Tahoma" panose="020B0604030504040204" pitchFamily="34" charset="0"/>
                <a:ea typeface="Tahoma" panose="020B0604030504040204" pitchFamily="34" charset="0"/>
                <a:cs typeface="Tahoma" panose="020B0604030504040204" pitchFamily="34" charset="0"/>
              </a:rPr>
              <a:t>31 %</a:t>
            </a: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11"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5. 	Enjeux et défis en matière de main-d’œuvre</a:t>
            </a:r>
          </a:p>
        </p:txBody>
      </p:sp>
      <p:sp>
        <p:nvSpPr>
          <p:cNvPr id="13" name="Rectangle 1"/>
          <p:cNvSpPr>
            <a:spLocks noChangeArrowheads="1"/>
          </p:cNvSpPr>
          <p:nvPr/>
        </p:nvSpPr>
        <p:spPr bwMode="auto">
          <a:xfrm>
            <a:off x="489094" y="866307"/>
            <a:ext cx="428492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a:t>
            </a:r>
            <a:r>
              <a:rPr kumimoji="0" lang="fr-CA"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4</a:t>
            </a:r>
            <a:r>
              <a:rPr lang="fr-CA" altLang="fr-FR" sz="900" dirty="0">
                <a:latin typeface="Tahoma" pitchFamily="34" charset="0"/>
                <a:ea typeface="Times New Roman" pitchFamily="18" charset="0"/>
                <a:cs typeface="Tahoma" pitchFamily="34" charset="0"/>
              </a:rPr>
              <a:t> – Importance de certains enjeux de main-d'œuvre</a:t>
            </a:r>
            <a:r>
              <a:rPr lang="fr-CA" altLang="fr-FR" sz="900" b="0" dirty="0">
                <a:latin typeface="Tahoma" pitchFamily="34" charset="0"/>
                <a:ea typeface="Times New Roman" pitchFamily="18" charset="0"/>
                <a:cs typeface="Tahoma" pitchFamily="34" charset="0"/>
              </a:rPr>
              <a:t> (n=198)</a:t>
            </a:r>
            <a:endParaRPr kumimoji="0" lang="fr-CA" altLang="fr-FR" sz="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988951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19</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5499798" y="1276327"/>
            <a:ext cx="3355633" cy="3231654"/>
          </a:xfrm>
          <a:prstGeom prst="rect">
            <a:avLst/>
          </a:prstGeom>
        </p:spPr>
        <p:txBody>
          <a:bodyPr wrap="square">
            <a:spAutoFit/>
          </a:bodyPr>
          <a:lstStyle/>
          <a:p>
            <a:pPr marL="171450" indent="-171450">
              <a:spcAft>
                <a:spcPts val="600"/>
              </a:spcAft>
              <a:buFont typeface="Wingdings" panose="05000000000000000000" pitchFamily="2" charset="2"/>
              <a:buChar char="§"/>
            </a:pPr>
            <a:r>
              <a:rPr lang="fr-FR" sz="1050" b="0" dirty="0">
                <a:latin typeface="Tahoma" panose="020B0604030504040204" pitchFamily="34" charset="0"/>
                <a:ea typeface="Tahoma" panose="020B0604030504040204" pitchFamily="34" charset="0"/>
                <a:cs typeface="Tahoma" panose="020B0604030504040204" pitchFamily="34" charset="0"/>
              </a:rPr>
              <a:t>Les trois enjeux les plus importants pour les entreprises de la région sont la rétention (84 %) et le recrutement (81 %) de la main-d’œuvre qualifiée, ainsi que l’intégration des employés de 35 ans et moins (83 %) (tableau 12). </a:t>
            </a:r>
          </a:p>
          <a:p>
            <a:pPr marL="171450" indent="-171450">
              <a:spcAft>
                <a:spcPts val="600"/>
              </a:spcAft>
              <a:buFont typeface="Wingdings" panose="05000000000000000000" pitchFamily="2" charset="2"/>
              <a:buChar char="§"/>
            </a:pPr>
            <a:r>
              <a:rPr lang="fr-FR" sz="1050" b="0" dirty="0">
                <a:latin typeface="Tahoma" panose="020B0604030504040204" pitchFamily="34" charset="0"/>
                <a:ea typeface="Tahoma" panose="020B0604030504040204" pitchFamily="34" charset="0"/>
                <a:cs typeface="Tahoma" panose="020B0604030504040204" pitchFamily="34" charset="0"/>
              </a:rPr>
              <a:t>Viennent ensuite les préoccupations à l’égard de la relève de direction de l’entreprise (74 %) ainsi que du recrutement d’employés saisonniers (71 %). </a:t>
            </a:r>
          </a:p>
          <a:p>
            <a:pPr marL="171450" indent="-171450">
              <a:spcAft>
                <a:spcPts val="600"/>
              </a:spcAft>
              <a:buFont typeface="Wingdings" panose="05000000000000000000" pitchFamily="2" charset="2"/>
              <a:buChar char="§"/>
            </a:pPr>
            <a:r>
              <a:rPr lang="fr-FR" sz="1050" b="0" dirty="0">
                <a:latin typeface="Tahoma" panose="020B0604030504040204" pitchFamily="34" charset="0"/>
                <a:ea typeface="Tahoma" panose="020B0604030504040204" pitchFamily="34" charset="0"/>
                <a:cs typeface="Tahoma" panose="020B0604030504040204" pitchFamily="34" charset="0"/>
              </a:rPr>
              <a:t>Les enjeux de l’intégration des employés issus des communautés culturelles ou ayant trait aux employés peu ou non qualifiées préoccupent moins les entreprises interrogées. </a:t>
            </a:r>
          </a:p>
          <a:p>
            <a:pPr marL="171450" indent="-171450">
              <a:spcAft>
                <a:spcPts val="600"/>
              </a:spcAft>
              <a:buFont typeface="Wingdings" panose="05000000000000000000" pitchFamily="2" charset="2"/>
              <a:buChar char="§"/>
            </a:pPr>
            <a:r>
              <a:rPr lang="fr-FR" sz="1050" b="0" dirty="0">
                <a:latin typeface="Tahoma" panose="020B0604030504040204" pitchFamily="34" charset="0"/>
                <a:ea typeface="Tahoma" panose="020B0604030504040204" pitchFamily="34" charset="0"/>
                <a:cs typeface="Tahoma" panose="020B0604030504040204" pitchFamily="34" charset="0"/>
              </a:rPr>
              <a:t>De l’avis des entreprises, le recrutement de main-d’œuvre saisonnière est difficile dû au manque général de main-d’œuvre et de par la nature même de ce type d’emplois, c’est-à-dire de courte durée, instables, offrant peu d’heures et un salaire moins intéressant (tableau 13). </a:t>
            </a:r>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11"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5. 	Enjeux et défis en matière de main-d’œuvre</a:t>
            </a:r>
          </a:p>
        </p:txBody>
      </p:sp>
      <p:graphicFrame>
        <p:nvGraphicFramePr>
          <p:cNvPr id="12" name="Tableau 11"/>
          <p:cNvGraphicFramePr>
            <a:graphicFrameLocks noGrp="1"/>
          </p:cNvGraphicFramePr>
          <p:nvPr>
            <p:extLst>
              <p:ext uri="{D42A27DB-BD31-4B8C-83A1-F6EECF244321}">
                <p14:modId xmlns:p14="http://schemas.microsoft.com/office/powerpoint/2010/main" val="2615127481"/>
              </p:ext>
            </p:extLst>
          </p:nvPr>
        </p:nvGraphicFramePr>
        <p:xfrm>
          <a:off x="483791" y="1182338"/>
          <a:ext cx="4993817" cy="3530570"/>
        </p:xfrm>
        <a:graphic>
          <a:graphicData uri="http://schemas.openxmlformats.org/drawingml/2006/table">
            <a:tbl>
              <a:tblPr firstRow="1" firstCol="1" lastRow="1" lastCol="1" bandRow="1" bandCol="1">
                <a:tableStyleId>{5C22544A-7EE6-4342-B048-85BDC9FD1C3A}</a:tableStyleId>
              </a:tblPr>
              <a:tblGrid>
                <a:gridCol w="1780954">
                  <a:extLst>
                    <a:ext uri="{9D8B030D-6E8A-4147-A177-3AD203B41FA5}">
                      <a16:colId xmlns:a16="http://schemas.microsoft.com/office/drawing/2014/main" val="20000"/>
                    </a:ext>
                  </a:extLst>
                </a:gridCol>
                <a:gridCol w="877542">
                  <a:extLst>
                    <a:ext uri="{9D8B030D-6E8A-4147-A177-3AD203B41FA5}">
                      <a16:colId xmlns:a16="http://schemas.microsoft.com/office/drawing/2014/main" val="20001"/>
                    </a:ext>
                  </a:extLst>
                </a:gridCol>
                <a:gridCol w="1693482">
                  <a:extLst>
                    <a:ext uri="{9D8B030D-6E8A-4147-A177-3AD203B41FA5}">
                      <a16:colId xmlns:a16="http://schemas.microsoft.com/office/drawing/2014/main" val="20002"/>
                    </a:ext>
                  </a:extLst>
                </a:gridCol>
                <a:gridCol w="641839">
                  <a:extLst>
                    <a:ext uri="{9D8B030D-6E8A-4147-A177-3AD203B41FA5}">
                      <a16:colId xmlns:a16="http://schemas.microsoft.com/office/drawing/2014/main" val="20003"/>
                    </a:ext>
                  </a:extLst>
                </a:gridCol>
              </a:tblGrid>
              <a:tr h="328709">
                <a:tc>
                  <a:txBody>
                    <a:bodyPr/>
                    <a:lstStyle/>
                    <a:p>
                      <a:pPr marL="85725" indent="0">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Enjeux</a:t>
                      </a:r>
                      <a:r>
                        <a:rPr lang="fr-CA" sz="850" b="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marR="0" indent="0" algn="ctr" defTabSz="914400" rtl="0" eaLnBrk="1" fontAlgn="auto" latinLnBrk="0" hangingPunct="1">
                        <a:lnSpc>
                          <a:spcPts val="1100"/>
                        </a:lnSpc>
                        <a:spcBef>
                          <a:spcPts val="200"/>
                        </a:spcBef>
                        <a:spcAft>
                          <a:spcPts val="200"/>
                        </a:spcAft>
                        <a:buClrTx/>
                        <a:buSzTx/>
                        <a:buFontTx/>
                        <a:buNone/>
                        <a:tabLst/>
                        <a:defRPr/>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très et assez important</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gridSpan="2">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Principaux écarts statistiquement significatifs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hMerge="1">
                  <a:txBody>
                    <a:bodyPr/>
                    <a:lstStyle/>
                    <a:p>
                      <a:endParaRPr lang="fr-CA"/>
                    </a:p>
                  </a:txBody>
                  <a:tcPr/>
                </a:tc>
                <a:extLst>
                  <a:ext uri="{0D108BD9-81ED-4DB2-BD59-A6C34878D82A}">
                    <a16:rowId xmlns:a16="http://schemas.microsoft.com/office/drawing/2014/main" val="10000"/>
                  </a:ext>
                </a:extLst>
              </a:tr>
              <a:tr h="334055">
                <a:tc>
                  <a:txBody>
                    <a:bodyPr/>
                    <a:lstStyle/>
                    <a:p>
                      <a:pPr marL="61913" indent="0" algn="l" fontAlgn="ctr"/>
                      <a:r>
                        <a:rPr lang="fr-CA"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Rétention de main-d’œuvre qualifiée (n=160)</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fontAlgn="b"/>
                      <a:r>
                        <a:rPr lang="fr-CA"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84 %</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fr-CA" altLang="fr-FR" sz="850" b="0" dirty="0">
                          <a:latin typeface="Tahoma" pitchFamily="34" charset="0"/>
                          <a:cs typeface="Arial" pitchFamily="34" charset="0"/>
                        </a:rPr>
                        <a:t>Petites entreprises</a:t>
                      </a:r>
                    </a:p>
                    <a:p>
                      <a:pPr marL="85725" indent="-85725" eaLnBrk="0" hangingPunct="0">
                        <a:lnSpc>
                          <a:spcPts val="1100"/>
                        </a:lnSpc>
                        <a:spcBef>
                          <a:spcPts val="0"/>
                        </a:spcBef>
                        <a:buFont typeface="Wingdings" panose="05000000000000000000" pitchFamily="2" charset="2"/>
                        <a:buChar char="§"/>
                        <a:tabLst>
                          <a:tab pos="1435100" algn="l"/>
                        </a:tabLst>
                        <a:defRPr/>
                      </a:pPr>
                      <a:r>
                        <a:rPr lang="fr-FR" sz="850" b="0" dirty="0">
                          <a:latin typeface="Tahoma" pitchFamily="34" charset="0"/>
                          <a:cs typeface="Arial" pitchFamily="34" charset="0"/>
                        </a:rPr>
                        <a:t>50 %+</a:t>
                      </a:r>
                      <a:r>
                        <a:rPr lang="fr-CA" sz="850" b="0" dirty="0">
                          <a:latin typeface="Tahoma" pitchFamily="34" charset="0"/>
                          <a:cs typeface="Arial" pitchFamily="34" charset="0"/>
                        </a:rPr>
                        <a:t> </a:t>
                      </a:r>
                      <a:r>
                        <a:rPr lang="fr-CA" sz="850" b="0" dirty="0" err="1">
                          <a:latin typeface="Tahoma" pitchFamily="34" charset="0"/>
                          <a:cs typeface="Arial" pitchFamily="34" charset="0"/>
                        </a:rPr>
                        <a:t>empl</a:t>
                      </a:r>
                      <a:r>
                        <a:rPr lang="fr-CA" sz="850" b="0" dirty="0">
                          <a:latin typeface="Tahoma" pitchFamily="34" charset="0"/>
                          <a:cs typeface="Arial" pitchFamily="34" charset="0"/>
                        </a:rPr>
                        <a:t>. peu/non </a:t>
                      </a:r>
                      <a:r>
                        <a:rPr lang="fr-CA" sz="850" b="0" dirty="0" err="1">
                          <a:latin typeface="Tahoma" pitchFamily="34" charset="0"/>
                          <a:cs typeface="Arial" pitchFamily="34" charset="0"/>
                        </a:rPr>
                        <a:t>qual</a:t>
                      </a:r>
                      <a:r>
                        <a:rPr lang="fr-CA" sz="850" b="0" dirty="0">
                          <a:latin typeface="Tahoma" pitchFamily="34" charset="0"/>
                          <a:cs typeface="Arial" pitchFamily="34" charset="0"/>
                        </a:rPr>
                        <a:t>.</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74 % -</a:t>
                      </a:r>
                    </a:p>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76 %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3917">
                <a:tc>
                  <a:txBody>
                    <a:bodyPr/>
                    <a:lstStyle/>
                    <a:p>
                      <a:pPr marL="61913" indent="0" algn="l" defTabSz="914400" rtl="0" eaLnBrk="1" fontAlgn="ctr" latinLnBrk="0" hangingPunct="1"/>
                      <a:r>
                        <a:rPr lang="fr-CA" sz="800" b="0" i="0" u="none" strike="noStrike"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Intégration des employés de la jeune génération (les milléniaux, moins de 35 ans) (n=173)</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fontAlgn="b"/>
                      <a:r>
                        <a:rPr lang="fr-CA"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83 %</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fr-CA" altLang="fr-FR" sz="850" b="0" dirty="0">
                          <a:latin typeface="Tahoma" pitchFamily="34" charset="0"/>
                          <a:cs typeface="Arial" pitchFamily="34" charset="0"/>
                        </a:rPr>
                        <a:t>Grandes entreprises</a:t>
                      </a: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94 %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64551">
                <a:tc>
                  <a:txBody>
                    <a:bodyPr/>
                    <a:lstStyle/>
                    <a:p>
                      <a:pPr marL="61913" indent="0" algn="l" defTabSz="914400" rtl="0" eaLnBrk="1" fontAlgn="ctr" latinLnBrk="0" hangingPunct="1"/>
                      <a:r>
                        <a:rPr lang="fr-CA" sz="800" b="0" i="0" u="none" strike="noStrike"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Recrutement de main-d’œuvre qualifiée (n=180)</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fontAlgn="b"/>
                      <a:r>
                        <a:rPr lang="fr-CA"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81 %</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fr-CA" sz="850" b="0" dirty="0">
                          <a:solidFill>
                            <a:schemeClr val="tx1"/>
                          </a:solidFill>
                          <a:latin typeface="Tahoma" pitchFamily="34" charset="0"/>
                          <a:cs typeface="Arial" pitchFamily="34" charset="0"/>
                        </a:rPr>
                        <a:t>0 % </a:t>
                      </a:r>
                      <a:r>
                        <a:rPr lang="fr-CA" sz="850" b="0" dirty="0" err="1">
                          <a:solidFill>
                            <a:schemeClr val="tx1"/>
                          </a:solidFill>
                          <a:latin typeface="Tahoma" pitchFamily="34" charset="0"/>
                          <a:cs typeface="Arial" pitchFamily="34" charset="0"/>
                        </a:rPr>
                        <a:t>empl</a:t>
                      </a:r>
                      <a:r>
                        <a:rPr lang="fr-CA" sz="850" b="0" dirty="0">
                          <a:solidFill>
                            <a:schemeClr val="tx1"/>
                          </a:solidFill>
                          <a:latin typeface="Tahoma" pitchFamily="34" charset="0"/>
                          <a:cs typeface="Arial" pitchFamily="34" charset="0"/>
                        </a:rPr>
                        <a:t>. peu/non </a:t>
                      </a:r>
                      <a:r>
                        <a:rPr lang="fr-CA" sz="850" b="0" dirty="0" err="1">
                          <a:solidFill>
                            <a:schemeClr val="tx1"/>
                          </a:solidFill>
                          <a:latin typeface="Tahoma" pitchFamily="34" charset="0"/>
                          <a:cs typeface="Arial" pitchFamily="34" charset="0"/>
                        </a:rPr>
                        <a:t>qual</a:t>
                      </a:r>
                      <a:r>
                        <a:rPr lang="fr-CA" sz="850" b="0" dirty="0">
                          <a:solidFill>
                            <a:schemeClr val="tx1"/>
                          </a:solidFill>
                          <a:latin typeface="Tahoma" pitchFamily="34" charset="0"/>
                          <a:cs typeface="Arial" pitchFamily="34" charset="0"/>
                        </a:rPr>
                        <a:t>.</a:t>
                      </a:r>
                    </a:p>
                    <a:p>
                      <a:pPr marL="85725" indent="-85725" eaLnBrk="0" hangingPunct="0">
                        <a:lnSpc>
                          <a:spcPts val="1100"/>
                        </a:lnSpc>
                        <a:spcBef>
                          <a:spcPts val="0"/>
                        </a:spcBef>
                        <a:buFont typeface="Wingdings" panose="05000000000000000000" pitchFamily="2" charset="2"/>
                        <a:buChar char="§"/>
                        <a:tabLst>
                          <a:tab pos="1435100" algn="l"/>
                        </a:tabLst>
                        <a:defRPr/>
                      </a:pPr>
                      <a:r>
                        <a:rPr lang="fr-FR" sz="850" b="0" dirty="0">
                          <a:solidFill>
                            <a:schemeClr val="tx1"/>
                          </a:solidFill>
                          <a:latin typeface="Tahoma" pitchFamily="34" charset="0"/>
                          <a:cs typeface="Arial" pitchFamily="34" charset="0"/>
                        </a:rPr>
                        <a:t>1-49 % </a:t>
                      </a:r>
                      <a:r>
                        <a:rPr lang="fr-CA" sz="850" b="0" dirty="0" err="1">
                          <a:solidFill>
                            <a:schemeClr val="tx1"/>
                          </a:solidFill>
                          <a:latin typeface="Tahoma" pitchFamily="34" charset="0"/>
                          <a:cs typeface="Arial" pitchFamily="34" charset="0"/>
                        </a:rPr>
                        <a:t>empl</a:t>
                      </a:r>
                      <a:r>
                        <a:rPr lang="fr-CA" sz="850" b="0" dirty="0">
                          <a:solidFill>
                            <a:schemeClr val="tx1"/>
                          </a:solidFill>
                          <a:latin typeface="Tahoma" pitchFamily="34" charset="0"/>
                          <a:cs typeface="Arial" pitchFamily="34" charset="0"/>
                        </a:rPr>
                        <a:t>. peu/non </a:t>
                      </a:r>
                      <a:r>
                        <a:rPr lang="fr-CA" sz="850" b="0" dirty="0" err="1">
                          <a:solidFill>
                            <a:schemeClr val="tx1"/>
                          </a:solidFill>
                          <a:latin typeface="Tahoma" pitchFamily="34" charset="0"/>
                          <a:cs typeface="Arial" pitchFamily="34" charset="0"/>
                        </a:rPr>
                        <a:t>qual</a:t>
                      </a:r>
                      <a:r>
                        <a:rPr lang="fr-CA" sz="850" b="0" dirty="0">
                          <a:solidFill>
                            <a:schemeClr val="tx1"/>
                          </a:solidFill>
                          <a:latin typeface="Tahoma" pitchFamily="34" charset="0"/>
                          <a:cs typeface="Arial" pitchFamily="34" charset="0"/>
                        </a:rPr>
                        <a:t>.</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93 %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96 %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51693">
                <a:tc>
                  <a:txBody>
                    <a:bodyPr/>
                    <a:lstStyle/>
                    <a:p>
                      <a:pPr marL="61913" indent="0" algn="l" defTabSz="914400" rtl="0" eaLnBrk="1" fontAlgn="ctr" latinLnBrk="0" hangingPunct="1"/>
                      <a:r>
                        <a:rPr lang="fr-CA" sz="800" b="0" i="0" u="none" strike="noStrike"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Relève pour les postes de direction/gestion (n=152)</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fontAlgn="b"/>
                      <a:r>
                        <a:rPr lang="fr-CA"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74 %</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fr-CA" altLang="fr-FR" sz="850" b="0" dirty="0">
                          <a:latin typeface="Tahoma" pitchFamily="34" charset="0"/>
                          <a:cs typeface="Arial" pitchFamily="34" charset="0"/>
                        </a:rPr>
                        <a:t>Petites entreprises</a:t>
                      </a:r>
                    </a:p>
                    <a:p>
                      <a:pPr marL="85725" marR="0" lvl="0" indent="-85725" algn="l" defTabSz="914400" rtl="0" eaLnBrk="1" fontAlgn="auto" latinLnBrk="0" hangingPunct="1">
                        <a:lnSpc>
                          <a:spcPts val="1100"/>
                        </a:lnSpc>
                        <a:spcBef>
                          <a:spcPts val="0"/>
                        </a:spcBef>
                        <a:spcAft>
                          <a:spcPts val="0"/>
                        </a:spcAft>
                        <a:buClrTx/>
                        <a:buSzTx/>
                        <a:buFont typeface="Wingdings"/>
                        <a:buChar char=""/>
                        <a:tabLst/>
                        <a:defRPr/>
                      </a:pPr>
                      <a:r>
                        <a:rPr lang="fr-FR" sz="850" b="0" dirty="0">
                          <a:latin typeface="Tahoma" pitchFamily="34" charset="0"/>
                          <a:cs typeface="Arial" pitchFamily="34" charset="0"/>
                        </a:rPr>
                        <a:t>50 %+</a:t>
                      </a:r>
                      <a:r>
                        <a:rPr lang="fr-CA" sz="850" b="0" dirty="0">
                          <a:latin typeface="Tahoma" pitchFamily="34" charset="0"/>
                          <a:cs typeface="Arial" pitchFamily="34" charset="0"/>
                        </a:rPr>
                        <a:t> </a:t>
                      </a:r>
                      <a:r>
                        <a:rPr lang="fr-CA" sz="850" b="0" dirty="0" err="1">
                          <a:latin typeface="Tahoma" pitchFamily="34" charset="0"/>
                          <a:cs typeface="Arial" pitchFamily="34" charset="0"/>
                        </a:rPr>
                        <a:t>empl</a:t>
                      </a:r>
                      <a:r>
                        <a:rPr lang="fr-CA" sz="850" b="0" dirty="0">
                          <a:latin typeface="Tahoma" pitchFamily="34" charset="0"/>
                          <a:cs typeface="Arial" pitchFamily="34" charset="0"/>
                        </a:rPr>
                        <a:t>. peu/non </a:t>
                      </a:r>
                      <a:r>
                        <a:rPr lang="fr-CA" sz="850" b="0" dirty="0" err="1">
                          <a:latin typeface="Tahoma" pitchFamily="34" charset="0"/>
                          <a:cs typeface="Arial" pitchFamily="34" charset="0"/>
                        </a:rPr>
                        <a:t>qual</a:t>
                      </a:r>
                      <a:r>
                        <a:rPr lang="fr-CA" sz="850" b="0" dirty="0">
                          <a:latin typeface="Tahoma" pitchFamily="34" charset="0"/>
                          <a:cs typeface="Arial" pitchFamily="34" charset="0"/>
                        </a:rPr>
                        <a:t>.</a:t>
                      </a:r>
                      <a:endParaRPr lang="fr-CA" sz="85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marL="85725" lvl="0" indent="-85725" algn="l">
                        <a:lnSpc>
                          <a:spcPts val="1100"/>
                        </a:lnSpc>
                        <a:spcBef>
                          <a:spcPts val="0"/>
                        </a:spcBef>
                        <a:spcAft>
                          <a:spcPts val="0"/>
                        </a:spcAft>
                        <a:buFont typeface="Wingdings"/>
                        <a:buChar char=""/>
                      </a:pPr>
                      <a:endParaRPr lang="fr-CA" sz="85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61 % -</a:t>
                      </a:r>
                    </a:p>
                    <a:p>
                      <a:pPr marL="0" marR="0" indent="0" algn="ctr" defTabSz="914400" rtl="0" eaLnBrk="1" fontAlgn="auto" latinLnBrk="0" hangingPunct="1">
                        <a:lnSpc>
                          <a:spcPts val="1100"/>
                        </a:lnSpc>
                        <a:spcBef>
                          <a:spcPts val="0"/>
                        </a:spcBef>
                        <a:spcAft>
                          <a:spcPts val="0"/>
                        </a:spcAft>
                        <a:buClrTx/>
                        <a:buSzTx/>
                        <a:buFontTx/>
                        <a:buNone/>
                        <a:tabLst/>
                        <a:defRPr/>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64 %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0430">
                <a:tc>
                  <a:txBody>
                    <a:bodyPr/>
                    <a:lstStyle/>
                    <a:p>
                      <a:pPr marL="61913" indent="0" algn="l" defTabSz="914400" rtl="0" eaLnBrk="1" fontAlgn="ctr" latinLnBrk="0" hangingPunct="1"/>
                      <a:r>
                        <a:rPr lang="fr-CA" sz="800" b="0" i="0" u="none" strike="noStrike"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Recrutement de main-d’œuvre saisonnière (n=128)</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fontAlgn="b"/>
                      <a:r>
                        <a:rPr lang="fr-CA"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71 %</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endParaRPr lang="fr-CA" sz="85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endParaRPr lang="fr-CA" sz="850" b="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0430">
                <a:tc>
                  <a:txBody>
                    <a:bodyPr/>
                    <a:lstStyle/>
                    <a:p>
                      <a:pPr marL="61913" indent="0" algn="l" defTabSz="914400" rtl="0" eaLnBrk="1" fontAlgn="ctr" latinLnBrk="0" hangingPunct="1"/>
                      <a:r>
                        <a:rPr lang="fr-CA" sz="800" b="0" i="0" u="none" strike="noStrike"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Rétention de main-d’œuvre peu ou non qualifiée (n=151)</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fontAlgn="b"/>
                      <a:r>
                        <a:rPr lang="fr-CA"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61 %</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fr-CA" altLang="fr-FR" sz="850" b="0" dirty="0">
                          <a:latin typeface="Tahoma" pitchFamily="34" charset="0"/>
                          <a:cs typeface="Arial" pitchFamily="34" charset="0"/>
                        </a:rPr>
                        <a:t>Commerce/</a:t>
                      </a:r>
                      <a:r>
                        <a:rPr lang="fr-CA" altLang="fr-FR" sz="850" b="0" dirty="0" err="1">
                          <a:latin typeface="Tahoma" pitchFamily="34" charset="0"/>
                          <a:cs typeface="Arial" pitchFamily="34" charset="0"/>
                        </a:rPr>
                        <a:t>héber</a:t>
                      </a:r>
                      <a:r>
                        <a:rPr lang="fr-CA" altLang="fr-FR" sz="850" b="0" dirty="0">
                          <a:latin typeface="Tahoma" pitchFamily="34" charset="0"/>
                          <a:cs typeface="Arial" pitchFamily="34" charset="0"/>
                        </a:rPr>
                        <a:t>/</a:t>
                      </a:r>
                      <a:r>
                        <a:rPr lang="fr-CA" altLang="fr-FR" sz="850" b="0" dirty="0" err="1">
                          <a:latin typeface="Tahoma" pitchFamily="34" charset="0"/>
                          <a:cs typeface="Arial" pitchFamily="34" charset="0"/>
                        </a:rPr>
                        <a:t>restaur</a:t>
                      </a:r>
                      <a:endParaRPr lang="fr-CA" altLang="fr-FR" sz="850" b="0" dirty="0">
                        <a:latin typeface="Tahoma" pitchFamily="34" charset="0"/>
                        <a:cs typeface="Arial" pitchFamily="34" charset="0"/>
                      </a:endParaRPr>
                    </a:p>
                    <a:p>
                      <a:pPr marL="85725" lvl="0" indent="-85725" algn="l">
                        <a:lnSpc>
                          <a:spcPts val="1100"/>
                        </a:lnSpc>
                        <a:spcBef>
                          <a:spcPts val="0"/>
                        </a:spcBef>
                        <a:spcAft>
                          <a:spcPts val="0"/>
                        </a:spcAft>
                        <a:buFont typeface="Wingdings"/>
                        <a:buChar char=""/>
                      </a:pPr>
                      <a:r>
                        <a:rPr lang="fr-FR" sz="850" b="0" dirty="0">
                          <a:latin typeface="Tahoma" pitchFamily="34" charset="0"/>
                          <a:cs typeface="Arial" pitchFamily="34" charset="0"/>
                        </a:rPr>
                        <a:t>1-49 % employés 55 ans+</a:t>
                      </a:r>
                    </a:p>
                    <a:p>
                      <a:pPr marL="85725" lvl="0" indent="-85725" algn="l">
                        <a:lnSpc>
                          <a:spcPts val="1100"/>
                        </a:lnSpc>
                        <a:spcBef>
                          <a:spcPts val="0"/>
                        </a:spcBef>
                        <a:spcAft>
                          <a:spcPts val="0"/>
                        </a:spcAft>
                        <a:buFont typeface="Wingdings"/>
                        <a:buChar char=""/>
                      </a:pPr>
                      <a:r>
                        <a:rPr lang="fr-FR" sz="850" b="0" dirty="0">
                          <a:latin typeface="Tahoma" pitchFamily="34" charset="0"/>
                          <a:cs typeface="Arial" pitchFamily="34" charset="0"/>
                        </a:rPr>
                        <a:t>3+ postes à combler</a:t>
                      </a:r>
                      <a:endParaRPr lang="fr-CA" altLang="fr-FR" sz="85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435100" algn="l"/>
                        </a:tabLst>
                        <a:defRPr/>
                      </a:pPr>
                      <a:r>
                        <a:rPr lang="fr-CA" altLang="fr-FR" sz="850" b="0" dirty="0">
                          <a:latin typeface="Tahoma" pitchFamily="34" charset="0"/>
                          <a:cs typeface="Arial" pitchFamily="34" charset="0"/>
                        </a:rPr>
                        <a:t>Petites entreprises</a:t>
                      </a: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71 % +</a:t>
                      </a:r>
                    </a:p>
                    <a:p>
                      <a:pPr marL="0" marR="0" indent="0" algn="ctr" defTabSz="914400" rtl="0" eaLnBrk="1" fontAlgn="auto" latinLnBrk="0" hangingPunct="1">
                        <a:lnSpc>
                          <a:spcPts val="1100"/>
                        </a:lnSpc>
                        <a:spcBef>
                          <a:spcPts val="0"/>
                        </a:spcBef>
                        <a:spcAft>
                          <a:spcPts val="0"/>
                        </a:spcAft>
                        <a:buClrTx/>
                        <a:buSzTx/>
                        <a:buFontTx/>
                        <a:buNone/>
                        <a:tabLst/>
                        <a:defRPr/>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69 % +</a:t>
                      </a:r>
                    </a:p>
                    <a:p>
                      <a:pPr marL="0" marR="0" indent="0" algn="ctr" defTabSz="914400" rtl="0" eaLnBrk="1" fontAlgn="auto" latinLnBrk="0" hangingPunct="1">
                        <a:lnSpc>
                          <a:spcPts val="1100"/>
                        </a:lnSpc>
                        <a:spcBef>
                          <a:spcPts val="0"/>
                        </a:spcBef>
                        <a:spcAft>
                          <a:spcPts val="0"/>
                        </a:spcAft>
                        <a:buClrTx/>
                        <a:buSzTx/>
                        <a:buFontTx/>
                        <a:buNone/>
                        <a:tabLst/>
                        <a:defRPr/>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80 % + </a:t>
                      </a:r>
                    </a:p>
                    <a:p>
                      <a:pPr marL="0" marR="0" indent="0" algn="ctr" defTabSz="914400" rtl="0" eaLnBrk="1" fontAlgn="auto" latinLnBrk="0" hangingPunct="1">
                        <a:lnSpc>
                          <a:spcPts val="1100"/>
                        </a:lnSpc>
                        <a:spcBef>
                          <a:spcPts val="0"/>
                        </a:spcBef>
                        <a:spcAft>
                          <a:spcPts val="0"/>
                        </a:spcAft>
                        <a:buClrTx/>
                        <a:buSzTx/>
                        <a:buFontTx/>
                        <a:buNone/>
                        <a:tabLst/>
                        <a:defRPr/>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39 % -</a:t>
                      </a:r>
                      <a:endParaRPr lang="fr-CA" sz="850" b="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0430">
                <a:tc>
                  <a:txBody>
                    <a:bodyPr/>
                    <a:lstStyle/>
                    <a:p>
                      <a:pPr marL="61913" indent="0" algn="l" defTabSz="914400" rtl="0" eaLnBrk="1" fontAlgn="ctr" latinLnBrk="0" hangingPunct="1"/>
                      <a:r>
                        <a:rPr lang="fr-CA" sz="800" b="0" i="0" u="none" strike="noStrike"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Recrutement de main-d’œuvre peu ou non qualifiée (n=170)</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fontAlgn="b"/>
                      <a:r>
                        <a:rPr lang="fr-CA"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55 %</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fr-CA" sz="850" b="0" dirty="0">
                          <a:latin typeface="Tahoma" pitchFamily="34" charset="0"/>
                          <a:cs typeface="Arial" pitchFamily="34" charset="0"/>
                        </a:rPr>
                        <a:t>0 % </a:t>
                      </a:r>
                      <a:r>
                        <a:rPr lang="fr-CA" sz="850" b="0" dirty="0" err="1">
                          <a:latin typeface="Tahoma" pitchFamily="34" charset="0"/>
                          <a:cs typeface="Arial" pitchFamily="34" charset="0"/>
                        </a:rPr>
                        <a:t>empl</a:t>
                      </a:r>
                      <a:r>
                        <a:rPr lang="fr-CA" sz="850" b="0" dirty="0">
                          <a:latin typeface="Tahoma" pitchFamily="34" charset="0"/>
                          <a:cs typeface="Arial" pitchFamily="34" charset="0"/>
                        </a:rPr>
                        <a:t>. peu/non </a:t>
                      </a:r>
                      <a:r>
                        <a:rPr lang="fr-CA" sz="850" b="0" dirty="0" err="1">
                          <a:latin typeface="Tahoma" pitchFamily="34" charset="0"/>
                          <a:cs typeface="Arial" pitchFamily="34" charset="0"/>
                        </a:rPr>
                        <a:t>qual</a:t>
                      </a:r>
                      <a:r>
                        <a:rPr lang="fr-CA" sz="850" b="0" dirty="0">
                          <a:latin typeface="Tahoma" pitchFamily="34" charset="0"/>
                          <a:cs typeface="Arial" pitchFamily="34" charset="0"/>
                        </a:rPr>
                        <a:t>.</a:t>
                      </a:r>
                      <a:endParaRPr lang="fr-CA" sz="85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38 %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69210">
                <a:tc>
                  <a:txBody>
                    <a:bodyPr/>
                    <a:lstStyle/>
                    <a:p>
                      <a:pPr marL="61913" indent="0" algn="l" defTabSz="914400" rtl="0" eaLnBrk="1" fontAlgn="ctr" latinLnBrk="0" hangingPunct="1"/>
                      <a:r>
                        <a:rPr lang="fr-CA" sz="800" b="0" i="0" u="none" strike="noStrike"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Intégration des employés issus de l’immigration ou de communautés culturelles (n=137)</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fontAlgn="b"/>
                      <a:r>
                        <a:rPr lang="fr-CA"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45 %</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fr-CA" sz="850" b="0" dirty="0">
                          <a:solidFill>
                            <a:schemeClr val="tx1"/>
                          </a:solidFill>
                          <a:latin typeface="Tahoma" pitchFamily="34" charset="0"/>
                          <a:cs typeface="Arial" pitchFamily="34" charset="0"/>
                        </a:rPr>
                        <a:t>0 % </a:t>
                      </a:r>
                      <a:r>
                        <a:rPr lang="fr-CA" sz="850" b="0" dirty="0" err="1">
                          <a:solidFill>
                            <a:schemeClr val="tx1"/>
                          </a:solidFill>
                          <a:latin typeface="Tahoma" pitchFamily="34" charset="0"/>
                          <a:cs typeface="Arial" pitchFamily="34" charset="0"/>
                        </a:rPr>
                        <a:t>empl</a:t>
                      </a:r>
                      <a:r>
                        <a:rPr lang="fr-CA" sz="850" b="0" dirty="0">
                          <a:solidFill>
                            <a:schemeClr val="tx1"/>
                          </a:solidFill>
                          <a:latin typeface="Tahoma" pitchFamily="34" charset="0"/>
                          <a:cs typeface="Arial" pitchFamily="34" charset="0"/>
                        </a:rPr>
                        <a:t>. peu/non </a:t>
                      </a:r>
                      <a:r>
                        <a:rPr lang="fr-CA" sz="850" b="0" dirty="0" err="1">
                          <a:solidFill>
                            <a:schemeClr val="tx1"/>
                          </a:solidFill>
                          <a:latin typeface="Tahoma" pitchFamily="34" charset="0"/>
                          <a:cs typeface="Arial" pitchFamily="34" charset="0"/>
                        </a:rPr>
                        <a:t>qual</a:t>
                      </a:r>
                      <a:r>
                        <a:rPr lang="fr-CA" sz="850" b="0" dirty="0">
                          <a:solidFill>
                            <a:schemeClr val="tx1"/>
                          </a:solidFill>
                          <a:latin typeface="Tahoma" pitchFamily="34" charset="0"/>
                          <a:cs typeface="Arial" pitchFamily="34" charset="0"/>
                        </a:rPr>
                        <a:t>.</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61 %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graphicFrame>
        <p:nvGraphicFramePr>
          <p:cNvPr id="14" name="Tableau 13"/>
          <p:cNvGraphicFramePr>
            <a:graphicFrameLocks noGrp="1"/>
          </p:cNvGraphicFramePr>
          <p:nvPr>
            <p:extLst>
              <p:ext uri="{D42A27DB-BD31-4B8C-83A1-F6EECF244321}">
                <p14:modId xmlns:p14="http://schemas.microsoft.com/office/powerpoint/2010/main" val="977348418"/>
              </p:ext>
            </p:extLst>
          </p:nvPr>
        </p:nvGraphicFramePr>
        <p:xfrm>
          <a:off x="2198113" y="4794961"/>
          <a:ext cx="3200400" cy="1853565"/>
        </p:xfrm>
        <a:graphic>
          <a:graphicData uri="http://schemas.openxmlformats.org/drawingml/2006/table">
            <a:tbl>
              <a:tblPr/>
              <a:tblGrid>
                <a:gridCol w="265176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tblGrid>
              <a:tr h="163295">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Raisons</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extLst>
                  <a:ext uri="{0D108BD9-81ED-4DB2-BD59-A6C34878D82A}">
                    <a16:rowId xmlns:a16="http://schemas.microsoft.com/office/drawing/2014/main" val="10000"/>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Manque de main-d’œuvre / main-d’œuvre qualifiée</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22 %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Emploi de courte durée / Pas assez long pour demander une prestation de chômage</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15 %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Préfère un emploi à temps plein / pas assez d’heures</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13 %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Pas un assez bon salaire</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9 %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Emploi saisonnier / pas à l’année / pas stable</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7 %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14313">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Emplois surtout pour jeunes ou pour retraités / manque de jeunes</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7 %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14313">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Emplois exigeants / très physiques</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6 %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7" name="Rectangle 1"/>
          <p:cNvSpPr>
            <a:spLocks noChangeArrowheads="1"/>
          </p:cNvSpPr>
          <p:nvPr/>
        </p:nvSpPr>
        <p:spPr bwMode="auto">
          <a:xfrm>
            <a:off x="583557" y="4797690"/>
            <a:ext cx="1562373"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Tableau </a:t>
            </a:r>
            <a:r>
              <a:rPr lang="fr-CA" altLang="fr-FR" sz="900" dirty="0">
                <a:latin typeface="Tahoma" pitchFamily="34" charset="0"/>
                <a:ea typeface="Times New Roman" pitchFamily="18" charset="0"/>
                <a:cs typeface="Tahoma" pitchFamily="34" charset="0"/>
              </a:rPr>
              <a:t>13</a:t>
            </a: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 Raisons pour </a:t>
            </a:r>
            <a:r>
              <a:rPr lang="fr-CA" altLang="fr-FR" sz="900" dirty="0">
                <a:latin typeface="Tahoma" pitchFamily="34" charset="0"/>
                <a:ea typeface="Times New Roman" pitchFamily="18" charset="0"/>
                <a:cs typeface="Tahoma" pitchFamily="34" charset="0"/>
              </a:rPr>
              <a:t>lesquelles </a:t>
            </a:r>
            <a:r>
              <a:rPr lang="fr-CA" sz="900" dirty="0">
                <a:latin typeface="Tahoma" pitchFamily="34" charset="0"/>
                <a:ea typeface="Times New Roman" pitchFamily="18" charset="0"/>
                <a:cs typeface="Tahoma" pitchFamily="34" charset="0"/>
              </a:rPr>
              <a:t>le recrutement de main-d’œuvre saisonnière est difficile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(n=91)</a:t>
            </a:r>
            <a:endParaRPr kumimoji="0" lang="fr-CA" altLang="fr-FR" sz="800" b="0" i="0" u="none" strike="noStrike" cap="none" normalizeH="0" baseline="0" dirty="0">
              <a:ln>
                <a:noFill/>
              </a:ln>
              <a:solidFill>
                <a:schemeClr val="tx1"/>
              </a:solidFill>
              <a:effectLst/>
            </a:endParaRPr>
          </a:p>
        </p:txBody>
      </p:sp>
      <p:sp>
        <p:nvSpPr>
          <p:cNvPr id="19" name="Rectangle 1"/>
          <p:cNvSpPr>
            <a:spLocks noChangeArrowheads="1"/>
          </p:cNvSpPr>
          <p:nvPr/>
        </p:nvSpPr>
        <p:spPr bwMode="auto">
          <a:xfrm>
            <a:off x="457195" y="845040"/>
            <a:ext cx="586311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Tableau </a:t>
            </a:r>
            <a:r>
              <a:rPr lang="fr-CA" altLang="fr-FR" sz="900" dirty="0">
                <a:latin typeface="Tahoma" pitchFamily="34" charset="0"/>
                <a:ea typeface="Times New Roman" pitchFamily="18" charset="0"/>
                <a:cs typeface="Tahoma" pitchFamily="34" charset="0"/>
              </a:rPr>
              <a:t>12 – </a:t>
            </a:r>
            <a:r>
              <a:rPr lang="fr-CA" sz="900" dirty="0">
                <a:latin typeface="Tahoma" pitchFamily="34" charset="0"/>
                <a:ea typeface="Times New Roman" pitchFamily="18" charset="0"/>
                <a:cs typeface="Tahoma" pitchFamily="34" charset="0"/>
              </a:rPr>
              <a:t>Importance de certains enjeux - Principaux écarts statistiquement significatifs </a:t>
            </a:r>
            <a:endParaRPr lang="fr-CA" altLang="fr-FR" sz="900" dirty="0">
              <a:latin typeface="Tahoma" pitchFamily="34" charset="0"/>
              <a:ea typeface="Times New Roman" pitchFamily="18" charset="0"/>
              <a:cs typeface="Tahoma" pitchFamily="34" charset="0"/>
            </a:endParaRPr>
          </a:p>
        </p:txBody>
      </p:sp>
      <p:cxnSp>
        <p:nvCxnSpPr>
          <p:cNvPr id="3" name="Connecteur en angle 2"/>
          <p:cNvCxnSpPr/>
          <p:nvPr/>
        </p:nvCxnSpPr>
        <p:spPr bwMode="auto">
          <a:xfrm rot="16200000" flipH="1">
            <a:off x="-488916" y="3909935"/>
            <a:ext cx="1892222" cy="345558"/>
          </a:xfrm>
          <a:prstGeom prst="bentConnector2">
            <a:avLst/>
          </a:prstGeom>
          <a:solidFill>
            <a:schemeClr val="accent1"/>
          </a:solidFill>
          <a:ln w="222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Connecteur droit 6"/>
          <p:cNvCxnSpPr/>
          <p:nvPr/>
        </p:nvCxnSpPr>
        <p:spPr bwMode="auto">
          <a:xfrm>
            <a:off x="284415" y="3136603"/>
            <a:ext cx="255182" cy="0"/>
          </a:xfrm>
          <a:prstGeom prst="line">
            <a:avLst/>
          </a:prstGeom>
          <a:solidFill>
            <a:schemeClr val="accent1"/>
          </a:solidFill>
          <a:ln w="222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p:cNvSpPr/>
          <p:nvPr/>
        </p:nvSpPr>
        <p:spPr bwMode="auto">
          <a:xfrm>
            <a:off x="7408308" y="6049108"/>
            <a:ext cx="1355685" cy="62425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CA" sz="1800" b="1" i="0" u="none" strike="noStrike" cap="none" normalizeH="0" baseline="0">
              <a:ln>
                <a:noFill/>
              </a:ln>
              <a:solidFill>
                <a:schemeClr val="tx1"/>
              </a:solidFill>
              <a:effectLst/>
              <a:latin typeface="Arial" pitchFamily="34" charset="0"/>
            </a:endParaRPr>
          </a:p>
        </p:txBody>
      </p:sp>
      <p:graphicFrame>
        <p:nvGraphicFramePr>
          <p:cNvPr id="18" name="Tableau 17"/>
          <p:cNvGraphicFramePr>
            <a:graphicFrameLocks noGrp="1"/>
          </p:cNvGraphicFramePr>
          <p:nvPr>
            <p:extLst>
              <p:ext uri="{D42A27DB-BD31-4B8C-83A1-F6EECF244321}">
                <p14:modId xmlns:p14="http://schemas.microsoft.com/office/powerpoint/2010/main" val="488898974"/>
              </p:ext>
            </p:extLst>
          </p:nvPr>
        </p:nvGraphicFramePr>
        <p:xfrm>
          <a:off x="5462984" y="4789100"/>
          <a:ext cx="3200400" cy="1815465"/>
        </p:xfrm>
        <a:graphic>
          <a:graphicData uri="http://schemas.openxmlformats.org/drawingml/2006/table">
            <a:tbl>
              <a:tblPr/>
              <a:tblGrid>
                <a:gridCol w="265176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tblGrid>
              <a:tr h="163295">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extLst>
                  <a:ext uri="{0D108BD9-81ED-4DB2-BD59-A6C34878D82A}">
                    <a16:rowId xmlns:a16="http://schemas.microsoft.com/office/drawing/2014/main" val="10000"/>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La distance / région éloignée</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6 %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Normes à suivre / politiques contraignantes / mesures gouvernementales</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6 %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C'est le plein emploi / ont déjà un emploi</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3 %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En concurrence avec d’autres régions / villes</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2 %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Gens ne veulent pas travailler</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2 %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Gens veulent être payés au noir / comptant</a:t>
                      </a:r>
                      <a:endParaRPr kumimoji="0" lang="fr-CA" sz="850" b="0" i="0" u="none" strike="noStrike" kern="1200" cap="none" normalizeH="0" baseline="0" dirty="0">
                        <a:ln>
                          <a:noFill/>
                        </a:ln>
                        <a:solidFill>
                          <a:srgbClr val="FF0000"/>
                        </a:solidFill>
                        <a:effectLst/>
                        <a:latin typeface="Tahoma" pitchFamily="34" charset="0"/>
                        <a:ea typeface="Times New Roman" pitchFamily="18" charset="0"/>
                        <a:cs typeface="Tahoma" pitchFamily="34" charset="0"/>
                      </a:endParaRP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2 %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14313">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Ne sait pas / Refus</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28 %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46548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4294967295"/>
            <p:custDataLst>
              <p:tags r:id="rId1"/>
            </p:custDataLst>
          </p:nvPr>
        </p:nvSpPr>
        <p:spPr bwMode="auto">
          <a:xfrm>
            <a:off x="463187" y="1036670"/>
            <a:ext cx="6867525" cy="3185471"/>
          </a:xfrm>
          <a:prstGeom prst="rect">
            <a:avLst/>
          </a:prstGeom>
          <a:noFill/>
          <a:ln>
            <a:miter lim="800000"/>
            <a:headEnd/>
            <a:tailEnd/>
          </a:ln>
        </p:spPr>
        <p:txBody>
          <a:bodyPr lIns="91424" tIns="45712" rIns="126000" bIns="45712">
            <a:spAutoFit/>
          </a:bodyPr>
          <a:lstStyle/>
          <a:p>
            <a:pPr marL="0" indent="0" defTabSz="966788" eaLnBrk="1" hangingPunct="1">
              <a:spcBef>
                <a:spcPct val="0"/>
              </a:spcBef>
              <a:spcAft>
                <a:spcPct val="50000"/>
              </a:spcAft>
              <a:buNone/>
            </a:pPr>
            <a:r>
              <a:rPr lang="fr-CA" sz="1500" dirty="0">
                <a:solidFill>
                  <a:srgbClr val="000000"/>
                </a:solidFill>
                <a:latin typeface="Tahoma" pitchFamily="34" charset="0"/>
                <a:cs typeface="Times New Roman" pitchFamily="18" charset="0"/>
              </a:rPr>
              <a:t>Faits saillants				  3</a:t>
            </a:r>
          </a:p>
          <a:p>
            <a:pPr marL="0" indent="0" defTabSz="966788" eaLnBrk="1" hangingPunct="1">
              <a:spcBef>
                <a:spcPct val="0"/>
              </a:spcBef>
              <a:spcAft>
                <a:spcPct val="50000"/>
              </a:spcAft>
              <a:buNone/>
            </a:pPr>
            <a:r>
              <a:rPr lang="fr-CA" sz="1500" dirty="0">
                <a:solidFill>
                  <a:srgbClr val="000000"/>
                </a:solidFill>
                <a:latin typeface="Tahoma" pitchFamily="34" charset="0"/>
                <a:cs typeface="Times New Roman" pitchFamily="18" charset="0"/>
              </a:rPr>
              <a:t>1. Objectifs 				  6</a:t>
            </a:r>
          </a:p>
          <a:p>
            <a:pPr marL="0" indent="0" defTabSz="966788" eaLnBrk="1" hangingPunct="1">
              <a:spcBef>
                <a:spcPct val="0"/>
              </a:spcBef>
              <a:spcAft>
                <a:spcPct val="50000"/>
              </a:spcAft>
              <a:buNone/>
            </a:pPr>
            <a:r>
              <a:rPr lang="fr-CA" sz="1500" dirty="0">
                <a:solidFill>
                  <a:srgbClr val="000000"/>
                </a:solidFill>
                <a:latin typeface="Tahoma" pitchFamily="34" charset="0"/>
                <a:cs typeface="Times New Roman" pitchFamily="18" charset="0"/>
              </a:rPr>
              <a:t>2. Méthodologie				  7</a:t>
            </a:r>
          </a:p>
          <a:p>
            <a:pPr marL="266700" indent="-266700" defTabSz="966788" eaLnBrk="1" hangingPunct="1">
              <a:spcBef>
                <a:spcPct val="0"/>
              </a:spcBef>
              <a:spcAft>
                <a:spcPct val="50000"/>
              </a:spcAft>
              <a:buFontTx/>
              <a:buNone/>
            </a:pPr>
            <a:r>
              <a:rPr lang="fr-CA" sz="1500" dirty="0">
                <a:solidFill>
                  <a:srgbClr val="000000"/>
                </a:solidFill>
                <a:latin typeface="Tahoma" pitchFamily="34" charset="0"/>
                <a:cs typeface="Times New Roman" pitchFamily="18" charset="0"/>
              </a:rPr>
              <a:t>3. P</a:t>
            </a:r>
            <a:r>
              <a:rPr lang="fr-CA" sz="1600" dirty="0">
                <a:latin typeface="Tahoma" panose="020B0604030504040204" pitchFamily="34" charset="0"/>
                <a:ea typeface="Tahoma" panose="020B0604030504040204" pitchFamily="34" charset="0"/>
                <a:cs typeface="Tahoma" panose="020B0604030504040204" pitchFamily="34" charset="0"/>
              </a:rPr>
              <a:t>rofil des répondants</a:t>
            </a:r>
            <a:r>
              <a:rPr lang="fr-CA" sz="1500" dirty="0">
                <a:solidFill>
                  <a:srgbClr val="000000"/>
                </a:solidFill>
                <a:latin typeface="Tahoma" pitchFamily="34" charset="0"/>
                <a:cs typeface="Times New Roman" pitchFamily="18" charset="0"/>
              </a:rPr>
              <a:t>			11</a:t>
            </a:r>
          </a:p>
          <a:p>
            <a:pPr marL="266700" indent="-266700" defTabSz="966788" eaLnBrk="1" hangingPunct="1">
              <a:spcBef>
                <a:spcPct val="0"/>
              </a:spcBef>
              <a:spcAft>
                <a:spcPct val="50000"/>
              </a:spcAft>
              <a:buFontTx/>
              <a:buNone/>
            </a:pPr>
            <a:r>
              <a:rPr lang="fr-CA" sz="1500" dirty="0">
                <a:solidFill>
                  <a:srgbClr val="000000"/>
                </a:solidFill>
                <a:latin typeface="Tahoma" pitchFamily="34" charset="0"/>
                <a:cs typeface="Times New Roman" pitchFamily="18" charset="0"/>
              </a:rPr>
              <a:t>4. Profil des emplois 				13</a:t>
            </a:r>
          </a:p>
          <a:p>
            <a:pPr marL="266700" indent="-266700" defTabSz="966788" eaLnBrk="1" hangingPunct="1">
              <a:spcBef>
                <a:spcPct val="0"/>
              </a:spcBef>
              <a:spcAft>
                <a:spcPct val="50000"/>
              </a:spcAft>
              <a:buFontTx/>
              <a:buNone/>
            </a:pPr>
            <a:r>
              <a:rPr lang="fr-CA" sz="1500" dirty="0">
                <a:solidFill>
                  <a:srgbClr val="000000"/>
                </a:solidFill>
                <a:latin typeface="Tahoma" pitchFamily="34" charset="0"/>
                <a:cs typeface="Times New Roman" pitchFamily="18" charset="0"/>
              </a:rPr>
              <a:t>5. </a:t>
            </a:r>
            <a:r>
              <a:rPr lang="fr-CA" sz="1600" dirty="0">
                <a:latin typeface="Tahoma" pitchFamily="34" charset="0"/>
              </a:rPr>
              <a:t>Enjeux et défis en matière de main-d’œuvre 	18</a:t>
            </a:r>
            <a:endParaRPr lang="fr-CA" sz="1500" dirty="0">
              <a:solidFill>
                <a:srgbClr val="000000"/>
              </a:solidFill>
              <a:latin typeface="Tahoma" pitchFamily="34" charset="0"/>
              <a:cs typeface="Times New Roman" pitchFamily="18" charset="0"/>
            </a:endParaRPr>
          </a:p>
          <a:p>
            <a:pPr marL="266700" indent="-266700" defTabSz="966788" eaLnBrk="1" hangingPunct="1">
              <a:spcBef>
                <a:spcPct val="0"/>
              </a:spcBef>
              <a:spcAft>
                <a:spcPct val="50000"/>
              </a:spcAft>
              <a:buFontTx/>
              <a:buNone/>
            </a:pPr>
            <a:r>
              <a:rPr lang="fr-CA" sz="1500" dirty="0">
                <a:solidFill>
                  <a:srgbClr val="000000"/>
                </a:solidFill>
                <a:latin typeface="Tahoma" pitchFamily="34" charset="0"/>
                <a:cs typeface="Times New Roman" pitchFamily="18" charset="0"/>
              </a:rPr>
              <a:t>6. </a:t>
            </a:r>
            <a:r>
              <a:rPr lang="fr-CA" sz="1600" dirty="0">
                <a:latin typeface="Tahoma" pitchFamily="34" charset="0"/>
              </a:rPr>
              <a:t>Recrutement de la main-d’œuvre	 </a:t>
            </a:r>
            <a:r>
              <a:rPr lang="fr-FR" sz="1600" dirty="0">
                <a:latin typeface="Tahoma" pitchFamily="34" charset="0"/>
              </a:rPr>
              <a:t>	22</a:t>
            </a:r>
            <a:endParaRPr lang="fr-CA" sz="1500" dirty="0">
              <a:solidFill>
                <a:srgbClr val="000000"/>
              </a:solidFill>
              <a:latin typeface="Tahoma" pitchFamily="34" charset="0"/>
              <a:cs typeface="Times New Roman" pitchFamily="18" charset="0"/>
            </a:endParaRPr>
          </a:p>
          <a:p>
            <a:pPr marL="266700" indent="-266700" defTabSz="966788" eaLnBrk="1" hangingPunct="1">
              <a:spcBef>
                <a:spcPct val="0"/>
              </a:spcBef>
              <a:spcAft>
                <a:spcPct val="50000"/>
              </a:spcAft>
              <a:buNone/>
            </a:pPr>
            <a:r>
              <a:rPr lang="fr-CA" sz="1500" dirty="0">
                <a:solidFill>
                  <a:srgbClr val="000000"/>
                </a:solidFill>
                <a:latin typeface="Tahoma" pitchFamily="34" charset="0"/>
                <a:cs typeface="Times New Roman" pitchFamily="18" charset="0"/>
              </a:rPr>
              <a:t>7. Rétention de la main-d’œuvre 	</a:t>
            </a:r>
            <a:r>
              <a:rPr lang="fr-CA" sz="1600" dirty="0">
                <a:latin typeface="Tahoma" pitchFamily="34" charset="0"/>
              </a:rPr>
              <a:t> 	</a:t>
            </a:r>
            <a:r>
              <a:rPr lang="fr-FR" sz="1500" dirty="0">
                <a:solidFill>
                  <a:srgbClr val="000000"/>
                </a:solidFill>
                <a:latin typeface="Tahoma" pitchFamily="34" charset="0"/>
                <a:cs typeface="Times New Roman" pitchFamily="18" charset="0"/>
              </a:rPr>
              <a:t>	31</a:t>
            </a:r>
          </a:p>
          <a:p>
            <a:pPr marL="266700" indent="-266700" defTabSz="966788" eaLnBrk="1" hangingPunct="1">
              <a:spcBef>
                <a:spcPct val="0"/>
              </a:spcBef>
              <a:spcAft>
                <a:spcPct val="50000"/>
              </a:spcAft>
              <a:buNone/>
            </a:pPr>
            <a:r>
              <a:rPr lang="fr-FR" sz="1500" dirty="0">
                <a:solidFill>
                  <a:srgbClr val="000000"/>
                </a:solidFill>
                <a:latin typeface="Tahoma" pitchFamily="34" charset="0"/>
                <a:cs typeface="Times New Roman" pitchFamily="18" charset="0"/>
              </a:rPr>
              <a:t>8. Relève des propriétaires 			33</a:t>
            </a:r>
          </a:p>
        </p:txBody>
      </p:sp>
      <p:sp>
        <p:nvSpPr>
          <p:cNvPr id="5124" name="Rectangle 3"/>
          <p:cNvSpPr>
            <a:spLocks noChangeArrowheads="1"/>
          </p:cNvSpPr>
          <p:nvPr/>
        </p:nvSpPr>
        <p:spPr bwMode="auto">
          <a:xfrm>
            <a:off x="228600" y="118732"/>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Table des matières</a:t>
            </a:r>
          </a:p>
        </p:txBody>
      </p:sp>
      <p:sp>
        <p:nvSpPr>
          <p:cNvPr id="6" name="Espace réservé du numéro de diapositive 1"/>
          <p:cNvSpPr txBox="1">
            <a:spLocks/>
          </p:cNvSpPr>
          <p:nvPr/>
        </p:nvSpPr>
        <p:spPr bwMode="auto">
          <a:xfrm>
            <a:off x="8080744" y="6208418"/>
            <a:ext cx="34655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2</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2097668" y="1971568"/>
            <a:ext cx="4091940" cy="2194560"/>
          </a:xfrm>
          <a:prstGeom prst="rect">
            <a:avLst/>
          </a:prstGeom>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20</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589099" y="4334691"/>
            <a:ext cx="8194401" cy="600164"/>
          </a:xfrm>
          <a:prstGeom prst="rect">
            <a:avLst/>
          </a:prstGeom>
        </p:spPr>
        <p:txBody>
          <a:bodyPr wrap="square">
            <a:spAutoFit/>
          </a:bodyPr>
          <a:lstStyle/>
          <a:p>
            <a:pPr marL="171450" indent="-171450" algn="just">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Les entreprises répondantes qui ont des salariés sont ouvertes à embaucher des employés issus des communautés autochtones (80 %) ou issus de l’immigration (72 %).  Cependant, moins de la moitié d’entre elles sont prêtes à accueillir des employés avec un handicap physique (47 %).</a:t>
            </a: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11"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5. 	Enjeux et défis en matière de main-d’œuvre</a:t>
            </a:r>
          </a:p>
        </p:txBody>
      </p:sp>
      <p:sp>
        <p:nvSpPr>
          <p:cNvPr id="19" name="Rectangle 1"/>
          <p:cNvSpPr>
            <a:spLocks noChangeArrowheads="1"/>
          </p:cNvSpPr>
          <p:nvPr/>
        </p:nvSpPr>
        <p:spPr bwMode="auto">
          <a:xfrm>
            <a:off x="457195" y="845040"/>
            <a:ext cx="586311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 5</a:t>
            </a:r>
            <a:r>
              <a:rPr lang="fr-CA" altLang="fr-FR" sz="900" dirty="0">
                <a:latin typeface="Tahoma" pitchFamily="34" charset="0"/>
                <a:ea typeface="Times New Roman" pitchFamily="18" charset="0"/>
                <a:cs typeface="Tahoma" pitchFamily="34" charset="0"/>
              </a:rPr>
              <a:t> – Ouverture à l'embauche de certaines catégories d'employés </a:t>
            </a:r>
            <a:r>
              <a:rPr lang="fr-CA" altLang="fr-FR" sz="800" b="0" dirty="0">
                <a:latin typeface="Tahoma" pitchFamily="34" charset="0"/>
                <a:ea typeface="Times New Roman" pitchFamily="18" charset="0"/>
                <a:cs typeface="Tahoma" pitchFamily="34" charset="0"/>
              </a:rPr>
              <a:t>(n=198)</a:t>
            </a:r>
            <a:r>
              <a:rPr lang="fr-CA" sz="900" dirty="0">
                <a:latin typeface="Tahoma" pitchFamily="34" charset="0"/>
                <a:ea typeface="Times New Roman" pitchFamily="18" charset="0"/>
                <a:cs typeface="Tahoma" pitchFamily="34" charset="0"/>
              </a:rPr>
              <a:t> </a:t>
            </a:r>
            <a:endParaRPr lang="fr-CA" altLang="fr-FR" sz="900" dirty="0">
              <a:latin typeface="Tahoma" pitchFamily="34" charset="0"/>
              <a:ea typeface="Times New Roman" pitchFamily="18" charset="0"/>
              <a:cs typeface="Tahoma" pitchFamily="34" charset="0"/>
            </a:endParaRPr>
          </a:p>
        </p:txBody>
      </p:sp>
      <p:sp>
        <p:nvSpPr>
          <p:cNvPr id="13" name="Rectangle 2"/>
          <p:cNvSpPr>
            <a:spLocks noChangeArrowheads="1"/>
          </p:cNvSpPr>
          <p:nvPr/>
        </p:nvSpPr>
        <p:spPr bwMode="auto">
          <a:xfrm>
            <a:off x="6135047" y="1727560"/>
            <a:ext cx="2029080" cy="514477"/>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a:latin typeface="Tahoma" pitchFamily="34" charset="0"/>
                <a:cs typeface="Arial" pitchFamily="34" charset="0"/>
              </a:rPr>
              <a:t>Grandes entreprises               62 %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 </a:t>
            </a:r>
            <a:r>
              <a:rPr lang="fr-CA" sz="800" b="0" dirty="0" err="1">
                <a:latin typeface="Tahoma" pitchFamily="34" charset="0"/>
                <a:cs typeface="Arial" pitchFamily="34" charset="0"/>
              </a:rPr>
              <a:t>empl</a:t>
            </a:r>
            <a:r>
              <a:rPr lang="fr-CA" sz="800" b="0" dirty="0">
                <a:latin typeface="Tahoma" pitchFamily="34" charset="0"/>
                <a:cs typeface="Arial" pitchFamily="34" charset="0"/>
              </a:rPr>
              <a:t>. peu/non </a:t>
            </a:r>
            <a:r>
              <a:rPr lang="fr-CA" sz="800" b="0" dirty="0" err="1">
                <a:latin typeface="Tahoma" pitchFamily="34" charset="0"/>
                <a:cs typeface="Arial" pitchFamily="34" charset="0"/>
              </a:rPr>
              <a:t>qual</a:t>
            </a:r>
            <a:r>
              <a:rPr lang="fr-CA" sz="800" b="0" dirty="0">
                <a:latin typeface="Tahoma" pitchFamily="34" charset="0"/>
                <a:cs typeface="Arial" pitchFamily="34" charset="0"/>
              </a:rPr>
              <a:t>.</a:t>
            </a:r>
            <a:r>
              <a:rPr lang="fr-CA" altLang="fr-FR" sz="800" b="0" dirty="0">
                <a:latin typeface="Tahoma" pitchFamily="34" charset="0"/>
                <a:cs typeface="Arial" pitchFamily="34" charset="0"/>
              </a:rPr>
              <a:t>   69 %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0 poste à combler                  37 %  - </a:t>
            </a:r>
            <a:endParaRPr lang="fr-CA" altLang="fr-FR" sz="800" b="0" dirty="0">
              <a:latin typeface="Tahoma" pitchFamily="34" charset="0"/>
              <a:cs typeface="Arial" pitchFamily="34" charset="0"/>
            </a:endParaRPr>
          </a:p>
        </p:txBody>
      </p:sp>
      <p:cxnSp>
        <p:nvCxnSpPr>
          <p:cNvPr id="16" name="AutoShape 3"/>
          <p:cNvCxnSpPr>
            <a:cxnSpLocks noChangeShapeType="1"/>
            <a:endCxn id="13" idx="1"/>
          </p:cNvCxnSpPr>
          <p:nvPr/>
        </p:nvCxnSpPr>
        <p:spPr bwMode="auto">
          <a:xfrm flipV="1">
            <a:off x="5564869" y="1984799"/>
            <a:ext cx="570178" cy="495440"/>
          </a:xfrm>
          <a:prstGeom prst="straightConnector1">
            <a:avLst/>
          </a:prstGeom>
          <a:noFill/>
          <a:ln w="22225">
            <a:solidFill>
              <a:srgbClr val="F47206"/>
            </a:solidFill>
            <a:round/>
            <a:headEnd/>
            <a:tailEnd/>
          </a:ln>
          <a:extLst>
            <a:ext uri="{909E8E84-426E-40DD-AFC4-6F175D3DCCD1}">
              <a14:hiddenFill xmlns:a14="http://schemas.microsoft.com/office/drawing/2010/main">
                <a:noFill/>
              </a14:hiddenFill>
            </a:ext>
          </a:extLst>
        </p:spPr>
      </p:cxnSp>
      <p:sp>
        <p:nvSpPr>
          <p:cNvPr id="18" name="Rectangle 2"/>
          <p:cNvSpPr>
            <a:spLocks noChangeArrowheads="1"/>
          </p:cNvSpPr>
          <p:nvPr/>
        </p:nvSpPr>
        <p:spPr bwMode="auto">
          <a:xfrm>
            <a:off x="1159277" y="1368727"/>
            <a:ext cx="1566647" cy="335776"/>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a:latin typeface="Tahoma" pitchFamily="34" charset="0"/>
                <a:cs typeface="Arial" pitchFamily="34" charset="0"/>
              </a:rPr>
              <a:t>Petites entreprises  62 %  -</a:t>
            </a:r>
          </a:p>
        </p:txBody>
      </p:sp>
      <p:cxnSp>
        <p:nvCxnSpPr>
          <p:cNvPr id="20" name="AutoShape 3"/>
          <p:cNvCxnSpPr>
            <a:cxnSpLocks noChangeShapeType="1"/>
            <a:endCxn id="18" idx="2"/>
          </p:cNvCxnSpPr>
          <p:nvPr/>
        </p:nvCxnSpPr>
        <p:spPr bwMode="auto">
          <a:xfrm flipH="1" flipV="1">
            <a:off x="1942601" y="1704503"/>
            <a:ext cx="662376" cy="394647"/>
          </a:xfrm>
          <a:prstGeom prst="straightConnector1">
            <a:avLst/>
          </a:prstGeom>
          <a:noFill/>
          <a:ln w="22225">
            <a:solidFill>
              <a:srgbClr val="F47206"/>
            </a:solidFill>
            <a:round/>
            <a:headEnd/>
            <a:tailEnd/>
          </a:ln>
          <a:extLst>
            <a:ext uri="{909E8E84-426E-40DD-AFC4-6F175D3DCCD1}">
              <a14:hiddenFill xmlns:a14="http://schemas.microsoft.com/office/drawing/2010/main">
                <a:noFill/>
              </a14:hiddenFill>
            </a:ext>
          </a:extLst>
        </p:spPr>
      </p:cxnSp>
      <p:sp>
        <p:nvSpPr>
          <p:cNvPr id="22" name="Rectangle 2"/>
          <p:cNvSpPr>
            <a:spLocks noChangeArrowheads="1"/>
          </p:cNvSpPr>
          <p:nvPr/>
        </p:nvSpPr>
        <p:spPr bwMode="auto">
          <a:xfrm>
            <a:off x="3422546" y="1399189"/>
            <a:ext cx="2072646" cy="335776"/>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a:latin typeface="Tahoma" pitchFamily="34" charset="0"/>
                <a:cs typeface="Arial" pitchFamily="34" charset="0"/>
              </a:rPr>
              <a:t>Moyennes entreprises             90 %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50 %+</a:t>
            </a:r>
            <a:r>
              <a:rPr lang="fr-CA" sz="800" b="0" dirty="0">
                <a:latin typeface="Tahoma" pitchFamily="34" charset="0"/>
                <a:cs typeface="Arial" pitchFamily="34" charset="0"/>
              </a:rPr>
              <a:t> </a:t>
            </a:r>
            <a:r>
              <a:rPr lang="fr-CA" sz="800" b="0" dirty="0" err="1">
                <a:latin typeface="Tahoma" pitchFamily="34" charset="0"/>
                <a:cs typeface="Arial" pitchFamily="34" charset="0"/>
              </a:rPr>
              <a:t>empl</a:t>
            </a:r>
            <a:r>
              <a:rPr lang="fr-CA" sz="800" b="0" dirty="0">
                <a:latin typeface="Tahoma" pitchFamily="34" charset="0"/>
                <a:cs typeface="Arial" pitchFamily="34" charset="0"/>
              </a:rPr>
              <a:t>. peu/non </a:t>
            </a:r>
            <a:r>
              <a:rPr lang="fr-CA" sz="800" b="0" dirty="0" err="1">
                <a:latin typeface="Tahoma" pitchFamily="34" charset="0"/>
                <a:cs typeface="Arial" pitchFamily="34" charset="0"/>
              </a:rPr>
              <a:t>qual</a:t>
            </a:r>
            <a:r>
              <a:rPr lang="fr-CA" sz="800" b="0" dirty="0">
                <a:latin typeface="Tahoma" pitchFamily="34" charset="0"/>
                <a:cs typeface="Arial" pitchFamily="34" charset="0"/>
              </a:rPr>
              <a:t>.     75 %  -</a:t>
            </a:r>
            <a:endParaRPr lang="fr-CA" altLang="fr-FR" sz="800" b="0" dirty="0">
              <a:latin typeface="Tahoma" pitchFamily="34" charset="0"/>
              <a:cs typeface="Arial" pitchFamily="34" charset="0"/>
            </a:endParaRPr>
          </a:p>
        </p:txBody>
      </p:sp>
      <p:cxnSp>
        <p:nvCxnSpPr>
          <p:cNvPr id="23" name="AutoShape 3"/>
          <p:cNvCxnSpPr>
            <a:cxnSpLocks noChangeShapeType="1"/>
          </p:cNvCxnSpPr>
          <p:nvPr/>
        </p:nvCxnSpPr>
        <p:spPr bwMode="auto">
          <a:xfrm flipV="1">
            <a:off x="4369777" y="1762907"/>
            <a:ext cx="89092" cy="300430"/>
          </a:xfrm>
          <a:prstGeom prst="straightConnector1">
            <a:avLst/>
          </a:prstGeom>
          <a:noFill/>
          <a:ln w="22225">
            <a:solidFill>
              <a:srgbClr val="F47206"/>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46981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976455" y="1179158"/>
            <a:ext cx="5646420" cy="3870960"/>
          </a:xfrm>
          <a:prstGeom prst="rect">
            <a:avLst/>
          </a:prstGeom>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21</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567832" y="5100240"/>
            <a:ext cx="8012641" cy="846386"/>
          </a:xfrm>
          <a:prstGeom prst="rect">
            <a:avLst/>
          </a:prstGeom>
        </p:spPr>
        <p:txBody>
          <a:bodyPr wrap="square">
            <a:spAutoFit/>
          </a:bodyPr>
          <a:lstStyle/>
          <a:p>
            <a:pPr marL="171450" indent="-171450" algn="just">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Au cours des prochaines années, les entreprises interrogées croient que leur principal enjeu en matière de ressources humaines sera de conserver leurs employés (70 %), suivi du recrutement d’employés (44 %) et de la formation de leurs employés (25 %).</a:t>
            </a:r>
          </a:p>
          <a:p>
            <a:pPr marL="171450" indent="-171450" algn="just">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La formation des employés sera un enjeu important pour le quart des entreprises de la région.</a:t>
            </a: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11"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5. 	Enjeux et défis en matière de main-d’œuvre</a:t>
            </a:r>
          </a:p>
        </p:txBody>
      </p:sp>
      <p:sp>
        <p:nvSpPr>
          <p:cNvPr id="19" name="Rectangle 1"/>
          <p:cNvSpPr>
            <a:spLocks noChangeArrowheads="1"/>
          </p:cNvSpPr>
          <p:nvPr/>
        </p:nvSpPr>
        <p:spPr bwMode="auto">
          <a:xfrm>
            <a:off x="457195" y="898205"/>
            <a:ext cx="726926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 6</a:t>
            </a:r>
            <a:r>
              <a:rPr lang="fr-CA" altLang="fr-FR" sz="900" dirty="0">
                <a:latin typeface="Tahoma" pitchFamily="34" charset="0"/>
                <a:ea typeface="Times New Roman" pitchFamily="18" charset="0"/>
                <a:cs typeface="Tahoma" pitchFamily="34" charset="0"/>
              </a:rPr>
              <a:t> – Principaux objectifs ou défis en matière de ressources humaines, au cours des trois prochaines années </a:t>
            </a:r>
            <a:r>
              <a:rPr lang="fr-CA" altLang="fr-FR" sz="800" b="0" dirty="0">
                <a:latin typeface="Tahoma" pitchFamily="34" charset="0"/>
                <a:ea typeface="Times New Roman" pitchFamily="18" charset="0"/>
                <a:cs typeface="Tahoma" pitchFamily="34" charset="0"/>
              </a:rPr>
              <a:t>(n=198)</a:t>
            </a:r>
            <a:r>
              <a:rPr lang="fr-CA" sz="900" dirty="0">
                <a:latin typeface="Tahoma" pitchFamily="34" charset="0"/>
                <a:ea typeface="Times New Roman" pitchFamily="18" charset="0"/>
                <a:cs typeface="Tahoma" pitchFamily="34" charset="0"/>
              </a:rPr>
              <a:t> </a:t>
            </a:r>
            <a:endParaRPr lang="fr-CA" altLang="fr-FR" sz="900" dirty="0">
              <a:latin typeface="Tahoma" pitchFamily="34" charset="0"/>
              <a:ea typeface="Times New Roman" pitchFamily="18" charset="0"/>
              <a:cs typeface="Tahoma" pitchFamily="34" charset="0"/>
            </a:endParaRPr>
          </a:p>
        </p:txBody>
      </p:sp>
      <p:sp>
        <p:nvSpPr>
          <p:cNvPr id="13" name="Rectangle 2"/>
          <p:cNvSpPr>
            <a:spLocks noChangeArrowheads="1"/>
          </p:cNvSpPr>
          <p:nvPr/>
        </p:nvSpPr>
        <p:spPr bwMode="auto">
          <a:xfrm>
            <a:off x="5256575" y="2456497"/>
            <a:ext cx="1988287" cy="502115"/>
          </a:xfrm>
          <a:prstGeom prst="rect">
            <a:avLst/>
          </a:prstGeom>
          <a:solidFill>
            <a:srgbClr val="FFFFFF"/>
          </a:solidFill>
          <a:ln w="22225">
            <a:solidFill>
              <a:srgbClr val="93BBB3"/>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fr-CA" altLang="fr-FR" sz="800" b="0" dirty="0">
                <a:latin typeface="Tahoma" pitchFamily="34" charset="0"/>
                <a:cs typeface="Arial" pitchFamily="34" charset="0"/>
              </a:rPr>
              <a:t>Commerce/</a:t>
            </a:r>
            <a:r>
              <a:rPr lang="fr-CA" altLang="fr-FR" sz="800" b="0" dirty="0" err="1">
                <a:latin typeface="Tahoma" pitchFamily="34" charset="0"/>
                <a:cs typeface="Arial" pitchFamily="34" charset="0"/>
              </a:rPr>
              <a:t>héber</a:t>
            </a:r>
            <a:r>
              <a:rPr lang="fr-CA" altLang="fr-FR" sz="800" b="0" dirty="0">
                <a:latin typeface="Tahoma" pitchFamily="34" charset="0"/>
                <a:cs typeface="Arial" pitchFamily="34" charset="0"/>
              </a:rPr>
              <a:t>/</a:t>
            </a:r>
            <a:r>
              <a:rPr lang="fr-CA" altLang="fr-FR" sz="800" b="0" dirty="0" err="1">
                <a:latin typeface="Tahoma" pitchFamily="34" charset="0"/>
                <a:cs typeface="Arial" pitchFamily="34" charset="0"/>
              </a:rPr>
              <a:t>restaur</a:t>
            </a:r>
            <a:r>
              <a:rPr lang="fr-CA" altLang="fr-FR" sz="800" b="0" dirty="0">
                <a:latin typeface="Tahoma" pitchFamily="34" charset="0"/>
                <a:cs typeface="Arial" pitchFamily="34" charset="0"/>
              </a:rPr>
              <a:t>     16 %  -</a:t>
            </a:r>
          </a:p>
          <a:p>
            <a:pPr marL="85725" indent="-85725" eaLnBrk="0" hangingPunct="0">
              <a:lnSpc>
                <a:spcPts val="1100"/>
              </a:lnSpc>
              <a:spcBef>
                <a:spcPts val="0"/>
              </a:spcBef>
              <a:buFont typeface="Wingdings" panose="05000000000000000000" pitchFamily="2" charset="2"/>
              <a:buChar char="§"/>
              <a:tabLst>
                <a:tab pos="1435100" algn="l"/>
              </a:tabLst>
              <a:defRPr/>
            </a:pPr>
            <a:r>
              <a:rPr lang="fr-CA" altLang="fr-FR" sz="800" b="0" dirty="0">
                <a:latin typeface="Tahoma" pitchFamily="34" charset="0"/>
                <a:cs typeface="Arial" pitchFamily="34" charset="0"/>
              </a:rPr>
              <a:t>Petites entreprises               10 %  -</a:t>
            </a:r>
          </a:p>
          <a:p>
            <a:pPr marL="85725" indent="-85725" eaLnBrk="0" hangingPunct="0">
              <a:lnSpc>
                <a:spcPts val="1100"/>
              </a:lnSpc>
              <a:spcBef>
                <a:spcPts val="0"/>
              </a:spcBef>
              <a:buFont typeface="Wingdings" panose="05000000000000000000" pitchFamily="2" charset="2"/>
              <a:buChar char="§"/>
              <a:tabLst>
                <a:tab pos="1435100" algn="l"/>
              </a:tabLst>
              <a:defRPr/>
            </a:pPr>
            <a:r>
              <a:rPr lang="fr-CA" altLang="fr-FR" sz="800" b="0" dirty="0">
                <a:latin typeface="Tahoma" pitchFamily="34" charset="0"/>
                <a:cs typeface="Arial" pitchFamily="34" charset="0"/>
              </a:rPr>
              <a:t>Moyennes entreprises           35 % +</a:t>
            </a:r>
          </a:p>
        </p:txBody>
      </p:sp>
      <p:cxnSp>
        <p:nvCxnSpPr>
          <p:cNvPr id="16" name="AutoShape 3"/>
          <p:cNvCxnSpPr>
            <a:cxnSpLocks noChangeShapeType="1"/>
            <a:endCxn id="13" idx="1"/>
          </p:cNvCxnSpPr>
          <p:nvPr/>
        </p:nvCxnSpPr>
        <p:spPr bwMode="auto">
          <a:xfrm>
            <a:off x="4686397" y="2624385"/>
            <a:ext cx="570178" cy="83170"/>
          </a:xfrm>
          <a:prstGeom prst="straightConnector1">
            <a:avLst/>
          </a:prstGeom>
          <a:noFill/>
          <a:ln w="22225">
            <a:solidFill>
              <a:srgbClr val="93BBB3"/>
            </a:solidFill>
            <a:round/>
            <a:headEnd/>
            <a:tailEnd/>
          </a:ln>
          <a:extLst>
            <a:ext uri="{909E8E84-426E-40DD-AFC4-6F175D3DCCD1}">
              <a14:hiddenFill xmlns:a14="http://schemas.microsoft.com/office/drawing/2010/main">
                <a:noFill/>
              </a14:hiddenFill>
            </a:ext>
          </a:extLst>
        </p:spPr>
      </p:cxnSp>
      <p:sp>
        <p:nvSpPr>
          <p:cNvPr id="18" name="Rectangle 2"/>
          <p:cNvSpPr>
            <a:spLocks noChangeArrowheads="1"/>
          </p:cNvSpPr>
          <p:nvPr/>
        </p:nvSpPr>
        <p:spPr bwMode="auto">
          <a:xfrm>
            <a:off x="6418770" y="1793999"/>
            <a:ext cx="2008528" cy="499651"/>
          </a:xfrm>
          <a:prstGeom prst="rect">
            <a:avLst/>
          </a:prstGeom>
          <a:solidFill>
            <a:srgbClr val="FFFFFF"/>
          </a:solidFill>
          <a:ln w="22225">
            <a:solidFill>
              <a:srgbClr val="93BBB3"/>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a:latin typeface="Tahoma" pitchFamily="34" charset="0"/>
                <a:cs typeface="Arial" pitchFamily="34" charset="0"/>
              </a:rPr>
              <a:t>Grandes entreprises               60 %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 employés 55 ans+      55</a:t>
            </a:r>
            <a:r>
              <a:rPr lang="fr-CA" altLang="fr-FR" sz="800" b="0" dirty="0">
                <a:latin typeface="Tahoma" pitchFamily="34" charset="0"/>
                <a:cs typeface="Arial" pitchFamily="34" charset="0"/>
              </a:rPr>
              <a:t>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 </a:t>
            </a:r>
            <a:r>
              <a:rPr lang="fr-CA" sz="800" b="0" dirty="0" err="1">
                <a:latin typeface="Tahoma" pitchFamily="34" charset="0"/>
                <a:cs typeface="Arial" pitchFamily="34" charset="0"/>
              </a:rPr>
              <a:t>empl</a:t>
            </a:r>
            <a:r>
              <a:rPr lang="fr-CA" sz="800" b="0" dirty="0">
                <a:latin typeface="Tahoma" pitchFamily="34" charset="0"/>
                <a:cs typeface="Arial" pitchFamily="34" charset="0"/>
              </a:rPr>
              <a:t>. peu/non </a:t>
            </a:r>
            <a:r>
              <a:rPr lang="fr-CA" sz="800" b="0" dirty="0" err="1">
                <a:latin typeface="Tahoma" pitchFamily="34" charset="0"/>
                <a:cs typeface="Arial" pitchFamily="34" charset="0"/>
              </a:rPr>
              <a:t>qual</a:t>
            </a:r>
            <a:r>
              <a:rPr lang="fr-CA" sz="800" b="0" dirty="0">
                <a:latin typeface="Tahoma" pitchFamily="34" charset="0"/>
                <a:cs typeface="Arial" pitchFamily="34" charset="0"/>
              </a:rPr>
              <a:t>.   62 % +</a:t>
            </a:r>
            <a:endParaRPr lang="fr-CA" altLang="fr-FR" sz="800" b="0" dirty="0">
              <a:latin typeface="Tahoma" pitchFamily="34" charset="0"/>
              <a:cs typeface="Arial" pitchFamily="34" charset="0"/>
            </a:endParaRPr>
          </a:p>
        </p:txBody>
      </p:sp>
      <p:cxnSp>
        <p:nvCxnSpPr>
          <p:cNvPr id="20" name="AutoShape 3"/>
          <p:cNvCxnSpPr>
            <a:cxnSpLocks noChangeShapeType="1"/>
          </p:cNvCxnSpPr>
          <p:nvPr/>
        </p:nvCxnSpPr>
        <p:spPr bwMode="auto">
          <a:xfrm flipH="1">
            <a:off x="5448808" y="2005309"/>
            <a:ext cx="969962" cy="12920"/>
          </a:xfrm>
          <a:prstGeom prst="straightConnector1">
            <a:avLst/>
          </a:prstGeom>
          <a:noFill/>
          <a:ln w="22225">
            <a:solidFill>
              <a:srgbClr val="93BBB3"/>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941338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txBox="1">
            <a:spLocks/>
          </p:cNvSpPr>
          <p:nvPr/>
        </p:nvSpPr>
        <p:spPr bwMode="auto">
          <a:xfrm>
            <a:off x="8006316" y="6208418"/>
            <a:ext cx="42098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22</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10"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6. 	Recrutement de la main-d’œuvre</a:t>
            </a:r>
          </a:p>
        </p:txBody>
      </p:sp>
      <p:graphicFrame>
        <p:nvGraphicFramePr>
          <p:cNvPr id="2" name="Tableau 1"/>
          <p:cNvGraphicFramePr>
            <a:graphicFrameLocks noGrp="1"/>
          </p:cNvGraphicFramePr>
          <p:nvPr>
            <p:extLst>
              <p:ext uri="{D42A27DB-BD31-4B8C-83A1-F6EECF244321}">
                <p14:modId xmlns:p14="http://schemas.microsoft.com/office/powerpoint/2010/main" val="4052405954"/>
              </p:ext>
            </p:extLst>
          </p:nvPr>
        </p:nvGraphicFramePr>
        <p:xfrm>
          <a:off x="584791" y="1670213"/>
          <a:ext cx="4189227" cy="2933700"/>
        </p:xfrm>
        <a:graphic>
          <a:graphicData uri="http://schemas.openxmlformats.org/drawingml/2006/table">
            <a:tbl>
              <a:tblPr firstRow="1" firstCol="1" lastRow="1" lastCol="1" bandRow="1" bandCol="1">
                <a:tableStyleId>{5C22544A-7EE6-4342-B048-85BDC9FD1C3A}</a:tableStyleId>
              </a:tblPr>
              <a:tblGrid>
                <a:gridCol w="815910">
                  <a:extLst>
                    <a:ext uri="{9D8B030D-6E8A-4147-A177-3AD203B41FA5}">
                      <a16:colId xmlns:a16="http://schemas.microsoft.com/office/drawing/2014/main" val="20000"/>
                    </a:ext>
                  </a:extLst>
                </a:gridCol>
                <a:gridCol w="735655">
                  <a:extLst>
                    <a:ext uri="{9D8B030D-6E8A-4147-A177-3AD203B41FA5}">
                      <a16:colId xmlns:a16="http://schemas.microsoft.com/office/drawing/2014/main" val="20001"/>
                    </a:ext>
                  </a:extLst>
                </a:gridCol>
                <a:gridCol w="1512452">
                  <a:extLst>
                    <a:ext uri="{9D8B030D-6E8A-4147-A177-3AD203B41FA5}">
                      <a16:colId xmlns:a16="http://schemas.microsoft.com/office/drawing/2014/main" val="20002"/>
                    </a:ext>
                  </a:extLst>
                </a:gridCol>
                <a:gridCol w="504583">
                  <a:extLst>
                    <a:ext uri="{9D8B030D-6E8A-4147-A177-3AD203B41FA5}">
                      <a16:colId xmlns:a16="http://schemas.microsoft.com/office/drawing/2014/main" val="20003"/>
                    </a:ext>
                  </a:extLst>
                </a:gridCol>
                <a:gridCol w="620627">
                  <a:extLst>
                    <a:ext uri="{9D8B030D-6E8A-4147-A177-3AD203B41FA5}">
                      <a16:colId xmlns:a16="http://schemas.microsoft.com/office/drawing/2014/main" val="20004"/>
                    </a:ext>
                  </a:extLst>
                </a:gridCol>
              </a:tblGrid>
              <a:tr h="388406">
                <a:tc>
                  <a:txBody>
                    <a:bodyPr/>
                    <a:lstStyle/>
                    <a:p>
                      <a:pP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Statut d’emploi</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Nombre moyen d’embauche</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gridSpan="2">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Principaux écarts statistiquement significatifs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hMerge="1">
                  <a:txBody>
                    <a:bodyPr/>
                    <a:lstStyle/>
                    <a:p>
                      <a:endParaRPr lang="fr-CA"/>
                    </a:p>
                  </a:txBody>
                  <a:tcPr/>
                </a:tc>
                <a:tc>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Moyenne sans les valeurs extrêmes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extLst>
                  <a:ext uri="{0D108BD9-81ED-4DB2-BD59-A6C34878D82A}">
                    <a16:rowId xmlns:a16="http://schemas.microsoft.com/office/drawing/2014/main" val="10000"/>
                  </a:ext>
                </a:extLst>
              </a:tr>
              <a:tr h="334055">
                <a:tc>
                  <a:txBody>
                    <a:bodyPr/>
                    <a:lstStyle/>
                    <a:p>
                      <a:pPr algn="just">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Temps plein</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1,6</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Secteur primaire/</a:t>
                      </a:r>
                      <a:r>
                        <a:rPr lang="fr-CA" sz="85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transp</a:t>
                      </a:r>
                      <a:r>
                        <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marL="85725" lvl="0" indent="-85725" algn="l">
                        <a:lnSpc>
                          <a:spcPts val="1100"/>
                        </a:lnSpc>
                        <a:spcBef>
                          <a:spcPts val="0"/>
                        </a:spcBef>
                        <a:spcAft>
                          <a:spcPts val="0"/>
                        </a:spcAft>
                        <a:buFont typeface="Wingdings"/>
                        <a:buChar char=""/>
                      </a:pPr>
                      <a:r>
                        <a:rPr lang="fr-CA" altLang="fr-FR" sz="850" b="0" dirty="0">
                          <a:solidFill>
                            <a:schemeClr val="tx1"/>
                          </a:solidFill>
                          <a:latin typeface="Tahoma" pitchFamily="34" charset="0"/>
                          <a:cs typeface="Arial" pitchFamily="34" charset="0"/>
                        </a:rPr>
                        <a:t>Grandes entreprises</a:t>
                      </a:r>
                    </a:p>
                    <a:p>
                      <a:pPr marL="85725" lvl="0" indent="-85725" algn="l">
                        <a:lnSpc>
                          <a:spcPts val="1100"/>
                        </a:lnSpc>
                        <a:spcBef>
                          <a:spcPts val="0"/>
                        </a:spcBef>
                        <a:spcAft>
                          <a:spcPts val="0"/>
                        </a:spcAft>
                        <a:buFont typeface="Wingdings"/>
                        <a:buChar char=""/>
                      </a:pPr>
                      <a:r>
                        <a:rPr lang="fr-FR" sz="850" b="0" dirty="0">
                          <a:solidFill>
                            <a:schemeClr val="tx1"/>
                          </a:solidFill>
                          <a:latin typeface="Tahoma" pitchFamily="34" charset="0"/>
                          <a:cs typeface="Arial" pitchFamily="34" charset="0"/>
                        </a:rPr>
                        <a:t>1-49 % employés 55 ans+</a:t>
                      </a:r>
                    </a:p>
                    <a:p>
                      <a:pPr marL="85725" lvl="0" indent="-85725" algn="l">
                        <a:lnSpc>
                          <a:spcPts val="1100"/>
                        </a:lnSpc>
                        <a:spcBef>
                          <a:spcPts val="0"/>
                        </a:spcBef>
                        <a:spcAft>
                          <a:spcPts val="0"/>
                        </a:spcAft>
                        <a:buFont typeface="Wingdings"/>
                        <a:buChar char=""/>
                      </a:pPr>
                      <a:r>
                        <a:rPr lang="fr-FR" sz="850" b="0" dirty="0">
                          <a:latin typeface="Tahoma" pitchFamily="34" charset="0"/>
                          <a:cs typeface="Arial" pitchFamily="34" charset="0"/>
                        </a:rPr>
                        <a:t>3+ postes à combler</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0,6 -</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3,7 +</a:t>
                      </a: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2,7 +</a:t>
                      </a: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3,3 +</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1,6</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13033">
                <a:tc>
                  <a:txBody>
                    <a:bodyPr/>
                    <a:lstStyle/>
                    <a:p>
                      <a:pP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Temps partiel</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1,4</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fr-CA" altLang="fr-FR" sz="850" b="0" dirty="0">
                          <a:solidFill>
                            <a:schemeClr val="tx1"/>
                          </a:solidFill>
                          <a:latin typeface="Tahoma" pitchFamily="34" charset="0"/>
                          <a:cs typeface="Arial" pitchFamily="34" charset="0"/>
                        </a:rPr>
                        <a:t>Grandes</a:t>
                      </a:r>
                      <a:r>
                        <a:rPr lang="fr-CA" altLang="fr-FR" sz="850" b="0" baseline="0" dirty="0">
                          <a:solidFill>
                            <a:schemeClr val="tx1"/>
                          </a:solidFill>
                          <a:latin typeface="Tahoma" pitchFamily="34" charset="0"/>
                          <a:cs typeface="Arial" pitchFamily="34" charset="0"/>
                        </a:rPr>
                        <a:t> entreprises</a:t>
                      </a:r>
                      <a:endParaRPr lang="fr-CA" altLang="fr-FR" sz="850" b="0" dirty="0">
                        <a:solidFill>
                          <a:schemeClr val="tx1"/>
                        </a:solidFill>
                        <a:latin typeface="Tahoma" pitchFamily="34" charset="0"/>
                        <a:cs typeface="Arial" pitchFamily="34" charset="0"/>
                      </a:endParaRPr>
                    </a:p>
                    <a:p>
                      <a:pPr marL="85725" marR="0" lvl="0" indent="-85725" algn="l" defTabSz="914400" rtl="0" eaLnBrk="1" fontAlgn="auto" latinLnBrk="0" hangingPunct="1">
                        <a:lnSpc>
                          <a:spcPts val="1100"/>
                        </a:lnSpc>
                        <a:spcBef>
                          <a:spcPts val="0"/>
                        </a:spcBef>
                        <a:spcAft>
                          <a:spcPts val="0"/>
                        </a:spcAft>
                        <a:buClrTx/>
                        <a:buSzTx/>
                        <a:buFont typeface="Wingdings"/>
                        <a:buChar char=""/>
                        <a:tabLst/>
                        <a:defRPr/>
                      </a:pPr>
                      <a:r>
                        <a:rPr lang="fr-FR" sz="850" b="0" dirty="0">
                          <a:solidFill>
                            <a:schemeClr val="tx1"/>
                          </a:solidFill>
                          <a:latin typeface="Tahoma" pitchFamily="34" charset="0"/>
                          <a:cs typeface="Arial" pitchFamily="34" charset="0"/>
                        </a:rPr>
                        <a:t>3+ postes à combler</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85725" lvl="0" indent="-85725" algn="l">
                        <a:lnSpc>
                          <a:spcPts val="1100"/>
                        </a:lnSpc>
                        <a:spcBef>
                          <a:spcPts val="0"/>
                        </a:spcBef>
                        <a:spcAft>
                          <a:spcPts val="0"/>
                        </a:spcAft>
                        <a:buFont typeface="Wingdings"/>
                        <a:buChar char=""/>
                      </a:pPr>
                      <a:r>
                        <a:rPr lang="fr-FR" sz="850" b="0" dirty="0">
                          <a:solidFill>
                            <a:schemeClr val="tx1"/>
                          </a:solidFill>
                          <a:latin typeface="Tahoma" pitchFamily="34" charset="0"/>
                          <a:cs typeface="Arial" pitchFamily="34" charset="0"/>
                        </a:rPr>
                        <a:t>50 %+ employés 55 ans+</a:t>
                      </a:r>
                    </a:p>
                    <a:p>
                      <a:pPr marL="85725" lvl="0" indent="-85725" algn="l">
                        <a:lnSpc>
                          <a:spcPts val="1100"/>
                        </a:lnSpc>
                        <a:spcBef>
                          <a:spcPts val="0"/>
                        </a:spcBef>
                        <a:spcAft>
                          <a:spcPts val="0"/>
                        </a:spcAft>
                        <a:buFont typeface="Wingdings"/>
                        <a:buChar char=""/>
                      </a:pPr>
                      <a:r>
                        <a:rPr lang="fr-CA" sz="850" b="0" dirty="0">
                          <a:solidFill>
                            <a:schemeClr val="tx1"/>
                          </a:solidFill>
                          <a:latin typeface="Tahoma" pitchFamily="34" charset="0"/>
                          <a:cs typeface="Arial" pitchFamily="34" charset="0"/>
                        </a:rPr>
                        <a:t>0 % </a:t>
                      </a:r>
                      <a:r>
                        <a:rPr lang="fr-CA" sz="850" b="0" dirty="0" err="1">
                          <a:solidFill>
                            <a:schemeClr val="tx1"/>
                          </a:solidFill>
                          <a:latin typeface="Tahoma" pitchFamily="34" charset="0"/>
                          <a:cs typeface="Arial" pitchFamily="34" charset="0"/>
                        </a:rPr>
                        <a:t>empl</a:t>
                      </a:r>
                      <a:r>
                        <a:rPr lang="fr-CA" sz="850" b="0" dirty="0">
                          <a:solidFill>
                            <a:schemeClr val="tx1"/>
                          </a:solidFill>
                          <a:latin typeface="Tahoma" pitchFamily="34" charset="0"/>
                          <a:cs typeface="Arial" pitchFamily="34" charset="0"/>
                        </a:rPr>
                        <a:t>. peu/non </a:t>
                      </a:r>
                      <a:r>
                        <a:rPr lang="fr-CA" sz="850" b="0" dirty="0" err="1">
                          <a:solidFill>
                            <a:schemeClr val="tx1"/>
                          </a:solidFill>
                          <a:latin typeface="Tahoma" pitchFamily="34" charset="0"/>
                          <a:cs typeface="Arial" pitchFamily="34" charset="0"/>
                        </a:rPr>
                        <a:t>qual</a:t>
                      </a:r>
                      <a:r>
                        <a:rPr lang="fr-CA" sz="850" b="0" dirty="0">
                          <a:solidFill>
                            <a:schemeClr val="tx1"/>
                          </a:solidFill>
                          <a:latin typeface="Tahoma" pitchFamily="34" charset="0"/>
                          <a:cs typeface="Arial" pitchFamily="34" charset="0"/>
                        </a:rPr>
                        <a:t>.</a:t>
                      </a: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3,9 +</a:t>
                      </a:r>
                    </a:p>
                    <a:p>
                      <a:pPr marL="0" marR="0" indent="0" algn="ctr" defTabSz="914400" rtl="0" eaLnBrk="1" fontAlgn="auto" latinLnBrk="0" hangingPunct="1">
                        <a:lnSpc>
                          <a:spcPts val="1100"/>
                        </a:lnSpc>
                        <a:spcBef>
                          <a:spcPts val="0"/>
                        </a:spcBef>
                        <a:spcAft>
                          <a:spcPts val="0"/>
                        </a:spcAft>
                        <a:buClrTx/>
                        <a:buSzTx/>
                        <a:buFontTx/>
                        <a:buNone/>
                        <a:tabLst/>
                        <a:defRPr/>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4,0 +</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0,3 -</a:t>
                      </a:r>
                    </a:p>
                    <a:p>
                      <a:pPr marL="0" marR="0" indent="0" algn="ctr" defTabSz="914400" rtl="0" eaLnBrk="1" fontAlgn="auto" latinLnBrk="0" hangingPunct="1">
                        <a:lnSpc>
                          <a:spcPts val="1100"/>
                        </a:lnSpc>
                        <a:spcBef>
                          <a:spcPts val="0"/>
                        </a:spcBef>
                        <a:spcAft>
                          <a:spcPts val="0"/>
                        </a:spcAft>
                        <a:buClrTx/>
                        <a:buSzTx/>
                        <a:buFontTx/>
                        <a:buNone/>
                        <a:tabLst/>
                        <a:defRPr/>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0,6 -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1,2</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0430">
                <a:tc>
                  <a:txBody>
                    <a:bodyPr/>
                    <a:lstStyle/>
                    <a:p>
                      <a:pPr algn="just">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Saisonniers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2,4</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fr-CA" altLang="fr-FR" sz="850" b="0" dirty="0">
                          <a:solidFill>
                            <a:schemeClr val="tx1"/>
                          </a:solidFill>
                          <a:latin typeface="Tahoma" pitchFamily="34" charset="0"/>
                          <a:cs typeface="Arial" pitchFamily="34" charset="0"/>
                        </a:rPr>
                        <a:t>Moyennes entreprises</a:t>
                      </a:r>
                    </a:p>
                    <a:p>
                      <a:pPr marL="85725" lvl="0" indent="-85725" algn="l">
                        <a:lnSpc>
                          <a:spcPts val="1100"/>
                        </a:lnSpc>
                        <a:spcBef>
                          <a:spcPts val="0"/>
                        </a:spcBef>
                        <a:spcAft>
                          <a:spcPts val="0"/>
                        </a:spcAft>
                        <a:buFont typeface="Wingdings"/>
                        <a:buChar char=""/>
                      </a:pPr>
                      <a:r>
                        <a:rPr lang="fr-CA" sz="850" b="0" dirty="0">
                          <a:solidFill>
                            <a:schemeClr val="tx1"/>
                          </a:solidFill>
                          <a:latin typeface="Tahoma" pitchFamily="34" charset="0"/>
                          <a:cs typeface="Arial" pitchFamily="34" charset="0"/>
                        </a:rPr>
                        <a:t>0 % </a:t>
                      </a:r>
                      <a:r>
                        <a:rPr lang="fr-CA" sz="850" b="0" dirty="0" err="1">
                          <a:solidFill>
                            <a:schemeClr val="tx1"/>
                          </a:solidFill>
                          <a:latin typeface="Tahoma" pitchFamily="34" charset="0"/>
                          <a:cs typeface="Arial" pitchFamily="34" charset="0"/>
                        </a:rPr>
                        <a:t>empl</a:t>
                      </a:r>
                      <a:r>
                        <a:rPr lang="fr-CA" sz="850" b="0" dirty="0">
                          <a:solidFill>
                            <a:schemeClr val="tx1"/>
                          </a:solidFill>
                          <a:latin typeface="Tahoma" pitchFamily="34" charset="0"/>
                          <a:cs typeface="Arial" pitchFamily="34" charset="0"/>
                        </a:rPr>
                        <a:t>. peu/non </a:t>
                      </a:r>
                      <a:r>
                        <a:rPr lang="fr-CA" sz="850" b="0" dirty="0" err="1">
                          <a:solidFill>
                            <a:schemeClr val="tx1"/>
                          </a:solidFill>
                          <a:latin typeface="Tahoma" pitchFamily="34" charset="0"/>
                          <a:cs typeface="Arial" pitchFamily="34" charset="0"/>
                        </a:rPr>
                        <a:t>qual</a:t>
                      </a:r>
                      <a:r>
                        <a:rPr lang="fr-CA" sz="850" b="0" dirty="0">
                          <a:solidFill>
                            <a:schemeClr val="tx1"/>
                          </a:solidFill>
                          <a:latin typeface="Tahoma" pitchFamily="34" charset="0"/>
                          <a:cs typeface="Arial" pitchFamily="34" charset="0"/>
                        </a:rPr>
                        <a:t>.</a:t>
                      </a:r>
                    </a:p>
                    <a:p>
                      <a:pPr marL="85725" lvl="0" indent="-85725" algn="l">
                        <a:lnSpc>
                          <a:spcPts val="1100"/>
                        </a:lnSpc>
                        <a:spcBef>
                          <a:spcPts val="0"/>
                        </a:spcBef>
                        <a:spcAft>
                          <a:spcPts val="0"/>
                        </a:spcAft>
                        <a:buFont typeface="Wingdings"/>
                        <a:buChar char=""/>
                      </a:pPr>
                      <a:r>
                        <a:rPr lang="fr-FR" sz="850" b="0" dirty="0">
                          <a:solidFill>
                            <a:schemeClr val="tx1"/>
                          </a:solidFill>
                          <a:latin typeface="Tahoma" pitchFamily="34" charset="0"/>
                          <a:cs typeface="Arial" pitchFamily="34" charset="0"/>
                        </a:rPr>
                        <a:t>1-2 postes à combler</a:t>
                      </a:r>
                      <a:endParaRPr lang="fr-CA" altLang="fr-FR" sz="850" b="0" dirty="0">
                        <a:solidFill>
                          <a:schemeClr val="tx1"/>
                        </a:solidFill>
                        <a:latin typeface="Tahoma" pitchFamily="34" charset="0"/>
                        <a:cs typeface="Arial" pitchFamily="34" charset="0"/>
                      </a:endParaRPr>
                    </a:p>
                    <a:p>
                      <a:pPr marL="85725" lvl="0" indent="-85725" algn="l">
                        <a:lnSpc>
                          <a:spcPts val="1100"/>
                        </a:lnSpc>
                        <a:spcBef>
                          <a:spcPts val="0"/>
                        </a:spcBef>
                        <a:spcAft>
                          <a:spcPts val="0"/>
                        </a:spcAft>
                        <a:buFont typeface="Wingdings"/>
                        <a:buChar char=""/>
                      </a:pPr>
                      <a:r>
                        <a:rPr lang="fr-FR" sz="850" b="0" dirty="0">
                          <a:solidFill>
                            <a:schemeClr val="tx1"/>
                          </a:solidFill>
                          <a:latin typeface="Tahoma" pitchFamily="34" charset="0"/>
                          <a:cs typeface="Arial" pitchFamily="34" charset="0"/>
                        </a:rPr>
                        <a:t>1-49 % employés 55 ans+</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0,4 -</a:t>
                      </a: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0,4 -</a:t>
                      </a: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0,5 -</a:t>
                      </a: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5,0 +</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1,0</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0430">
                <a:tc>
                  <a:txBody>
                    <a:bodyPr/>
                    <a:lstStyle/>
                    <a:p>
                      <a:pP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Total</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5,5</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Secteur primaire/</a:t>
                      </a:r>
                      <a:r>
                        <a:rPr lang="fr-CA" sz="850" b="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transp</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marL="85725" lvl="0" indent="-85725" algn="l">
                        <a:lnSpc>
                          <a:spcPts val="1100"/>
                        </a:lnSpc>
                        <a:spcBef>
                          <a:spcPts val="0"/>
                        </a:spcBef>
                        <a:spcAft>
                          <a:spcPts val="0"/>
                        </a:spcAft>
                        <a:buFont typeface="Wingdings"/>
                        <a:buChar char=""/>
                      </a:pPr>
                      <a:r>
                        <a:rPr lang="fr-CA" sz="850" b="0" dirty="0">
                          <a:solidFill>
                            <a:schemeClr val="tx1"/>
                          </a:solidFill>
                          <a:latin typeface="Tahoma" pitchFamily="34" charset="0"/>
                          <a:cs typeface="Arial" pitchFamily="34" charset="0"/>
                        </a:rPr>
                        <a:t>0 % </a:t>
                      </a:r>
                      <a:r>
                        <a:rPr lang="fr-CA" sz="850" b="0" dirty="0" err="1">
                          <a:solidFill>
                            <a:schemeClr val="tx1"/>
                          </a:solidFill>
                          <a:latin typeface="Tahoma" pitchFamily="34" charset="0"/>
                          <a:cs typeface="Arial" pitchFamily="34" charset="0"/>
                        </a:rPr>
                        <a:t>empl</a:t>
                      </a:r>
                      <a:r>
                        <a:rPr lang="fr-CA" sz="850" b="0" dirty="0">
                          <a:solidFill>
                            <a:schemeClr val="tx1"/>
                          </a:solidFill>
                          <a:latin typeface="Tahoma" pitchFamily="34" charset="0"/>
                          <a:cs typeface="Arial" pitchFamily="34" charset="0"/>
                        </a:rPr>
                        <a:t>. peu/non </a:t>
                      </a:r>
                      <a:r>
                        <a:rPr lang="fr-CA" sz="850" b="0" dirty="0" err="1">
                          <a:solidFill>
                            <a:schemeClr val="tx1"/>
                          </a:solidFill>
                          <a:latin typeface="Tahoma" pitchFamily="34" charset="0"/>
                          <a:cs typeface="Arial" pitchFamily="34" charset="0"/>
                        </a:rPr>
                        <a:t>qual</a:t>
                      </a:r>
                      <a:r>
                        <a:rPr lang="fr-CA" sz="850" b="0" dirty="0">
                          <a:solidFill>
                            <a:schemeClr val="tx1"/>
                          </a:solidFill>
                          <a:latin typeface="Tahoma" pitchFamily="34" charset="0"/>
                          <a:cs typeface="Arial" pitchFamily="34" charset="0"/>
                        </a:rPr>
                        <a:t>.</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85725" marR="0" lvl="0" indent="-85725" algn="l" defTabSz="914400" rtl="0" eaLnBrk="1" fontAlgn="auto" latinLnBrk="0" hangingPunct="1">
                        <a:lnSpc>
                          <a:spcPts val="1100"/>
                        </a:lnSpc>
                        <a:spcBef>
                          <a:spcPts val="0"/>
                        </a:spcBef>
                        <a:spcAft>
                          <a:spcPts val="0"/>
                        </a:spcAft>
                        <a:buClrTx/>
                        <a:buSzTx/>
                        <a:buFont typeface="Wingdings"/>
                        <a:buChar char=""/>
                        <a:tabLst/>
                        <a:defRPr/>
                      </a:pPr>
                      <a:r>
                        <a:rPr lang="fr-CA" altLang="fr-FR" sz="850" b="0" dirty="0">
                          <a:solidFill>
                            <a:schemeClr val="tx1"/>
                          </a:solidFill>
                          <a:latin typeface="Tahoma" pitchFamily="34" charset="0"/>
                          <a:cs typeface="Arial" pitchFamily="34" charset="0"/>
                        </a:rPr>
                        <a:t>Grandes</a:t>
                      </a:r>
                      <a:r>
                        <a:rPr lang="fr-CA" altLang="fr-FR" sz="850" b="0" baseline="0" dirty="0">
                          <a:solidFill>
                            <a:schemeClr val="tx1"/>
                          </a:solidFill>
                          <a:latin typeface="Tahoma" pitchFamily="34" charset="0"/>
                          <a:cs typeface="Arial" pitchFamily="34" charset="0"/>
                        </a:rPr>
                        <a:t> entreprises</a:t>
                      </a:r>
                      <a:endParaRPr lang="fr-CA" altLang="fr-FR" sz="850" b="0" dirty="0">
                        <a:solidFill>
                          <a:schemeClr val="tx1"/>
                        </a:solidFill>
                        <a:latin typeface="Tahoma" pitchFamily="34" charset="0"/>
                        <a:cs typeface="Arial" pitchFamily="34" charset="0"/>
                      </a:endParaRPr>
                    </a:p>
                    <a:p>
                      <a:pPr marL="85725" marR="0" lvl="0" indent="-85725" algn="l" defTabSz="914400" rtl="0" eaLnBrk="1" fontAlgn="auto" latinLnBrk="0" hangingPunct="1">
                        <a:lnSpc>
                          <a:spcPts val="1100"/>
                        </a:lnSpc>
                        <a:spcBef>
                          <a:spcPts val="0"/>
                        </a:spcBef>
                        <a:spcAft>
                          <a:spcPts val="0"/>
                        </a:spcAft>
                        <a:buClrTx/>
                        <a:buSzTx/>
                        <a:buFont typeface="Wingdings"/>
                        <a:buChar char=""/>
                        <a:tabLst/>
                        <a:defRPr/>
                      </a:pPr>
                      <a:r>
                        <a:rPr lang="fr-FR" sz="850" b="0" dirty="0">
                          <a:solidFill>
                            <a:schemeClr val="tx1"/>
                          </a:solidFill>
                          <a:latin typeface="Tahoma" pitchFamily="34" charset="0"/>
                          <a:cs typeface="Arial" pitchFamily="34" charset="0"/>
                        </a:rPr>
                        <a:t>1-49 % employés 55 ans+</a:t>
                      </a:r>
                    </a:p>
                    <a:p>
                      <a:pPr marL="85725" marR="0" lvl="0" indent="-85725" algn="l" defTabSz="914400" rtl="0" eaLnBrk="1" fontAlgn="auto" latinLnBrk="0" hangingPunct="1">
                        <a:lnSpc>
                          <a:spcPts val="1100"/>
                        </a:lnSpc>
                        <a:spcBef>
                          <a:spcPts val="0"/>
                        </a:spcBef>
                        <a:spcAft>
                          <a:spcPts val="0"/>
                        </a:spcAft>
                        <a:buClrTx/>
                        <a:buSzTx/>
                        <a:buFont typeface="Wingdings"/>
                        <a:buChar char=""/>
                        <a:tabLst/>
                        <a:defRPr/>
                      </a:pPr>
                      <a:r>
                        <a:rPr lang="fr-FR" sz="850" b="0" dirty="0">
                          <a:solidFill>
                            <a:schemeClr val="tx1"/>
                          </a:solidFill>
                          <a:latin typeface="Tahoma" pitchFamily="34" charset="0"/>
                          <a:cs typeface="Arial" pitchFamily="34" charset="0"/>
                        </a:rPr>
                        <a:t>3+ postes à combler</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2,8 -</a:t>
                      </a:r>
                    </a:p>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2,9</a:t>
                      </a:r>
                      <a:r>
                        <a:rPr lang="fr-FR" sz="850" b="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12,0 +</a:t>
                      </a:r>
                    </a:p>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9,9 +</a:t>
                      </a:r>
                    </a:p>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11,3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4,0</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3" name="Rectangle 1"/>
          <p:cNvSpPr>
            <a:spLocks noChangeArrowheads="1"/>
          </p:cNvSpPr>
          <p:nvPr/>
        </p:nvSpPr>
        <p:spPr bwMode="auto">
          <a:xfrm>
            <a:off x="489093" y="1233010"/>
            <a:ext cx="44763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Tableau 14 – Nombre d’employés embauchés au cours de la dernière année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a:ln>
                <a:noFill/>
              </a:ln>
              <a:solidFill>
                <a:schemeClr val="tx1"/>
              </a:solidFill>
              <a:effectLst/>
            </a:endParaRPr>
          </a:p>
        </p:txBody>
      </p:sp>
      <p:graphicFrame>
        <p:nvGraphicFramePr>
          <p:cNvPr id="4" name="Tableau 3"/>
          <p:cNvGraphicFramePr>
            <a:graphicFrameLocks noGrp="1"/>
          </p:cNvGraphicFramePr>
          <p:nvPr>
            <p:extLst>
              <p:ext uri="{D42A27DB-BD31-4B8C-83A1-F6EECF244321}">
                <p14:modId xmlns:p14="http://schemas.microsoft.com/office/powerpoint/2010/main" val="2061417481"/>
              </p:ext>
            </p:extLst>
          </p:nvPr>
        </p:nvGraphicFramePr>
        <p:xfrm>
          <a:off x="5039837" y="4518280"/>
          <a:ext cx="3848985" cy="1624666"/>
        </p:xfrm>
        <a:graphic>
          <a:graphicData uri="http://schemas.openxmlformats.org/drawingml/2006/table">
            <a:tbl>
              <a:tblPr firstRow="1" firstCol="1" lastRow="1" lastCol="1" bandRow="1" bandCol="1">
                <a:tableStyleId>{5C22544A-7EE6-4342-B048-85BDC9FD1C3A}</a:tableStyleId>
              </a:tblPr>
              <a:tblGrid>
                <a:gridCol w="893134">
                  <a:extLst>
                    <a:ext uri="{9D8B030D-6E8A-4147-A177-3AD203B41FA5}">
                      <a16:colId xmlns:a16="http://schemas.microsoft.com/office/drawing/2014/main" val="20000"/>
                    </a:ext>
                  </a:extLst>
                </a:gridCol>
                <a:gridCol w="795742">
                  <a:extLst>
                    <a:ext uri="{9D8B030D-6E8A-4147-A177-3AD203B41FA5}">
                      <a16:colId xmlns:a16="http://schemas.microsoft.com/office/drawing/2014/main" val="20001"/>
                    </a:ext>
                  </a:extLst>
                </a:gridCol>
                <a:gridCol w="724713">
                  <a:extLst>
                    <a:ext uri="{9D8B030D-6E8A-4147-A177-3AD203B41FA5}">
                      <a16:colId xmlns:a16="http://schemas.microsoft.com/office/drawing/2014/main" val="20002"/>
                    </a:ext>
                  </a:extLst>
                </a:gridCol>
                <a:gridCol w="733647">
                  <a:extLst>
                    <a:ext uri="{9D8B030D-6E8A-4147-A177-3AD203B41FA5}">
                      <a16:colId xmlns:a16="http://schemas.microsoft.com/office/drawing/2014/main" val="20003"/>
                    </a:ext>
                  </a:extLst>
                </a:gridCol>
                <a:gridCol w="701749">
                  <a:extLst>
                    <a:ext uri="{9D8B030D-6E8A-4147-A177-3AD203B41FA5}">
                      <a16:colId xmlns:a16="http://schemas.microsoft.com/office/drawing/2014/main" val="20004"/>
                    </a:ext>
                  </a:extLst>
                </a:gridCol>
              </a:tblGrid>
              <a:tr h="410236">
                <a:tc>
                  <a:txBody>
                    <a:bodyPr/>
                    <a:lstStyle/>
                    <a:p>
                      <a:pPr algn="r">
                        <a:lnSpc>
                          <a:spcPts val="900"/>
                        </a:lnSpc>
                        <a:spcBef>
                          <a:spcPts val="200"/>
                        </a:spcBef>
                        <a:spcAft>
                          <a:spcPts val="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Statut</a:t>
                      </a:r>
                    </a:p>
                    <a:p>
                      <a:pPr algn="r">
                        <a:lnSpc>
                          <a:spcPts val="800"/>
                        </a:lnSpc>
                        <a:spcBef>
                          <a:spcPts val="0"/>
                        </a:spcBef>
                        <a:spcAft>
                          <a:spcPts val="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d’emploi</a:t>
                      </a:r>
                    </a:p>
                    <a:p>
                      <a:pPr>
                        <a:lnSpc>
                          <a:spcPts val="900"/>
                        </a:lnSpc>
                        <a:spcBef>
                          <a:spcPts val="0"/>
                        </a:spcBef>
                        <a:spcAft>
                          <a:spcPts val="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Nb</a:t>
                      </a:r>
                    </a:p>
                    <a:p>
                      <a:pPr>
                        <a:lnSpc>
                          <a:spcPts val="800"/>
                        </a:lnSpc>
                        <a:spcBef>
                          <a:spcPts val="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d’embauche</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FDCBA1"/>
                    </a:solidFill>
                  </a:tcPr>
                </a:tc>
                <a:tc>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Temps plein</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Temps partiel</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Saisonniers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Emplois totaux</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extLst>
                  <a:ext uri="{0D108BD9-81ED-4DB2-BD59-A6C34878D82A}">
                    <a16:rowId xmlns:a16="http://schemas.microsoft.com/office/drawing/2014/main" val="10000"/>
                  </a:ext>
                </a:extLst>
              </a:tr>
              <a:tr h="202019">
                <a:tc>
                  <a:txBody>
                    <a:bodyPr/>
                    <a:lstStyle/>
                    <a:p>
                      <a:pPr algn="just">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0</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50 %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59 %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62 %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16 %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2019">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1 à 4</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40 %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33 %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30 %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62 %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2651">
                <a:tc>
                  <a:txBody>
                    <a:bodyPr/>
                    <a:lstStyle/>
                    <a:p>
                      <a:pP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5 à 14</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6 %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5 %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13 %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3284">
                <a:tc>
                  <a:txBody>
                    <a:bodyPr/>
                    <a:lstStyle/>
                    <a:p>
                      <a:pPr algn="just">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15 et plus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7 %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70139">
                <a:tc gridSpan="5">
                  <a:txBody>
                    <a:bodyPr/>
                    <a:lstStyle/>
                    <a:p>
                      <a:pP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Nombre total d’employés embauchés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10005"/>
                  </a:ext>
                </a:extLst>
              </a:tr>
              <a:tr h="182754">
                <a:tc>
                  <a:txBody>
                    <a:bodyPr/>
                    <a:lstStyle/>
                    <a:p>
                      <a:pP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317</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277</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483</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1 077</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9" name="Rectangle 1"/>
          <p:cNvSpPr>
            <a:spLocks noChangeArrowheads="1"/>
          </p:cNvSpPr>
          <p:nvPr/>
        </p:nvSpPr>
        <p:spPr bwMode="auto">
          <a:xfrm>
            <a:off x="4965404" y="4091701"/>
            <a:ext cx="42742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Tableau 14a  – </a:t>
            </a:r>
            <a:r>
              <a:rPr lang="fr-CA" sz="900" dirty="0">
                <a:latin typeface="Tahoma" pitchFamily="34" charset="0"/>
                <a:ea typeface="Times New Roman" pitchFamily="18" charset="0"/>
                <a:cs typeface="Tahoma" pitchFamily="34" charset="0"/>
              </a:rPr>
              <a:t>Répartition du nombre d’embauche selon le statut </a:t>
            </a:r>
            <a:br>
              <a:rPr lang="fr-CA" sz="900" dirty="0">
                <a:latin typeface="Tahoma" pitchFamily="34" charset="0"/>
                <a:ea typeface="Times New Roman" pitchFamily="18" charset="0"/>
                <a:cs typeface="Tahoma" pitchFamily="34" charset="0"/>
              </a:rPr>
            </a:br>
            <a:r>
              <a:rPr lang="fr-CA" sz="900" dirty="0">
                <a:latin typeface="Tahoma" pitchFamily="34" charset="0"/>
                <a:ea typeface="Times New Roman" pitchFamily="18" charset="0"/>
                <a:cs typeface="Tahoma" pitchFamily="34" charset="0"/>
              </a:rPr>
              <a:t>d’emploi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a:ln>
                <a:noFill/>
              </a:ln>
              <a:solidFill>
                <a:schemeClr val="tx1"/>
              </a:solidFill>
              <a:effectLst/>
            </a:endParaRPr>
          </a:p>
        </p:txBody>
      </p:sp>
      <p:sp>
        <p:nvSpPr>
          <p:cNvPr id="11" name="ZoneTexte 10"/>
          <p:cNvSpPr txBox="1">
            <a:spLocks noChangeArrowheads="1"/>
          </p:cNvSpPr>
          <p:nvPr/>
        </p:nvSpPr>
        <p:spPr bwMode="auto">
          <a:xfrm>
            <a:off x="499585" y="858971"/>
            <a:ext cx="3221810" cy="295466"/>
          </a:xfrm>
          <a:prstGeom prst="rect">
            <a:avLst/>
          </a:prstGeom>
          <a:noFill/>
          <a:ln w="19050">
            <a:noFill/>
            <a:prstDash val="sysDot"/>
            <a:miter lim="800000"/>
            <a:headEnd/>
            <a:tailEnd/>
          </a:ln>
        </p:spPr>
        <p:txBody>
          <a:bodyPr wrap="square">
            <a:spAutoFit/>
          </a:bodyPr>
          <a:lstStyle/>
          <a:p>
            <a:pPr>
              <a:lnSpc>
                <a:spcPct val="120000"/>
              </a:lnSpc>
            </a:pPr>
            <a:r>
              <a:rPr lang="fr-CA" sz="1100" i="1" dirty="0">
                <a:latin typeface="Tahoma" panose="020B0604030504040204" pitchFamily="34" charset="0"/>
                <a:ea typeface="Tahoma" panose="020B0604030504040204" pitchFamily="34" charset="0"/>
                <a:cs typeface="Tahoma" panose="020B0604030504040204" pitchFamily="34" charset="0"/>
              </a:rPr>
              <a:t>Nombre d’employés embauchés</a:t>
            </a:r>
            <a:endParaRPr lang="fr-CA" sz="1100" b="0" i="1"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5056451" y="959018"/>
            <a:ext cx="3798980" cy="3080330"/>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Les entreprises répondantes ont embauché en moyenne 5,5 employés dans la dernière année, répartis ainsi : 1,6 à temps plein (29 %), 1,4 à temps partiel (25 %) et 2,4 saisonniers (44 %) (tableau 14). </a:t>
            </a:r>
          </a:p>
          <a:p>
            <a:pPr marL="171450" lvl="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Cette moyenne est gonflée par quelques valeurs extrêmes, dont trois entreprises des secteurs de la construction, de l’hébergement et d’autres services ayant embauché plus de 80 employés saisonniers en 2018. En éliminant les valeurs les plus élevées, la moyenne baisse à 4,0 employés embauchés.</a:t>
            </a:r>
          </a:p>
          <a:p>
            <a:pPr marL="17145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Au total, les entreprises répondantes ont embauché</a:t>
            </a:r>
            <a:br>
              <a:rPr lang="fr-FR" sz="1100" b="0" dirty="0">
                <a:latin typeface="Tahoma" panose="020B0604030504040204" pitchFamily="34" charset="0"/>
                <a:ea typeface="Tahoma" panose="020B0604030504040204" pitchFamily="34" charset="0"/>
                <a:cs typeface="Tahoma" panose="020B0604030504040204" pitchFamily="34" charset="0"/>
              </a:rPr>
            </a:br>
            <a:r>
              <a:rPr lang="fr-FR" sz="1100" b="0" dirty="0">
                <a:latin typeface="Tahoma" panose="020B0604030504040204" pitchFamily="34" charset="0"/>
                <a:ea typeface="Tahoma" panose="020B0604030504040204" pitchFamily="34" charset="0"/>
                <a:cs typeface="Tahoma" panose="020B0604030504040204" pitchFamily="34" charset="0"/>
              </a:rPr>
              <a:t>1 077 employés au cours de la dernière année. À noter qu’il ne s’agit pas nécessairement de création de 1 077 nouveaux emplois pour la région. En effet, certains de ces emplois sont, par exemple, des remplacements de départs à la retraite, d’employés saisonniers, issus de maraudage chez les concurrents, etc.</a:t>
            </a:r>
          </a:p>
        </p:txBody>
      </p:sp>
      <p:sp>
        <p:nvSpPr>
          <p:cNvPr id="15" name="Rectangle 14"/>
          <p:cNvSpPr/>
          <p:nvPr/>
        </p:nvSpPr>
        <p:spPr>
          <a:xfrm>
            <a:off x="633091" y="4593123"/>
            <a:ext cx="2094157" cy="207749"/>
          </a:xfrm>
          <a:prstGeom prst="rect">
            <a:avLst/>
          </a:prstGeom>
        </p:spPr>
        <p:txBody>
          <a:bodyPr wrap="square">
            <a:spAutoFit/>
          </a:bodyPr>
          <a:lstStyle/>
          <a:p>
            <a:pPr>
              <a:spcAft>
                <a:spcPts val="600"/>
              </a:spcAft>
            </a:pPr>
            <a:r>
              <a:rPr lang="fr-FR" sz="750" b="0" dirty="0">
                <a:latin typeface="Tahoma" panose="020B0604030504040204" pitchFamily="34" charset="0"/>
                <a:ea typeface="Tahoma" panose="020B0604030504040204" pitchFamily="34" charset="0"/>
                <a:cs typeface="Tahoma" panose="020B0604030504040204" pitchFamily="34" charset="0"/>
              </a:rPr>
              <a:t>Le calcul des moyennes inclut les </a:t>
            </a:r>
            <a:r>
              <a:rPr lang="fr-FR" sz="750" b="0" i="1" dirty="0">
                <a:latin typeface="Tahoma" panose="020B0604030504040204" pitchFamily="34" charset="0"/>
                <a:ea typeface="Tahoma" panose="020B0604030504040204" pitchFamily="34" charset="0"/>
                <a:cs typeface="Tahoma" panose="020B0604030504040204" pitchFamily="34" charset="0"/>
              </a:rPr>
              <a:t>zéros.</a:t>
            </a:r>
          </a:p>
        </p:txBody>
      </p:sp>
      <p:sp>
        <p:nvSpPr>
          <p:cNvPr id="13" name="Rectangle 12"/>
          <p:cNvSpPr/>
          <p:nvPr/>
        </p:nvSpPr>
        <p:spPr>
          <a:xfrm>
            <a:off x="489093" y="5389770"/>
            <a:ext cx="4288485" cy="425758"/>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fr-CA" sz="1100" b="0" dirty="0">
                <a:latin typeface="Tahoma" panose="020B0604030504040204" pitchFamily="34" charset="0"/>
                <a:ea typeface="Tahoma" panose="020B0604030504040204" pitchFamily="34" charset="0"/>
                <a:cs typeface="Tahoma" panose="020B0604030504040204" pitchFamily="34" charset="0"/>
              </a:rPr>
              <a:t>16 % des répondants n’ont embauché aucun employé et 7 % en ont embauché 15 et plus (tableau 14a). </a:t>
            </a:r>
          </a:p>
        </p:txBody>
      </p:sp>
    </p:spTree>
    <p:extLst>
      <p:ext uri="{BB962C8B-B14F-4D97-AF65-F5344CB8AC3E}">
        <p14:creationId xmlns:p14="http://schemas.microsoft.com/office/powerpoint/2010/main" val="86170189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txBox="1">
            <a:spLocks/>
          </p:cNvSpPr>
          <p:nvPr/>
        </p:nvSpPr>
        <p:spPr bwMode="auto">
          <a:xfrm>
            <a:off x="8006316" y="6208418"/>
            <a:ext cx="42098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23</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6. 	Recrutement de la main-d’œuvre</a:t>
            </a:r>
          </a:p>
        </p:txBody>
      </p:sp>
      <p:pic>
        <p:nvPicPr>
          <p:cNvPr id="14" name="Image 13"/>
          <p:cNvPicPr>
            <a:picLocks noChangeAspect="1"/>
          </p:cNvPicPr>
          <p:nvPr/>
        </p:nvPicPr>
        <p:blipFill>
          <a:blip r:embed="rId3" cstate="print"/>
          <a:stretch>
            <a:fillRect/>
          </a:stretch>
        </p:blipFill>
        <p:spPr>
          <a:xfrm>
            <a:off x="498584" y="1418832"/>
            <a:ext cx="7056120" cy="1404378"/>
          </a:xfrm>
          <a:prstGeom prst="rect">
            <a:avLst/>
          </a:prstGeom>
        </p:spPr>
      </p:pic>
      <p:sp>
        <p:nvSpPr>
          <p:cNvPr id="17" name="Rectangle 16"/>
          <p:cNvSpPr/>
          <p:nvPr/>
        </p:nvSpPr>
        <p:spPr>
          <a:xfrm>
            <a:off x="519294" y="2758733"/>
            <a:ext cx="7905421" cy="430887"/>
          </a:xfrm>
          <a:prstGeom prst="rect">
            <a:avLst/>
          </a:prstGeom>
        </p:spPr>
        <p:txBody>
          <a:bodyPr wrap="square">
            <a:spAutoFit/>
          </a:bodyPr>
          <a:lstStyle/>
          <a:p>
            <a:pPr marL="171450" indent="-171450">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Près de la moitié des entreprises ayant embauché des employés dans la dernière année ont trouvé le recrutement de ses employés difficile. </a:t>
            </a:r>
          </a:p>
        </p:txBody>
      </p:sp>
      <p:cxnSp>
        <p:nvCxnSpPr>
          <p:cNvPr id="18" name="AutoShape 3"/>
          <p:cNvCxnSpPr>
            <a:cxnSpLocks noChangeShapeType="1"/>
            <a:endCxn id="21" idx="1"/>
          </p:cNvCxnSpPr>
          <p:nvPr/>
        </p:nvCxnSpPr>
        <p:spPr bwMode="auto">
          <a:xfrm flipV="1">
            <a:off x="6671759" y="1192271"/>
            <a:ext cx="486553" cy="180049"/>
          </a:xfrm>
          <a:prstGeom prst="straightConnector1">
            <a:avLst/>
          </a:prstGeom>
          <a:noFill/>
          <a:ln w="22225">
            <a:solidFill>
              <a:srgbClr val="F47206"/>
            </a:solidFill>
            <a:round/>
            <a:headEnd/>
            <a:tailEnd/>
          </a:ln>
          <a:extLst>
            <a:ext uri="{909E8E84-426E-40DD-AFC4-6F175D3DCCD1}">
              <a14:hiddenFill xmlns:a14="http://schemas.microsoft.com/office/drawing/2010/main">
                <a:noFill/>
              </a14:hiddenFill>
            </a:ext>
          </a:extLst>
        </p:spPr>
      </p:cxnSp>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4127" y="4914"/>
            <a:ext cx="691304" cy="667950"/>
          </a:xfrm>
          <a:prstGeom prst="rect">
            <a:avLst/>
          </a:prstGeom>
        </p:spPr>
      </p:pic>
      <p:sp>
        <p:nvSpPr>
          <p:cNvPr id="20" name="Rectangle 1"/>
          <p:cNvSpPr>
            <a:spLocks noChangeArrowheads="1"/>
          </p:cNvSpPr>
          <p:nvPr/>
        </p:nvSpPr>
        <p:spPr bwMode="auto">
          <a:xfrm>
            <a:off x="457195" y="786543"/>
            <a:ext cx="726926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 7</a:t>
            </a:r>
            <a:r>
              <a:rPr lang="fr-CA" altLang="fr-FR" sz="900" dirty="0">
                <a:latin typeface="Tahoma" pitchFamily="34" charset="0"/>
                <a:ea typeface="Times New Roman" pitchFamily="18" charset="0"/>
                <a:cs typeface="Tahoma" pitchFamily="34" charset="0"/>
              </a:rPr>
              <a:t> – Facilité de recrutement des employés embauchés au cours de la dernière année </a:t>
            </a:r>
            <a:r>
              <a:rPr lang="fr-CA" altLang="fr-FR" sz="800" b="0" dirty="0">
                <a:latin typeface="Tahoma" pitchFamily="34" charset="0"/>
                <a:ea typeface="Times New Roman" pitchFamily="18" charset="0"/>
                <a:cs typeface="Tahoma" pitchFamily="34" charset="0"/>
              </a:rPr>
              <a:t>(n=162)</a:t>
            </a:r>
            <a:r>
              <a:rPr lang="fr-CA" sz="900" dirty="0">
                <a:latin typeface="Tahoma" pitchFamily="34" charset="0"/>
                <a:ea typeface="Times New Roman" pitchFamily="18" charset="0"/>
                <a:cs typeface="Tahoma" pitchFamily="34" charset="0"/>
              </a:rPr>
              <a:t> </a:t>
            </a:r>
            <a:endParaRPr lang="fr-CA" altLang="fr-FR" sz="900" dirty="0">
              <a:latin typeface="Tahoma" pitchFamily="34" charset="0"/>
              <a:ea typeface="Times New Roman" pitchFamily="18" charset="0"/>
              <a:cs typeface="Tahoma" pitchFamily="34" charset="0"/>
            </a:endParaRPr>
          </a:p>
        </p:txBody>
      </p:sp>
      <p:sp>
        <p:nvSpPr>
          <p:cNvPr id="21" name="Rectangle 2"/>
          <p:cNvSpPr>
            <a:spLocks noChangeArrowheads="1"/>
          </p:cNvSpPr>
          <p:nvPr/>
        </p:nvSpPr>
        <p:spPr bwMode="auto">
          <a:xfrm>
            <a:off x="7158312" y="1024383"/>
            <a:ext cx="1566647" cy="335776"/>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a:latin typeface="Tahoma" pitchFamily="34" charset="0"/>
                <a:cs typeface="Arial" pitchFamily="34" charset="0"/>
              </a:rPr>
              <a:t>Petites entreprises 48 %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0 poste à combler  48 % +</a:t>
            </a:r>
            <a:endParaRPr lang="fr-CA" altLang="fr-FR" sz="800" b="0" dirty="0">
              <a:latin typeface="Tahoma" pitchFamily="34" charset="0"/>
              <a:cs typeface="Arial" pitchFamily="34" charset="0"/>
            </a:endParaRPr>
          </a:p>
        </p:txBody>
      </p:sp>
      <p:sp>
        <p:nvSpPr>
          <p:cNvPr id="22" name="ZoneTexte 21"/>
          <p:cNvSpPr txBox="1">
            <a:spLocks noChangeArrowheads="1"/>
          </p:cNvSpPr>
          <p:nvPr/>
        </p:nvSpPr>
        <p:spPr bwMode="auto">
          <a:xfrm>
            <a:off x="6483536" y="1368782"/>
            <a:ext cx="674776" cy="240066"/>
          </a:xfrm>
          <a:prstGeom prst="rect">
            <a:avLst/>
          </a:prstGeom>
          <a:noFill/>
          <a:ln w="19050">
            <a:noFill/>
            <a:prstDash val="sysDot"/>
            <a:miter lim="800000"/>
            <a:headEnd/>
            <a:tailEnd/>
          </a:ln>
        </p:spPr>
        <p:txBody>
          <a:bodyPr wrap="square">
            <a:spAutoFit/>
          </a:bodyPr>
          <a:lstStyle/>
          <a:p>
            <a:pPr>
              <a:lnSpc>
                <a:spcPct val="120000"/>
              </a:lnSpc>
            </a:pPr>
            <a:r>
              <a:rPr lang="fr-CA" sz="800" dirty="0">
                <a:latin typeface="Tahoma" panose="020B0604030504040204" pitchFamily="34" charset="0"/>
                <a:ea typeface="Tahoma" panose="020B0604030504040204" pitchFamily="34" charset="0"/>
                <a:cs typeface="Tahoma" panose="020B0604030504040204" pitchFamily="34" charset="0"/>
              </a:rPr>
              <a:t>32 %</a:t>
            </a:r>
            <a:endParaRPr lang="fr-CA" sz="800" b="0" dirty="0">
              <a:latin typeface="Tahoma" panose="020B0604030504040204" pitchFamily="34" charset="0"/>
              <a:ea typeface="Tahoma" panose="020B0604030504040204" pitchFamily="34" charset="0"/>
              <a:cs typeface="Tahoma" panose="020B0604030504040204" pitchFamily="34" charset="0"/>
            </a:endParaRPr>
          </a:p>
        </p:txBody>
      </p:sp>
      <p:sp>
        <p:nvSpPr>
          <p:cNvPr id="23" name="Accolade fermante 22"/>
          <p:cNvSpPr/>
          <p:nvPr/>
        </p:nvSpPr>
        <p:spPr bwMode="auto">
          <a:xfrm rot="16200000">
            <a:off x="6558630" y="795154"/>
            <a:ext cx="204366" cy="1737360"/>
          </a:xfrm>
          <a:prstGeom prst="rightBrac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CA" sz="1800" b="1" i="0" u="none" strike="noStrike" cap="none" normalizeH="0" baseline="0">
              <a:ln>
                <a:noFill/>
              </a:ln>
              <a:solidFill>
                <a:schemeClr val="tx1"/>
              </a:solidFill>
              <a:effectLst/>
              <a:latin typeface="Arial" pitchFamily="34" charset="0"/>
            </a:endParaRPr>
          </a:p>
        </p:txBody>
      </p:sp>
      <p:sp>
        <p:nvSpPr>
          <p:cNvPr id="24" name="ZoneTexte 23"/>
          <p:cNvSpPr txBox="1">
            <a:spLocks noChangeArrowheads="1"/>
          </p:cNvSpPr>
          <p:nvPr/>
        </p:nvSpPr>
        <p:spPr bwMode="auto">
          <a:xfrm>
            <a:off x="3064463" y="1372320"/>
            <a:ext cx="674776" cy="240066"/>
          </a:xfrm>
          <a:prstGeom prst="rect">
            <a:avLst/>
          </a:prstGeom>
          <a:noFill/>
          <a:ln w="19050">
            <a:noFill/>
            <a:prstDash val="sysDot"/>
            <a:miter lim="800000"/>
            <a:headEnd/>
            <a:tailEnd/>
          </a:ln>
        </p:spPr>
        <p:txBody>
          <a:bodyPr wrap="square">
            <a:spAutoFit/>
          </a:bodyPr>
          <a:lstStyle/>
          <a:p>
            <a:pPr>
              <a:lnSpc>
                <a:spcPct val="120000"/>
              </a:lnSpc>
            </a:pPr>
            <a:r>
              <a:rPr lang="fr-CA" sz="800" dirty="0">
                <a:latin typeface="Tahoma" panose="020B0604030504040204" pitchFamily="34" charset="0"/>
                <a:ea typeface="Tahoma" panose="020B0604030504040204" pitchFamily="34" charset="0"/>
                <a:cs typeface="Tahoma" panose="020B0604030504040204" pitchFamily="34" charset="0"/>
              </a:rPr>
              <a:t>46 %</a:t>
            </a:r>
            <a:endParaRPr lang="fr-CA" sz="800" b="0" dirty="0">
              <a:latin typeface="Tahoma" panose="020B0604030504040204" pitchFamily="34" charset="0"/>
              <a:ea typeface="Tahoma" panose="020B0604030504040204" pitchFamily="34" charset="0"/>
              <a:cs typeface="Tahoma" panose="020B0604030504040204" pitchFamily="34" charset="0"/>
            </a:endParaRPr>
          </a:p>
        </p:txBody>
      </p:sp>
      <p:sp>
        <p:nvSpPr>
          <p:cNvPr id="25" name="Accolade fermante 24"/>
          <p:cNvSpPr/>
          <p:nvPr/>
        </p:nvSpPr>
        <p:spPr bwMode="auto">
          <a:xfrm rot="16200000">
            <a:off x="3142252" y="424879"/>
            <a:ext cx="204366" cy="2484985"/>
          </a:xfrm>
          <a:prstGeom prst="rightBrac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CA" sz="1800" b="1" i="0" u="none" strike="noStrike" cap="none" normalizeH="0" baseline="0">
              <a:ln>
                <a:noFill/>
              </a:ln>
              <a:solidFill>
                <a:schemeClr val="tx1"/>
              </a:solidFill>
              <a:effectLst/>
              <a:latin typeface="Arial" pitchFamily="34" charset="0"/>
            </a:endParaRPr>
          </a:p>
        </p:txBody>
      </p:sp>
      <p:sp>
        <p:nvSpPr>
          <p:cNvPr id="26" name="Rectangle 2"/>
          <p:cNvSpPr>
            <a:spLocks noChangeArrowheads="1"/>
          </p:cNvSpPr>
          <p:nvPr/>
        </p:nvSpPr>
        <p:spPr bwMode="auto">
          <a:xfrm>
            <a:off x="939134" y="1113328"/>
            <a:ext cx="1566647" cy="301571"/>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0 poste à combler  32 % -</a:t>
            </a:r>
            <a:endParaRPr lang="fr-CA" altLang="fr-FR" sz="800" b="0" dirty="0">
              <a:latin typeface="Tahoma" pitchFamily="34" charset="0"/>
              <a:cs typeface="Arial" pitchFamily="34" charset="0"/>
            </a:endParaRPr>
          </a:p>
        </p:txBody>
      </p:sp>
      <p:cxnSp>
        <p:nvCxnSpPr>
          <p:cNvPr id="27" name="AutoShape 3"/>
          <p:cNvCxnSpPr>
            <a:cxnSpLocks noChangeShapeType="1"/>
          </p:cNvCxnSpPr>
          <p:nvPr/>
        </p:nvCxnSpPr>
        <p:spPr bwMode="auto">
          <a:xfrm flipH="1" flipV="1">
            <a:off x="2505781" y="1229824"/>
            <a:ext cx="558682" cy="228239"/>
          </a:xfrm>
          <a:prstGeom prst="straightConnector1">
            <a:avLst/>
          </a:prstGeom>
          <a:noFill/>
          <a:ln w="22225">
            <a:solidFill>
              <a:srgbClr val="1B467B"/>
            </a:solidFill>
            <a:round/>
            <a:headEnd/>
            <a:tailEnd/>
          </a:ln>
          <a:extLst>
            <a:ext uri="{909E8E84-426E-40DD-AFC4-6F175D3DCCD1}">
              <a14:hiddenFill xmlns:a14="http://schemas.microsoft.com/office/drawing/2010/main">
                <a:noFill/>
              </a14:hiddenFill>
            </a:ext>
          </a:extLst>
        </p:spPr>
      </p:cxnSp>
      <p:sp>
        <p:nvSpPr>
          <p:cNvPr id="28" name="Rectangle 1"/>
          <p:cNvSpPr>
            <a:spLocks noChangeArrowheads="1"/>
          </p:cNvSpPr>
          <p:nvPr/>
        </p:nvSpPr>
        <p:spPr bwMode="auto">
          <a:xfrm>
            <a:off x="5241510" y="3471379"/>
            <a:ext cx="33691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Tableau </a:t>
            </a:r>
            <a:r>
              <a:rPr lang="fr-CA" altLang="fr-FR" sz="900" dirty="0">
                <a:latin typeface="Tahoma" pitchFamily="34" charset="0"/>
                <a:ea typeface="Times New Roman" pitchFamily="18" charset="0"/>
                <a:cs typeface="Tahoma" pitchFamily="34" charset="0"/>
              </a:rPr>
              <a:t>16</a:t>
            </a: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 Raisons pour </a:t>
            </a:r>
            <a:r>
              <a:rPr lang="fr-CA" altLang="fr-FR" sz="900" dirty="0">
                <a:latin typeface="Tahoma" pitchFamily="34" charset="0"/>
                <a:ea typeface="Times New Roman" pitchFamily="18" charset="0"/>
                <a:cs typeface="Tahoma" pitchFamily="34" charset="0"/>
              </a:rPr>
              <a:t>lesquelles </a:t>
            </a:r>
            <a:r>
              <a:rPr lang="fr-CA" sz="900" dirty="0">
                <a:latin typeface="Tahoma" pitchFamily="34" charset="0"/>
                <a:ea typeface="Times New Roman" pitchFamily="18" charset="0"/>
                <a:cs typeface="Tahoma" pitchFamily="34" charset="0"/>
              </a:rPr>
              <a:t>le recrutement des employés embauchés a été facile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(n=52)</a:t>
            </a:r>
            <a:endParaRPr kumimoji="0" lang="fr-CA" altLang="fr-FR" sz="800" b="0" i="0" u="none" strike="noStrike" cap="none" normalizeH="0" baseline="0" dirty="0">
              <a:ln>
                <a:noFill/>
              </a:ln>
              <a:solidFill>
                <a:schemeClr val="tx1"/>
              </a:solidFill>
              <a:effectLst/>
            </a:endParaRPr>
          </a:p>
        </p:txBody>
      </p:sp>
      <p:sp>
        <p:nvSpPr>
          <p:cNvPr id="29" name="Rectangle 1"/>
          <p:cNvSpPr>
            <a:spLocks noChangeArrowheads="1"/>
          </p:cNvSpPr>
          <p:nvPr/>
        </p:nvSpPr>
        <p:spPr bwMode="auto">
          <a:xfrm>
            <a:off x="723899" y="3231999"/>
            <a:ext cx="33691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Tableau </a:t>
            </a:r>
            <a:r>
              <a:rPr lang="fr-CA" altLang="fr-FR" sz="900" dirty="0">
                <a:latin typeface="Tahoma" pitchFamily="34" charset="0"/>
                <a:ea typeface="Times New Roman" pitchFamily="18" charset="0"/>
                <a:cs typeface="Tahoma" pitchFamily="34" charset="0"/>
              </a:rPr>
              <a:t>15</a:t>
            </a: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 Raisons pour </a:t>
            </a:r>
            <a:r>
              <a:rPr lang="fr-CA" altLang="fr-FR" sz="900" dirty="0">
                <a:latin typeface="Tahoma" pitchFamily="34" charset="0"/>
                <a:ea typeface="Times New Roman" pitchFamily="18" charset="0"/>
                <a:cs typeface="Tahoma" pitchFamily="34" charset="0"/>
              </a:rPr>
              <a:t>lesquelles </a:t>
            </a:r>
            <a:r>
              <a:rPr lang="fr-CA" sz="900" dirty="0">
                <a:latin typeface="Tahoma" pitchFamily="34" charset="0"/>
                <a:ea typeface="Times New Roman" pitchFamily="18" charset="0"/>
                <a:cs typeface="Tahoma" pitchFamily="34" charset="0"/>
              </a:rPr>
              <a:t>le recrutement des employés embauchés a été difficile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(n=74) </a:t>
            </a:r>
            <a:endParaRPr kumimoji="0" lang="fr-CA" altLang="fr-FR" sz="800" b="0" i="0" u="none" strike="noStrike" cap="none" normalizeH="0" baseline="0" dirty="0">
              <a:ln>
                <a:noFill/>
              </a:ln>
              <a:solidFill>
                <a:schemeClr val="tx1"/>
              </a:solidFill>
              <a:effectLst/>
            </a:endParaRPr>
          </a:p>
        </p:txBody>
      </p:sp>
      <p:graphicFrame>
        <p:nvGraphicFramePr>
          <p:cNvPr id="31" name="Tableau 30"/>
          <p:cNvGraphicFramePr>
            <a:graphicFrameLocks noGrp="1"/>
          </p:cNvGraphicFramePr>
          <p:nvPr>
            <p:extLst>
              <p:ext uri="{D42A27DB-BD31-4B8C-83A1-F6EECF244321}">
                <p14:modId xmlns:p14="http://schemas.microsoft.com/office/powerpoint/2010/main" val="4129629645"/>
              </p:ext>
            </p:extLst>
          </p:nvPr>
        </p:nvGraphicFramePr>
        <p:xfrm>
          <a:off x="5279164" y="3920952"/>
          <a:ext cx="3271741" cy="2118360"/>
        </p:xfrm>
        <a:graphic>
          <a:graphicData uri="http://schemas.openxmlformats.org/drawingml/2006/table">
            <a:tbl>
              <a:tblPr/>
              <a:tblGrid>
                <a:gridCol w="2729215">
                  <a:extLst>
                    <a:ext uri="{9D8B030D-6E8A-4147-A177-3AD203B41FA5}">
                      <a16:colId xmlns:a16="http://schemas.microsoft.com/office/drawing/2014/main" val="20000"/>
                    </a:ext>
                  </a:extLst>
                </a:gridCol>
                <a:gridCol w="542526">
                  <a:extLst>
                    <a:ext uri="{9D8B030D-6E8A-4147-A177-3AD203B41FA5}">
                      <a16:colId xmlns:a16="http://schemas.microsoft.com/office/drawing/2014/main" val="20001"/>
                    </a:ext>
                  </a:extLst>
                </a:gridCol>
              </a:tblGrid>
              <a:tr h="163295">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Raisons</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extLst>
                  <a:ext uri="{0D108BD9-81ED-4DB2-BD59-A6C34878D82A}">
                    <a16:rowId xmlns:a16="http://schemas.microsoft.com/office/drawing/2014/main" val="10000"/>
                  </a:ext>
                </a:extLst>
              </a:tr>
              <a:tr h="197708">
                <a:tc>
                  <a:txBody>
                    <a:bodyPr/>
                    <a:lstStyle/>
                    <a:p>
                      <a:pPr marL="82550" marR="0" lvl="0" indent="0" algn="l" defTabSz="914400" rtl="0" eaLnBrk="0" fontAlgn="base" latinLnBrk="0" hangingPunct="0">
                        <a:lnSpc>
                          <a:spcPct val="100000"/>
                        </a:lnSpc>
                        <a:spcBef>
                          <a:spcPct val="0"/>
                        </a:spcBef>
                        <a:spcAft>
                          <a:spcPct val="0"/>
                        </a:spcAft>
                        <a:buClrTx/>
                        <a:buSzTx/>
                        <a:buFontTx/>
                        <a:buNone/>
                        <a:tabLst/>
                        <a:defRPr/>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Le candidat était un proche</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23 %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817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Était un ancien employé</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15 %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Employeur réputé / gens veulent y travailler / candidatures spontanées</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12 %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Recommandations / références</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10 %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Plusieurs candidatures</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 8 %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Candidats compétents</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 8 %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Autres</a:t>
                      </a:r>
                      <a:endParaRPr kumimoji="0" lang="fr-CA" sz="850" b="0" i="0" u="none" strike="noStrike" kern="1200" cap="none" normalizeH="0" baseline="0" noProof="0" dirty="0">
                        <a:ln>
                          <a:noFill/>
                        </a:ln>
                        <a:solidFill>
                          <a:srgbClr val="FF0000"/>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10 %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Ne sait pas / Refus</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17 %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aphicFrame>
        <p:nvGraphicFramePr>
          <p:cNvPr id="30" name="Tableau 29"/>
          <p:cNvGraphicFramePr>
            <a:graphicFrameLocks noGrp="1"/>
          </p:cNvGraphicFramePr>
          <p:nvPr>
            <p:extLst>
              <p:ext uri="{D42A27DB-BD31-4B8C-83A1-F6EECF244321}">
                <p14:modId xmlns:p14="http://schemas.microsoft.com/office/powerpoint/2010/main" val="2179350691"/>
              </p:ext>
            </p:extLst>
          </p:nvPr>
        </p:nvGraphicFramePr>
        <p:xfrm>
          <a:off x="701131" y="3618389"/>
          <a:ext cx="3497921" cy="2516505"/>
        </p:xfrm>
        <a:graphic>
          <a:graphicData uri="http://schemas.openxmlformats.org/drawingml/2006/table">
            <a:tbl>
              <a:tblPr/>
              <a:tblGrid>
                <a:gridCol w="2724971">
                  <a:extLst>
                    <a:ext uri="{9D8B030D-6E8A-4147-A177-3AD203B41FA5}">
                      <a16:colId xmlns:a16="http://schemas.microsoft.com/office/drawing/2014/main" val="20000"/>
                    </a:ext>
                  </a:extLst>
                </a:gridCol>
                <a:gridCol w="772950">
                  <a:extLst>
                    <a:ext uri="{9D8B030D-6E8A-4147-A177-3AD203B41FA5}">
                      <a16:colId xmlns:a16="http://schemas.microsoft.com/office/drawing/2014/main" val="20001"/>
                    </a:ext>
                  </a:extLst>
                </a:gridCol>
              </a:tblGrid>
              <a:tr h="163295">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Raisons</a:t>
                      </a:r>
                    </a:p>
                  </a:txBody>
                  <a:tcPr marL="0" marR="0" marT="0"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rgbClr val="AAC8E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rgbClr val="AAC8EC"/>
                    </a:solidFill>
                  </a:tcPr>
                </a:tc>
                <a:extLst>
                  <a:ext uri="{0D108BD9-81ED-4DB2-BD59-A6C34878D82A}">
                    <a16:rowId xmlns:a16="http://schemas.microsoft.com/office/drawing/2014/main" val="10000"/>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Manque de main-d’œuvre / main-d’œuvre qualifiée</a:t>
                      </a:r>
                    </a:p>
                  </a:txBody>
                  <a:tcPr marL="0" marR="0" marT="0"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38 %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Manque d’application / gens ne veulent pas travailler / manque de candidatures</a:t>
                      </a:r>
                    </a:p>
                  </a:txBody>
                  <a:tcPr marL="0" marR="0" marT="0"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19 %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Offre peu d'heures / travail saisonnier / non permanent / temps partiel</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10 %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Distance / trop loin</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 8</a:t>
                      </a: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endParaRPr kumimoji="0" lang="fr-FR"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Dû aux règlements de la CCQ</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 4</a:t>
                      </a: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endParaRPr kumimoji="0" lang="fr-FR"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Conditions physiques difficiles</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 3 %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0">
                <a:tc>
                  <a:txBody>
                    <a:bodyPr/>
                    <a:lstStyle/>
                    <a:p>
                      <a:pPr marL="82550" marR="0" lvl="0" indent="0" algn="l" defTabSz="914400" rtl="0" eaLnBrk="0" fontAlgn="base" latinLnBrk="0" hangingPunct="0">
                        <a:lnSpc>
                          <a:spcPts val="102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Employés recherchent un travail au noir</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 3</a:t>
                      </a: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endParaRPr kumimoji="0" lang="fr-FR"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Offre salaire faible / de base</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 3</a:t>
                      </a: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endParaRPr kumimoji="0" lang="fr-FR"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Autres</a:t>
                      </a:r>
                      <a:endParaRPr kumimoji="0" lang="fr-CA" sz="850" b="0" i="0" u="none" strike="noStrike" kern="1200" cap="none" normalizeH="0" baseline="0" dirty="0">
                        <a:ln>
                          <a:noFill/>
                        </a:ln>
                        <a:solidFill>
                          <a:srgbClr val="FF0000"/>
                        </a:solidFill>
                        <a:effectLst/>
                        <a:latin typeface="Tahoma" pitchFamily="34" charset="0"/>
                        <a:ea typeface="Times New Roman" pitchFamily="18" charset="0"/>
                        <a:cs typeface="Tahoma" pitchFamily="34" charset="0"/>
                      </a:endParaRP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5</a:t>
                      </a: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endParaRPr kumimoji="0" lang="fr-FR"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Ne sait pas / Refus</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19 %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25287418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802119" y="1177039"/>
            <a:ext cx="4709160" cy="4747260"/>
          </a:xfrm>
          <a:prstGeom prst="rect">
            <a:avLst/>
          </a:prstGeom>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24</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4780332" y="3681788"/>
            <a:ext cx="3646966" cy="1015663"/>
          </a:xfrm>
          <a:prstGeom prst="rect">
            <a:avLst/>
          </a:prstGeom>
        </p:spPr>
        <p:txBody>
          <a:bodyPr wrap="square">
            <a:spAutoFit/>
          </a:bodyPr>
          <a:lstStyle/>
          <a:p>
            <a:pPr marL="171450" indent="-171450">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Le moyen le plus utilisé par les entreprises pour le recrutement de la main-d’œuvre est par référence des employés et de l’entourage (66 %).</a:t>
            </a:r>
          </a:p>
          <a:p>
            <a:pPr marL="171450" indent="-171450">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Viennent ensuite les réseaux sociaux (32 %), Emploi-Québec (27 %) et les journaux (24 %). </a:t>
            </a: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19" name="Rectangle 1"/>
          <p:cNvSpPr>
            <a:spLocks noChangeArrowheads="1"/>
          </p:cNvSpPr>
          <p:nvPr/>
        </p:nvSpPr>
        <p:spPr bwMode="auto">
          <a:xfrm>
            <a:off x="457195" y="898205"/>
            <a:ext cx="726926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 8</a:t>
            </a:r>
            <a:r>
              <a:rPr lang="fr-CA" altLang="fr-FR" sz="900" dirty="0">
                <a:latin typeface="Tahoma" pitchFamily="34" charset="0"/>
                <a:ea typeface="Times New Roman" pitchFamily="18" charset="0"/>
                <a:cs typeface="Tahoma" pitchFamily="34" charset="0"/>
              </a:rPr>
              <a:t> – Moyens utilisés pour le recrutement  </a:t>
            </a:r>
            <a:r>
              <a:rPr lang="fr-CA" altLang="fr-FR" sz="800" b="0" dirty="0">
                <a:latin typeface="Tahoma" pitchFamily="34" charset="0"/>
                <a:ea typeface="Times New Roman" pitchFamily="18" charset="0"/>
                <a:cs typeface="Tahoma" pitchFamily="34" charset="0"/>
              </a:rPr>
              <a:t>(n=198)</a:t>
            </a:r>
            <a:r>
              <a:rPr lang="fr-CA" sz="900" dirty="0">
                <a:latin typeface="Tahoma" pitchFamily="34" charset="0"/>
                <a:ea typeface="Times New Roman" pitchFamily="18" charset="0"/>
                <a:cs typeface="Tahoma" pitchFamily="34" charset="0"/>
              </a:rPr>
              <a:t> </a:t>
            </a:r>
            <a:endParaRPr lang="fr-CA" altLang="fr-FR" sz="900" dirty="0">
              <a:latin typeface="Tahoma" pitchFamily="34" charset="0"/>
              <a:ea typeface="Times New Roman" pitchFamily="18" charset="0"/>
              <a:cs typeface="Tahoma" pitchFamily="34" charset="0"/>
            </a:endParaRPr>
          </a:p>
        </p:txBody>
      </p:sp>
      <p:sp>
        <p:nvSpPr>
          <p:cNvPr id="13" name="Rectangle 2"/>
          <p:cNvSpPr>
            <a:spLocks noChangeArrowheads="1"/>
          </p:cNvSpPr>
          <p:nvPr/>
        </p:nvSpPr>
        <p:spPr bwMode="auto">
          <a:xfrm>
            <a:off x="6159808" y="1373604"/>
            <a:ext cx="2004319" cy="335776"/>
          </a:xfrm>
          <a:prstGeom prst="rect">
            <a:avLst/>
          </a:prstGeom>
          <a:solidFill>
            <a:srgbClr val="FFFFFF"/>
          </a:solidFill>
          <a:ln w="22225">
            <a:solidFill>
              <a:srgbClr val="93BBB3"/>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 employés 55 ans+     </a:t>
            </a:r>
            <a:r>
              <a:rPr lang="fr-CA" altLang="fr-FR" sz="800" b="0" dirty="0">
                <a:latin typeface="Tahoma" pitchFamily="34" charset="0"/>
                <a:cs typeface="Arial" pitchFamily="34" charset="0"/>
              </a:rPr>
              <a:t>58 %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 </a:t>
            </a:r>
            <a:r>
              <a:rPr lang="fr-CA" sz="800" b="0" dirty="0" err="1">
                <a:latin typeface="Tahoma" pitchFamily="34" charset="0"/>
                <a:cs typeface="Arial" pitchFamily="34" charset="0"/>
              </a:rPr>
              <a:t>empl</a:t>
            </a:r>
            <a:r>
              <a:rPr lang="fr-CA" sz="800" b="0" dirty="0">
                <a:latin typeface="Tahoma" pitchFamily="34" charset="0"/>
                <a:cs typeface="Arial" pitchFamily="34" charset="0"/>
              </a:rPr>
              <a:t>. peu/non </a:t>
            </a:r>
            <a:r>
              <a:rPr lang="fr-CA" sz="800" b="0" dirty="0" err="1">
                <a:latin typeface="Tahoma" pitchFamily="34" charset="0"/>
                <a:cs typeface="Arial" pitchFamily="34" charset="0"/>
              </a:rPr>
              <a:t>qual</a:t>
            </a:r>
            <a:r>
              <a:rPr lang="fr-CA" sz="800" b="0" dirty="0">
                <a:latin typeface="Tahoma" pitchFamily="34" charset="0"/>
                <a:cs typeface="Arial" pitchFamily="34" charset="0"/>
              </a:rPr>
              <a:t>.  49 % -</a:t>
            </a:r>
            <a:endParaRPr lang="fr-CA" altLang="fr-FR" sz="800" b="0" dirty="0">
              <a:latin typeface="Tahoma" pitchFamily="34" charset="0"/>
              <a:cs typeface="Arial" pitchFamily="34" charset="0"/>
            </a:endParaRPr>
          </a:p>
        </p:txBody>
      </p:sp>
      <p:cxnSp>
        <p:nvCxnSpPr>
          <p:cNvPr id="16" name="AutoShape 3"/>
          <p:cNvCxnSpPr>
            <a:cxnSpLocks noChangeShapeType="1"/>
            <a:endCxn id="13" idx="1"/>
          </p:cNvCxnSpPr>
          <p:nvPr/>
        </p:nvCxnSpPr>
        <p:spPr bwMode="auto">
          <a:xfrm>
            <a:off x="5589630" y="1541492"/>
            <a:ext cx="570178" cy="0"/>
          </a:xfrm>
          <a:prstGeom prst="straightConnector1">
            <a:avLst/>
          </a:prstGeom>
          <a:noFill/>
          <a:ln w="22225">
            <a:solidFill>
              <a:srgbClr val="93BBB3"/>
            </a:solidFill>
            <a:round/>
            <a:headEnd/>
            <a:tailEnd/>
          </a:ln>
          <a:extLst>
            <a:ext uri="{909E8E84-426E-40DD-AFC4-6F175D3DCCD1}">
              <a14:hiddenFill xmlns:a14="http://schemas.microsoft.com/office/drawing/2010/main">
                <a:noFill/>
              </a14:hiddenFill>
            </a:ext>
          </a:extLst>
        </p:spPr>
      </p:cxnSp>
      <p:sp>
        <p:nvSpPr>
          <p:cNvPr id="18" name="Rectangle 2"/>
          <p:cNvSpPr>
            <a:spLocks noChangeArrowheads="1"/>
          </p:cNvSpPr>
          <p:nvPr/>
        </p:nvSpPr>
        <p:spPr bwMode="auto">
          <a:xfrm>
            <a:off x="5192788" y="2096563"/>
            <a:ext cx="2008112" cy="512814"/>
          </a:xfrm>
          <a:prstGeom prst="rect">
            <a:avLst/>
          </a:prstGeom>
          <a:solidFill>
            <a:srgbClr val="FFFFFF"/>
          </a:solidFill>
          <a:ln w="22225">
            <a:solidFill>
              <a:srgbClr val="93BBB3"/>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a:latin typeface="Tahoma" pitchFamily="34" charset="0"/>
                <a:cs typeface="Arial" pitchFamily="34" charset="0"/>
              </a:rPr>
              <a:t>Grandes entreprises            49 %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3+ postes à combler           46 %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50 %+ employés 55 ans+   20 %   -</a:t>
            </a:r>
          </a:p>
          <a:p>
            <a:pPr marL="85725" indent="-85725" eaLnBrk="0" hangingPunct="0">
              <a:lnSpc>
                <a:spcPts val="1100"/>
              </a:lnSpc>
              <a:spcBef>
                <a:spcPts val="0"/>
              </a:spcBef>
              <a:buFont typeface="Wingdings" panose="05000000000000000000" pitchFamily="2" charset="2"/>
              <a:buChar char="§"/>
              <a:defRPr/>
            </a:pPr>
            <a:endParaRPr lang="fr-CA" altLang="fr-FR" sz="800" b="0" dirty="0">
              <a:latin typeface="Tahoma" pitchFamily="34" charset="0"/>
              <a:cs typeface="Arial" pitchFamily="34" charset="0"/>
            </a:endParaRPr>
          </a:p>
        </p:txBody>
      </p:sp>
      <p:cxnSp>
        <p:nvCxnSpPr>
          <p:cNvPr id="20" name="AutoShape 3"/>
          <p:cNvCxnSpPr>
            <a:cxnSpLocks noChangeShapeType="1"/>
          </p:cNvCxnSpPr>
          <p:nvPr/>
        </p:nvCxnSpPr>
        <p:spPr bwMode="auto">
          <a:xfrm flipH="1" flipV="1">
            <a:off x="4179812" y="2037693"/>
            <a:ext cx="1012975" cy="226758"/>
          </a:xfrm>
          <a:prstGeom prst="straightConnector1">
            <a:avLst/>
          </a:prstGeom>
          <a:noFill/>
          <a:ln w="22225">
            <a:solidFill>
              <a:srgbClr val="93BBB3"/>
            </a:solidFill>
            <a:round/>
            <a:headEnd/>
            <a:tailEnd/>
          </a:ln>
          <a:extLst>
            <a:ext uri="{909E8E84-426E-40DD-AFC4-6F175D3DCCD1}">
              <a14:hiddenFill xmlns:a14="http://schemas.microsoft.com/office/drawing/2010/main">
                <a:noFill/>
              </a14:hiddenFill>
            </a:ext>
          </a:extLst>
        </p:spPr>
      </p:cxnSp>
      <p:sp>
        <p:nvSpPr>
          <p:cNvPr id="12"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6. 	Recrutement de la main-d’œuvre</a:t>
            </a:r>
          </a:p>
        </p:txBody>
      </p:sp>
      <p:cxnSp>
        <p:nvCxnSpPr>
          <p:cNvPr id="17" name="AutoShape 3"/>
          <p:cNvCxnSpPr>
            <a:cxnSpLocks noChangeShapeType="1"/>
          </p:cNvCxnSpPr>
          <p:nvPr/>
        </p:nvCxnSpPr>
        <p:spPr bwMode="auto">
          <a:xfrm flipH="1" flipV="1">
            <a:off x="3847013" y="2815246"/>
            <a:ext cx="1012975" cy="226758"/>
          </a:xfrm>
          <a:prstGeom prst="straightConnector1">
            <a:avLst/>
          </a:prstGeom>
          <a:noFill/>
          <a:ln w="22225">
            <a:solidFill>
              <a:srgbClr val="93BBB3"/>
            </a:solidFill>
            <a:round/>
            <a:headEnd/>
            <a:tailEnd/>
          </a:ln>
          <a:extLst>
            <a:ext uri="{909E8E84-426E-40DD-AFC4-6F175D3DCCD1}">
              <a14:hiddenFill xmlns:a14="http://schemas.microsoft.com/office/drawing/2010/main">
                <a:noFill/>
              </a14:hiddenFill>
            </a:ext>
          </a:extLst>
        </p:spPr>
      </p:cxnSp>
      <p:sp>
        <p:nvSpPr>
          <p:cNvPr id="14" name="Rectangle 2"/>
          <p:cNvSpPr>
            <a:spLocks noChangeArrowheads="1"/>
          </p:cNvSpPr>
          <p:nvPr/>
        </p:nvSpPr>
        <p:spPr bwMode="auto">
          <a:xfrm>
            <a:off x="4514763" y="2743490"/>
            <a:ext cx="2147294" cy="512814"/>
          </a:xfrm>
          <a:prstGeom prst="rect">
            <a:avLst/>
          </a:prstGeom>
          <a:solidFill>
            <a:srgbClr val="FFFFFF"/>
          </a:solidFill>
          <a:ln w="22225">
            <a:solidFill>
              <a:srgbClr val="93BBB3"/>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a:latin typeface="Tahoma" pitchFamily="34" charset="0"/>
                <a:cs typeface="Arial" pitchFamily="34" charset="0"/>
              </a:rPr>
              <a:t>Grandes entreprises               36 %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50 %+ employés 55 ans+      35 %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 </a:t>
            </a:r>
            <a:r>
              <a:rPr lang="fr-CA" sz="800" b="0" dirty="0" err="1">
                <a:latin typeface="Tahoma" pitchFamily="34" charset="0"/>
                <a:cs typeface="Arial" pitchFamily="34" charset="0"/>
              </a:rPr>
              <a:t>empl</a:t>
            </a:r>
            <a:r>
              <a:rPr lang="fr-CA" sz="800" b="0" dirty="0">
                <a:latin typeface="Tahoma" pitchFamily="34" charset="0"/>
                <a:cs typeface="Arial" pitchFamily="34" charset="0"/>
              </a:rPr>
              <a:t>. peu/non </a:t>
            </a:r>
            <a:r>
              <a:rPr lang="fr-CA" sz="800" b="0" dirty="0" err="1">
                <a:latin typeface="Tahoma" pitchFamily="34" charset="0"/>
                <a:cs typeface="Arial" pitchFamily="34" charset="0"/>
              </a:rPr>
              <a:t>qual</a:t>
            </a:r>
            <a:r>
              <a:rPr lang="fr-CA" sz="800" b="0" dirty="0">
                <a:latin typeface="Tahoma" pitchFamily="34" charset="0"/>
                <a:cs typeface="Arial" pitchFamily="34" charset="0"/>
              </a:rPr>
              <a:t>.   38 %  +</a:t>
            </a:r>
            <a:endParaRPr lang="fr-FR"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defRPr/>
            </a:pPr>
            <a:endParaRPr lang="fr-CA" altLang="fr-FR" sz="800" b="0" dirty="0">
              <a:latin typeface="Tahoma" pitchFamily="34" charset="0"/>
              <a:cs typeface="Arial" pitchFamily="34" charset="0"/>
            </a:endParaRPr>
          </a:p>
        </p:txBody>
      </p:sp>
    </p:spTree>
    <p:extLst>
      <p:ext uri="{BB962C8B-B14F-4D97-AF65-F5344CB8AC3E}">
        <p14:creationId xmlns:p14="http://schemas.microsoft.com/office/powerpoint/2010/main" val="932243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txBox="1">
            <a:spLocks/>
          </p:cNvSpPr>
          <p:nvPr/>
        </p:nvSpPr>
        <p:spPr bwMode="auto">
          <a:xfrm>
            <a:off x="7974419" y="6208418"/>
            <a:ext cx="452879"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25</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10"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6. 	Recrutement de la main-d’œuvre</a:t>
            </a:r>
          </a:p>
        </p:txBody>
      </p:sp>
      <p:graphicFrame>
        <p:nvGraphicFramePr>
          <p:cNvPr id="2" name="Tableau 1"/>
          <p:cNvGraphicFramePr>
            <a:graphicFrameLocks noGrp="1"/>
          </p:cNvGraphicFramePr>
          <p:nvPr>
            <p:extLst>
              <p:ext uri="{D42A27DB-BD31-4B8C-83A1-F6EECF244321}">
                <p14:modId xmlns:p14="http://schemas.microsoft.com/office/powerpoint/2010/main" val="1511700512"/>
              </p:ext>
            </p:extLst>
          </p:nvPr>
        </p:nvGraphicFramePr>
        <p:xfrm>
          <a:off x="584791" y="1670213"/>
          <a:ext cx="4295119" cy="2634361"/>
        </p:xfrm>
        <a:graphic>
          <a:graphicData uri="http://schemas.openxmlformats.org/drawingml/2006/table">
            <a:tbl>
              <a:tblPr firstRow="1" firstCol="1" lastRow="1" lastCol="1" bandRow="1" bandCol="1">
                <a:tableStyleId>{5C22544A-7EE6-4342-B048-85BDC9FD1C3A}</a:tableStyleId>
              </a:tblPr>
              <a:tblGrid>
                <a:gridCol w="815910">
                  <a:extLst>
                    <a:ext uri="{9D8B030D-6E8A-4147-A177-3AD203B41FA5}">
                      <a16:colId xmlns:a16="http://schemas.microsoft.com/office/drawing/2014/main" val="20000"/>
                    </a:ext>
                  </a:extLst>
                </a:gridCol>
                <a:gridCol w="735655">
                  <a:extLst>
                    <a:ext uri="{9D8B030D-6E8A-4147-A177-3AD203B41FA5}">
                      <a16:colId xmlns:a16="http://schemas.microsoft.com/office/drawing/2014/main" val="20001"/>
                    </a:ext>
                  </a:extLst>
                </a:gridCol>
                <a:gridCol w="1595889">
                  <a:extLst>
                    <a:ext uri="{9D8B030D-6E8A-4147-A177-3AD203B41FA5}">
                      <a16:colId xmlns:a16="http://schemas.microsoft.com/office/drawing/2014/main" val="20002"/>
                    </a:ext>
                  </a:extLst>
                </a:gridCol>
                <a:gridCol w="494522">
                  <a:extLst>
                    <a:ext uri="{9D8B030D-6E8A-4147-A177-3AD203B41FA5}">
                      <a16:colId xmlns:a16="http://schemas.microsoft.com/office/drawing/2014/main" val="20003"/>
                    </a:ext>
                  </a:extLst>
                </a:gridCol>
                <a:gridCol w="653143">
                  <a:extLst>
                    <a:ext uri="{9D8B030D-6E8A-4147-A177-3AD203B41FA5}">
                      <a16:colId xmlns:a16="http://schemas.microsoft.com/office/drawing/2014/main" val="20004"/>
                    </a:ext>
                  </a:extLst>
                </a:gridCol>
              </a:tblGrid>
              <a:tr h="388406">
                <a:tc>
                  <a:txBody>
                    <a:bodyPr/>
                    <a:lstStyle/>
                    <a:p>
                      <a:pP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Statut d’emploi</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Nombre moyen d’embauche</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gridSpan="2">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Principaux écarts statistiquement significatifs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hMerge="1">
                  <a:txBody>
                    <a:bodyPr/>
                    <a:lstStyle/>
                    <a:p>
                      <a:endParaRPr lang="fr-CA"/>
                    </a:p>
                  </a:txBody>
                  <a:tcPr/>
                </a:tc>
                <a:tc>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Moyenne sans les valeurs extrêmes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extLst>
                  <a:ext uri="{0D108BD9-81ED-4DB2-BD59-A6C34878D82A}">
                    <a16:rowId xmlns:a16="http://schemas.microsoft.com/office/drawing/2014/main" val="10000"/>
                  </a:ext>
                </a:extLst>
              </a:tr>
              <a:tr h="334055">
                <a:tc>
                  <a:txBody>
                    <a:bodyPr/>
                    <a:lstStyle/>
                    <a:p>
                      <a:pPr algn="just">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Temps plein</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1,1</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fr-CA" altLang="fr-FR" sz="850" b="0" dirty="0">
                          <a:latin typeface="Tahoma" pitchFamily="34" charset="0"/>
                          <a:cs typeface="Arial" pitchFamily="34" charset="0"/>
                        </a:rPr>
                        <a:t>Secteur primaire/</a:t>
                      </a:r>
                      <a:r>
                        <a:rPr lang="fr-CA" altLang="fr-FR" sz="850" b="0" dirty="0" err="1">
                          <a:latin typeface="Tahoma" pitchFamily="34" charset="0"/>
                          <a:cs typeface="Arial" pitchFamily="34" charset="0"/>
                        </a:rPr>
                        <a:t>transp</a:t>
                      </a:r>
                      <a:endParaRPr lang="fr-CA" altLang="fr-FR" sz="850" b="0" dirty="0">
                        <a:latin typeface="Tahoma" pitchFamily="34" charset="0"/>
                        <a:cs typeface="Arial" pitchFamily="34" charset="0"/>
                      </a:endParaRPr>
                    </a:p>
                    <a:p>
                      <a:pPr marL="85725" lvl="0" indent="-85725" algn="l">
                        <a:lnSpc>
                          <a:spcPts val="1100"/>
                        </a:lnSpc>
                        <a:spcBef>
                          <a:spcPts val="0"/>
                        </a:spcBef>
                        <a:spcAft>
                          <a:spcPts val="0"/>
                        </a:spcAft>
                        <a:buFont typeface="Wingdings"/>
                        <a:buChar char=""/>
                      </a:pPr>
                      <a:r>
                        <a:rPr lang="fr-CA" sz="850" b="0" dirty="0">
                          <a:latin typeface="Tahoma" pitchFamily="34" charset="0"/>
                          <a:cs typeface="Arial" pitchFamily="34" charset="0"/>
                        </a:rPr>
                        <a:t>0 % </a:t>
                      </a:r>
                      <a:r>
                        <a:rPr lang="fr-CA" sz="850" b="0" dirty="0" err="1">
                          <a:latin typeface="Tahoma" pitchFamily="34" charset="0"/>
                          <a:cs typeface="Arial" pitchFamily="34" charset="0"/>
                        </a:rPr>
                        <a:t>empl</a:t>
                      </a:r>
                      <a:r>
                        <a:rPr lang="fr-CA" sz="850" b="0" dirty="0">
                          <a:latin typeface="Tahoma" pitchFamily="34" charset="0"/>
                          <a:cs typeface="Arial" pitchFamily="34" charset="0"/>
                        </a:rPr>
                        <a:t>. peu/non </a:t>
                      </a:r>
                      <a:r>
                        <a:rPr lang="fr-CA" sz="850" b="0" dirty="0" err="1">
                          <a:latin typeface="Tahoma" pitchFamily="34" charset="0"/>
                          <a:cs typeface="Arial" pitchFamily="34" charset="0"/>
                        </a:rPr>
                        <a:t>qual</a:t>
                      </a:r>
                      <a:r>
                        <a:rPr lang="fr-CA" sz="850" b="0" dirty="0">
                          <a:latin typeface="Tahoma" pitchFamily="34" charset="0"/>
                          <a:cs typeface="Arial" pitchFamily="34" charset="0"/>
                        </a:rPr>
                        <a:t>.</a:t>
                      </a:r>
                      <a:endParaRPr lang="fr-CA" altLang="fr-FR" sz="850" b="0" dirty="0">
                        <a:latin typeface="Tahoma" pitchFamily="34" charset="0"/>
                        <a:cs typeface="Arial" pitchFamily="34" charset="0"/>
                      </a:endParaRPr>
                    </a:p>
                    <a:p>
                      <a:pPr marL="85725" lvl="0" indent="-85725" algn="l">
                        <a:lnSpc>
                          <a:spcPts val="1100"/>
                        </a:lnSpc>
                        <a:spcBef>
                          <a:spcPts val="0"/>
                        </a:spcBef>
                        <a:spcAft>
                          <a:spcPts val="0"/>
                        </a:spcAft>
                        <a:buFont typeface="Wingdings"/>
                        <a:buChar char=""/>
                      </a:pPr>
                      <a:r>
                        <a:rPr lang="fr-CA" altLang="fr-FR" sz="850" b="0" dirty="0">
                          <a:latin typeface="Tahoma" pitchFamily="34" charset="0"/>
                          <a:cs typeface="Arial" pitchFamily="34" charset="0"/>
                        </a:rPr>
                        <a:t>Grandes entreprises</a:t>
                      </a:r>
                    </a:p>
                    <a:p>
                      <a:pPr marL="85725" lvl="0" indent="-85725" algn="l">
                        <a:lnSpc>
                          <a:spcPts val="1100"/>
                        </a:lnSpc>
                        <a:spcBef>
                          <a:spcPts val="0"/>
                        </a:spcBef>
                        <a:spcAft>
                          <a:spcPts val="0"/>
                        </a:spcAft>
                        <a:buFont typeface="Wingdings"/>
                        <a:buChar char=""/>
                      </a:pPr>
                      <a:r>
                        <a:rPr lang="fr-FR" sz="850" b="0" dirty="0">
                          <a:latin typeface="Tahoma" pitchFamily="34" charset="0"/>
                          <a:cs typeface="Arial" pitchFamily="34" charset="0"/>
                        </a:rPr>
                        <a:t>1-49 % employés 55 ans+</a:t>
                      </a:r>
                      <a:endParaRPr lang="fr-CA" sz="85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0,4 -</a:t>
                      </a: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0,5 -</a:t>
                      </a: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2,7 +</a:t>
                      </a: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1,7 +</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1,0</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13033">
                <a:tc>
                  <a:txBody>
                    <a:bodyPr/>
                    <a:lstStyle/>
                    <a:p>
                      <a:pP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Temps partiel</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1,1</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fr-CA" altLang="fr-FR" sz="850" b="0" dirty="0">
                          <a:latin typeface="Tahoma" pitchFamily="34" charset="0"/>
                          <a:cs typeface="Arial" pitchFamily="34" charset="0"/>
                        </a:rPr>
                        <a:t>Secteur primaire/</a:t>
                      </a:r>
                      <a:r>
                        <a:rPr lang="fr-CA" altLang="fr-FR" sz="850" b="0" dirty="0" err="1">
                          <a:latin typeface="Tahoma" pitchFamily="34" charset="0"/>
                          <a:cs typeface="Arial" pitchFamily="34" charset="0"/>
                        </a:rPr>
                        <a:t>transp</a:t>
                      </a:r>
                      <a:r>
                        <a:rPr lang="fr-CA" altLang="fr-FR" sz="850" b="0" dirty="0">
                          <a:latin typeface="Tahoma" pitchFamily="34" charset="0"/>
                          <a:cs typeface="Arial" pitchFamily="34" charset="0"/>
                        </a:rPr>
                        <a:t>.</a:t>
                      </a:r>
                    </a:p>
                    <a:p>
                      <a:pPr marL="85725" indent="-85725" eaLnBrk="0" hangingPunct="0">
                        <a:lnSpc>
                          <a:spcPts val="1100"/>
                        </a:lnSpc>
                        <a:spcBef>
                          <a:spcPts val="0"/>
                        </a:spcBef>
                        <a:buFont typeface="Wingdings" panose="05000000000000000000" pitchFamily="2" charset="2"/>
                        <a:buChar char="§"/>
                        <a:tabLst>
                          <a:tab pos="1435100" algn="l"/>
                        </a:tabLst>
                        <a:defRPr/>
                      </a:pPr>
                      <a:r>
                        <a:rPr lang="fr-CA" altLang="fr-FR" sz="850" b="0" dirty="0">
                          <a:latin typeface="Tahoma" pitchFamily="34" charset="0"/>
                          <a:cs typeface="Arial" pitchFamily="34" charset="0"/>
                        </a:rPr>
                        <a:t>Secteur secondaire</a:t>
                      </a:r>
                    </a:p>
                    <a:p>
                      <a:pPr marL="85725" indent="-85725" eaLnBrk="0" hangingPunct="0">
                        <a:lnSpc>
                          <a:spcPts val="1100"/>
                        </a:lnSpc>
                        <a:spcBef>
                          <a:spcPts val="0"/>
                        </a:spcBef>
                        <a:buFont typeface="Wingdings" panose="05000000000000000000" pitchFamily="2" charset="2"/>
                        <a:buChar char="§"/>
                        <a:tabLst>
                          <a:tab pos="1435100" algn="l"/>
                        </a:tabLst>
                        <a:defRPr/>
                      </a:pPr>
                      <a:r>
                        <a:rPr lang="fr-CA" altLang="fr-FR" sz="850" b="0" dirty="0">
                          <a:latin typeface="Tahoma" pitchFamily="34" charset="0"/>
                          <a:cs typeface="Arial" pitchFamily="34" charset="0"/>
                        </a:rPr>
                        <a:t>Petites entreprises</a:t>
                      </a:r>
                    </a:p>
                    <a:p>
                      <a:pPr marL="85725" indent="-85725" eaLnBrk="0" hangingPunct="0">
                        <a:lnSpc>
                          <a:spcPts val="1100"/>
                        </a:lnSpc>
                        <a:spcBef>
                          <a:spcPts val="0"/>
                        </a:spcBef>
                        <a:buFont typeface="Wingdings" panose="05000000000000000000" pitchFamily="2" charset="2"/>
                        <a:buChar char="§"/>
                        <a:tabLst>
                          <a:tab pos="1435100" algn="l"/>
                        </a:tabLst>
                        <a:defRPr/>
                      </a:pPr>
                      <a:r>
                        <a:rPr lang="fr-FR" sz="850" b="0" dirty="0">
                          <a:latin typeface="Tahoma" pitchFamily="34" charset="0"/>
                          <a:cs typeface="Arial" pitchFamily="34" charset="0"/>
                        </a:rPr>
                        <a:t>50 %+ employés 55 ans+	</a:t>
                      </a:r>
                    </a:p>
                    <a:p>
                      <a:pPr marL="85725" indent="-85725" eaLnBrk="0" hangingPunct="0">
                        <a:lnSpc>
                          <a:spcPts val="1100"/>
                        </a:lnSpc>
                        <a:spcBef>
                          <a:spcPts val="0"/>
                        </a:spcBef>
                        <a:buFont typeface="Wingdings" panose="05000000000000000000" pitchFamily="2" charset="2"/>
                        <a:buChar char="§"/>
                        <a:tabLst>
                          <a:tab pos="1435100" algn="l"/>
                        </a:tabLst>
                        <a:defRPr/>
                      </a:pPr>
                      <a:r>
                        <a:rPr lang="fr-CA" sz="850" b="0" dirty="0">
                          <a:latin typeface="Tahoma" pitchFamily="34" charset="0"/>
                          <a:cs typeface="Arial" pitchFamily="34" charset="0"/>
                        </a:rPr>
                        <a:t>0 % </a:t>
                      </a:r>
                      <a:r>
                        <a:rPr lang="fr-CA" sz="850" b="0" dirty="0" err="1">
                          <a:latin typeface="Tahoma" pitchFamily="34" charset="0"/>
                          <a:cs typeface="Arial" pitchFamily="34" charset="0"/>
                        </a:rPr>
                        <a:t>empl</a:t>
                      </a:r>
                      <a:r>
                        <a:rPr lang="fr-CA" sz="850" b="0" dirty="0">
                          <a:latin typeface="Tahoma" pitchFamily="34" charset="0"/>
                          <a:cs typeface="Arial" pitchFamily="34" charset="0"/>
                        </a:rPr>
                        <a:t>. peu/non </a:t>
                      </a:r>
                      <a:r>
                        <a:rPr lang="fr-CA" sz="850" b="0" dirty="0" err="1">
                          <a:latin typeface="Tahoma" pitchFamily="34" charset="0"/>
                          <a:cs typeface="Arial" pitchFamily="34" charset="0"/>
                        </a:rPr>
                        <a:t>qual</a:t>
                      </a:r>
                      <a:r>
                        <a:rPr lang="fr-CA" sz="850" b="0" dirty="0">
                          <a:latin typeface="Tahoma" pitchFamily="34" charset="0"/>
                          <a:cs typeface="Arial" pitchFamily="34" charset="0"/>
                        </a:rPr>
                        <a:t>.</a:t>
                      </a:r>
                      <a:endParaRPr lang="fr-CA" sz="85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0,2 -</a:t>
                      </a: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0,2 -</a:t>
                      </a: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0,2 -</a:t>
                      </a: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0,2 -</a:t>
                      </a: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0,3 -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0,8</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9461">
                <a:tc>
                  <a:txBody>
                    <a:bodyPr/>
                    <a:lstStyle/>
                    <a:p>
                      <a:pPr algn="just">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Saisonniers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1,3</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lvl="0" indent="0" algn="l">
                        <a:lnSpc>
                          <a:spcPts val="1100"/>
                        </a:lnSpc>
                        <a:spcBef>
                          <a:spcPts val="0"/>
                        </a:spcBef>
                        <a:spcAft>
                          <a:spcPts val="0"/>
                        </a:spcAft>
                        <a:buFont typeface="Wingdings"/>
                        <a:buNone/>
                      </a:pPr>
                      <a:endParaRPr lang="fr-CA" sz="85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endParaRPr lang="fr-CA" sz="85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0,8</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0430">
                <a:tc>
                  <a:txBody>
                    <a:bodyPr/>
                    <a:lstStyle/>
                    <a:p>
                      <a:pP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Total</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no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3,5</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noFill/>
                  </a:tcPr>
                </a:tc>
                <a:tc>
                  <a:txBody>
                    <a:bodyPr/>
                    <a:lstStyle/>
                    <a:p>
                      <a:pPr marL="85725" lvl="0" indent="-85725" algn="l">
                        <a:lnSpc>
                          <a:spcPts val="1100"/>
                        </a:lnSpc>
                        <a:spcBef>
                          <a:spcPts val="0"/>
                        </a:spcBef>
                        <a:spcAft>
                          <a:spcPts val="0"/>
                        </a:spcAft>
                        <a:buFont typeface="Wingdings"/>
                        <a:buChar char=""/>
                      </a:pPr>
                      <a:r>
                        <a:rPr lang="fr-CA" altLang="fr-FR" sz="850" b="0" dirty="0">
                          <a:solidFill>
                            <a:schemeClr val="tx1"/>
                          </a:solidFill>
                          <a:latin typeface="Tahoma" pitchFamily="34" charset="0"/>
                          <a:cs typeface="Arial" pitchFamily="34" charset="0"/>
                        </a:rPr>
                        <a:t>Secteur primaire/</a:t>
                      </a:r>
                      <a:r>
                        <a:rPr lang="fr-CA" altLang="fr-FR" sz="850" b="0" dirty="0" err="1">
                          <a:solidFill>
                            <a:schemeClr val="tx1"/>
                          </a:solidFill>
                          <a:latin typeface="Tahoma" pitchFamily="34" charset="0"/>
                          <a:cs typeface="Arial" pitchFamily="34" charset="0"/>
                        </a:rPr>
                        <a:t>transp</a:t>
                      </a:r>
                      <a:endParaRPr lang="fr-CA" altLang="fr-FR" sz="850" b="0" dirty="0">
                        <a:solidFill>
                          <a:schemeClr val="tx1"/>
                        </a:solidFill>
                        <a:latin typeface="Tahoma" pitchFamily="34" charset="0"/>
                        <a:cs typeface="Arial" pitchFamily="34" charset="0"/>
                      </a:endParaRPr>
                    </a:p>
                    <a:p>
                      <a:pPr marL="85725" lvl="0" indent="-85725" algn="l">
                        <a:lnSpc>
                          <a:spcPts val="1100"/>
                        </a:lnSpc>
                        <a:spcBef>
                          <a:spcPts val="0"/>
                        </a:spcBef>
                        <a:spcAft>
                          <a:spcPts val="0"/>
                        </a:spcAft>
                        <a:buFont typeface="Wingdings"/>
                        <a:buChar char=""/>
                      </a:pPr>
                      <a:r>
                        <a:rPr lang="fr-CA" sz="850" b="0" dirty="0">
                          <a:solidFill>
                            <a:schemeClr val="tx1"/>
                          </a:solidFill>
                          <a:latin typeface="Tahoma" pitchFamily="34" charset="0"/>
                          <a:cs typeface="Arial" pitchFamily="34" charset="0"/>
                        </a:rPr>
                        <a:t>0 % </a:t>
                      </a:r>
                      <a:r>
                        <a:rPr lang="fr-CA" sz="850" b="0" dirty="0" err="1">
                          <a:solidFill>
                            <a:schemeClr val="tx1"/>
                          </a:solidFill>
                          <a:latin typeface="Tahoma" pitchFamily="34" charset="0"/>
                          <a:cs typeface="Arial" pitchFamily="34" charset="0"/>
                        </a:rPr>
                        <a:t>empl</a:t>
                      </a:r>
                      <a:r>
                        <a:rPr lang="fr-CA" sz="850" b="0" dirty="0">
                          <a:solidFill>
                            <a:schemeClr val="tx1"/>
                          </a:solidFill>
                          <a:latin typeface="Tahoma" pitchFamily="34" charset="0"/>
                          <a:cs typeface="Arial" pitchFamily="34" charset="0"/>
                        </a:rPr>
                        <a:t>. peu/non </a:t>
                      </a:r>
                      <a:r>
                        <a:rPr lang="fr-CA" sz="850" b="0" dirty="0" err="1">
                          <a:solidFill>
                            <a:schemeClr val="tx1"/>
                          </a:solidFill>
                          <a:latin typeface="Tahoma" pitchFamily="34" charset="0"/>
                          <a:cs typeface="Arial" pitchFamily="34" charset="0"/>
                        </a:rPr>
                        <a:t>qual</a:t>
                      </a:r>
                      <a:r>
                        <a:rPr lang="fr-CA" sz="850" b="0" dirty="0">
                          <a:solidFill>
                            <a:schemeClr val="tx1"/>
                          </a:solidFill>
                          <a:latin typeface="Tahoma" pitchFamily="34" charset="0"/>
                          <a:cs typeface="Arial" pitchFamily="34" charset="0"/>
                        </a:rPr>
                        <a:t>.</a:t>
                      </a:r>
                      <a:endParaRPr lang="fr-CA" altLang="fr-FR" sz="850" b="0" dirty="0">
                        <a:solidFill>
                          <a:schemeClr val="tx1"/>
                        </a:solidFill>
                        <a:latin typeface="Tahoma" pitchFamily="34" charset="0"/>
                        <a:cs typeface="Arial" pitchFamily="34" charset="0"/>
                      </a:endParaRPr>
                    </a:p>
                    <a:p>
                      <a:pPr marL="85725" lvl="0" indent="-85725" algn="l">
                        <a:lnSpc>
                          <a:spcPts val="1100"/>
                        </a:lnSpc>
                        <a:spcBef>
                          <a:spcPts val="0"/>
                        </a:spcBef>
                        <a:spcAft>
                          <a:spcPts val="0"/>
                        </a:spcAft>
                        <a:buFont typeface="Wingdings"/>
                        <a:buChar char=""/>
                      </a:pPr>
                      <a:r>
                        <a:rPr lang="fr-CA" altLang="fr-FR" sz="850" b="0" dirty="0">
                          <a:solidFill>
                            <a:schemeClr val="tx1"/>
                          </a:solidFill>
                          <a:latin typeface="Tahoma" pitchFamily="34" charset="0"/>
                          <a:cs typeface="Arial" pitchFamily="34" charset="0"/>
                        </a:rPr>
                        <a:t>Grandes entreprises</a:t>
                      </a:r>
                    </a:p>
                    <a:p>
                      <a:pPr marL="85725" lvl="0" indent="-85725" algn="l">
                        <a:lnSpc>
                          <a:spcPts val="1100"/>
                        </a:lnSpc>
                        <a:spcBef>
                          <a:spcPts val="0"/>
                        </a:spcBef>
                        <a:spcAft>
                          <a:spcPts val="0"/>
                        </a:spcAft>
                        <a:buFont typeface="Wingdings"/>
                        <a:buChar char=""/>
                      </a:pPr>
                      <a:r>
                        <a:rPr lang="fr-FR" sz="850" b="0" dirty="0">
                          <a:solidFill>
                            <a:schemeClr val="tx1"/>
                          </a:solidFill>
                          <a:latin typeface="Tahoma" pitchFamily="34" charset="0"/>
                          <a:cs typeface="Arial" pitchFamily="34" charset="0"/>
                        </a:rPr>
                        <a:t>1-49 % employés 55 ans+</a:t>
                      </a:r>
                      <a:endParaRPr lang="fr-CA" altLang="fr-FR" sz="850" b="0" dirty="0">
                        <a:solidFill>
                          <a:schemeClr val="tx1"/>
                        </a:solidFill>
                        <a:latin typeface="Tahoma" pitchFamily="34" charset="0"/>
                        <a:cs typeface="Arial"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1,4 -  </a:t>
                      </a:r>
                    </a:p>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1,1 -</a:t>
                      </a:r>
                    </a:p>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9,8 +</a:t>
                      </a:r>
                    </a:p>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5,8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2,5</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3" name="Rectangle 1"/>
          <p:cNvSpPr>
            <a:spLocks noChangeArrowheads="1"/>
          </p:cNvSpPr>
          <p:nvPr/>
        </p:nvSpPr>
        <p:spPr bwMode="auto">
          <a:xfrm>
            <a:off x="489093" y="1240704"/>
            <a:ext cx="447631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Tableau 17 – Nombre de postes à combler au cours de la prochaine année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a:ln>
                <a:noFill/>
              </a:ln>
              <a:solidFill>
                <a:schemeClr val="tx1"/>
              </a:solidFill>
              <a:effectLst/>
            </a:endParaRPr>
          </a:p>
        </p:txBody>
      </p:sp>
      <p:graphicFrame>
        <p:nvGraphicFramePr>
          <p:cNvPr id="4" name="Tableau 3"/>
          <p:cNvGraphicFramePr>
            <a:graphicFrameLocks noGrp="1"/>
          </p:cNvGraphicFramePr>
          <p:nvPr>
            <p:extLst>
              <p:ext uri="{D42A27DB-BD31-4B8C-83A1-F6EECF244321}">
                <p14:modId xmlns:p14="http://schemas.microsoft.com/office/powerpoint/2010/main" val="2331578686"/>
              </p:ext>
            </p:extLst>
          </p:nvPr>
        </p:nvGraphicFramePr>
        <p:xfrm>
          <a:off x="5039837" y="4303542"/>
          <a:ext cx="3848985" cy="1751666"/>
        </p:xfrm>
        <a:graphic>
          <a:graphicData uri="http://schemas.openxmlformats.org/drawingml/2006/table">
            <a:tbl>
              <a:tblPr firstRow="1" firstCol="1" lastRow="1" lastCol="1" bandRow="1" bandCol="1">
                <a:tableStyleId>{5C22544A-7EE6-4342-B048-85BDC9FD1C3A}</a:tableStyleId>
              </a:tblPr>
              <a:tblGrid>
                <a:gridCol w="893134">
                  <a:extLst>
                    <a:ext uri="{9D8B030D-6E8A-4147-A177-3AD203B41FA5}">
                      <a16:colId xmlns:a16="http://schemas.microsoft.com/office/drawing/2014/main" val="20000"/>
                    </a:ext>
                  </a:extLst>
                </a:gridCol>
                <a:gridCol w="795742">
                  <a:extLst>
                    <a:ext uri="{9D8B030D-6E8A-4147-A177-3AD203B41FA5}">
                      <a16:colId xmlns:a16="http://schemas.microsoft.com/office/drawing/2014/main" val="20001"/>
                    </a:ext>
                  </a:extLst>
                </a:gridCol>
                <a:gridCol w="724713">
                  <a:extLst>
                    <a:ext uri="{9D8B030D-6E8A-4147-A177-3AD203B41FA5}">
                      <a16:colId xmlns:a16="http://schemas.microsoft.com/office/drawing/2014/main" val="20002"/>
                    </a:ext>
                  </a:extLst>
                </a:gridCol>
                <a:gridCol w="733647">
                  <a:extLst>
                    <a:ext uri="{9D8B030D-6E8A-4147-A177-3AD203B41FA5}">
                      <a16:colId xmlns:a16="http://schemas.microsoft.com/office/drawing/2014/main" val="20003"/>
                    </a:ext>
                  </a:extLst>
                </a:gridCol>
                <a:gridCol w="701749">
                  <a:extLst>
                    <a:ext uri="{9D8B030D-6E8A-4147-A177-3AD203B41FA5}">
                      <a16:colId xmlns:a16="http://schemas.microsoft.com/office/drawing/2014/main" val="20004"/>
                    </a:ext>
                  </a:extLst>
                </a:gridCol>
              </a:tblGrid>
              <a:tr h="410236">
                <a:tc>
                  <a:txBody>
                    <a:bodyPr/>
                    <a:lstStyle/>
                    <a:p>
                      <a:pPr algn="r">
                        <a:lnSpc>
                          <a:spcPts val="900"/>
                        </a:lnSpc>
                        <a:spcBef>
                          <a:spcPts val="200"/>
                        </a:spcBef>
                        <a:spcAft>
                          <a:spcPts val="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Statut</a:t>
                      </a:r>
                    </a:p>
                    <a:p>
                      <a:pPr algn="r">
                        <a:lnSpc>
                          <a:spcPts val="800"/>
                        </a:lnSpc>
                        <a:spcBef>
                          <a:spcPts val="0"/>
                        </a:spcBef>
                        <a:spcAft>
                          <a:spcPts val="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d’emploi</a:t>
                      </a:r>
                    </a:p>
                    <a:p>
                      <a:pPr>
                        <a:lnSpc>
                          <a:spcPts val="900"/>
                        </a:lnSpc>
                        <a:spcBef>
                          <a:spcPts val="0"/>
                        </a:spcBef>
                        <a:spcAft>
                          <a:spcPts val="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Nb de </a:t>
                      </a:r>
                      <a:b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postes</a:t>
                      </a:r>
                      <a:r>
                        <a:rPr lang="fr-CA" sz="850" b="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à combler</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FDCBA1"/>
                    </a:solidFill>
                  </a:tcPr>
                </a:tc>
                <a:tc>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Temps plein</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Temps partiel</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Saisonniers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Emplois totaux</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extLst>
                  <a:ext uri="{0D108BD9-81ED-4DB2-BD59-A6C34878D82A}">
                    <a16:rowId xmlns:a16="http://schemas.microsoft.com/office/drawing/2014/main" val="10000"/>
                  </a:ext>
                </a:extLst>
              </a:tr>
              <a:tr h="202019">
                <a:tc>
                  <a:txBody>
                    <a:bodyPr/>
                    <a:lstStyle/>
                    <a:p>
                      <a:pPr algn="just">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0</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56 %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69 %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65 %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32 %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2019">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1 à 4</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36 %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25 %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27 %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52 %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2651">
                <a:tc>
                  <a:txBody>
                    <a:bodyPr/>
                    <a:lstStyle/>
                    <a:p>
                      <a:pP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5 à 14</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5 %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11 %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3284">
                <a:tc>
                  <a:txBody>
                    <a:bodyPr/>
                    <a:lstStyle/>
                    <a:p>
                      <a:pPr algn="just">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15 et plus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70139">
                <a:tc gridSpan="5">
                  <a:txBody>
                    <a:bodyPr/>
                    <a:lstStyle/>
                    <a:p>
                      <a:pP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Nombre total de postes à combler</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10005"/>
                  </a:ext>
                </a:extLst>
              </a:tr>
              <a:tr h="182754">
                <a:tc>
                  <a:txBody>
                    <a:bodyPr/>
                    <a:lstStyle/>
                    <a:p>
                      <a:pP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218</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137</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168</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693</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9" name="Rectangle 1"/>
          <p:cNvSpPr>
            <a:spLocks noChangeArrowheads="1"/>
          </p:cNvSpPr>
          <p:nvPr/>
        </p:nvSpPr>
        <p:spPr bwMode="auto">
          <a:xfrm>
            <a:off x="4965405" y="3876963"/>
            <a:ext cx="40199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Tableau 17a  – </a:t>
            </a:r>
            <a:r>
              <a:rPr lang="fr-CA" sz="900" dirty="0">
                <a:latin typeface="Tahoma" pitchFamily="34" charset="0"/>
                <a:ea typeface="Times New Roman" pitchFamily="18" charset="0"/>
                <a:cs typeface="Tahoma" pitchFamily="34" charset="0"/>
              </a:rPr>
              <a:t>Répartition du nombre </a:t>
            </a:r>
            <a:r>
              <a:rPr lang="fr-CA" altLang="fr-FR" sz="900" dirty="0">
                <a:latin typeface="Tahoma" pitchFamily="34" charset="0"/>
                <a:ea typeface="Times New Roman" pitchFamily="18" charset="0"/>
                <a:cs typeface="Tahoma" pitchFamily="34" charset="0"/>
              </a:rPr>
              <a:t>de postes à combler </a:t>
            </a:r>
            <a:r>
              <a:rPr lang="fr-CA" sz="900" dirty="0">
                <a:latin typeface="Tahoma" pitchFamily="34" charset="0"/>
                <a:ea typeface="Times New Roman" pitchFamily="18" charset="0"/>
                <a:cs typeface="Tahoma" pitchFamily="34" charset="0"/>
              </a:rPr>
              <a:t>selon le statut d’emploi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a:ln>
                <a:noFill/>
              </a:ln>
              <a:solidFill>
                <a:schemeClr val="tx1"/>
              </a:solidFill>
              <a:effectLst/>
            </a:endParaRPr>
          </a:p>
        </p:txBody>
      </p:sp>
      <p:sp>
        <p:nvSpPr>
          <p:cNvPr id="11" name="ZoneTexte 10"/>
          <p:cNvSpPr txBox="1">
            <a:spLocks noChangeArrowheads="1"/>
          </p:cNvSpPr>
          <p:nvPr/>
        </p:nvSpPr>
        <p:spPr bwMode="auto">
          <a:xfrm>
            <a:off x="499585" y="858971"/>
            <a:ext cx="3221810" cy="295466"/>
          </a:xfrm>
          <a:prstGeom prst="rect">
            <a:avLst/>
          </a:prstGeom>
          <a:noFill/>
          <a:ln w="19050">
            <a:noFill/>
            <a:prstDash val="sysDot"/>
            <a:miter lim="800000"/>
            <a:headEnd/>
            <a:tailEnd/>
          </a:ln>
        </p:spPr>
        <p:txBody>
          <a:bodyPr wrap="square">
            <a:spAutoFit/>
          </a:bodyPr>
          <a:lstStyle/>
          <a:p>
            <a:pPr>
              <a:lnSpc>
                <a:spcPct val="120000"/>
              </a:lnSpc>
            </a:pPr>
            <a:r>
              <a:rPr lang="fr-CA" sz="1100" i="1" dirty="0">
                <a:latin typeface="Tahoma" panose="020B0604030504040204" pitchFamily="34" charset="0"/>
                <a:ea typeface="Tahoma" panose="020B0604030504040204" pitchFamily="34" charset="0"/>
                <a:cs typeface="Tahoma" panose="020B0604030504040204" pitchFamily="34" charset="0"/>
              </a:rPr>
              <a:t>Nombre de postes à combler</a:t>
            </a:r>
            <a:endParaRPr lang="fr-CA" sz="1100" b="0" i="1"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5065976" y="1594771"/>
            <a:ext cx="3798980" cy="1669688"/>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Dans la prochaine année, les entreprises répondantes auront à combler, en moyenne, 3,5 postes, répartis ainsi : 1,1 à temps plein (31 %), 1,1 à temps partiel (31 %) et 1,3 saisonniers (37 %) (tableau 17). </a:t>
            </a:r>
          </a:p>
          <a:p>
            <a:pPr marL="171450" lvl="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Cette moyenne est gonflée par quelques valeurs extrêmes, dont un établissement de santé et un établissement hôtelier</a:t>
            </a:r>
            <a:r>
              <a:rPr lang="fr-FR" sz="1100" b="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fr-FR" sz="1100" b="0" dirty="0">
                <a:latin typeface="Tahoma" panose="020B0604030504040204" pitchFamily="34" charset="0"/>
                <a:ea typeface="Tahoma" panose="020B0604030504040204" pitchFamily="34" charset="0"/>
                <a:cs typeface="Tahoma" panose="020B0604030504040204" pitchFamily="34" charset="0"/>
              </a:rPr>
              <a:t>qui auront chacun environ 100 postes</a:t>
            </a:r>
            <a:r>
              <a:rPr lang="fr-FR" sz="1100" b="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fr-FR" sz="1100" b="0" dirty="0">
                <a:latin typeface="Tahoma" panose="020B0604030504040204" pitchFamily="34" charset="0"/>
                <a:ea typeface="Tahoma" panose="020B0604030504040204" pitchFamily="34" charset="0"/>
                <a:cs typeface="Tahoma" panose="020B0604030504040204" pitchFamily="34" charset="0"/>
              </a:rPr>
              <a:t>à combler. En éliminant les valeurs les plus élevées, la moyenne baisse à 2,5 postes à combler.</a:t>
            </a:r>
          </a:p>
        </p:txBody>
      </p:sp>
      <p:sp>
        <p:nvSpPr>
          <p:cNvPr id="15" name="Rectangle 14"/>
          <p:cNvSpPr/>
          <p:nvPr/>
        </p:nvSpPr>
        <p:spPr>
          <a:xfrm>
            <a:off x="633091" y="4272671"/>
            <a:ext cx="2094157" cy="207749"/>
          </a:xfrm>
          <a:prstGeom prst="rect">
            <a:avLst/>
          </a:prstGeom>
        </p:spPr>
        <p:txBody>
          <a:bodyPr wrap="square">
            <a:spAutoFit/>
          </a:bodyPr>
          <a:lstStyle/>
          <a:p>
            <a:pPr>
              <a:spcAft>
                <a:spcPts val="600"/>
              </a:spcAft>
            </a:pPr>
            <a:r>
              <a:rPr lang="fr-FR" sz="750" b="0" dirty="0">
                <a:latin typeface="Tahoma" panose="020B0604030504040204" pitchFamily="34" charset="0"/>
                <a:ea typeface="Tahoma" panose="020B0604030504040204" pitchFamily="34" charset="0"/>
                <a:cs typeface="Tahoma" panose="020B0604030504040204" pitchFamily="34" charset="0"/>
              </a:rPr>
              <a:t>Le calcul des moyennes inclut les </a:t>
            </a:r>
            <a:r>
              <a:rPr lang="fr-FR" sz="750" b="0" i="1" dirty="0">
                <a:latin typeface="Tahoma" panose="020B0604030504040204" pitchFamily="34" charset="0"/>
                <a:ea typeface="Tahoma" panose="020B0604030504040204" pitchFamily="34" charset="0"/>
                <a:cs typeface="Tahoma" panose="020B0604030504040204" pitchFamily="34" charset="0"/>
              </a:rPr>
              <a:t>zéros.</a:t>
            </a:r>
          </a:p>
        </p:txBody>
      </p:sp>
      <p:sp>
        <p:nvSpPr>
          <p:cNvPr id="16" name="Rectangle 15"/>
          <p:cNvSpPr/>
          <p:nvPr/>
        </p:nvSpPr>
        <p:spPr>
          <a:xfrm>
            <a:off x="499584" y="4825818"/>
            <a:ext cx="4072416" cy="1169551"/>
          </a:xfrm>
          <a:prstGeom prst="rect">
            <a:avLst/>
          </a:prstGeom>
        </p:spPr>
        <p:txBody>
          <a:bodyPr wrap="square">
            <a:spAutoFit/>
          </a:bodyPr>
          <a:lstStyle/>
          <a:p>
            <a:pPr marL="17145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Au total, les entreprises répondantes ont 693 postes à combler. C’est davantage le cas des plus grandes entreprises et moins celles du secteur primaire/transport. (tableau 17a) </a:t>
            </a:r>
          </a:p>
          <a:p>
            <a:pPr marL="171450" lvl="0" indent="-171450">
              <a:lnSpc>
                <a:spcPts val="1300"/>
              </a:lnSpc>
              <a:spcAft>
                <a:spcPts val="600"/>
              </a:spcAft>
              <a:buFont typeface="Wingdings" panose="05000000000000000000" pitchFamily="2" charset="2"/>
              <a:buChar char="§"/>
            </a:pPr>
            <a:r>
              <a:rPr lang="fr-CA" sz="1100" b="0" dirty="0">
                <a:latin typeface="Tahoma" panose="020B0604030504040204" pitchFamily="34" charset="0"/>
                <a:ea typeface="Tahoma" panose="020B0604030504040204" pitchFamily="34" charset="0"/>
                <a:cs typeface="Tahoma" panose="020B0604030504040204" pitchFamily="34" charset="0"/>
              </a:rPr>
              <a:t>32 % des répondants n’ont aucun poste à combler et 56 % n’ont aucun poste à temps plein à combler. </a:t>
            </a:r>
          </a:p>
        </p:txBody>
      </p:sp>
    </p:spTree>
    <p:extLst>
      <p:ext uri="{BB962C8B-B14F-4D97-AF65-F5344CB8AC3E}">
        <p14:creationId xmlns:p14="http://schemas.microsoft.com/office/powerpoint/2010/main" val="243552373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stretch>
            <a:fillRect/>
          </a:stretch>
        </p:blipFill>
        <p:spPr>
          <a:xfrm>
            <a:off x="2237751" y="1787595"/>
            <a:ext cx="3337560" cy="2720340"/>
          </a:xfrm>
          <a:prstGeom prst="rect">
            <a:avLst/>
          </a:prstGeom>
        </p:spPr>
      </p:pic>
      <p:sp>
        <p:nvSpPr>
          <p:cNvPr id="6" name="Espace réservé du numéro de diapositive 1"/>
          <p:cNvSpPr txBox="1">
            <a:spLocks/>
          </p:cNvSpPr>
          <p:nvPr/>
        </p:nvSpPr>
        <p:spPr bwMode="auto">
          <a:xfrm>
            <a:off x="7995684" y="6208418"/>
            <a:ext cx="43161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26</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12" name="Rectangle 11"/>
          <p:cNvSpPr/>
          <p:nvPr/>
        </p:nvSpPr>
        <p:spPr>
          <a:xfrm>
            <a:off x="566443" y="4815602"/>
            <a:ext cx="7645047" cy="592470"/>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Plus de la moitié des répondants interrogés (53 %) croient que la pénurie de main-d’œuvre constitue un frein majeur (25 %) ou mineur (28 %) à la croissance de leur entreprise. La pénurie de main-d’œuvre a moins d’impact sur la croissance des très petites entreprises ou de celles avec un large bassin d’employés plus âgés. </a:t>
            </a:r>
            <a:endParaRPr lang="fr-CA" sz="1100" b="0" dirty="0">
              <a:latin typeface="Tahoma" panose="020B0604030504040204" pitchFamily="34" charset="0"/>
              <a:ea typeface="Tahoma" panose="020B0604030504040204" pitchFamily="34" charset="0"/>
              <a:cs typeface="Tahoma" panose="020B0604030504040204" pitchFamily="34" charset="0"/>
            </a:endParaRPr>
          </a:p>
        </p:txBody>
      </p:sp>
      <p:sp>
        <p:nvSpPr>
          <p:cNvPr id="23" name="Rectangle 1"/>
          <p:cNvSpPr>
            <a:spLocks noChangeArrowheads="1"/>
          </p:cNvSpPr>
          <p:nvPr/>
        </p:nvSpPr>
        <p:spPr bwMode="auto">
          <a:xfrm>
            <a:off x="489093" y="1249096"/>
            <a:ext cx="586714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a:t>
            </a:r>
            <a:r>
              <a:rPr kumimoji="0" lang="fr-CA"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9</a:t>
            </a: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lang="fr-CA" altLang="fr-FR" sz="900" dirty="0">
                <a:latin typeface="Tahoma" pitchFamily="34" charset="0"/>
                <a:ea typeface="Times New Roman" pitchFamily="18" charset="0"/>
                <a:cs typeface="Tahoma" pitchFamily="34" charset="0"/>
              </a:rPr>
              <a:t>– </a:t>
            </a:r>
            <a:r>
              <a:rPr lang="fr-CA" sz="900" dirty="0">
                <a:latin typeface="Tahoma" pitchFamily="34" charset="0"/>
                <a:ea typeface="Times New Roman" pitchFamily="18" charset="0"/>
                <a:cs typeface="Tahoma" pitchFamily="34" charset="0"/>
              </a:rPr>
              <a:t>Impact de la pénurie de main-d’œuvre sur la croissance des entreprises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a:ln>
                <a:noFill/>
              </a:ln>
              <a:solidFill>
                <a:schemeClr val="tx1"/>
              </a:solidFill>
              <a:effectLst/>
            </a:endParaRPr>
          </a:p>
        </p:txBody>
      </p:sp>
      <p:sp>
        <p:nvSpPr>
          <p:cNvPr id="24" name="Rectangle 2"/>
          <p:cNvSpPr>
            <a:spLocks noChangeArrowheads="1"/>
          </p:cNvSpPr>
          <p:nvPr/>
        </p:nvSpPr>
        <p:spPr bwMode="auto">
          <a:xfrm>
            <a:off x="5971763" y="2071133"/>
            <a:ext cx="1707331" cy="280182"/>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3+ postes à combler   41</a:t>
            </a:r>
            <a:r>
              <a:rPr lang="fr-CA" altLang="fr-FR" sz="800" b="0" dirty="0">
                <a:latin typeface="Tahoma" pitchFamily="34" charset="0"/>
                <a:cs typeface="Arial" pitchFamily="34" charset="0"/>
              </a:rPr>
              <a:t> % +</a:t>
            </a:r>
          </a:p>
        </p:txBody>
      </p:sp>
      <p:cxnSp>
        <p:nvCxnSpPr>
          <p:cNvPr id="25" name="AutoShape 3"/>
          <p:cNvCxnSpPr>
            <a:cxnSpLocks noChangeShapeType="1"/>
            <a:endCxn id="24" idx="1"/>
          </p:cNvCxnSpPr>
          <p:nvPr/>
        </p:nvCxnSpPr>
        <p:spPr bwMode="auto">
          <a:xfrm flipV="1">
            <a:off x="5266592" y="2211224"/>
            <a:ext cx="705171" cy="132138"/>
          </a:xfrm>
          <a:prstGeom prst="straightConnector1">
            <a:avLst/>
          </a:prstGeom>
          <a:noFill/>
          <a:ln w="22225">
            <a:solidFill>
              <a:srgbClr val="1B467B"/>
            </a:solidFill>
            <a:round/>
            <a:headEnd/>
            <a:tailEnd/>
          </a:ln>
          <a:extLst>
            <a:ext uri="{909E8E84-426E-40DD-AFC4-6F175D3DCCD1}">
              <a14:hiddenFill xmlns:a14="http://schemas.microsoft.com/office/drawing/2010/main">
                <a:noFill/>
              </a14:hiddenFill>
            </a:ext>
          </a:extLst>
        </p:spPr>
      </p:cxnSp>
      <p:sp>
        <p:nvSpPr>
          <p:cNvPr id="26" name="Rectangle 2"/>
          <p:cNvSpPr>
            <a:spLocks noChangeArrowheads="1"/>
          </p:cNvSpPr>
          <p:nvPr/>
        </p:nvSpPr>
        <p:spPr bwMode="auto">
          <a:xfrm>
            <a:off x="470476" y="2061536"/>
            <a:ext cx="1943115" cy="532373"/>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a:latin typeface="Tahoma" pitchFamily="34" charset="0"/>
                <a:cs typeface="Arial" pitchFamily="34" charset="0"/>
              </a:rPr>
              <a:t>Petites entreprises               62 %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50 %+ employés 55 ans+ </a:t>
            </a:r>
            <a:r>
              <a:rPr lang="fr-CA" altLang="fr-FR" sz="800" b="0" dirty="0">
                <a:latin typeface="Tahoma" pitchFamily="34" charset="0"/>
                <a:cs typeface="Arial" pitchFamily="34" charset="0"/>
              </a:rPr>
              <a:t>   61 %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0 poste à combler	               70 % +</a:t>
            </a:r>
            <a:endParaRPr lang="fr-CA" altLang="fr-FR" sz="800" b="0" dirty="0">
              <a:latin typeface="Tahoma" pitchFamily="34" charset="0"/>
              <a:cs typeface="Arial" pitchFamily="34" charset="0"/>
            </a:endParaRPr>
          </a:p>
        </p:txBody>
      </p:sp>
      <p:cxnSp>
        <p:nvCxnSpPr>
          <p:cNvPr id="27" name="AutoShape 3"/>
          <p:cNvCxnSpPr>
            <a:cxnSpLocks noChangeShapeType="1"/>
          </p:cNvCxnSpPr>
          <p:nvPr/>
        </p:nvCxnSpPr>
        <p:spPr bwMode="auto">
          <a:xfrm>
            <a:off x="2413591" y="2261188"/>
            <a:ext cx="294440" cy="236006"/>
          </a:xfrm>
          <a:prstGeom prst="straightConnector1">
            <a:avLst/>
          </a:prstGeom>
          <a:noFill/>
          <a:ln w="22225">
            <a:solidFill>
              <a:srgbClr val="F47206"/>
            </a:solidFill>
            <a:round/>
            <a:headEnd/>
            <a:tailEnd/>
          </a:ln>
          <a:extLst>
            <a:ext uri="{909E8E84-426E-40DD-AFC4-6F175D3DCCD1}">
              <a14:hiddenFill xmlns:a14="http://schemas.microsoft.com/office/drawing/2010/main">
                <a:noFill/>
              </a14:hiddenFill>
            </a:ext>
          </a:extLst>
        </p:spPr>
      </p:cxnSp>
      <p:sp>
        <p:nvSpPr>
          <p:cNvPr id="13"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6. 	Recrutement de la main-d’œuvre</a:t>
            </a:r>
          </a:p>
        </p:txBody>
      </p:sp>
      <p:sp>
        <p:nvSpPr>
          <p:cNvPr id="17" name="Rectangle 2"/>
          <p:cNvSpPr>
            <a:spLocks noChangeArrowheads="1"/>
          </p:cNvSpPr>
          <p:nvPr/>
        </p:nvSpPr>
        <p:spPr bwMode="auto">
          <a:xfrm>
            <a:off x="6012265" y="3484905"/>
            <a:ext cx="1666829" cy="293993"/>
          </a:xfrm>
          <a:prstGeom prst="rect">
            <a:avLst/>
          </a:prstGeom>
          <a:solidFill>
            <a:srgbClr val="FFFFFF"/>
          </a:solidFill>
          <a:ln w="22225">
            <a:solidFill>
              <a:srgbClr val="AAC8EC"/>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a:latin typeface="Tahoma" pitchFamily="34" charset="0"/>
                <a:cs typeface="Arial" pitchFamily="34" charset="0"/>
              </a:rPr>
              <a:t>Grandes entreprises  43 % +</a:t>
            </a:r>
          </a:p>
        </p:txBody>
      </p:sp>
      <p:cxnSp>
        <p:nvCxnSpPr>
          <p:cNvPr id="18" name="AutoShape 3"/>
          <p:cNvCxnSpPr>
            <a:cxnSpLocks noChangeShapeType="1"/>
            <a:endCxn id="17" idx="1"/>
          </p:cNvCxnSpPr>
          <p:nvPr/>
        </p:nvCxnSpPr>
        <p:spPr bwMode="auto">
          <a:xfrm flipV="1">
            <a:off x="4954772" y="3631902"/>
            <a:ext cx="1057493" cy="653020"/>
          </a:xfrm>
          <a:prstGeom prst="straightConnector1">
            <a:avLst/>
          </a:prstGeom>
          <a:noFill/>
          <a:ln w="22225">
            <a:solidFill>
              <a:srgbClr val="AAC8EC"/>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7031271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512984" y="1266956"/>
            <a:ext cx="4312920" cy="4747260"/>
          </a:xfrm>
          <a:prstGeom prst="rect">
            <a:avLst/>
          </a:prstGeom>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27</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Rectangle 2"/>
          <p:cNvSpPr>
            <a:spLocks noChangeArrowheads="1"/>
          </p:cNvSpPr>
          <p:nvPr/>
        </p:nvSpPr>
        <p:spPr bwMode="auto">
          <a:xfrm>
            <a:off x="5634002" y="2166148"/>
            <a:ext cx="2054422" cy="669150"/>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1-2 postes à combler </a:t>
            </a:r>
            <a:r>
              <a:rPr lang="fr-CA" altLang="fr-FR" sz="800" b="0" dirty="0">
                <a:latin typeface="Tahoma" pitchFamily="34" charset="0"/>
                <a:cs typeface="Arial" pitchFamily="34" charset="0"/>
              </a:rPr>
              <a:t>              41 %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50 %+</a:t>
            </a:r>
            <a:r>
              <a:rPr lang="fr-CA" sz="800" b="0" dirty="0">
                <a:latin typeface="Tahoma" pitchFamily="34" charset="0"/>
                <a:cs typeface="Arial" pitchFamily="34" charset="0"/>
              </a:rPr>
              <a:t> </a:t>
            </a:r>
            <a:r>
              <a:rPr lang="fr-CA" sz="800" b="0" dirty="0" err="1">
                <a:latin typeface="Tahoma" pitchFamily="34" charset="0"/>
                <a:cs typeface="Arial" pitchFamily="34" charset="0"/>
              </a:rPr>
              <a:t>empl</a:t>
            </a:r>
            <a:r>
              <a:rPr lang="fr-CA" sz="800" b="0" dirty="0">
                <a:latin typeface="Tahoma" pitchFamily="34" charset="0"/>
                <a:cs typeface="Arial" pitchFamily="34" charset="0"/>
              </a:rPr>
              <a:t>. peu/non </a:t>
            </a:r>
            <a:r>
              <a:rPr lang="fr-CA" sz="800" b="0" dirty="0" err="1">
                <a:latin typeface="Tahoma" pitchFamily="34" charset="0"/>
                <a:cs typeface="Arial" pitchFamily="34" charset="0"/>
              </a:rPr>
              <a:t>qual</a:t>
            </a:r>
            <a:r>
              <a:rPr lang="fr-CA" sz="800" b="0" dirty="0">
                <a:latin typeface="Tahoma" pitchFamily="34" charset="0"/>
                <a:cs typeface="Arial" pitchFamily="34" charset="0"/>
              </a:rPr>
              <a:t>.     22 %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50 %+ employés 55 ans+       18 %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Commerce/</a:t>
            </a:r>
            <a:r>
              <a:rPr lang="fr-FR" sz="800" b="0" dirty="0" err="1">
                <a:latin typeface="Tahoma" pitchFamily="34" charset="0"/>
                <a:cs typeface="Arial" pitchFamily="34" charset="0"/>
              </a:rPr>
              <a:t>héber</a:t>
            </a:r>
            <a:r>
              <a:rPr lang="fr-FR" sz="800" b="0" dirty="0">
                <a:latin typeface="Tahoma" pitchFamily="34" charset="0"/>
                <a:cs typeface="Arial" pitchFamily="34" charset="0"/>
              </a:rPr>
              <a:t>/</a:t>
            </a:r>
            <a:r>
              <a:rPr lang="fr-FR" sz="800" b="0" dirty="0" err="1">
                <a:latin typeface="Tahoma" pitchFamily="34" charset="0"/>
                <a:cs typeface="Arial" pitchFamily="34" charset="0"/>
              </a:rPr>
              <a:t>restaur</a:t>
            </a:r>
            <a:r>
              <a:rPr lang="fr-FR" sz="800" b="0" dirty="0">
                <a:latin typeface="Tahoma" pitchFamily="34" charset="0"/>
                <a:cs typeface="Arial" pitchFamily="34" charset="0"/>
              </a:rPr>
              <a:t>         14 % - </a:t>
            </a:r>
            <a:endParaRPr lang="fr-CA" altLang="fr-FR" sz="800" b="0" dirty="0">
              <a:latin typeface="Tahoma" pitchFamily="34" charset="0"/>
              <a:cs typeface="Arial" pitchFamily="34" charset="0"/>
            </a:endParaRPr>
          </a:p>
        </p:txBody>
      </p:sp>
      <p:cxnSp>
        <p:nvCxnSpPr>
          <p:cNvPr id="32" name="AutoShape 3"/>
          <p:cNvCxnSpPr>
            <a:cxnSpLocks noChangeShapeType="1"/>
            <a:stCxn id="30" idx="1"/>
          </p:cNvCxnSpPr>
          <p:nvPr/>
        </p:nvCxnSpPr>
        <p:spPr bwMode="auto">
          <a:xfrm flipH="1" flipV="1">
            <a:off x="4389366" y="2196583"/>
            <a:ext cx="1244636" cy="304140"/>
          </a:xfrm>
          <a:prstGeom prst="straightConnector1">
            <a:avLst/>
          </a:prstGeom>
          <a:noFill/>
          <a:ln w="22225">
            <a:solidFill>
              <a:srgbClr val="1B467B"/>
            </a:solidFill>
            <a:round/>
            <a:headEnd/>
            <a:tailEnd/>
          </a:ln>
          <a:extLst>
            <a:ext uri="{909E8E84-426E-40DD-AFC4-6F175D3DCCD1}">
              <a14:hiddenFill xmlns:a14="http://schemas.microsoft.com/office/drawing/2010/main">
                <a:noFill/>
              </a14:hiddenFill>
            </a:ext>
          </a:extLst>
        </p:spPr>
      </p:cxnSp>
      <p:sp>
        <p:nvSpPr>
          <p:cNvPr id="34" name="Rectangle 2"/>
          <p:cNvSpPr>
            <a:spLocks noChangeArrowheads="1"/>
          </p:cNvSpPr>
          <p:nvPr/>
        </p:nvSpPr>
        <p:spPr bwMode="auto">
          <a:xfrm>
            <a:off x="5494043" y="1302124"/>
            <a:ext cx="1989108" cy="396047"/>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 employés 55 ans+ </a:t>
            </a:r>
            <a:r>
              <a:rPr lang="fr-CA" sz="800" b="0" dirty="0">
                <a:latin typeface="Tahoma" pitchFamily="34" charset="0"/>
                <a:cs typeface="Arial" pitchFamily="34" charset="0"/>
              </a:rPr>
              <a:t>  </a:t>
            </a:r>
            <a:r>
              <a:rPr lang="fr-CA" altLang="fr-FR" sz="800" b="0" dirty="0">
                <a:latin typeface="Tahoma" pitchFamily="34" charset="0"/>
                <a:cs typeface="Arial" pitchFamily="34" charset="0"/>
              </a:rPr>
              <a:t>47 %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3+ postes à combler            52</a:t>
            </a:r>
            <a:r>
              <a:rPr lang="fr-CA" altLang="fr-FR" sz="800" b="0" dirty="0">
                <a:latin typeface="Tahoma" pitchFamily="34" charset="0"/>
                <a:cs typeface="Arial" pitchFamily="34" charset="0"/>
              </a:rPr>
              <a:t> %  +</a:t>
            </a:r>
          </a:p>
        </p:txBody>
      </p:sp>
      <p:cxnSp>
        <p:nvCxnSpPr>
          <p:cNvPr id="39" name="AutoShape 3"/>
          <p:cNvCxnSpPr>
            <a:cxnSpLocks noChangeShapeType="1"/>
            <a:endCxn id="34" idx="1"/>
          </p:cNvCxnSpPr>
          <p:nvPr/>
        </p:nvCxnSpPr>
        <p:spPr bwMode="auto">
          <a:xfrm flipV="1">
            <a:off x="4508187" y="1500148"/>
            <a:ext cx="985856" cy="121996"/>
          </a:xfrm>
          <a:prstGeom prst="straightConnector1">
            <a:avLst/>
          </a:prstGeom>
          <a:noFill/>
          <a:ln w="22225">
            <a:solidFill>
              <a:srgbClr val="1B467B"/>
            </a:solidFill>
            <a:round/>
            <a:headEnd/>
            <a:tailEnd/>
          </a:ln>
          <a:extLst>
            <a:ext uri="{909E8E84-426E-40DD-AFC4-6F175D3DCCD1}">
              <a14:hiddenFill xmlns:a14="http://schemas.microsoft.com/office/drawing/2010/main">
                <a:noFill/>
              </a14:hiddenFill>
            </a:ext>
          </a:extLst>
        </p:spPr>
      </p:cxn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13"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6. 	Recrutement de la main-d’œuvre</a:t>
            </a:r>
          </a:p>
        </p:txBody>
      </p:sp>
      <p:sp>
        <p:nvSpPr>
          <p:cNvPr id="15" name="Rectangle 14"/>
          <p:cNvSpPr/>
          <p:nvPr/>
        </p:nvSpPr>
        <p:spPr>
          <a:xfrm>
            <a:off x="5056451" y="4016389"/>
            <a:ext cx="3798980" cy="1669688"/>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Les conséquences de la pénurie de main-d’œuvre sont multiples pour les entreprises, notamment que les employés doivent travailler plus d’heures (37 %) et que la compagnie doit refuser ou perd des contrats (30 %). </a:t>
            </a:r>
          </a:p>
          <a:p>
            <a:pPr marL="171450" lvl="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Les autres conséquences sont une baisse des investissements (23 %), le fait d’être moins concurrentielle (23 %), d’avoir recours à l’impartition (21 %), de remettre les commandes en retard (19 %) et une détérioration de la qualité des livrables (17 %). </a:t>
            </a:r>
          </a:p>
        </p:txBody>
      </p:sp>
      <p:sp>
        <p:nvSpPr>
          <p:cNvPr id="16" name="Rectangle 1"/>
          <p:cNvSpPr>
            <a:spLocks noChangeArrowheads="1"/>
          </p:cNvSpPr>
          <p:nvPr/>
        </p:nvSpPr>
        <p:spPr bwMode="auto">
          <a:xfrm>
            <a:off x="489093" y="951372"/>
            <a:ext cx="586714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a:t>
            </a:r>
            <a:r>
              <a:rPr kumimoji="0" lang="fr-CA"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10</a:t>
            </a: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lang="fr-CA" altLang="fr-FR" sz="900" dirty="0">
                <a:latin typeface="Tahoma" pitchFamily="34" charset="0"/>
                <a:ea typeface="Times New Roman" pitchFamily="18" charset="0"/>
                <a:cs typeface="Tahoma" pitchFamily="34" charset="0"/>
              </a:rPr>
              <a:t>– </a:t>
            </a:r>
            <a:r>
              <a:rPr lang="fr-CA" sz="900" dirty="0">
                <a:latin typeface="Tahoma" pitchFamily="34" charset="0"/>
                <a:ea typeface="Times New Roman" pitchFamily="18" charset="0"/>
                <a:cs typeface="Tahoma" pitchFamily="34" charset="0"/>
              </a:rPr>
              <a:t>Conséquences de la pénurie de main-d’œuvre sur la croissance des entreprises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a:ln>
                <a:noFill/>
              </a:ln>
              <a:solidFill>
                <a:schemeClr val="tx1"/>
              </a:solidFill>
              <a:effectLst/>
            </a:endParaRPr>
          </a:p>
        </p:txBody>
      </p:sp>
      <p:sp>
        <p:nvSpPr>
          <p:cNvPr id="22" name="Rectangle 2"/>
          <p:cNvSpPr>
            <a:spLocks noChangeArrowheads="1"/>
          </p:cNvSpPr>
          <p:nvPr/>
        </p:nvSpPr>
        <p:spPr bwMode="auto">
          <a:xfrm>
            <a:off x="5123929" y="3249496"/>
            <a:ext cx="1989108" cy="275696"/>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a:latin typeface="Tahoma" pitchFamily="34" charset="0"/>
                <a:cs typeface="Arial" pitchFamily="34" charset="0"/>
              </a:rPr>
              <a:t>Petites entreprises              15 % -</a:t>
            </a:r>
          </a:p>
        </p:txBody>
      </p:sp>
      <p:cxnSp>
        <p:nvCxnSpPr>
          <p:cNvPr id="23" name="AutoShape 3"/>
          <p:cNvCxnSpPr>
            <a:cxnSpLocks noChangeShapeType="1"/>
          </p:cNvCxnSpPr>
          <p:nvPr/>
        </p:nvCxnSpPr>
        <p:spPr bwMode="auto">
          <a:xfrm>
            <a:off x="4086808" y="3359351"/>
            <a:ext cx="1037121" cy="0"/>
          </a:xfrm>
          <a:prstGeom prst="straightConnector1">
            <a:avLst/>
          </a:prstGeom>
          <a:noFill/>
          <a:ln w="22225">
            <a:solidFill>
              <a:srgbClr val="1B467B"/>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78463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cstate="print"/>
          <a:stretch>
            <a:fillRect/>
          </a:stretch>
        </p:blipFill>
        <p:spPr>
          <a:xfrm>
            <a:off x="344590" y="1208562"/>
            <a:ext cx="4312920" cy="4747260"/>
          </a:xfrm>
          <a:prstGeom prst="rect">
            <a:avLst/>
          </a:prstGeom>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28</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32" name="AutoShape 3"/>
          <p:cNvCxnSpPr>
            <a:cxnSpLocks noChangeShapeType="1"/>
          </p:cNvCxnSpPr>
          <p:nvPr/>
        </p:nvCxnSpPr>
        <p:spPr bwMode="auto">
          <a:xfrm flipH="1" flipV="1">
            <a:off x="4338735" y="3354788"/>
            <a:ext cx="1304191" cy="310522"/>
          </a:xfrm>
          <a:prstGeom prst="straightConnector1">
            <a:avLst/>
          </a:prstGeom>
          <a:noFill/>
          <a:ln w="22225">
            <a:solidFill>
              <a:srgbClr val="AAC8EC"/>
            </a:solidFill>
            <a:round/>
            <a:headEnd/>
            <a:tailEnd/>
          </a:ln>
          <a:extLst>
            <a:ext uri="{909E8E84-426E-40DD-AFC4-6F175D3DCCD1}">
              <a14:hiddenFill xmlns:a14="http://schemas.microsoft.com/office/drawing/2010/main">
                <a:noFill/>
              </a14:hiddenFill>
            </a:ext>
          </a:extLst>
        </p:spPr>
      </p:cxnSp>
      <p:sp>
        <p:nvSpPr>
          <p:cNvPr id="34" name="Rectangle 2"/>
          <p:cNvSpPr>
            <a:spLocks noChangeArrowheads="1"/>
          </p:cNvSpPr>
          <p:nvPr/>
        </p:nvSpPr>
        <p:spPr bwMode="auto">
          <a:xfrm>
            <a:off x="5419398" y="2010943"/>
            <a:ext cx="2166390" cy="553667"/>
          </a:xfrm>
          <a:prstGeom prst="rect">
            <a:avLst/>
          </a:prstGeom>
          <a:solidFill>
            <a:srgbClr val="FFFFFF"/>
          </a:solidFill>
          <a:ln w="22225">
            <a:solidFill>
              <a:srgbClr val="AAC8EC"/>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a:latin typeface="Tahoma" pitchFamily="34" charset="0"/>
                <a:cs typeface="Arial" pitchFamily="34" charset="0"/>
              </a:rPr>
              <a:t>Grandes entreprises              62 %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 employés 55 ans+     5</a:t>
            </a:r>
            <a:r>
              <a:rPr lang="fr-CA" altLang="fr-FR" sz="800" b="0" dirty="0">
                <a:latin typeface="Tahoma" pitchFamily="34" charset="0"/>
                <a:cs typeface="Arial" pitchFamily="34" charset="0"/>
              </a:rPr>
              <a:t>2 %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1-2 postes à combler             54 %  +</a:t>
            </a:r>
            <a:endParaRPr lang="fr-CA" altLang="fr-FR" sz="800" b="0" dirty="0">
              <a:latin typeface="Tahoma" pitchFamily="34" charset="0"/>
              <a:cs typeface="Arial" pitchFamily="34" charset="0"/>
            </a:endParaRPr>
          </a:p>
        </p:txBody>
      </p:sp>
      <p:cxnSp>
        <p:nvCxnSpPr>
          <p:cNvPr id="39" name="AutoShape 3"/>
          <p:cNvCxnSpPr>
            <a:cxnSpLocks noChangeShapeType="1"/>
            <a:endCxn id="34" idx="1"/>
          </p:cNvCxnSpPr>
          <p:nvPr/>
        </p:nvCxnSpPr>
        <p:spPr bwMode="auto">
          <a:xfrm>
            <a:off x="4435874" y="2144656"/>
            <a:ext cx="983524" cy="143121"/>
          </a:xfrm>
          <a:prstGeom prst="straightConnector1">
            <a:avLst/>
          </a:prstGeom>
          <a:noFill/>
          <a:ln w="22225">
            <a:solidFill>
              <a:srgbClr val="AAC8EC"/>
            </a:solidFill>
            <a:round/>
            <a:headEnd/>
            <a:tailEnd/>
          </a:ln>
          <a:extLst>
            <a:ext uri="{909E8E84-426E-40DD-AFC4-6F175D3DCCD1}">
              <a14:hiddenFill xmlns:a14="http://schemas.microsoft.com/office/drawing/2010/main">
                <a:noFill/>
              </a14:hiddenFill>
            </a:ext>
          </a:extLst>
        </p:spPr>
      </p:cxn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127" y="12011"/>
            <a:ext cx="691304" cy="667950"/>
          </a:xfrm>
          <a:prstGeom prst="rect">
            <a:avLst/>
          </a:prstGeom>
        </p:spPr>
      </p:pic>
      <p:sp>
        <p:nvSpPr>
          <p:cNvPr id="13"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6. 	Recrutement de la main-d’œuvre</a:t>
            </a:r>
          </a:p>
        </p:txBody>
      </p:sp>
      <p:sp>
        <p:nvSpPr>
          <p:cNvPr id="15" name="Rectangle 14"/>
          <p:cNvSpPr/>
          <p:nvPr/>
        </p:nvSpPr>
        <p:spPr>
          <a:xfrm>
            <a:off x="4686300" y="4244144"/>
            <a:ext cx="3798980" cy="1669688"/>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Afin de contrer l’impact de la pénurie de main-d’œuvre, les entreprises interrogées admettent être contraintes de prendre diverses mesures, principalement augmenter les salaires (45 %), embaucher des travailleurs moins qualifiés que souhaités (43 %), plus jeunes (42 %) ou encore retraités (39 %).</a:t>
            </a:r>
          </a:p>
          <a:p>
            <a:pPr marL="171450" lvl="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Le tiers des entreprises disent également investir pour améliorer leur marque employeur afin d’attirer les candidats. </a:t>
            </a:r>
          </a:p>
        </p:txBody>
      </p:sp>
      <p:sp>
        <p:nvSpPr>
          <p:cNvPr id="16" name="Rectangle 1"/>
          <p:cNvSpPr>
            <a:spLocks noChangeArrowheads="1"/>
          </p:cNvSpPr>
          <p:nvPr/>
        </p:nvSpPr>
        <p:spPr bwMode="auto">
          <a:xfrm>
            <a:off x="489093" y="951372"/>
            <a:ext cx="669851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a:t>
            </a:r>
            <a:r>
              <a:rPr kumimoji="0" lang="fr-CA"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11</a:t>
            </a: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lang="fr-CA" altLang="fr-FR" sz="900" dirty="0">
                <a:latin typeface="Tahoma" pitchFamily="34" charset="0"/>
                <a:ea typeface="Times New Roman" pitchFamily="18" charset="0"/>
                <a:cs typeface="Tahoma" pitchFamily="34" charset="0"/>
              </a:rPr>
              <a:t>– Mesures que doivent prendre les entreprises dans un contexte de pénurie de main-d’œuvre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a:ln>
                <a:noFill/>
              </a:ln>
              <a:solidFill>
                <a:schemeClr val="tx1"/>
              </a:solidFill>
              <a:effectLst/>
            </a:endParaRPr>
          </a:p>
        </p:txBody>
      </p:sp>
      <p:sp>
        <p:nvSpPr>
          <p:cNvPr id="18" name="Rectangle 2"/>
          <p:cNvSpPr>
            <a:spLocks noChangeArrowheads="1"/>
          </p:cNvSpPr>
          <p:nvPr/>
        </p:nvSpPr>
        <p:spPr bwMode="auto">
          <a:xfrm>
            <a:off x="5419398" y="3471429"/>
            <a:ext cx="2101075" cy="553667"/>
          </a:xfrm>
          <a:prstGeom prst="rect">
            <a:avLst/>
          </a:prstGeom>
          <a:solidFill>
            <a:srgbClr val="FFFFFF"/>
          </a:solidFill>
          <a:ln w="22225">
            <a:solidFill>
              <a:srgbClr val="AAC8EC"/>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a:latin typeface="Tahoma" pitchFamily="34" charset="0"/>
                <a:cs typeface="Arial" pitchFamily="34" charset="0"/>
              </a:rPr>
              <a:t>Grandes entreprises              53 %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 employés 55 ans+     47</a:t>
            </a:r>
            <a:r>
              <a:rPr lang="fr-CA" altLang="fr-FR" sz="800" b="0" dirty="0">
                <a:latin typeface="Tahoma" pitchFamily="34" charset="0"/>
                <a:cs typeface="Arial" pitchFamily="34" charset="0"/>
              </a:rPr>
              <a:t>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3+ postes à combler              54 %  +</a:t>
            </a:r>
            <a:endParaRPr lang="fr-CA" altLang="fr-FR" sz="800" b="0" dirty="0">
              <a:latin typeface="Tahoma" pitchFamily="34" charset="0"/>
              <a:cs typeface="Arial" pitchFamily="34" charset="0"/>
            </a:endParaRPr>
          </a:p>
        </p:txBody>
      </p:sp>
      <p:cxnSp>
        <p:nvCxnSpPr>
          <p:cNvPr id="19" name="AutoShape 3"/>
          <p:cNvCxnSpPr>
            <a:cxnSpLocks noChangeShapeType="1"/>
          </p:cNvCxnSpPr>
          <p:nvPr/>
        </p:nvCxnSpPr>
        <p:spPr bwMode="auto">
          <a:xfrm flipH="1" flipV="1">
            <a:off x="4435874" y="2729196"/>
            <a:ext cx="1207051" cy="176240"/>
          </a:xfrm>
          <a:prstGeom prst="straightConnector1">
            <a:avLst/>
          </a:prstGeom>
          <a:noFill/>
          <a:ln w="22225">
            <a:solidFill>
              <a:srgbClr val="AAC8EC"/>
            </a:solidFill>
            <a:round/>
            <a:headEnd/>
            <a:tailEnd/>
          </a:ln>
          <a:extLst>
            <a:ext uri="{909E8E84-426E-40DD-AFC4-6F175D3DCCD1}">
              <a14:hiddenFill xmlns:a14="http://schemas.microsoft.com/office/drawing/2010/main">
                <a:noFill/>
              </a14:hiddenFill>
            </a:ext>
          </a:extLst>
        </p:spPr>
      </p:cxnSp>
      <p:sp>
        <p:nvSpPr>
          <p:cNvPr id="20" name="Rectangle 2"/>
          <p:cNvSpPr>
            <a:spLocks noChangeArrowheads="1"/>
          </p:cNvSpPr>
          <p:nvPr/>
        </p:nvSpPr>
        <p:spPr bwMode="auto">
          <a:xfrm>
            <a:off x="5419398" y="2655572"/>
            <a:ext cx="2101075" cy="675466"/>
          </a:xfrm>
          <a:prstGeom prst="rect">
            <a:avLst/>
          </a:prstGeom>
          <a:solidFill>
            <a:srgbClr val="FFFFFF"/>
          </a:solidFill>
          <a:ln w="22225">
            <a:solidFill>
              <a:srgbClr val="AAC8EC"/>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a:latin typeface="Tahoma" pitchFamily="34" charset="0"/>
                <a:cs typeface="Arial" pitchFamily="34" charset="0"/>
              </a:rPr>
              <a:t>Services professionnels          23 %   -</a:t>
            </a:r>
          </a:p>
          <a:p>
            <a:pPr marL="85725" indent="-85725" eaLnBrk="0" hangingPunct="0">
              <a:lnSpc>
                <a:spcPts val="1100"/>
              </a:lnSpc>
              <a:spcBef>
                <a:spcPts val="0"/>
              </a:spcBef>
              <a:buFont typeface="Wingdings" panose="05000000000000000000" pitchFamily="2" charset="2"/>
              <a:buChar char="§"/>
              <a:defRPr/>
            </a:pPr>
            <a:r>
              <a:rPr lang="fr-CA" altLang="fr-FR" sz="800" b="0" dirty="0">
                <a:latin typeface="Tahoma" pitchFamily="34" charset="0"/>
                <a:cs typeface="Arial" pitchFamily="34" charset="0"/>
              </a:rPr>
              <a:t>Grandes entreprises              55 %  + </a:t>
            </a:r>
            <a:endParaRPr lang="fr-FR"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 employés 55 ans+     51</a:t>
            </a:r>
            <a:r>
              <a:rPr lang="fr-CA" altLang="fr-FR" sz="800" b="0" dirty="0">
                <a:latin typeface="Tahoma" pitchFamily="34" charset="0"/>
                <a:cs typeface="Arial" pitchFamily="34" charset="0"/>
              </a:rPr>
              <a:t>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3+ postes à combler              56 %  +</a:t>
            </a:r>
            <a:endParaRPr lang="fr-CA" altLang="fr-FR" sz="800" b="0" dirty="0">
              <a:latin typeface="Tahoma" pitchFamily="34" charset="0"/>
              <a:cs typeface="Arial" pitchFamily="34" charset="0"/>
            </a:endParaRPr>
          </a:p>
        </p:txBody>
      </p:sp>
      <p:sp>
        <p:nvSpPr>
          <p:cNvPr id="24" name="Rectangle 2"/>
          <p:cNvSpPr>
            <a:spLocks noChangeArrowheads="1"/>
          </p:cNvSpPr>
          <p:nvPr/>
        </p:nvSpPr>
        <p:spPr bwMode="auto">
          <a:xfrm>
            <a:off x="5403846" y="1258271"/>
            <a:ext cx="2166390" cy="661709"/>
          </a:xfrm>
          <a:prstGeom prst="rect">
            <a:avLst/>
          </a:prstGeom>
          <a:solidFill>
            <a:srgbClr val="FFFFFF"/>
          </a:solidFill>
          <a:ln w="22225">
            <a:solidFill>
              <a:srgbClr val="AAC8EC"/>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a:latin typeface="Tahoma" pitchFamily="34" charset="0"/>
                <a:cs typeface="Arial" pitchFamily="34" charset="0"/>
              </a:rPr>
              <a:t>Moyennes entreprises             56 %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 </a:t>
            </a:r>
            <a:r>
              <a:rPr lang="fr-CA" sz="800" b="0" dirty="0" err="1">
                <a:latin typeface="Tahoma" pitchFamily="34" charset="0"/>
                <a:cs typeface="Arial" pitchFamily="34" charset="0"/>
              </a:rPr>
              <a:t>empl</a:t>
            </a:r>
            <a:r>
              <a:rPr lang="fr-CA" sz="800" b="0" dirty="0">
                <a:latin typeface="Tahoma" pitchFamily="34" charset="0"/>
                <a:cs typeface="Arial" pitchFamily="34" charset="0"/>
              </a:rPr>
              <a:t>. peu/non </a:t>
            </a:r>
            <a:r>
              <a:rPr lang="fr-CA" sz="800" b="0" dirty="0" err="1">
                <a:latin typeface="Tahoma" pitchFamily="34" charset="0"/>
                <a:cs typeface="Arial" pitchFamily="34" charset="0"/>
              </a:rPr>
              <a:t>qual</a:t>
            </a:r>
            <a:r>
              <a:rPr lang="fr-CA" sz="800" b="0" dirty="0">
                <a:latin typeface="Tahoma" pitchFamily="34" charset="0"/>
                <a:cs typeface="Arial" pitchFamily="34" charset="0"/>
              </a:rPr>
              <a:t>.   60</a:t>
            </a:r>
            <a:r>
              <a:rPr lang="fr-CA" altLang="fr-FR" sz="800" b="0" dirty="0">
                <a:latin typeface="Tahoma" pitchFamily="34" charset="0"/>
                <a:cs typeface="Arial" pitchFamily="34" charset="0"/>
              </a:rPr>
              <a:t>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1-2 postes à combler              57 %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3+ postes à combler              57 %  +</a:t>
            </a:r>
            <a:endParaRPr lang="fr-CA" altLang="fr-FR" sz="800" b="0" dirty="0">
              <a:latin typeface="Tahoma" pitchFamily="34" charset="0"/>
              <a:cs typeface="Arial" pitchFamily="34" charset="0"/>
            </a:endParaRPr>
          </a:p>
        </p:txBody>
      </p:sp>
      <p:cxnSp>
        <p:nvCxnSpPr>
          <p:cNvPr id="25" name="AutoShape 3"/>
          <p:cNvCxnSpPr>
            <a:cxnSpLocks noChangeShapeType="1"/>
            <a:endCxn id="24" idx="1"/>
          </p:cNvCxnSpPr>
          <p:nvPr/>
        </p:nvCxnSpPr>
        <p:spPr bwMode="auto">
          <a:xfrm>
            <a:off x="4547638" y="1565822"/>
            <a:ext cx="856208" cy="23304"/>
          </a:xfrm>
          <a:prstGeom prst="straightConnector1">
            <a:avLst/>
          </a:prstGeom>
          <a:noFill/>
          <a:ln w="22225">
            <a:solidFill>
              <a:srgbClr val="AAC8EC"/>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66305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893699" y="2856775"/>
            <a:ext cx="7078980" cy="2194560"/>
          </a:xfrm>
          <a:prstGeom prst="rect">
            <a:avLst/>
          </a:prstGeom>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29</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32" name="AutoShape 3"/>
          <p:cNvCxnSpPr>
            <a:cxnSpLocks noChangeShapeType="1"/>
          </p:cNvCxnSpPr>
          <p:nvPr/>
        </p:nvCxnSpPr>
        <p:spPr bwMode="auto">
          <a:xfrm flipV="1">
            <a:off x="7643390" y="2354481"/>
            <a:ext cx="599074" cy="1048283"/>
          </a:xfrm>
          <a:prstGeom prst="straightConnector1">
            <a:avLst/>
          </a:prstGeom>
          <a:noFill/>
          <a:ln w="22225">
            <a:solidFill>
              <a:srgbClr val="FCB274"/>
            </a:solidFill>
            <a:round/>
            <a:headEnd/>
            <a:tailEnd/>
          </a:ln>
          <a:extLst>
            <a:ext uri="{909E8E84-426E-40DD-AFC4-6F175D3DCCD1}">
              <a14:hiddenFill xmlns:a14="http://schemas.microsoft.com/office/drawing/2010/main">
                <a:noFill/>
              </a14:hiddenFill>
            </a:ext>
          </a:extLst>
        </p:spPr>
      </p:cxnSp>
      <p:cxnSp>
        <p:nvCxnSpPr>
          <p:cNvPr id="39" name="AutoShape 3"/>
          <p:cNvCxnSpPr>
            <a:cxnSpLocks noChangeShapeType="1"/>
          </p:cNvCxnSpPr>
          <p:nvPr/>
        </p:nvCxnSpPr>
        <p:spPr bwMode="auto">
          <a:xfrm>
            <a:off x="1327550" y="2415016"/>
            <a:ext cx="172166" cy="468670"/>
          </a:xfrm>
          <a:prstGeom prst="straightConnector1">
            <a:avLst/>
          </a:prstGeom>
          <a:noFill/>
          <a:ln w="22225">
            <a:solidFill>
              <a:srgbClr val="FCB274"/>
            </a:solidFill>
            <a:round/>
            <a:headEnd/>
            <a:tailEnd/>
          </a:ln>
          <a:extLst>
            <a:ext uri="{909E8E84-426E-40DD-AFC4-6F175D3DCCD1}">
              <a14:hiddenFill xmlns:a14="http://schemas.microsoft.com/office/drawing/2010/main">
                <a:noFill/>
              </a14:hiddenFill>
            </a:ext>
          </a:extLst>
        </p:spPr>
      </p:cxn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127" y="6161"/>
            <a:ext cx="691304" cy="667950"/>
          </a:xfrm>
          <a:prstGeom prst="rect">
            <a:avLst/>
          </a:prstGeom>
        </p:spPr>
      </p:pic>
      <p:sp>
        <p:nvSpPr>
          <p:cNvPr id="13"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6. 	Recrutement de la main-d’œuvre</a:t>
            </a:r>
          </a:p>
        </p:txBody>
      </p:sp>
      <p:sp>
        <p:nvSpPr>
          <p:cNvPr id="15" name="Rectangle 14"/>
          <p:cNvSpPr/>
          <p:nvPr/>
        </p:nvSpPr>
        <p:spPr>
          <a:xfrm>
            <a:off x="489093" y="4912898"/>
            <a:ext cx="8366338" cy="1246495"/>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Plus de la moitié des entreprises de la région utilisent les pratiques suivantes dans le cadre de leur recrutement : une période de probation (62 %), des entrevues d’embauche formelles (62 %) et une description de tâches écrite (53 %). </a:t>
            </a:r>
          </a:p>
          <a:p>
            <a:pPr marL="171450" lvl="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Cependant, seul le tiers des entreprises ont une politique d’accueil et d’intégration des nouveaux travailleurs (37 %), un contrat d’embauche (33 %) ou un plan de recrutement formel (33 %). </a:t>
            </a:r>
          </a:p>
          <a:p>
            <a:pPr marL="171450" lvl="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Les plus grandes entreprises (15 employés ou plus) et celles ayant entre 1 % et 49 % d’employés peu/non qualifiés sont plus nombreuses à utiliser tous ces outils dans leur recrutement. </a:t>
            </a:r>
          </a:p>
        </p:txBody>
      </p:sp>
      <p:sp>
        <p:nvSpPr>
          <p:cNvPr id="16" name="Rectangle 1"/>
          <p:cNvSpPr>
            <a:spLocks noChangeArrowheads="1"/>
          </p:cNvSpPr>
          <p:nvPr/>
        </p:nvSpPr>
        <p:spPr bwMode="auto">
          <a:xfrm>
            <a:off x="489093" y="821172"/>
            <a:ext cx="669851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a:t>
            </a:r>
            <a:r>
              <a:rPr kumimoji="0" lang="fr-CA"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12</a:t>
            </a: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lang="fr-CA" altLang="fr-FR" sz="900" dirty="0">
                <a:latin typeface="Tahoma" pitchFamily="34" charset="0"/>
                <a:ea typeface="Times New Roman" pitchFamily="18" charset="0"/>
                <a:cs typeface="Tahoma" pitchFamily="34" charset="0"/>
              </a:rPr>
              <a:t>– Recours aux outils ou pratiques suivants, dans le cadre du recrutement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a:ln>
                <a:noFill/>
              </a:ln>
              <a:solidFill>
                <a:schemeClr val="tx1"/>
              </a:solidFill>
              <a:effectLst/>
            </a:endParaRPr>
          </a:p>
        </p:txBody>
      </p:sp>
      <p:sp>
        <p:nvSpPr>
          <p:cNvPr id="30" name="Rectangle 2"/>
          <p:cNvSpPr>
            <a:spLocks noChangeArrowheads="1"/>
          </p:cNvSpPr>
          <p:nvPr/>
        </p:nvSpPr>
        <p:spPr bwMode="auto">
          <a:xfrm>
            <a:off x="6635892" y="1828409"/>
            <a:ext cx="2144893" cy="526071"/>
          </a:xfrm>
          <a:prstGeom prst="rect">
            <a:avLst/>
          </a:prstGeom>
          <a:solidFill>
            <a:srgbClr val="FFFFFF"/>
          </a:solidFill>
          <a:ln w="22225">
            <a:solidFill>
              <a:srgbClr val="FCB274"/>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a:latin typeface="Tahoma" pitchFamily="34" charset="0"/>
                <a:cs typeface="Arial" pitchFamily="34" charset="0"/>
              </a:rPr>
              <a:t>Grandes entreprises                 49 %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 </a:t>
            </a:r>
            <a:r>
              <a:rPr lang="fr-CA" sz="800" b="0" dirty="0" err="1">
                <a:latin typeface="Tahoma" pitchFamily="34" charset="0"/>
                <a:cs typeface="Arial" pitchFamily="34" charset="0"/>
              </a:rPr>
              <a:t>empl</a:t>
            </a:r>
            <a:r>
              <a:rPr lang="fr-CA" sz="800" b="0" dirty="0">
                <a:latin typeface="Tahoma" pitchFamily="34" charset="0"/>
                <a:cs typeface="Arial" pitchFamily="34" charset="0"/>
              </a:rPr>
              <a:t>. peu/non </a:t>
            </a:r>
            <a:r>
              <a:rPr lang="fr-CA" sz="800" b="0" dirty="0" err="1">
                <a:latin typeface="Tahoma" pitchFamily="34" charset="0"/>
                <a:cs typeface="Arial" pitchFamily="34" charset="0"/>
              </a:rPr>
              <a:t>qual</a:t>
            </a:r>
            <a:r>
              <a:rPr lang="fr-CA" sz="800" b="0" dirty="0">
                <a:latin typeface="Tahoma" pitchFamily="34" charset="0"/>
                <a:cs typeface="Arial" pitchFamily="34" charset="0"/>
              </a:rPr>
              <a:t>.     58 %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3+ postes à combler                46 % +</a:t>
            </a:r>
            <a:endParaRPr lang="fr-CA" altLang="fr-FR" sz="800" b="0" dirty="0">
              <a:latin typeface="Tahoma" pitchFamily="34" charset="0"/>
              <a:cs typeface="Arial" pitchFamily="34" charset="0"/>
            </a:endParaRPr>
          </a:p>
        </p:txBody>
      </p:sp>
      <p:cxnSp>
        <p:nvCxnSpPr>
          <p:cNvPr id="18" name="AutoShape 3"/>
          <p:cNvCxnSpPr>
            <a:cxnSpLocks noChangeShapeType="1"/>
          </p:cNvCxnSpPr>
          <p:nvPr/>
        </p:nvCxnSpPr>
        <p:spPr bwMode="auto">
          <a:xfrm flipV="1">
            <a:off x="3823253" y="2805449"/>
            <a:ext cx="15421" cy="230942"/>
          </a:xfrm>
          <a:prstGeom prst="straightConnector1">
            <a:avLst/>
          </a:prstGeom>
          <a:noFill/>
          <a:ln w="22225">
            <a:solidFill>
              <a:srgbClr val="FCB274"/>
            </a:solidFill>
            <a:round/>
            <a:headEnd/>
            <a:tailEnd/>
          </a:ln>
          <a:extLst>
            <a:ext uri="{909E8E84-426E-40DD-AFC4-6F175D3DCCD1}">
              <a14:hiddenFill xmlns:a14="http://schemas.microsoft.com/office/drawing/2010/main">
                <a:noFill/>
              </a14:hiddenFill>
            </a:ext>
          </a:extLst>
        </p:spPr>
      </p:cxnSp>
      <p:cxnSp>
        <p:nvCxnSpPr>
          <p:cNvPr id="20" name="AutoShape 3"/>
          <p:cNvCxnSpPr>
            <a:cxnSpLocks noChangeShapeType="1"/>
          </p:cNvCxnSpPr>
          <p:nvPr/>
        </p:nvCxnSpPr>
        <p:spPr bwMode="auto">
          <a:xfrm flipH="1" flipV="1">
            <a:off x="2656277" y="1609346"/>
            <a:ext cx="21609" cy="1172797"/>
          </a:xfrm>
          <a:prstGeom prst="straightConnector1">
            <a:avLst/>
          </a:prstGeom>
          <a:noFill/>
          <a:ln w="22225">
            <a:solidFill>
              <a:srgbClr val="FCB274"/>
            </a:solidFill>
            <a:round/>
            <a:headEnd/>
            <a:tailEnd/>
          </a:ln>
          <a:extLst>
            <a:ext uri="{909E8E84-426E-40DD-AFC4-6F175D3DCCD1}">
              <a14:hiddenFill xmlns:a14="http://schemas.microsoft.com/office/drawing/2010/main">
                <a:noFill/>
              </a14:hiddenFill>
            </a:ext>
          </a:extLst>
        </p:spPr>
      </p:cxnSp>
      <p:sp>
        <p:nvSpPr>
          <p:cNvPr id="21" name="Rectangle 2"/>
          <p:cNvSpPr>
            <a:spLocks noChangeArrowheads="1"/>
          </p:cNvSpPr>
          <p:nvPr/>
        </p:nvSpPr>
        <p:spPr bwMode="auto">
          <a:xfrm>
            <a:off x="2069599" y="1176584"/>
            <a:ext cx="2144893" cy="767928"/>
          </a:xfrm>
          <a:prstGeom prst="rect">
            <a:avLst/>
          </a:prstGeom>
          <a:solidFill>
            <a:srgbClr val="FFFFFF"/>
          </a:solidFill>
          <a:ln w="22225">
            <a:solidFill>
              <a:srgbClr val="FCB274"/>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a:latin typeface="Tahoma" pitchFamily="34" charset="0"/>
                <a:cs typeface="Arial" pitchFamily="34" charset="0"/>
              </a:rPr>
              <a:t>Secteur primaire/</a:t>
            </a:r>
            <a:r>
              <a:rPr lang="fr-CA" altLang="fr-FR" sz="800" b="0" dirty="0" err="1">
                <a:latin typeface="Tahoma" pitchFamily="34" charset="0"/>
                <a:cs typeface="Arial" pitchFamily="34" charset="0"/>
              </a:rPr>
              <a:t>transp</a:t>
            </a:r>
            <a:r>
              <a:rPr lang="fr-CA" altLang="fr-FR" sz="800" b="0" dirty="0">
                <a:latin typeface="Tahoma" pitchFamily="34" charset="0"/>
                <a:cs typeface="Arial" pitchFamily="34" charset="0"/>
              </a:rPr>
              <a:t>.           39 %  -</a:t>
            </a:r>
          </a:p>
          <a:p>
            <a:pPr marL="85725" indent="-85725" eaLnBrk="0" hangingPunct="0">
              <a:lnSpc>
                <a:spcPts val="1100"/>
              </a:lnSpc>
              <a:spcBef>
                <a:spcPts val="0"/>
              </a:spcBef>
              <a:buFont typeface="Wingdings" panose="05000000000000000000" pitchFamily="2" charset="2"/>
              <a:buChar char="§"/>
              <a:defRPr/>
            </a:pPr>
            <a:r>
              <a:rPr lang="fr-CA" altLang="fr-FR" sz="800" b="0" dirty="0">
                <a:latin typeface="Tahoma" pitchFamily="34" charset="0"/>
                <a:cs typeface="Arial" pitchFamily="34" charset="0"/>
              </a:rPr>
              <a:t>Grandes entreprises                 85 %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 employés 55 ans+       77 %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 </a:t>
            </a:r>
            <a:r>
              <a:rPr lang="fr-CA" sz="800" b="0" dirty="0" err="1">
                <a:latin typeface="Tahoma" pitchFamily="34" charset="0"/>
                <a:cs typeface="Arial" pitchFamily="34" charset="0"/>
              </a:rPr>
              <a:t>empl</a:t>
            </a:r>
            <a:r>
              <a:rPr lang="fr-CA" sz="800" b="0" dirty="0">
                <a:latin typeface="Tahoma" pitchFamily="34" charset="0"/>
                <a:cs typeface="Arial" pitchFamily="34" charset="0"/>
              </a:rPr>
              <a:t>. peu/non </a:t>
            </a:r>
            <a:r>
              <a:rPr lang="fr-CA" sz="800" b="0" dirty="0" err="1">
                <a:latin typeface="Tahoma" pitchFamily="34" charset="0"/>
                <a:cs typeface="Arial" pitchFamily="34" charset="0"/>
              </a:rPr>
              <a:t>qual</a:t>
            </a:r>
            <a:r>
              <a:rPr lang="fr-CA" sz="800" b="0" dirty="0">
                <a:latin typeface="Tahoma" pitchFamily="34" charset="0"/>
                <a:cs typeface="Arial" pitchFamily="34" charset="0"/>
              </a:rPr>
              <a:t>.     87 %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3+ postes à combler                80 % +</a:t>
            </a:r>
            <a:endParaRPr lang="fr-CA" altLang="fr-FR" sz="800" b="0" dirty="0">
              <a:latin typeface="Tahoma" pitchFamily="34" charset="0"/>
              <a:cs typeface="Arial" pitchFamily="34" charset="0"/>
            </a:endParaRPr>
          </a:p>
        </p:txBody>
      </p:sp>
      <p:cxnSp>
        <p:nvCxnSpPr>
          <p:cNvPr id="23" name="AutoShape 3"/>
          <p:cNvCxnSpPr>
            <a:cxnSpLocks noChangeShapeType="1"/>
          </p:cNvCxnSpPr>
          <p:nvPr/>
        </p:nvCxnSpPr>
        <p:spPr bwMode="auto">
          <a:xfrm flipV="1">
            <a:off x="6218681" y="3095012"/>
            <a:ext cx="15421" cy="230942"/>
          </a:xfrm>
          <a:prstGeom prst="straightConnector1">
            <a:avLst/>
          </a:prstGeom>
          <a:noFill/>
          <a:ln w="22225">
            <a:solidFill>
              <a:srgbClr val="FCB274"/>
            </a:solidFill>
            <a:round/>
            <a:headEnd/>
            <a:tailEnd/>
          </a:ln>
          <a:extLst>
            <a:ext uri="{909E8E84-426E-40DD-AFC4-6F175D3DCCD1}">
              <a14:hiddenFill xmlns:a14="http://schemas.microsoft.com/office/drawing/2010/main">
                <a:noFill/>
              </a14:hiddenFill>
            </a:ext>
          </a:extLst>
        </p:spPr>
      </p:cxnSp>
      <p:sp>
        <p:nvSpPr>
          <p:cNvPr id="24" name="Rectangle 2"/>
          <p:cNvSpPr>
            <a:spLocks noChangeArrowheads="1"/>
          </p:cNvSpPr>
          <p:nvPr/>
        </p:nvSpPr>
        <p:spPr bwMode="auto">
          <a:xfrm>
            <a:off x="5563445" y="2503623"/>
            <a:ext cx="2144893" cy="634931"/>
          </a:xfrm>
          <a:prstGeom prst="rect">
            <a:avLst/>
          </a:prstGeom>
          <a:solidFill>
            <a:srgbClr val="FFFFFF"/>
          </a:solidFill>
          <a:ln w="22225">
            <a:solidFill>
              <a:srgbClr val="FCB274"/>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a:latin typeface="Tahoma" pitchFamily="34" charset="0"/>
                <a:cs typeface="Arial" pitchFamily="34" charset="0"/>
              </a:rPr>
              <a:t>Services professionnels            52 % +</a:t>
            </a:r>
          </a:p>
          <a:p>
            <a:pPr marL="85725" indent="-85725" eaLnBrk="0" hangingPunct="0">
              <a:lnSpc>
                <a:spcPts val="1100"/>
              </a:lnSpc>
              <a:spcBef>
                <a:spcPts val="0"/>
              </a:spcBef>
              <a:buFont typeface="Wingdings" panose="05000000000000000000" pitchFamily="2" charset="2"/>
              <a:buChar char="§"/>
              <a:defRPr/>
            </a:pPr>
            <a:r>
              <a:rPr lang="fr-CA" altLang="fr-FR" sz="800" b="0" dirty="0">
                <a:latin typeface="Tahoma" pitchFamily="34" charset="0"/>
                <a:cs typeface="Arial" pitchFamily="34" charset="0"/>
              </a:rPr>
              <a:t>Grandes entreprises </a:t>
            </a:r>
            <a:r>
              <a:rPr lang="fr-CA" sz="800" b="0" dirty="0">
                <a:latin typeface="Tahoma" pitchFamily="34" charset="0"/>
                <a:cs typeface="Arial" pitchFamily="34" charset="0"/>
              </a:rPr>
              <a:t>                53 %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 </a:t>
            </a:r>
            <a:r>
              <a:rPr lang="fr-CA" sz="800" b="0" dirty="0" err="1">
                <a:latin typeface="Tahoma" pitchFamily="34" charset="0"/>
                <a:cs typeface="Arial" pitchFamily="34" charset="0"/>
              </a:rPr>
              <a:t>empl</a:t>
            </a:r>
            <a:r>
              <a:rPr lang="fr-CA" sz="800" b="0" dirty="0">
                <a:latin typeface="Tahoma" pitchFamily="34" charset="0"/>
                <a:cs typeface="Arial" pitchFamily="34" charset="0"/>
              </a:rPr>
              <a:t>. peu/non </a:t>
            </a:r>
            <a:r>
              <a:rPr lang="fr-CA" sz="800" b="0" dirty="0" err="1">
                <a:latin typeface="Tahoma" pitchFamily="34" charset="0"/>
                <a:cs typeface="Arial" pitchFamily="34" charset="0"/>
              </a:rPr>
              <a:t>qual</a:t>
            </a:r>
            <a:r>
              <a:rPr lang="fr-CA" sz="800" b="0" dirty="0">
                <a:latin typeface="Tahoma" pitchFamily="34" charset="0"/>
                <a:cs typeface="Arial" pitchFamily="34" charset="0"/>
              </a:rPr>
              <a:t>      62</a:t>
            </a:r>
            <a:r>
              <a:rPr lang="fr-FR" sz="800" b="0" dirty="0">
                <a:latin typeface="Tahoma" pitchFamily="34" charset="0"/>
                <a:cs typeface="Arial" pitchFamily="34" charset="0"/>
              </a:rPr>
              <a:t>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3+ postes à combler                44 % +</a:t>
            </a:r>
            <a:endParaRPr lang="fr-CA" altLang="fr-FR" sz="800" b="0" dirty="0">
              <a:latin typeface="Tahoma" pitchFamily="34" charset="0"/>
              <a:cs typeface="Arial" pitchFamily="34" charset="0"/>
            </a:endParaRPr>
          </a:p>
        </p:txBody>
      </p:sp>
      <p:cxnSp>
        <p:nvCxnSpPr>
          <p:cNvPr id="27" name="AutoShape 3"/>
          <p:cNvCxnSpPr>
            <a:cxnSpLocks noChangeShapeType="1"/>
          </p:cNvCxnSpPr>
          <p:nvPr/>
        </p:nvCxnSpPr>
        <p:spPr bwMode="auto">
          <a:xfrm flipV="1">
            <a:off x="5088093" y="1849347"/>
            <a:ext cx="41870" cy="1326379"/>
          </a:xfrm>
          <a:prstGeom prst="straightConnector1">
            <a:avLst/>
          </a:prstGeom>
          <a:noFill/>
          <a:ln w="22225">
            <a:solidFill>
              <a:srgbClr val="FCB274"/>
            </a:solidFill>
            <a:round/>
            <a:headEnd/>
            <a:tailEnd/>
          </a:ln>
          <a:extLst>
            <a:ext uri="{909E8E84-426E-40DD-AFC4-6F175D3DCCD1}">
              <a14:hiddenFill xmlns:a14="http://schemas.microsoft.com/office/drawing/2010/main">
                <a:noFill/>
              </a14:hiddenFill>
            </a:ext>
          </a:extLst>
        </p:spPr>
      </p:cxnSp>
      <p:sp>
        <p:nvSpPr>
          <p:cNvPr id="28" name="Rectangle 2"/>
          <p:cNvSpPr>
            <a:spLocks noChangeArrowheads="1"/>
          </p:cNvSpPr>
          <p:nvPr/>
        </p:nvSpPr>
        <p:spPr bwMode="auto">
          <a:xfrm>
            <a:off x="4377095" y="1341267"/>
            <a:ext cx="2144893" cy="508080"/>
          </a:xfrm>
          <a:prstGeom prst="rect">
            <a:avLst/>
          </a:prstGeom>
          <a:solidFill>
            <a:srgbClr val="FFFFFF"/>
          </a:solidFill>
          <a:ln w="22225">
            <a:solidFill>
              <a:srgbClr val="FCB274"/>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a:latin typeface="Tahoma" pitchFamily="34" charset="0"/>
                <a:cs typeface="Arial" pitchFamily="34" charset="0"/>
              </a:rPr>
              <a:t>Grandes entreprises </a:t>
            </a:r>
            <a:r>
              <a:rPr lang="fr-CA" sz="800" b="0" dirty="0">
                <a:latin typeface="Tahoma" pitchFamily="34" charset="0"/>
                <a:cs typeface="Arial" pitchFamily="34" charset="0"/>
              </a:rPr>
              <a:t>                58 %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 </a:t>
            </a:r>
            <a:r>
              <a:rPr lang="fr-CA" sz="800" b="0" dirty="0" err="1">
                <a:latin typeface="Tahoma" pitchFamily="34" charset="0"/>
                <a:cs typeface="Arial" pitchFamily="34" charset="0"/>
              </a:rPr>
              <a:t>empl</a:t>
            </a:r>
            <a:r>
              <a:rPr lang="fr-CA" sz="800" b="0" dirty="0">
                <a:latin typeface="Tahoma" pitchFamily="34" charset="0"/>
                <a:cs typeface="Arial" pitchFamily="34" charset="0"/>
              </a:rPr>
              <a:t>. peu/non </a:t>
            </a:r>
            <a:r>
              <a:rPr lang="fr-CA" sz="800" b="0" dirty="0" err="1">
                <a:latin typeface="Tahoma" pitchFamily="34" charset="0"/>
                <a:cs typeface="Arial" pitchFamily="34" charset="0"/>
              </a:rPr>
              <a:t>qual</a:t>
            </a:r>
            <a:r>
              <a:rPr lang="fr-CA" sz="800" b="0" dirty="0">
                <a:latin typeface="Tahoma" pitchFamily="34" charset="0"/>
                <a:cs typeface="Arial" pitchFamily="34" charset="0"/>
              </a:rPr>
              <a:t>      67</a:t>
            </a:r>
            <a:r>
              <a:rPr lang="fr-FR" sz="800" b="0" dirty="0">
                <a:latin typeface="Tahoma" pitchFamily="34" charset="0"/>
                <a:cs typeface="Arial" pitchFamily="34" charset="0"/>
              </a:rPr>
              <a:t>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3+ postes à combler                48 % +</a:t>
            </a:r>
            <a:endParaRPr lang="fr-CA" altLang="fr-FR" sz="800" b="0" dirty="0">
              <a:latin typeface="Tahoma" pitchFamily="34" charset="0"/>
              <a:cs typeface="Arial" pitchFamily="34" charset="0"/>
            </a:endParaRPr>
          </a:p>
        </p:txBody>
      </p:sp>
      <p:sp>
        <p:nvSpPr>
          <p:cNvPr id="19" name="Rectangle 2"/>
          <p:cNvSpPr>
            <a:spLocks noChangeArrowheads="1"/>
          </p:cNvSpPr>
          <p:nvPr/>
        </p:nvSpPr>
        <p:spPr bwMode="auto">
          <a:xfrm>
            <a:off x="3168017" y="2214060"/>
            <a:ext cx="2144893" cy="634931"/>
          </a:xfrm>
          <a:prstGeom prst="rect">
            <a:avLst/>
          </a:prstGeom>
          <a:solidFill>
            <a:srgbClr val="FFFFFF"/>
          </a:solidFill>
          <a:ln w="22225">
            <a:solidFill>
              <a:srgbClr val="FCB274"/>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a:latin typeface="Tahoma" pitchFamily="34" charset="0"/>
                <a:cs typeface="Arial" pitchFamily="34" charset="0"/>
              </a:rPr>
              <a:t>Services professionnels             74 % +</a:t>
            </a:r>
          </a:p>
          <a:p>
            <a:pPr marL="85725" indent="-85725" eaLnBrk="0" hangingPunct="0">
              <a:lnSpc>
                <a:spcPts val="1100"/>
              </a:lnSpc>
              <a:spcBef>
                <a:spcPts val="0"/>
              </a:spcBef>
              <a:buFont typeface="Wingdings" panose="05000000000000000000" pitchFamily="2" charset="2"/>
              <a:buChar char="§"/>
              <a:defRPr/>
            </a:pPr>
            <a:r>
              <a:rPr lang="fr-CA" altLang="fr-FR" sz="800" b="0" dirty="0">
                <a:latin typeface="Tahoma" pitchFamily="34" charset="0"/>
                <a:cs typeface="Arial" pitchFamily="34" charset="0"/>
              </a:rPr>
              <a:t>Grandes entreprises </a:t>
            </a:r>
            <a:r>
              <a:rPr lang="fr-CA" sz="800" b="0" dirty="0">
                <a:latin typeface="Tahoma" pitchFamily="34" charset="0"/>
                <a:cs typeface="Arial" pitchFamily="34" charset="0"/>
              </a:rPr>
              <a:t>                 79 %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 </a:t>
            </a:r>
            <a:r>
              <a:rPr lang="fr-CA" sz="800" b="0" dirty="0" err="1">
                <a:latin typeface="Tahoma" pitchFamily="34" charset="0"/>
                <a:cs typeface="Arial" pitchFamily="34" charset="0"/>
              </a:rPr>
              <a:t>empl</a:t>
            </a:r>
            <a:r>
              <a:rPr lang="fr-CA" sz="800" b="0" dirty="0">
                <a:latin typeface="Tahoma" pitchFamily="34" charset="0"/>
                <a:cs typeface="Arial" pitchFamily="34" charset="0"/>
              </a:rPr>
              <a:t>. peu/non </a:t>
            </a:r>
            <a:r>
              <a:rPr lang="fr-CA" sz="800" b="0" dirty="0" err="1">
                <a:latin typeface="Tahoma" pitchFamily="34" charset="0"/>
                <a:cs typeface="Arial" pitchFamily="34" charset="0"/>
              </a:rPr>
              <a:t>qual</a:t>
            </a:r>
            <a:r>
              <a:rPr lang="fr-CA" sz="800" b="0" dirty="0">
                <a:latin typeface="Tahoma" pitchFamily="34" charset="0"/>
                <a:cs typeface="Arial" pitchFamily="34" charset="0"/>
              </a:rPr>
              <a:t>       76</a:t>
            </a:r>
            <a:r>
              <a:rPr lang="fr-FR" sz="800" b="0" dirty="0">
                <a:latin typeface="Tahoma" pitchFamily="34" charset="0"/>
                <a:cs typeface="Arial" pitchFamily="34" charset="0"/>
              </a:rPr>
              <a:t>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3+ postes à combler                 67 % +</a:t>
            </a:r>
            <a:endParaRPr lang="fr-CA" altLang="fr-FR" sz="800" b="0" dirty="0">
              <a:latin typeface="Tahoma" pitchFamily="34" charset="0"/>
              <a:cs typeface="Arial" pitchFamily="34" charset="0"/>
            </a:endParaRPr>
          </a:p>
        </p:txBody>
      </p:sp>
      <p:sp>
        <p:nvSpPr>
          <p:cNvPr id="34" name="Rectangle 2"/>
          <p:cNvSpPr>
            <a:spLocks noChangeArrowheads="1"/>
          </p:cNvSpPr>
          <p:nvPr/>
        </p:nvSpPr>
        <p:spPr bwMode="auto">
          <a:xfrm>
            <a:off x="422651" y="1999805"/>
            <a:ext cx="1981963" cy="689031"/>
          </a:xfrm>
          <a:prstGeom prst="rect">
            <a:avLst/>
          </a:prstGeom>
          <a:solidFill>
            <a:srgbClr val="FFFFFF"/>
          </a:solidFill>
          <a:ln w="22225">
            <a:solidFill>
              <a:srgbClr val="FCB274"/>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a:latin typeface="Tahoma" pitchFamily="34" charset="0"/>
                <a:cs typeface="Arial" pitchFamily="34" charset="0"/>
              </a:rPr>
              <a:t>Secteur primaire/</a:t>
            </a:r>
            <a:r>
              <a:rPr lang="fr-CA" altLang="fr-FR" sz="800" b="0" dirty="0" err="1">
                <a:latin typeface="Tahoma" pitchFamily="34" charset="0"/>
                <a:cs typeface="Arial" pitchFamily="34" charset="0"/>
              </a:rPr>
              <a:t>transp</a:t>
            </a:r>
            <a:r>
              <a:rPr lang="fr-CA" altLang="fr-FR" sz="800" b="0" dirty="0">
                <a:latin typeface="Tahoma" pitchFamily="34" charset="0"/>
                <a:cs typeface="Arial" pitchFamily="34" charset="0"/>
              </a:rPr>
              <a:t>.       46 %  -</a:t>
            </a:r>
          </a:p>
          <a:p>
            <a:pPr marL="85725" indent="-85725" eaLnBrk="0" hangingPunct="0">
              <a:lnSpc>
                <a:spcPts val="1100"/>
              </a:lnSpc>
              <a:spcBef>
                <a:spcPts val="0"/>
              </a:spcBef>
              <a:buFont typeface="Wingdings" panose="05000000000000000000" pitchFamily="2" charset="2"/>
              <a:buChar char="§"/>
              <a:defRPr/>
            </a:pPr>
            <a:r>
              <a:rPr lang="fr-CA" altLang="fr-FR" sz="800" b="0" dirty="0">
                <a:latin typeface="Tahoma" pitchFamily="34" charset="0"/>
                <a:cs typeface="Arial" pitchFamily="34" charset="0"/>
              </a:rPr>
              <a:t>Grandes entreprises             83 %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 employés 55 ans+   73 %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 </a:t>
            </a:r>
            <a:r>
              <a:rPr lang="fr-CA" sz="800" b="0" dirty="0" err="1">
                <a:latin typeface="Tahoma" pitchFamily="34" charset="0"/>
                <a:cs typeface="Arial" pitchFamily="34" charset="0"/>
              </a:rPr>
              <a:t>empl</a:t>
            </a:r>
            <a:r>
              <a:rPr lang="fr-CA" sz="800" b="0" dirty="0">
                <a:latin typeface="Tahoma" pitchFamily="34" charset="0"/>
                <a:cs typeface="Arial" pitchFamily="34" charset="0"/>
              </a:rPr>
              <a:t>. peu/non </a:t>
            </a:r>
            <a:r>
              <a:rPr lang="fr-CA" sz="800" b="0" dirty="0" err="1">
                <a:latin typeface="Tahoma" pitchFamily="34" charset="0"/>
                <a:cs typeface="Arial" pitchFamily="34" charset="0"/>
              </a:rPr>
              <a:t>qual</a:t>
            </a:r>
            <a:r>
              <a:rPr lang="fr-CA" sz="800" b="0" dirty="0">
                <a:latin typeface="Tahoma" pitchFamily="34" charset="0"/>
                <a:cs typeface="Arial" pitchFamily="34" charset="0"/>
              </a:rPr>
              <a:t>. 80 % +</a:t>
            </a:r>
          </a:p>
        </p:txBody>
      </p:sp>
    </p:spTree>
    <p:extLst>
      <p:ext uri="{BB962C8B-B14F-4D97-AF65-F5344CB8AC3E}">
        <p14:creationId xmlns:p14="http://schemas.microsoft.com/office/powerpoint/2010/main" val="3316604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custDataLst>
              <p:tags r:id="rId1"/>
            </p:custDataLst>
          </p:nvPr>
        </p:nvSpPr>
        <p:spPr bwMode="auto">
          <a:xfrm>
            <a:off x="323849" y="862638"/>
            <a:ext cx="8639397" cy="4624327"/>
          </a:xfrm>
          <a:prstGeom prst="rect">
            <a:avLst/>
          </a:prstGeom>
          <a:noFill/>
          <a:ln algn="ctr">
            <a:miter lim="800000"/>
            <a:headEnd/>
            <a:tailEnd/>
          </a:ln>
        </p:spPr>
        <p:txBody>
          <a:bodyPr wrap="square" lIns="91424" tIns="45712" rIns="91424" bIns="45712">
            <a:spAutoFit/>
          </a:bodyPr>
          <a:lstStyle/>
          <a:p>
            <a:pPr marL="0" indent="0" defTabSz="966788" eaLnBrk="1" hangingPunct="1">
              <a:spcBef>
                <a:spcPts val="300"/>
              </a:spcBef>
              <a:spcAft>
                <a:spcPts val="600"/>
              </a:spcAft>
              <a:buNone/>
            </a:pPr>
            <a:r>
              <a:rPr lang="fr-FR" sz="1100" i="1" dirty="0">
                <a:latin typeface="Tahoma" panose="020B0604030504040204" pitchFamily="34" charset="0"/>
                <a:ea typeface="Tahoma" panose="020B0604030504040204" pitchFamily="34" charset="0"/>
                <a:cs typeface="Tahoma" panose="020B0604030504040204" pitchFamily="34" charset="0"/>
              </a:rPr>
              <a:t>Méthodologie et profil des répondants</a:t>
            </a:r>
          </a:p>
          <a:p>
            <a:pPr marL="171450" indent="-171450" defTabSz="966788" eaLnBrk="1" hangingPunct="1">
              <a:spcBef>
                <a:spcPct val="0"/>
              </a:spcBef>
              <a:spcAft>
                <a:spcPts val="600"/>
              </a:spcAft>
              <a:buFont typeface="Wingdings" panose="05000000000000000000" pitchFamily="2" charset="2"/>
              <a:buChar char="§"/>
            </a:pPr>
            <a:r>
              <a:rPr lang="fr-FR" sz="1100" dirty="0">
                <a:latin typeface="Tahoma" panose="020B0604030504040204" pitchFamily="34" charset="0"/>
                <a:ea typeface="Tahoma" panose="020B0604030504040204" pitchFamily="34" charset="0"/>
                <a:cs typeface="Tahoma" panose="020B0604030504040204" pitchFamily="34" charset="0"/>
              </a:rPr>
              <a:t>Sondage par méthodologie mixte téléphonique-en ligne auprès de 306 entreprises situées sur le territoire desservi par la SADC Vallée-de-la-Gatineau. </a:t>
            </a:r>
          </a:p>
          <a:p>
            <a:pPr marL="171450" indent="-171450" defTabSz="966788" eaLnBrk="1" hangingPunct="1">
              <a:spcBef>
                <a:spcPct val="0"/>
              </a:spcBef>
              <a:spcAft>
                <a:spcPts val="600"/>
              </a:spcAft>
              <a:buFont typeface="Wingdings" panose="05000000000000000000" pitchFamily="2" charset="2"/>
              <a:buChar char="§"/>
            </a:pPr>
            <a:r>
              <a:rPr lang="fr-FR" sz="1100" kern="1200" dirty="0">
                <a:latin typeface="Tahoma" panose="020B0604030504040204" pitchFamily="34" charset="0"/>
                <a:ea typeface="Tahoma" panose="020B0604030504040204" pitchFamily="34" charset="0"/>
                <a:cs typeface="Tahoma" panose="020B0604030504040204" pitchFamily="34" charset="0"/>
              </a:rPr>
              <a:t>Les personnes interrogées étaient majoritairement les propriétaires des entreprises sondées (82 %). </a:t>
            </a:r>
          </a:p>
          <a:p>
            <a:pPr marL="171450" indent="-171450" defTabSz="966788" eaLnBrk="1" hangingPunct="1">
              <a:spcBef>
                <a:spcPct val="0"/>
              </a:spcBef>
              <a:spcAft>
                <a:spcPts val="600"/>
              </a:spcAft>
              <a:buFont typeface="Wingdings" panose="05000000000000000000" pitchFamily="2" charset="2"/>
              <a:buChar char="§"/>
            </a:pPr>
            <a:r>
              <a:rPr lang="fr-FR" sz="1100" dirty="0">
                <a:latin typeface="Tahoma" panose="020B0604030504040204" pitchFamily="34" charset="0"/>
                <a:ea typeface="Tahoma" panose="020B0604030504040204" pitchFamily="34" charset="0"/>
                <a:cs typeface="Tahoma" panose="020B0604030504040204" pitchFamily="34" charset="0"/>
              </a:rPr>
              <a:t>Environ la moitié des propriétaires des entreprises répondantes sont des hommes (56 %), sont âgés de 55 ans ou plus (51 %), sont propriétaires depuis plus de 15 ans (51 %) et ont une scolarité de niveau secondaire ou moins (52 %). </a:t>
            </a:r>
          </a:p>
          <a:p>
            <a:pPr marL="171450" indent="-171450" defTabSz="966788" eaLnBrk="1" hangingPunct="1">
              <a:spcBef>
                <a:spcPct val="0"/>
              </a:spcBef>
              <a:spcAft>
                <a:spcPts val="600"/>
              </a:spcAft>
              <a:buFont typeface="Wingdings" panose="05000000000000000000" pitchFamily="2" charset="2"/>
              <a:buChar char="§"/>
            </a:pPr>
            <a:r>
              <a:rPr lang="fr-CA" sz="1100" dirty="0">
                <a:latin typeface="Tahoma" panose="020B0604030504040204" pitchFamily="34" charset="0"/>
                <a:ea typeface="Tahoma" panose="020B0604030504040204" pitchFamily="34" charset="0"/>
                <a:cs typeface="Tahoma" panose="020B0604030504040204" pitchFamily="34" charset="0"/>
              </a:rPr>
              <a:t>Les deux tiers (65 %) des entreprises interrogées ont des employés salariés. Les entreprises de la région œuvrent dans les secteurs suivants: commerce/hébergement/restauration (28 %), secteur primaire/transport (20 %), services professionnels (17 %), autres services (17 %), secteur secondaire (14 %) et administrations publiques (3 %). </a:t>
            </a:r>
          </a:p>
          <a:p>
            <a:pPr marL="0" indent="0" defTabSz="966788" eaLnBrk="1" hangingPunct="1">
              <a:spcBef>
                <a:spcPct val="0"/>
              </a:spcBef>
              <a:spcAft>
                <a:spcPts val="600"/>
              </a:spcAft>
              <a:buNone/>
            </a:pPr>
            <a:endParaRPr lang="fr-CA" sz="1100" dirty="0">
              <a:latin typeface="Tahoma" panose="020B0604030504040204" pitchFamily="34" charset="0"/>
              <a:ea typeface="Tahoma" panose="020B0604030504040204" pitchFamily="34" charset="0"/>
              <a:cs typeface="Tahoma" panose="020B0604030504040204" pitchFamily="34" charset="0"/>
            </a:endParaRPr>
          </a:p>
          <a:p>
            <a:pPr marL="0" indent="0" defTabSz="966788" eaLnBrk="1" hangingPunct="1">
              <a:spcBef>
                <a:spcPts val="300"/>
              </a:spcBef>
              <a:spcAft>
                <a:spcPts val="600"/>
              </a:spcAft>
              <a:buNone/>
            </a:pPr>
            <a:r>
              <a:rPr lang="fr-CA" sz="1100" i="1" dirty="0">
                <a:latin typeface="Tahoma" panose="020B0604030504040204" pitchFamily="34" charset="0"/>
                <a:ea typeface="Tahoma" panose="020B0604030504040204" pitchFamily="34" charset="0"/>
                <a:cs typeface="Tahoma" panose="020B0604030504040204" pitchFamily="34" charset="0"/>
              </a:rPr>
              <a:t>Profil des emplois</a:t>
            </a:r>
          </a:p>
          <a:p>
            <a:pPr marL="171450" indent="-171450" defTabSz="966788" eaLnBrk="1" hangingPunct="1">
              <a:spcBef>
                <a:spcPct val="0"/>
              </a:spcBef>
              <a:spcAft>
                <a:spcPts val="600"/>
              </a:spcAft>
              <a:buFont typeface="Wingdings" panose="05000000000000000000" pitchFamily="2" charset="2"/>
              <a:buChar char="§"/>
            </a:pPr>
            <a:r>
              <a:rPr lang="fr-CA" sz="1100" dirty="0">
                <a:latin typeface="Tahoma" panose="020B0604030504040204" pitchFamily="34" charset="0"/>
                <a:ea typeface="Tahoma" panose="020B0604030504040204" pitchFamily="34" charset="0"/>
                <a:cs typeface="Tahoma" panose="020B0604030504040204" pitchFamily="34" charset="0"/>
              </a:rPr>
              <a:t>Les entreprises interrogées ont en moyenne </a:t>
            </a:r>
            <a:r>
              <a:rPr lang="fr-FR" sz="1100" dirty="0">
                <a:latin typeface="Tahoma" panose="020B0604030504040204" pitchFamily="34" charset="0"/>
                <a:ea typeface="Tahoma" panose="020B0604030504040204" pitchFamily="34" charset="0"/>
                <a:cs typeface="Tahoma" panose="020B0604030504040204" pitchFamily="34" charset="0"/>
              </a:rPr>
              <a:t>14,9 employés, soit 7,4 à temps plein (50 %), 3,9 à temps partiel (26 %) et 3,6 saisonniers (24 %). Cependant, la moitié d’entre elles (50 %) n’ont aucun employé à temps partiel et 55 % n’ont aucun employé saisonnier. Le secteur primaire/transport emploie moins de gens au total (6,2) que les autres secteurs. </a:t>
            </a:r>
            <a:endParaRPr lang="fr-CA" sz="1100" dirty="0">
              <a:latin typeface="Tahoma" panose="020B0604030504040204" pitchFamily="34" charset="0"/>
              <a:ea typeface="Tahoma" panose="020B0604030504040204" pitchFamily="34" charset="0"/>
              <a:cs typeface="Tahoma" panose="020B0604030504040204" pitchFamily="34" charset="0"/>
            </a:endParaRPr>
          </a:p>
          <a:p>
            <a:pPr marL="171450" indent="-171450" defTabSz="966788" eaLnBrk="1" hangingPunct="1">
              <a:spcBef>
                <a:spcPct val="0"/>
              </a:spcBef>
              <a:spcAft>
                <a:spcPts val="600"/>
              </a:spcAft>
              <a:buFont typeface="Wingdings" panose="05000000000000000000" pitchFamily="2" charset="2"/>
              <a:buChar char="§"/>
            </a:pPr>
            <a:r>
              <a:rPr lang="fr-FR" sz="1100" dirty="0">
                <a:latin typeface="Tahoma" panose="020B0604030504040204" pitchFamily="34" charset="0"/>
                <a:ea typeface="Tahoma" panose="020B0604030504040204" pitchFamily="34" charset="0"/>
                <a:cs typeface="Tahoma" panose="020B0604030504040204" pitchFamily="34" charset="0"/>
              </a:rPr>
              <a:t>Les employés à temps partiel travaillent en moyenne 22,3 heures par semaine et les saisonniers 21,2 heures. Ces proportions sont stables (72 %, 73 %) ou en croissance (19 %, 17 %) depuis 3 ans. Presque 50 % des employés saisonniers sont embauchés durant les mois d’avril et de mai. Et c’est le quart (27 %) des travailleurs saisonniers qui doivent être remplacés à chaque année. </a:t>
            </a:r>
          </a:p>
          <a:p>
            <a:pPr marL="171450" indent="-171450" defTabSz="966788" eaLnBrk="1" hangingPunct="1">
              <a:spcBef>
                <a:spcPct val="0"/>
              </a:spcBef>
              <a:spcAft>
                <a:spcPts val="600"/>
              </a:spcAft>
              <a:buFont typeface="Wingdings" panose="05000000000000000000" pitchFamily="2" charset="2"/>
              <a:buChar char="§"/>
            </a:pPr>
            <a:r>
              <a:rPr lang="fr-FR" sz="1100" dirty="0">
                <a:latin typeface="Tahoma" panose="020B0604030504040204" pitchFamily="34" charset="0"/>
                <a:ea typeface="Tahoma" panose="020B0604030504040204" pitchFamily="34" charset="0"/>
                <a:cs typeface="Tahoma" panose="020B0604030504040204" pitchFamily="34" charset="0"/>
              </a:rPr>
              <a:t>Les employés de la région sont à 54 % des hommes et 46 % des femmes, et sont répartis relativement également en termes d’âge : moins de 35 ans (31 %), 35-54 ans (40 %), et 55 ans et plus (30 %). Près des deux tiers (61 %) des employés ont moins de 10 ans d’ancienneté dans l’entreprise.</a:t>
            </a:r>
          </a:p>
          <a:p>
            <a:pPr marL="171450" indent="-171450" defTabSz="966788" eaLnBrk="1" hangingPunct="1">
              <a:spcBef>
                <a:spcPct val="0"/>
              </a:spcBef>
              <a:spcAft>
                <a:spcPts val="600"/>
              </a:spcAft>
              <a:buFont typeface="Wingdings" panose="05000000000000000000" pitchFamily="2" charset="2"/>
              <a:buChar char="§"/>
            </a:pPr>
            <a:r>
              <a:rPr lang="fr-FR" sz="1100" dirty="0">
                <a:latin typeface="Tahoma" panose="020B0604030504040204" pitchFamily="34" charset="0"/>
                <a:ea typeface="Tahoma" panose="020B0604030504040204" pitchFamily="34" charset="0"/>
                <a:cs typeface="Tahoma" panose="020B0604030504040204" pitchFamily="34" charset="0"/>
              </a:rPr>
              <a:t>Il y a présence d’un syndicat dans seulement une entreprise sur 10 et 50 % des emplois sont dits peu ou non qualifiés, c’est-à-dire qu’ils ne requièrent aucun diplôme ou seulement un diplôme d’études secondaires général.  </a:t>
            </a:r>
          </a:p>
        </p:txBody>
      </p:sp>
      <p:sp>
        <p:nvSpPr>
          <p:cNvPr id="6148" name="Rectangle 4"/>
          <p:cNvSpPr>
            <a:spLocks noChangeArrowheads="1"/>
          </p:cNvSpPr>
          <p:nvPr/>
        </p:nvSpPr>
        <p:spPr bwMode="auto">
          <a:xfrm>
            <a:off x="271132" y="108099"/>
            <a:ext cx="7522535"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Faits saillants</a:t>
            </a:r>
          </a:p>
        </p:txBody>
      </p:sp>
      <p:sp>
        <p:nvSpPr>
          <p:cNvPr id="6" name="Espace réservé du numéro de diapositive 1"/>
          <p:cNvSpPr txBox="1">
            <a:spLocks/>
          </p:cNvSpPr>
          <p:nvPr/>
        </p:nvSpPr>
        <p:spPr bwMode="auto">
          <a:xfrm>
            <a:off x="8080744" y="6208418"/>
            <a:ext cx="34655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3</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Tree>
    <p:extLst>
      <p:ext uri="{BB962C8B-B14F-4D97-AF65-F5344CB8AC3E}">
        <p14:creationId xmlns:p14="http://schemas.microsoft.com/office/powerpoint/2010/main" val="398811039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618754" y="1910854"/>
            <a:ext cx="7063740" cy="1821180"/>
          </a:xfrm>
          <a:prstGeom prst="rect">
            <a:avLst/>
          </a:prstGeom>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30</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604358" y="4645792"/>
            <a:ext cx="7905421" cy="600164"/>
          </a:xfrm>
          <a:prstGeom prst="rect">
            <a:avLst/>
          </a:prstGeom>
        </p:spPr>
        <p:txBody>
          <a:bodyPr wrap="square">
            <a:spAutoFit/>
          </a:bodyPr>
          <a:lstStyle/>
          <a:p>
            <a:pPr marL="171450" indent="-171450">
              <a:spcAft>
                <a:spcPts val="600"/>
              </a:spcAft>
              <a:buFont typeface="Wingdings" panose="05000000000000000000" pitchFamily="2" charset="2"/>
              <a:buChar char="§"/>
            </a:pPr>
            <a:r>
              <a:rPr lang="fr-CA" sz="1100" b="0" dirty="0">
                <a:latin typeface="Tahoma" panose="020B0604030504040204" pitchFamily="34" charset="0"/>
                <a:ea typeface="Tahoma" panose="020B0604030504040204" pitchFamily="34" charset="0"/>
                <a:cs typeface="Tahoma" panose="020B0604030504040204" pitchFamily="34" charset="0"/>
              </a:rPr>
              <a:t>Plus de la moitié des entreprises qui emploient des travailleurs saisonniers (54 %)  seraient intéressés à travailler en concertation avec d’autres employeurs qui ont des périodes d’embauche d</a:t>
            </a:r>
            <a:r>
              <a:rPr lang="fr-CA" altLang="fr-FR" sz="1100" b="0" dirty="0">
                <a:latin typeface="Tahoma" panose="020B0604030504040204" pitchFamily="34" charset="0"/>
                <a:ea typeface="Tahoma" panose="020B0604030504040204" pitchFamily="34" charset="0"/>
                <a:cs typeface="Tahoma" panose="020B0604030504040204" pitchFamily="34" charset="0"/>
              </a:rPr>
              <a:t>ifférentes de la leur afin de combler ses emplois saisonniers.</a:t>
            </a:r>
          </a:p>
        </p:txBody>
      </p:sp>
      <p:pic>
        <p:nvPicPr>
          <p:cNvPr id="22" name="Imag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127" y="12011"/>
            <a:ext cx="691304" cy="667950"/>
          </a:xfrm>
          <a:prstGeom prst="rect">
            <a:avLst/>
          </a:prstGeom>
        </p:spPr>
      </p:pic>
      <p:sp>
        <p:nvSpPr>
          <p:cNvPr id="28"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6. 	Recrutement de la main-d’œuvre</a:t>
            </a:r>
          </a:p>
        </p:txBody>
      </p:sp>
      <p:sp>
        <p:nvSpPr>
          <p:cNvPr id="29" name="Rectangle 1"/>
          <p:cNvSpPr>
            <a:spLocks noChangeArrowheads="1"/>
          </p:cNvSpPr>
          <p:nvPr/>
        </p:nvSpPr>
        <p:spPr bwMode="auto">
          <a:xfrm>
            <a:off x="457195" y="945918"/>
            <a:ext cx="72692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712788" lvl="0" indent="-712788"/>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 13</a:t>
            </a:r>
            <a:r>
              <a:rPr lang="fr-CA" altLang="fr-FR" sz="900" dirty="0">
                <a:latin typeface="Tahoma" pitchFamily="34" charset="0"/>
                <a:ea typeface="Times New Roman" pitchFamily="18" charset="0"/>
                <a:cs typeface="Tahoma" pitchFamily="34" charset="0"/>
              </a:rPr>
              <a:t> – Intérêt à travailler en concertation avec d’autres employeurs qui ont des périodes d’embauche différentes de la vôtre pour combler des emplois saisonniers </a:t>
            </a:r>
            <a:r>
              <a:rPr lang="fr-CA" altLang="fr-FR" sz="800" b="0" dirty="0">
                <a:latin typeface="Tahoma" pitchFamily="34" charset="0"/>
                <a:ea typeface="Times New Roman" pitchFamily="18" charset="0"/>
                <a:cs typeface="Tahoma" pitchFamily="34" charset="0"/>
              </a:rPr>
              <a:t>(n=90)</a:t>
            </a:r>
            <a:r>
              <a:rPr lang="fr-CA" sz="900" dirty="0">
                <a:latin typeface="Tahoma" pitchFamily="34" charset="0"/>
                <a:ea typeface="Times New Roman" pitchFamily="18" charset="0"/>
                <a:cs typeface="Tahoma" pitchFamily="34" charset="0"/>
              </a:rPr>
              <a:t> </a:t>
            </a:r>
            <a:endParaRPr lang="fr-CA" altLang="fr-FR" sz="900" dirty="0">
              <a:latin typeface="Tahoma" pitchFamily="34" charset="0"/>
              <a:ea typeface="Times New Roman" pitchFamily="18" charset="0"/>
              <a:cs typeface="Tahoma" pitchFamily="34" charset="0"/>
            </a:endParaRPr>
          </a:p>
        </p:txBody>
      </p:sp>
      <p:sp>
        <p:nvSpPr>
          <p:cNvPr id="33" name="ZoneTexte 32"/>
          <p:cNvSpPr txBox="1">
            <a:spLocks noChangeArrowheads="1"/>
          </p:cNvSpPr>
          <p:nvPr/>
        </p:nvSpPr>
        <p:spPr bwMode="auto">
          <a:xfrm>
            <a:off x="5939432" y="1819971"/>
            <a:ext cx="674776" cy="240066"/>
          </a:xfrm>
          <a:prstGeom prst="rect">
            <a:avLst/>
          </a:prstGeom>
          <a:noFill/>
          <a:ln w="19050">
            <a:noFill/>
            <a:prstDash val="sysDot"/>
            <a:miter lim="800000"/>
            <a:headEnd/>
            <a:tailEnd/>
          </a:ln>
        </p:spPr>
        <p:txBody>
          <a:bodyPr wrap="square">
            <a:spAutoFit/>
          </a:bodyPr>
          <a:lstStyle/>
          <a:p>
            <a:pPr>
              <a:lnSpc>
                <a:spcPct val="120000"/>
              </a:lnSpc>
            </a:pPr>
            <a:r>
              <a:rPr lang="fr-CA" sz="800" dirty="0">
                <a:latin typeface="Tahoma" panose="020B0604030504040204" pitchFamily="34" charset="0"/>
                <a:ea typeface="Tahoma" panose="020B0604030504040204" pitchFamily="34" charset="0"/>
                <a:cs typeface="Tahoma" panose="020B0604030504040204" pitchFamily="34" charset="0"/>
              </a:rPr>
              <a:t>54 %</a:t>
            </a:r>
            <a:endParaRPr lang="fr-CA" sz="800" b="0" dirty="0">
              <a:latin typeface="Tahoma" panose="020B0604030504040204" pitchFamily="34" charset="0"/>
              <a:ea typeface="Tahoma" panose="020B0604030504040204" pitchFamily="34" charset="0"/>
              <a:cs typeface="Tahoma" panose="020B0604030504040204" pitchFamily="34" charset="0"/>
            </a:endParaRPr>
          </a:p>
        </p:txBody>
      </p:sp>
      <p:sp>
        <p:nvSpPr>
          <p:cNvPr id="34" name="Accolade fermante 33"/>
          <p:cNvSpPr/>
          <p:nvPr/>
        </p:nvSpPr>
        <p:spPr bwMode="auto">
          <a:xfrm rot="16200000">
            <a:off x="6078940" y="718722"/>
            <a:ext cx="204366" cy="2878005"/>
          </a:xfrm>
          <a:prstGeom prst="rightBrac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CA" sz="1800" b="1" i="0" u="none" strike="noStrike" cap="none" normalizeH="0" baseline="0">
              <a:ln>
                <a:noFill/>
              </a:ln>
              <a:solidFill>
                <a:schemeClr val="tx1"/>
              </a:solidFill>
              <a:effectLst/>
              <a:latin typeface="Arial" pitchFamily="34" charset="0"/>
            </a:endParaRPr>
          </a:p>
        </p:txBody>
      </p:sp>
      <p:sp>
        <p:nvSpPr>
          <p:cNvPr id="35" name="ZoneTexte 34"/>
          <p:cNvSpPr txBox="1">
            <a:spLocks noChangeArrowheads="1"/>
          </p:cNvSpPr>
          <p:nvPr/>
        </p:nvSpPr>
        <p:spPr bwMode="auto">
          <a:xfrm>
            <a:off x="3213319" y="1812866"/>
            <a:ext cx="674776" cy="240066"/>
          </a:xfrm>
          <a:prstGeom prst="rect">
            <a:avLst/>
          </a:prstGeom>
          <a:noFill/>
          <a:ln w="19050">
            <a:noFill/>
            <a:prstDash val="sysDot"/>
            <a:miter lim="800000"/>
            <a:headEnd/>
            <a:tailEnd/>
          </a:ln>
        </p:spPr>
        <p:txBody>
          <a:bodyPr wrap="square">
            <a:spAutoFit/>
          </a:bodyPr>
          <a:lstStyle/>
          <a:p>
            <a:pPr>
              <a:lnSpc>
                <a:spcPct val="120000"/>
              </a:lnSpc>
            </a:pPr>
            <a:r>
              <a:rPr lang="fr-CA" sz="800" dirty="0">
                <a:latin typeface="Tahoma" panose="020B0604030504040204" pitchFamily="34" charset="0"/>
                <a:ea typeface="Tahoma" panose="020B0604030504040204" pitchFamily="34" charset="0"/>
                <a:cs typeface="Tahoma" panose="020B0604030504040204" pitchFamily="34" charset="0"/>
              </a:rPr>
              <a:t>46 %</a:t>
            </a:r>
            <a:endParaRPr lang="fr-CA" sz="800" b="0" dirty="0">
              <a:latin typeface="Tahoma" panose="020B0604030504040204" pitchFamily="34" charset="0"/>
              <a:ea typeface="Tahoma" panose="020B0604030504040204" pitchFamily="34" charset="0"/>
              <a:cs typeface="Tahoma" panose="020B0604030504040204" pitchFamily="34" charset="0"/>
            </a:endParaRPr>
          </a:p>
        </p:txBody>
      </p:sp>
      <p:sp>
        <p:nvSpPr>
          <p:cNvPr id="36" name="Accolade fermante 35"/>
          <p:cNvSpPr/>
          <p:nvPr/>
        </p:nvSpPr>
        <p:spPr bwMode="auto">
          <a:xfrm rot="16200000">
            <a:off x="3312380" y="918770"/>
            <a:ext cx="204366" cy="2484985"/>
          </a:xfrm>
          <a:prstGeom prst="rightBrac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CA" sz="1800" b="1" i="0" u="none" strike="noStrike" cap="none" normalizeH="0" baseline="0">
              <a:ln>
                <a:noFill/>
              </a:ln>
              <a:solidFill>
                <a:schemeClr val="tx1"/>
              </a:solidFill>
              <a:effectLst/>
              <a:latin typeface="Arial" pitchFamily="34" charset="0"/>
            </a:endParaRPr>
          </a:p>
        </p:txBody>
      </p:sp>
      <p:sp>
        <p:nvSpPr>
          <p:cNvPr id="19" name="Rectangle 18"/>
          <p:cNvSpPr/>
          <p:nvPr/>
        </p:nvSpPr>
        <p:spPr>
          <a:xfrm>
            <a:off x="3388841" y="3750492"/>
            <a:ext cx="2094157" cy="215444"/>
          </a:xfrm>
          <a:prstGeom prst="rect">
            <a:avLst/>
          </a:prstGeom>
        </p:spPr>
        <p:txBody>
          <a:bodyPr wrap="square">
            <a:spAutoFit/>
          </a:bodyPr>
          <a:lstStyle/>
          <a:p>
            <a:pPr>
              <a:spcAft>
                <a:spcPts val="600"/>
              </a:spcAft>
            </a:pPr>
            <a:r>
              <a:rPr lang="fr-FR" sz="750" b="0" dirty="0">
                <a:latin typeface="Tahoma" panose="020B0604030504040204" pitchFamily="34" charset="0"/>
                <a:ea typeface="Tahoma" panose="020B0604030504040204" pitchFamily="34" charset="0"/>
                <a:cs typeface="Tahoma" panose="020B0604030504040204" pitchFamily="34" charset="0"/>
              </a:rPr>
              <a:t>Exclut les </a:t>
            </a:r>
            <a:r>
              <a:rPr lang="fr-FR" sz="750" b="0" i="1" dirty="0">
                <a:latin typeface="Tahoma" panose="020B0604030504040204" pitchFamily="34" charset="0"/>
                <a:ea typeface="Tahoma" panose="020B0604030504040204" pitchFamily="34" charset="0"/>
                <a:cs typeface="Tahoma" panose="020B0604030504040204" pitchFamily="34" charset="0"/>
              </a:rPr>
              <a:t>Ne sait pas </a:t>
            </a:r>
            <a:r>
              <a:rPr lang="fr-FR" sz="750" b="0" dirty="0">
                <a:latin typeface="Tahoma" panose="020B0604030504040204" pitchFamily="34" charset="0"/>
                <a:ea typeface="Tahoma" panose="020B0604030504040204" pitchFamily="34" charset="0"/>
                <a:cs typeface="Tahoma" panose="020B0604030504040204" pitchFamily="34" charset="0"/>
              </a:rPr>
              <a:t>et les </a:t>
            </a:r>
            <a:r>
              <a:rPr lang="fr-FR" sz="750" b="0" i="1" dirty="0">
                <a:latin typeface="Tahoma" panose="020B0604030504040204" pitchFamily="34" charset="0"/>
                <a:ea typeface="Tahoma" panose="020B0604030504040204" pitchFamily="34" charset="0"/>
                <a:cs typeface="Tahoma" panose="020B0604030504040204" pitchFamily="34" charset="0"/>
              </a:rPr>
              <a:t>Non applicable</a:t>
            </a:r>
            <a:r>
              <a:rPr lang="fr-FR" sz="750" b="0" dirty="0">
                <a:latin typeface="Tahoma" panose="020B0604030504040204" pitchFamily="34" charset="0"/>
                <a:ea typeface="Tahoma" panose="020B0604030504040204" pitchFamily="34" charset="0"/>
                <a:cs typeface="Tahoma" panose="020B0604030504040204" pitchFamily="34" charset="0"/>
              </a:rPr>
              <a:t>.</a:t>
            </a:r>
          </a:p>
        </p:txBody>
      </p:sp>
      <p:sp>
        <p:nvSpPr>
          <p:cNvPr id="21" name="ZoneTexte 20"/>
          <p:cNvSpPr txBox="1">
            <a:spLocks noChangeArrowheads="1"/>
          </p:cNvSpPr>
          <p:nvPr/>
        </p:nvSpPr>
        <p:spPr bwMode="auto">
          <a:xfrm>
            <a:off x="7829208" y="1693383"/>
            <a:ext cx="1136204" cy="1025922"/>
          </a:xfrm>
          <a:prstGeom prst="rect">
            <a:avLst/>
          </a:prstGeom>
          <a:noFill/>
          <a:ln w="19050">
            <a:noFill/>
            <a:prstDash val="sysDot"/>
            <a:miter lim="800000"/>
            <a:headEnd/>
            <a:tailEnd/>
          </a:ln>
        </p:spPr>
        <p:txBody>
          <a:bodyPr wrap="square">
            <a:spAutoFit/>
          </a:bodyPr>
          <a:lstStyle/>
          <a:p>
            <a:pPr algn="ctr">
              <a:lnSpc>
                <a:spcPct val="120000"/>
              </a:lnSpc>
              <a:spcAft>
                <a:spcPts val="600"/>
              </a:spcAft>
            </a:pPr>
            <a:r>
              <a:rPr lang="fr-CA" sz="900" b="0" dirty="0">
                <a:latin typeface="Tahoma" panose="020B0604030504040204" pitchFamily="34" charset="0"/>
                <a:ea typeface="Tahoma" panose="020B0604030504040204" pitchFamily="34" charset="0"/>
                <a:cs typeface="Tahoma" panose="020B0604030504040204" pitchFamily="34" charset="0"/>
              </a:rPr>
              <a:t>% de NSP et de Non applicable</a:t>
            </a:r>
          </a:p>
          <a:p>
            <a:pPr algn="ctr">
              <a:lnSpc>
                <a:spcPct val="120000"/>
              </a:lnSpc>
              <a:spcAft>
                <a:spcPts val="100"/>
              </a:spcAft>
            </a:pPr>
            <a:endParaRPr lang="fr-CA" sz="900" b="0" dirty="0">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endParaRPr lang="fr-CA" sz="900" b="0" dirty="0">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r>
              <a:rPr lang="fr-CA" sz="900" b="0" dirty="0">
                <a:latin typeface="Tahoma" panose="020B0604030504040204" pitchFamily="34" charset="0"/>
                <a:ea typeface="Tahoma" panose="020B0604030504040204" pitchFamily="34" charset="0"/>
                <a:cs typeface="Tahoma" panose="020B0604030504040204" pitchFamily="34" charset="0"/>
              </a:rPr>
              <a:t>13 %</a:t>
            </a:r>
          </a:p>
        </p:txBody>
      </p:sp>
    </p:spTree>
    <p:extLst>
      <p:ext uri="{BB962C8B-B14F-4D97-AF65-F5344CB8AC3E}">
        <p14:creationId xmlns:p14="http://schemas.microsoft.com/office/powerpoint/2010/main" val="2557968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2668754" y="889476"/>
            <a:ext cx="3645052" cy="5739146"/>
          </a:xfrm>
          <a:prstGeom prst="rect">
            <a:avLst/>
          </a:prstGeom>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31</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32" name="AutoShape 3"/>
          <p:cNvCxnSpPr>
            <a:cxnSpLocks noChangeShapeType="1"/>
            <a:stCxn id="18" idx="1"/>
          </p:cNvCxnSpPr>
          <p:nvPr/>
        </p:nvCxnSpPr>
        <p:spPr bwMode="auto">
          <a:xfrm flipH="1" flipV="1">
            <a:off x="6008912" y="2509936"/>
            <a:ext cx="779699" cy="72512"/>
          </a:xfrm>
          <a:prstGeom prst="straightConnector1">
            <a:avLst/>
          </a:prstGeom>
          <a:noFill/>
          <a:ln w="22225">
            <a:solidFill>
              <a:srgbClr val="F47206"/>
            </a:solidFill>
            <a:round/>
            <a:headEnd/>
            <a:tailEnd/>
          </a:ln>
          <a:extLst>
            <a:ext uri="{909E8E84-426E-40DD-AFC4-6F175D3DCCD1}">
              <a14:hiddenFill xmlns:a14="http://schemas.microsoft.com/office/drawing/2010/main">
                <a:noFill/>
              </a14:hiddenFill>
            </a:ext>
          </a:extLst>
        </p:spPr>
      </p:cxnSp>
      <p:cxnSp>
        <p:nvCxnSpPr>
          <p:cNvPr id="39" name="AutoShape 3"/>
          <p:cNvCxnSpPr>
            <a:cxnSpLocks noChangeShapeType="1"/>
          </p:cNvCxnSpPr>
          <p:nvPr/>
        </p:nvCxnSpPr>
        <p:spPr bwMode="auto">
          <a:xfrm>
            <a:off x="6221526" y="1251454"/>
            <a:ext cx="1138276" cy="30511"/>
          </a:xfrm>
          <a:prstGeom prst="straightConnector1">
            <a:avLst/>
          </a:prstGeom>
          <a:noFill/>
          <a:ln w="22225">
            <a:solidFill>
              <a:srgbClr val="F47206"/>
            </a:solidFill>
            <a:round/>
            <a:headEnd/>
            <a:tailEnd/>
          </a:ln>
          <a:extLst>
            <a:ext uri="{909E8E84-426E-40DD-AFC4-6F175D3DCCD1}">
              <a14:hiddenFill xmlns:a14="http://schemas.microsoft.com/office/drawing/2010/main">
                <a:noFill/>
              </a14:hiddenFill>
            </a:ext>
          </a:extLst>
        </p:spPr>
      </p:cxnSp>
      <p:sp>
        <p:nvSpPr>
          <p:cNvPr id="34" name="Rectangle 2"/>
          <p:cNvSpPr>
            <a:spLocks noChangeArrowheads="1"/>
          </p:cNvSpPr>
          <p:nvPr/>
        </p:nvSpPr>
        <p:spPr bwMode="auto">
          <a:xfrm>
            <a:off x="6880822" y="995767"/>
            <a:ext cx="2011680" cy="667804"/>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fr-CA" altLang="fr-FR" sz="800" b="0" dirty="0">
                <a:latin typeface="Tahoma" pitchFamily="34" charset="0"/>
                <a:cs typeface="Arial" pitchFamily="34" charset="0"/>
              </a:rPr>
              <a:t>Commerce/</a:t>
            </a:r>
            <a:r>
              <a:rPr lang="fr-CA" altLang="fr-FR" sz="800" b="0" dirty="0" err="1">
                <a:latin typeface="Tahoma" pitchFamily="34" charset="0"/>
                <a:cs typeface="Arial" pitchFamily="34" charset="0"/>
              </a:rPr>
              <a:t>héber</a:t>
            </a:r>
            <a:r>
              <a:rPr lang="fr-CA" altLang="fr-FR" sz="800" b="0" dirty="0">
                <a:latin typeface="Tahoma" pitchFamily="34" charset="0"/>
                <a:cs typeface="Arial" pitchFamily="34" charset="0"/>
              </a:rPr>
              <a:t>/</a:t>
            </a:r>
            <a:r>
              <a:rPr lang="fr-CA" altLang="fr-FR" sz="800" b="0" dirty="0" err="1">
                <a:latin typeface="Tahoma" pitchFamily="34" charset="0"/>
                <a:cs typeface="Arial" pitchFamily="34" charset="0"/>
              </a:rPr>
              <a:t>restaur</a:t>
            </a:r>
            <a:r>
              <a:rPr lang="fr-CA" altLang="fr-FR" sz="800" b="0" dirty="0">
                <a:latin typeface="Tahoma" pitchFamily="34" charset="0"/>
                <a:cs typeface="Arial" pitchFamily="34" charset="0"/>
              </a:rPr>
              <a:t>	58 % -</a:t>
            </a:r>
          </a:p>
          <a:p>
            <a:pPr marL="85725" indent="-85725" eaLnBrk="0" hangingPunct="0">
              <a:lnSpc>
                <a:spcPts val="1100"/>
              </a:lnSpc>
              <a:spcBef>
                <a:spcPts val="0"/>
              </a:spcBef>
              <a:buFont typeface="Wingdings" panose="05000000000000000000" pitchFamily="2" charset="2"/>
              <a:buChar char="§"/>
              <a:tabLst>
                <a:tab pos="1435100" algn="l"/>
              </a:tabLst>
              <a:defRPr/>
            </a:pPr>
            <a:r>
              <a:rPr lang="fr-CA" altLang="fr-FR" sz="800" b="0" dirty="0">
                <a:latin typeface="Tahoma" pitchFamily="34" charset="0"/>
                <a:cs typeface="Arial" pitchFamily="34" charset="0"/>
              </a:rPr>
              <a:t>Moyennes entreprises	82 % +</a:t>
            </a:r>
          </a:p>
          <a:p>
            <a:pPr marL="85725" indent="-85725" eaLnBrk="0" hangingPunct="0">
              <a:lnSpc>
                <a:spcPts val="1100"/>
              </a:lnSpc>
              <a:spcBef>
                <a:spcPts val="0"/>
              </a:spcBef>
              <a:buFont typeface="Wingdings" panose="05000000000000000000" pitchFamily="2" charset="2"/>
              <a:buChar char="§"/>
              <a:tabLst>
                <a:tab pos="1435100" algn="l"/>
              </a:tabLst>
              <a:defRPr/>
            </a:pPr>
            <a:r>
              <a:rPr lang="fr-CA" altLang="fr-FR" sz="800" b="0" dirty="0">
                <a:latin typeface="Tahoma" pitchFamily="34" charset="0"/>
                <a:cs typeface="Arial" pitchFamily="34" charset="0"/>
              </a:rPr>
              <a:t>Grandes entreprises	83 % +</a:t>
            </a:r>
          </a:p>
          <a:p>
            <a:pPr marL="85725" lvl="0" indent="-85725" eaLnBrk="0" hangingPunct="0">
              <a:lnSpc>
                <a:spcPts val="1100"/>
              </a:lnSpc>
              <a:spcBef>
                <a:spcPts val="0"/>
              </a:spcBef>
              <a:buFont typeface="Wingdings" panose="05000000000000000000" pitchFamily="2" charset="2"/>
              <a:buChar char="§"/>
              <a:tabLst>
                <a:tab pos="1435100" algn="l"/>
              </a:tabLst>
              <a:defRPr/>
            </a:pPr>
            <a:r>
              <a:rPr lang="fr-FR" sz="800" b="0" dirty="0">
                <a:latin typeface="Tahoma" pitchFamily="34" charset="0"/>
                <a:cs typeface="Arial" pitchFamily="34" charset="0"/>
              </a:rPr>
              <a:t>1-49 % </a:t>
            </a:r>
            <a:r>
              <a:rPr lang="fr-CA" sz="800" b="0" dirty="0" err="1">
                <a:latin typeface="Tahoma" pitchFamily="34" charset="0"/>
                <a:cs typeface="Arial" pitchFamily="34" charset="0"/>
              </a:rPr>
              <a:t>empl</a:t>
            </a:r>
            <a:r>
              <a:rPr lang="fr-CA" sz="800" b="0" dirty="0">
                <a:latin typeface="Tahoma" pitchFamily="34" charset="0"/>
                <a:cs typeface="Arial" pitchFamily="34" charset="0"/>
              </a:rPr>
              <a:t>. peu/non </a:t>
            </a:r>
            <a:r>
              <a:rPr lang="fr-CA" sz="800" b="0" dirty="0" err="1">
                <a:latin typeface="Tahoma" pitchFamily="34" charset="0"/>
                <a:cs typeface="Arial" pitchFamily="34" charset="0"/>
              </a:rPr>
              <a:t>qual</a:t>
            </a:r>
            <a:r>
              <a:rPr lang="fr-CA" sz="800" b="0" dirty="0">
                <a:latin typeface="Tahoma" pitchFamily="34" charset="0"/>
                <a:cs typeface="Arial" pitchFamily="34" charset="0"/>
              </a:rPr>
              <a:t>.	91 % +</a:t>
            </a:r>
            <a:endParaRPr lang="fr-FR" sz="800" b="0" dirty="0">
              <a:latin typeface="Tahoma" pitchFamily="34" charset="0"/>
              <a:cs typeface="Arial" pitchFamily="34" charset="0"/>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127" y="12011"/>
            <a:ext cx="691304" cy="667950"/>
          </a:xfrm>
          <a:prstGeom prst="rect">
            <a:avLst/>
          </a:prstGeom>
        </p:spPr>
      </p:pic>
      <p:sp>
        <p:nvSpPr>
          <p:cNvPr id="13"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6. 	Rétention de la main-d’œuvre</a:t>
            </a:r>
          </a:p>
        </p:txBody>
      </p:sp>
      <p:sp>
        <p:nvSpPr>
          <p:cNvPr id="15" name="Rectangle 14"/>
          <p:cNvSpPr/>
          <p:nvPr/>
        </p:nvSpPr>
        <p:spPr>
          <a:xfrm>
            <a:off x="228600" y="1767935"/>
            <a:ext cx="2248786" cy="3747180"/>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Les principales pratiques pour favoriser la rétention des employés sont d’offrir une rémunération concurrentielle (71 %), de partager l’information de façon transparente (68 %) et de soutenir la conciliation travail-famille (65 %). </a:t>
            </a:r>
          </a:p>
          <a:p>
            <a:pPr marL="171450" lvl="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Les entreprises comptent également sur le fait d’aider les employés à progresser </a:t>
            </a:r>
            <a:br>
              <a:rPr lang="fr-FR" sz="1100" b="0" dirty="0">
                <a:latin typeface="Tahoma" panose="020B0604030504040204" pitchFamily="34" charset="0"/>
                <a:ea typeface="Tahoma" panose="020B0604030504040204" pitchFamily="34" charset="0"/>
                <a:cs typeface="Tahoma" panose="020B0604030504040204" pitchFamily="34" charset="0"/>
              </a:rPr>
            </a:br>
            <a:r>
              <a:rPr lang="fr-FR" sz="1100" b="0" dirty="0">
                <a:latin typeface="Tahoma" panose="020B0604030504040204" pitchFamily="34" charset="0"/>
                <a:ea typeface="Tahoma" panose="020B0604030504040204" pitchFamily="34" charset="0"/>
                <a:cs typeface="Tahoma" panose="020B0604030504040204" pitchFamily="34" charset="0"/>
              </a:rPr>
              <a:t>(61 %), de leur offrir des horaires flexibles (60 %) et de la latitude dans la prise de décision (60 %). </a:t>
            </a:r>
          </a:p>
          <a:p>
            <a:pPr marL="171450" lvl="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Plus l’entreprise est grande plus elle offre d’avantages : formation, bonne rémunération, avantages sociaux, activités sociales, etc. </a:t>
            </a:r>
          </a:p>
        </p:txBody>
      </p:sp>
      <p:sp>
        <p:nvSpPr>
          <p:cNvPr id="16" name="Rectangle 1"/>
          <p:cNvSpPr>
            <a:spLocks noChangeArrowheads="1"/>
          </p:cNvSpPr>
          <p:nvPr/>
        </p:nvSpPr>
        <p:spPr bwMode="auto">
          <a:xfrm>
            <a:off x="340232" y="882122"/>
            <a:ext cx="23285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a:t>
            </a:r>
            <a:r>
              <a:rPr kumimoji="0" lang="fr-CA"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14</a:t>
            </a: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lang="fr-CA" altLang="fr-FR" sz="900" dirty="0">
                <a:latin typeface="Tahoma" pitchFamily="34" charset="0"/>
                <a:ea typeface="Times New Roman" pitchFamily="18" charset="0"/>
                <a:cs typeface="Tahoma" pitchFamily="34" charset="0"/>
              </a:rPr>
              <a:t>– Pratiques pour favoriser la rétention des employés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a:ln>
                <a:noFill/>
              </a:ln>
              <a:solidFill>
                <a:schemeClr val="tx1"/>
              </a:solidFill>
              <a:effectLst/>
            </a:endParaRPr>
          </a:p>
        </p:txBody>
      </p:sp>
      <p:sp>
        <p:nvSpPr>
          <p:cNvPr id="17" name="Rectangle 2"/>
          <p:cNvSpPr>
            <a:spLocks noChangeArrowheads="1"/>
          </p:cNvSpPr>
          <p:nvPr/>
        </p:nvSpPr>
        <p:spPr bwMode="auto">
          <a:xfrm>
            <a:off x="6497969" y="4107431"/>
            <a:ext cx="2023846" cy="1101567"/>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eaLnBrk="0" hangingPunct="0">
              <a:lnSpc>
                <a:spcPts val="1100"/>
              </a:lnSpc>
              <a:spcBef>
                <a:spcPts val="0"/>
              </a:spcBef>
              <a:tabLst>
                <a:tab pos="1435100" algn="l"/>
              </a:tabLst>
              <a:defRPr/>
            </a:pPr>
            <a:r>
              <a:rPr lang="fr-CA" altLang="fr-FR" sz="800" b="0" dirty="0">
                <a:latin typeface="Tahoma" pitchFamily="34" charset="0"/>
                <a:cs typeface="Arial" pitchFamily="34" charset="0"/>
              </a:rPr>
              <a:t>Activités sociales</a:t>
            </a:r>
          </a:p>
          <a:p>
            <a:pPr eaLnBrk="0" hangingPunct="0">
              <a:lnSpc>
                <a:spcPts val="1100"/>
              </a:lnSpc>
              <a:spcBef>
                <a:spcPts val="0"/>
              </a:spcBef>
              <a:tabLst>
                <a:tab pos="1435100" algn="l"/>
              </a:tabLst>
              <a:defRPr/>
            </a:pPr>
            <a:r>
              <a:rPr lang="fr-CA" altLang="fr-FR" sz="800" b="0" dirty="0">
                <a:latin typeface="Tahoma" pitchFamily="34" charset="0"/>
                <a:cs typeface="Arial" pitchFamily="34" charset="0"/>
              </a:rPr>
              <a:t>Programme de formation continue</a:t>
            </a:r>
          </a:p>
          <a:p>
            <a:pPr eaLnBrk="0" hangingPunct="0">
              <a:lnSpc>
                <a:spcPts val="1100"/>
              </a:lnSpc>
              <a:spcBef>
                <a:spcPts val="0"/>
              </a:spcBef>
              <a:tabLst>
                <a:tab pos="1435100" algn="l"/>
              </a:tabLst>
              <a:defRPr/>
            </a:pPr>
            <a:r>
              <a:rPr lang="fr-CA" altLang="fr-FR" sz="800" b="0" dirty="0">
                <a:latin typeface="Tahoma" pitchFamily="34" charset="0"/>
                <a:cs typeface="Arial" pitchFamily="34" charset="0"/>
              </a:rPr>
              <a:t>Avantages sociaux concurrentiels</a:t>
            </a:r>
          </a:p>
          <a:p>
            <a:pPr marL="85725" indent="-85725" eaLnBrk="0" hangingPunct="0">
              <a:lnSpc>
                <a:spcPts val="1100"/>
              </a:lnSpc>
              <a:spcBef>
                <a:spcPts val="0"/>
              </a:spcBef>
              <a:buFont typeface="Wingdings" panose="05000000000000000000" pitchFamily="2" charset="2"/>
              <a:buChar char="§"/>
              <a:tabLst>
                <a:tab pos="1435100" algn="l"/>
              </a:tabLst>
              <a:defRPr/>
            </a:pPr>
            <a:r>
              <a:rPr lang="fr-CA" altLang="fr-FR" sz="800" b="0" dirty="0">
                <a:latin typeface="Tahoma" pitchFamily="34" charset="0"/>
                <a:cs typeface="Arial" pitchFamily="34" charset="0"/>
              </a:rPr>
              <a:t>Grandes entreprises	+</a:t>
            </a:r>
          </a:p>
          <a:p>
            <a:pPr marL="85725" lvl="0" indent="-85725" eaLnBrk="0" hangingPunct="0">
              <a:lnSpc>
                <a:spcPts val="1100"/>
              </a:lnSpc>
              <a:spcBef>
                <a:spcPts val="0"/>
              </a:spcBef>
              <a:buFont typeface="Wingdings" panose="05000000000000000000" pitchFamily="2" charset="2"/>
              <a:buChar char="§"/>
              <a:tabLst>
                <a:tab pos="1435100" algn="l"/>
              </a:tabLst>
              <a:defRPr/>
            </a:pPr>
            <a:r>
              <a:rPr lang="fr-FR" sz="800" b="0" dirty="0">
                <a:latin typeface="Tahoma" pitchFamily="34" charset="0"/>
                <a:cs typeface="Arial" pitchFamily="34" charset="0"/>
              </a:rPr>
              <a:t>1-49 % employés 55 ans+	+</a:t>
            </a:r>
          </a:p>
          <a:p>
            <a:pPr marL="85725" indent="-85725" eaLnBrk="0" hangingPunct="0">
              <a:lnSpc>
                <a:spcPts val="1100"/>
              </a:lnSpc>
              <a:spcBef>
                <a:spcPts val="0"/>
              </a:spcBef>
              <a:buFont typeface="Wingdings" panose="05000000000000000000" pitchFamily="2" charset="2"/>
              <a:buChar char="§"/>
              <a:tabLst>
                <a:tab pos="1435100" algn="l"/>
              </a:tabLst>
              <a:defRPr/>
            </a:pPr>
            <a:r>
              <a:rPr lang="fr-CA" sz="800" b="0" dirty="0">
                <a:latin typeface="Tahoma" pitchFamily="34" charset="0"/>
                <a:cs typeface="Arial" pitchFamily="34" charset="0"/>
              </a:rPr>
              <a:t>0 % </a:t>
            </a:r>
            <a:r>
              <a:rPr lang="fr-CA" sz="800" b="0" dirty="0" err="1">
                <a:latin typeface="Tahoma" pitchFamily="34" charset="0"/>
                <a:cs typeface="Arial" pitchFamily="34" charset="0"/>
              </a:rPr>
              <a:t>empl</a:t>
            </a:r>
            <a:r>
              <a:rPr lang="fr-CA" sz="800" b="0" dirty="0">
                <a:latin typeface="Tahoma" pitchFamily="34" charset="0"/>
                <a:cs typeface="Arial" pitchFamily="34" charset="0"/>
              </a:rPr>
              <a:t>. peu/non </a:t>
            </a:r>
            <a:r>
              <a:rPr lang="fr-CA" sz="800" b="0" dirty="0" err="1">
                <a:latin typeface="Tahoma" pitchFamily="34" charset="0"/>
                <a:cs typeface="Arial" pitchFamily="34" charset="0"/>
              </a:rPr>
              <a:t>qual</a:t>
            </a:r>
            <a:r>
              <a:rPr lang="fr-CA" sz="800" b="0" dirty="0">
                <a:latin typeface="Tahoma" pitchFamily="34" charset="0"/>
                <a:cs typeface="Arial" pitchFamily="34" charset="0"/>
              </a:rPr>
              <a:t>.	+</a:t>
            </a:r>
          </a:p>
          <a:p>
            <a:pPr marL="85725" indent="-85725" eaLnBrk="0" hangingPunct="0">
              <a:lnSpc>
                <a:spcPts val="1100"/>
              </a:lnSpc>
              <a:spcBef>
                <a:spcPts val="0"/>
              </a:spcBef>
              <a:buFont typeface="Wingdings" panose="05000000000000000000" pitchFamily="2" charset="2"/>
              <a:buChar char="§"/>
              <a:tabLst>
                <a:tab pos="1435100" algn="l"/>
              </a:tabLst>
              <a:defRPr/>
            </a:pPr>
            <a:r>
              <a:rPr lang="fr-FR" sz="800" b="0" dirty="0">
                <a:latin typeface="Tahoma" pitchFamily="34" charset="0"/>
                <a:cs typeface="Arial" pitchFamily="34" charset="0"/>
              </a:rPr>
              <a:t>3+ postes à combler	+</a:t>
            </a:r>
            <a:endParaRPr lang="fr-CA"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fr-CA" altLang="fr-FR"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fr-CA" altLang="fr-FR" sz="800" b="0" dirty="0">
              <a:latin typeface="Tahoma" pitchFamily="34" charset="0"/>
              <a:cs typeface="Arial" pitchFamily="34" charset="0"/>
            </a:endParaRPr>
          </a:p>
        </p:txBody>
      </p:sp>
      <p:sp>
        <p:nvSpPr>
          <p:cNvPr id="18" name="Rectangle 2"/>
          <p:cNvSpPr>
            <a:spLocks noChangeArrowheads="1"/>
          </p:cNvSpPr>
          <p:nvPr/>
        </p:nvSpPr>
        <p:spPr bwMode="auto">
          <a:xfrm>
            <a:off x="6788611" y="2369017"/>
            <a:ext cx="2011680" cy="426862"/>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marL="85725" lvl="0" indent="-85725" eaLnBrk="0" hangingPunct="0">
              <a:lnSpc>
                <a:spcPts val="1100"/>
              </a:lnSpc>
              <a:spcBef>
                <a:spcPts val="0"/>
              </a:spcBef>
              <a:buFont typeface="Wingdings" panose="05000000000000000000" pitchFamily="2" charset="2"/>
              <a:buChar char="§"/>
              <a:tabLst>
                <a:tab pos="1435100" algn="l"/>
              </a:tabLst>
              <a:defRPr/>
            </a:pPr>
            <a:r>
              <a:rPr lang="fr-FR" sz="800" b="0" dirty="0">
                <a:latin typeface="Tahoma" pitchFamily="34" charset="0"/>
                <a:cs typeface="Arial" pitchFamily="34" charset="0"/>
              </a:rPr>
              <a:t>1-49 % </a:t>
            </a:r>
            <a:r>
              <a:rPr lang="fr-CA" sz="800" b="0" dirty="0" err="1">
                <a:latin typeface="Tahoma" pitchFamily="34" charset="0"/>
                <a:cs typeface="Arial" pitchFamily="34" charset="0"/>
              </a:rPr>
              <a:t>empl</a:t>
            </a:r>
            <a:r>
              <a:rPr lang="fr-CA" sz="800" b="0" dirty="0">
                <a:latin typeface="Tahoma" pitchFamily="34" charset="0"/>
                <a:cs typeface="Arial" pitchFamily="34" charset="0"/>
              </a:rPr>
              <a:t>. peu/non </a:t>
            </a:r>
            <a:r>
              <a:rPr lang="fr-CA" sz="800" b="0" dirty="0" err="1">
                <a:latin typeface="Tahoma" pitchFamily="34" charset="0"/>
                <a:cs typeface="Arial" pitchFamily="34" charset="0"/>
              </a:rPr>
              <a:t>qual</a:t>
            </a:r>
            <a:r>
              <a:rPr lang="fr-CA" sz="800" b="0" dirty="0">
                <a:latin typeface="Tahoma" pitchFamily="34" charset="0"/>
                <a:cs typeface="Arial" pitchFamily="34" charset="0"/>
              </a:rPr>
              <a:t>.	 76 % +</a:t>
            </a:r>
          </a:p>
          <a:p>
            <a:pPr marL="85725" lvl="0" indent="-85725" eaLnBrk="0" hangingPunct="0">
              <a:lnSpc>
                <a:spcPts val="1100"/>
              </a:lnSpc>
              <a:spcBef>
                <a:spcPts val="0"/>
              </a:spcBef>
              <a:buFont typeface="Wingdings" panose="05000000000000000000" pitchFamily="2" charset="2"/>
              <a:buChar char="§"/>
              <a:tabLst>
                <a:tab pos="1435100" algn="l"/>
              </a:tabLst>
              <a:defRPr/>
            </a:pPr>
            <a:r>
              <a:rPr lang="fr-FR" sz="800" b="0" dirty="0">
                <a:latin typeface="Tahoma" pitchFamily="34" charset="0"/>
                <a:cs typeface="Arial" pitchFamily="34" charset="0"/>
              </a:rPr>
              <a:t>3+ postes à combler              78 % +</a:t>
            </a:r>
          </a:p>
        </p:txBody>
      </p:sp>
      <p:cxnSp>
        <p:nvCxnSpPr>
          <p:cNvPr id="24" name="AutoShape 3"/>
          <p:cNvCxnSpPr>
            <a:cxnSpLocks noChangeShapeType="1"/>
            <a:stCxn id="25" idx="1"/>
          </p:cNvCxnSpPr>
          <p:nvPr/>
        </p:nvCxnSpPr>
        <p:spPr bwMode="auto">
          <a:xfrm flipH="1">
            <a:off x="6076295" y="2044384"/>
            <a:ext cx="715427" cy="38930"/>
          </a:xfrm>
          <a:prstGeom prst="straightConnector1">
            <a:avLst/>
          </a:prstGeom>
          <a:noFill/>
          <a:ln w="22225">
            <a:solidFill>
              <a:srgbClr val="F47206"/>
            </a:solidFill>
            <a:round/>
            <a:headEnd/>
            <a:tailEnd/>
          </a:ln>
          <a:extLst>
            <a:ext uri="{909E8E84-426E-40DD-AFC4-6F175D3DCCD1}">
              <a14:hiddenFill xmlns:a14="http://schemas.microsoft.com/office/drawing/2010/main">
                <a:noFill/>
              </a14:hiddenFill>
            </a:ext>
          </a:extLst>
        </p:spPr>
      </p:cxnSp>
      <p:sp>
        <p:nvSpPr>
          <p:cNvPr id="25" name="Rectangle 2"/>
          <p:cNvSpPr>
            <a:spLocks noChangeArrowheads="1"/>
          </p:cNvSpPr>
          <p:nvPr/>
        </p:nvSpPr>
        <p:spPr bwMode="auto">
          <a:xfrm>
            <a:off x="6791722" y="1830953"/>
            <a:ext cx="2011680" cy="426862"/>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marL="85725" lvl="0" indent="-85725" eaLnBrk="0" hangingPunct="0">
              <a:lnSpc>
                <a:spcPts val="1100"/>
              </a:lnSpc>
              <a:spcBef>
                <a:spcPts val="0"/>
              </a:spcBef>
              <a:buFont typeface="Wingdings" panose="05000000000000000000" pitchFamily="2" charset="2"/>
              <a:buChar char="§"/>
              <a:tabLst>
                <a:tab pos="1435100" algn="l"/>
              </a:tabLst>
              <a:defRPr/>
            </a:pPr>
            <a:r>
              <a:rPr lang="fr-CA" altLang="fr-FR" sz="800" b="0" dirty="0">
                <a:latin typeface="Tahoma" pitchFamily="34" charset="0"/>
                <a:cs typeface="Arial" pitchFamily="34" charset="0"/>
              </a:rPr>
              <a:t>Moyennes entreprises           77 % +  </a:t>
            </a:r>
            <a:endParaRPr lang="fr-FR" sz="800" b="0" dirty="0">
              <a:latin typeface="Tahoma" pitchFamily="34" charset="0"/>
              <a:cs typeface="Arial" pitchFamily="34" charset="0"/>
            </a:endParaRPr>
          </a:p>
          <a:p>
            <a:pPr marL="85725" lvl="0" indent="-85725" eaLnBrk="0" hangingPunct="0">
              <a:lnSpc>
                <a:spcPts val="1100"/>
              </a:lnSpc>
              <a:spcBef>
                <a:spcPts val="0"/>
              </a:spcBef>
              <a:buFont typeface="Wingdings" panose="05000000000000000000" pitchFamily="2" charset="2"/>
              <a:buChar char="§"/>
              <a:tabLst>
                <a:tab pos="1435100" algn="l"/>
              </a:tabLst>
              <a:defRPr/>
            </a:pPr>
            <a:r>
              <a:rPr lang="fr-FR" sz="800" b="0" dirty="0">
                <a:latin typeface="Tahoma" pitchFamily="34" charset="0"/>
                <a:cs typeface="Arial" pitchFamily="34" charset="0"/>
              </a:rPr>
              <a:t>1-49 % employés 55 ans+    75 % +</a:t>
            </a:r>
          </a:p>
        </p:txBody>
      </p:sp>
      <p:cxnSp>
        <p:nvCxnSpPr>
          <p:cNvPr id="19" name="AutoShape 3"/>
          <p:cNvCxnSpPr>
            <a:cxnSpLocks noChangeShapeType="1"/>
          </p:cNvCxnSpPr>
          <p:nvPr/>
        </p:nvCxnSpPr>
        <p:spPr bwMode="auto">
          <a:xfrm flipH="1">
            <a:off x="5619063" y="4981575"/>
            <a:ext cx="878906" cy="546082"/>
          </a:xfrm>
          <a:prstGeom prst="straightConnector1">
            <a:avLst/>
          </a:prstGeom>
          <a:noFill/>
          <a:ln w="22225">
            <a:solidFill>
              <a:srgbClr val="F47206"/>
            </a:solidFill>
            <a:round/>
            <a:headEnd/>
            <a:tailEnd/>
          </a:ln>
          <a:extLst>
            <a:ext uri="{909E8E84-426E-40DD-AFC4-6F175D3DCCD1}">
              <a14:hiddenFill xmlns:a14="http://schemas.microsoft.com/office/drawing/2010/main">
                <a:noFill/>
              </a14:hiddenFill>
            </a:ext>
          </a:extLst>
        </p:spPr>
      </p:cxnSp>
      <p:cxnSp>
        <p:nvCxnSpPr>
          <p:cNvPr id="20" name="AutoShape 3"/>
          <p:cNvCxnSpPr>
            <a:cxnSpLocks noChangeShapeType="1"/>
            <a:stCxn id="17" idx="1"/>
          </p:cNvCxnSpPr>
          <p:nvPr/>
        </p:nvCxnSpPr>
        <p:spPr bwMode="auto">
          <a:xfrm flipH="1">
            <a:off x="5654310" y="4658215"/>
            <a:ext cx="843659" cy="462238"/>
          </a:xfrm>
          <a:prstGeom prst="straightConnector1">
            <a:avLst/>
          </a:prstGeom>
          <a:noFill/>
          <a:ln w="22225">
            <a:solidFill>
              <a:srgbClr val="F47206"/>
            </a:solidFill>
            <a:round/>
            <a:headEnd/>
            <a:tailEnd/>
          </a:ln>
          <a:extLst>
            <a:ext uri="{909E8E84-426E-40DD-AFC4-6F175D3DCCD1}">
              <a14:hiddenFill xmlns:a14="http://schemas.microsoft.com/office/drawing/2010/main">
                <a:noFill/>
              </a14:hiddenFill>
            </a:ext>
          </a:extLst>
        </p:spPr>
      </p:cxnSp>
      <p:cxnSp>
        <p:nvCxnSpPr>
          <p:cNvPr id="21" name="AutoShape 3"/>
          <p:cNvCxnSpPr>
            <a:cxnSpLocks noChangeShapeType="1"/>
          </p:cNvCxnSpPr>
          <p:nvPr/>
        </p:nvCxnSpPr>
        <p:spPr bwMode="auto">
          <a:xfrm flipH="1" flipV="1">
            <a:off x="5759899" y="4253011"/>
            <a:ext cx="738070" cy="72512"/>
          </a:xfrm>
          <a:prstGeom prst="straightConnector1">
            <a:avLst/>
          </a:prstGeom>
          <a:noFill/>
          <a:ln w="22225">
            <a:solidFill>
              <a:srgbClr val="F47206"/>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1214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stretch>
            <a:fillRect/>
          </a:stretch>
        </p:blipFill>
        <p:spPr>
          <a:xfrm>
            <a:off x="2421388" y="1353453"/>
            <a:ext cx="4312920" cy="4747260"/>
          </a:xfrm>
          <a:prstGeom prst="rect">
            <a:avLst/>
          </a:prstGeom>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32</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32" name="AutoShape 3"/>
          <p:cNvCxnSpPr>
            <a:cxnSpLocks noChangeShapeType="1"/>
          </p:cNvCxnSpPr>
          <p:nvPr/>
        </p:nvCxnSpPr>
        <p:spPr bwMode="auto">
          <a:xfrm flipH="1" flipV="1">
            <a:off x="6409246" y="2416803"/>
            <a:ext cx="650124" cy="83944"/>
          </a:xfrm>
          <a:prstGeom prst="straightConnector1">
            <a:avLst/>
          </a:prstGeom>
          <a:noFill/>
          <a:ln w="22225">
            <a:solidFill>
              <a:srgbClr val="AAC8EC"/>
            </a:solidFill>
            <a:round/>
            <a:headEnd/>
            <a:tailEnd/>
          </a:ln>
          <a:extLst>
            <a:ext uri="{909E8E84-426E-40DD-AFC4-6F175D3DCCD1}">
              <a14:hiddenFill xmlns:a14="http://schemas.microsoft.com/office/drawing/2010/main">
                <a:noFill/>
              </a14:hiddenFill>
            </a:ext>
          </a:extLst>
        </p:spPr>
      </p:cxnSp>
      <p:sp>
        <p:nvSpPr>
          <p:cNvPr id="34" name="Rectangle 2"/>
          <p:cNvSpPr>
            <a:spLocks noChangeArrowheads="1"/>
          </p:cNvSpPr>
          <p:nvPr/>
        </p:nvSpPr>
        <p:spPr bwMode="auto">
          <a:xfrm>
            <a:off x="6978899" y="1344225"/>
            <a:ext cx="1969773" cy="375549"/>
          </a:xfrm>
          <a:prstGeom prst="rect">
            <a:avLst/>
          </a:prstGeom>
          <a:solidFill>
            <a:srgbClr val="FFFFFF"/>
          </a:solidFill>
          <a:ln w="22225">
            <a:solidFill>
              <a:srgbClr val="AAC8EC"/>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a:latin typeface="Tahoma" pitchFamily="34" charset="0"/>
                <a:cs typeface="Arial" pitchFamily="34" charset="0"/>
              </a:rPr>
              <a:t>Secteur primaire/</a:t>
            </a:r>
            <a:r>
              <a:rPr lang="fr-CA" altLang="fr-FR" sz="800" b="0" dirty="0" err="1">
                <a:latin typeface="Tahoma" pitchFamily="34" charset="0"/>
                <a:cs typeface="Arial" pitchFamily="34" charset="0"/>
              </a:rPr>
              <a:t>transp</a:t>
            </a:r>
            <a:r>
              <a:rPr lang="fr-CA" altLang="fr-FR" sz="800" b="0" dirty="0">
                <a:latin typeface="Tahoma" pitchFamily="34" charset="0"/>
                <a:cs typeface="Arial" pitchFamily="34" charset="0"/>
              </a:rPr>
              <a:t>.   58 %  +</a:t>
            </a:r>
          </a:p>
          <a:p>
            <a:pPr marL="85725" indent="-85725" eaLnBrk="0" hangingPunct="0">
              <a:lnSpc>
                <a:spcPts val="1100"/>
              </a:lnSpc>
              <a:spcBef>
                <a:spcPts val="0"/>
              </a:spcBef>
              <a:buFont typeface="Wingdings" panose="05000000000000000000" pitchFamily="2" charset="2"/>
              <a:buChar char="§"/>
              <a:defRPr/>
            </a:pPr>
            <a:r>
              <a:rPr lang="fr-CA" altLang="fr-FR" sz="800" b="0" dirty="0">
                <a:latin typeface="Tahoma" pitchFamily="34" charset="0"/>
                <a:cs typeface="Arial" pitchFamily="34" charset="0"/>
              </a:rPr>
              <a:t>Moyennes entreprises       52 %  +</a:t>
            </a:r>
          </a:p>
        </p:txBody>
      </p:sp>
      <p:cxnSp>
        <p:nvCxnSpPr>
          <p:cNvPr id="39" name="AutoShape 3"/>
          <p:cNvCxnSpPr>
            <a:cxnSpLocks noChangeShapeType="1"/>
            <a:endCxn id="34" idx="1"/>
          </p:cNvCxnSpPr>
          <p:nvPr/>
        </p:nvCxnSpPr>
        <p:spPr bwMode="auto">
          <a:xfrm flipV="1">
            <a:off x="6734308" y="1532000"/>
            <a:ext cx="244591" cy="128724"/>
          </a:xfrm>
          <a:prstGeom prst="straightConnector1">
            <a:avLst/>
          </a:prstGeom>
          <a:noFill/>
          <a:ln w="22225">
            <a:solidFill>
              <a:srgbClr val="AAC8EC"/>
            </a:solidFill>
            <a:round/>
            <a:headEnd/>
            <a:tailEnd/>
          </a:ln>
          <a:extLst>
            <a:ext uri="{909E8E84-426E-40DD-AFC4-6F175D3DCCD1}">
              <a14:hiddenFill xmlns:a14="http://schemas.microsoft.com/office/drawing/2010/main">
                <a:noFill/>
              </a14:hiddenFill>
            </a:ext>
          </a:extLst>
        </p:spPr>
      </p:cxn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127" y="12011"/>
            <a:ext cx="691304" cy="667950"/>
          </a:xfrm>
          <a:prstGeom prst="rect">
            <a:avLst/>
          </a:prstGeom>
        </p:spPr>
      </p:pic>
      <p:sp>
        <p:nvSpPr>
          <p:cNvPr id="13"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6. 	Rétention de la main-d’œuvre</a:t>
            </a:r>
          </a:p>
        </p:txBody>
      </p:sp>
      <p:sp>
        <p:nvSpPr>
          <p:cNvPr id="15" name="Rectangle 14"/>
          <p:cNvSpPr/>
          <p:nvPr/>
        </p:nvSpPr>
        <p:spPr>
          <a:xfrm>
            <a:off x="255168" y="1823920"/>
            <a:ext cx="2085727" cy="3170099"/>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Afin de les appuyer dans le recrutement et la rétention de la main-d’œuvre, les entreprises interrogées souhaiteraient surtout échanger avec d’autres entrepreneurs (40 %) afin de connaître les actions qu’ils ont posées. </a:t>
            </a:r>
          </a:p>
          <a:p>
            <a:pPr marL="171450" lvl="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Les entreprises auraient également besoin de formation en ressources humaines (32 %), d’information sur les nouvelles approches en ressources humaines </a:t>
            </a:r>
            <a:br>
              <a:rPr lang="fr-FR" sz="1100" b="0" dirty="0">
                <a:latin typeface="Tahoma" panose="020B0604030504040204" pitchFamily="34" charset="0"/>
                <a:ea typeface="Tahoma" panose="020B0604030504040204" pitchFamily="34" charset="0"/>
                <a:cs typeface="Tahoma" panose="020B0604030504040204" pitchFamily="34" charset="0"/>
              </a:rPr>
            </a:br>
            <a:r>
              <a:rPr lang="fr-FR" sz="1100" b="0" dirty="0">
                <a:latin typeface="Tahoma" panose="020B0604030504040204" pitchFamily="34" charset="0"/>
                <a:ea typeface="Tahoma" panose="020B0604030504040204" pitchFamily="34" charset="0"/>
                <a:cs typeface="Tahoma" panose="020B0604030504040204" pitchFamily="34" charset="0"/>
              </a:rPr>
              <a:t>(30 %) et sur les tendances générales (27 %). </a:t>
            </a:r>
          </a:p>
        </p:txBody>
      </p:sp>
      <p:sp>
        <p:nvSpPr>
          <p:cNvPr id="16" name="Rectangle 1"/>
          <p:cNvSpPr>
            <a:spLocks noChangeArrowheads="1"/>
          </p:cNvSpPr>
          <p:nvPr/>
        </p:nvSpPr>
        <p:spPr bwMode="auto">
          <a:xfrm>
            <a:off x="340231" y="898207"/>
            <a:ext cx="700686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a:t>
            </a:r>
            <a:r>
              <a:rPr kumimoji="0" lang="fr-CA"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15</a:t>
            </a: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lang="fr-CA" altLang="fr-FR" sz="900" dirty="0">
                <a:latin typeface="Tahoma" pitchFamily="34" charset="0"/>
                <a:ea typeface="Times New Roman" pitchFamily="18" charset="0"/>
                <a:cs typeface="Tahoma" pitchFamily="34" charset="0"/>
              </a:rPr>
              <a:t>– Besoins pour appuyer les entreprises dans le recrutement et la rétention de la main-d'œuvre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a:ln>
                <a:noFill/>
              </a:ln>
              <a:solidFill>
                <a:schemeClr val="tx1"/>
              </a:solidFill>
              <a:effectLst/>
            </a:endParaRPr>
          </a:p>
        </p:txBody>
      </p:sp>
      <p:sp>
        <p:nvSpPr>
          <p:cNvPr id="30" name="Rectangle 2"/>
          <p:cNvSpPr>
            <a:spLocks noChangeArrowheads="1"/>
          </p:cNvSpPr>
          <p:nvPr/>
        </p:nvSpPr>
        <p:spPr bwMode="auto">
          <a:xfrm>
            <a:off x="6989930" y="2273598"/>
            <a:ext cx="1958742" cy="506919"/>
          </a:xfrm>
          <a:prstGeom prst="rect">
            <a:avLst/>
          </a:prstGeom>
          <a:solidFill>
            <a:srgbClr val="FFFFFF"/>
          </a:solidFill>
          <a:ln w="22225">
            <a:solidFill>
              <a:srgbClr val="AAC8EC"/>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a:latin typeface="Tahoma" pitchFamily="34" charset="0"/>
                <a:cs typeface="Arial" pitchFamily="34" charset="0"/>
              </a:rPr>
              <a:t>Petites entreprises              22 %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 employés 55 ans+ </a:t>
            </a:r>
            <a:r>
              <a:rPr lang="fr-CA" altLang="fr-FR" sz="800" b="0" dirty="0">
                <a:latin typeface="Tahoma" pitchFamily="34" charset="0"/>
                <a:cs typeface="Arial" pitchFamily="34" charset="0"/>
              </a:rPr>
              <a:t> 40 %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3+ postes à combler           44 %  + </a:t>
            </a:r>
            <a:endParaRPr lang="fr-CA" altLang="fr-FR" sz="800" b="0" dirty="0">
              <a:latin typeface="Tahoma" pitchFamily="34" charset="0"/>
              <a:cs typeface="Arial" pitchFamily="34" charset="0"/>
            </a:endParaRPr>
          </a:p>
        </p:txBody>
      </p:sp>
      <p:cxnSp>
        <p:nvCxnSpPr>
          <p:cNvPr id="21" name="AutoShape 3"/>
          <p:cNvCxnSpPr>
            <a:cxnSpLocks noChangeShapeType="1"/>
          </p:cNvCxnSpPr>
          <p:nvPr/>
        </p:nvCxnSpPr>
        <p:spPr bwMode="auto">
          <a:xfrm flipH="1" flipV="1">
            <a:off x="6316005" y="3123337"/>
            <a:ext cx="650124" cy="83944"/>
          </a:xfrm>
          <a:prstGeom prst="straightConnector1">
            <a:avLst/>
          </a:prstGeom>
          <a:noFill/>
          <a:ln w="22225">
            <a:solidFill>
              <a:srgbClr val="AAC8EC"/>
            </a:solidFill>
            <a:round/>
            <a:headEnd/>
            <a:tailEnd/>
          </a:ln>
          <a:extLst>
            <a:ext uri="{909E8E84-426E-40DD-AFC4-6F175D3DCCD1}">
              <a14:hiddenFill xmlns:a14="http://schemas.microsoft.com/office/drawing/2010/main">
                <a:noFill/>
              </a14:hiddenFill>
            </a:ext>
          </a:extLst>
        </p:spPr>
      </p:cxnSp>
      <p:sp>
        <p:nvSpPr>
          <p:cNvPr id="22" name="Rectangle 2"/>
          <p:cNvSpPr>
            <a:spLocks noChangeArrowheads="1"/>
          </p:cNvSpPr>
          <p:nvPr/>
        </p:nvSpPr>
        <p:spPr bwMode="auto">
          <a:xfrm>
            <a:off x="6896689" y="2980132"/>
            <a:ext cx="1958742" cy="506919"/>
          </a:xfrm>
          <a:prstGeom prst="rect">
            <a:avLst/>
          </a:prstGeom>
          <a:solidFill>
            <a:srgbClr val="FFFFFF"/>
          </a:solidFill>
          <a:ln w="22225">
            <a:solidFill>
              <a:srgbClr val="AAC8EC"/>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a:latin typeface="Tahoma" pitchFamily="34" charset="0"/>
                <a:cs typeface="Arial" pitchFamily="34" charset="0"/>
              </a:rPr>
              <a:t>Grandes entreprises            51 %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 employés 55 ans+ </a:t>
            </a:r>
            <a:r>
              <a:rPr lang="fr-CA" altLang="fr-FR" sz="800" b="0" dirty="0">
                <a:latin typeface="Tahoma" pitchFamily="34" charset="0"/>
                <a:cs typeface="Arial" pitchFamily="34" charset="0"/>
              </a:rPr>
              <a:t> 38 %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3+ postes à combler           43 %  + </a:t>
            </a:r>
            <a:endParaRPr lang="fr-CA" altLang="fr-FR" sz="800" b="0" dirty="0">
              <a:latin typeface="Tahoma" pitchFamily="34" charset="0"/>
              <a:cs typeface="Arial" pitchFamily="34" charset="0"/>
            </a:endParaRPr>
          </a:p>
        </p:txBody>
      </p:sp>
      <p:cxnSp>
        <p:nvCxnSpPr>
          <p:cNvPr id="23" name="AutoShape 3"/>
          <p:cNvCxnSpPr>
            <a:cxnSpLocks noChangeShapeType="1"/>
          </p:cNvCxnSpPr>
          <p:nvPr/>
        </p:nvCxnSpPr>
        <p:spPr bwMode="auto">
          <a:xfrm flipH="1" flipV="1">
            <a:off x="6101961" y="3863519"/>
            <a:ext cx="650124" cy="83944"/>
          </a:xfrm>
          <a:prstGeom prst="straightConnector1">
            <a:avLst/>
          </a:prstGeom>
          <a:noFill/>
          <a:ln w="22225">
            <a:solidFill>
              <a:srgbClr val="AAC8EC"/>
            </a:solidFill>
            <a:round/>
            <a:headEnd/>
            <a:tailEnd/>
          </a:ln>
          <a:extLst>
            <a:ext uri="{909E8E84-426E-40DD-AFC4-6F175D3DCCD1}">
              <a14:hiddenFill xmlns:a14="http://schemas.microsoft.com/office/drawing/2010/main">
                <a:noFill/>
              </a14:hiddenFill>
            </a:ext>
          </a:extLst>
        </p:spPr>
      </p:cxnSp>
      <p:sp>
        <p:nvSpPr>
          <p:cNvPr id="24" name="Rectangle 2"/>
          <p:cNvSpPr>
            <a:spLocks noChangeArrowheads="1"/>
          </p:cNvSpPr>
          <p:nvPr/>
        </p:nvSpPr>
        <p:spPr bwMode="auto">
          <a:xfrm>
            <a:off x="6578862" y="3712976"/>
            <a:ext cx="1958742" cy="396665"/>
          </a:xfrm>
          <a:prstGeom prst="rect">
            <a:avLst/>
          </a:prstGeom>
          <a:solidFill>
            <a:srgbClr val="FFFFFF"/>
          </a:solidFill>
          <a:ln w="22225">
            <a:solidFill>
              <a:srgbClr val="AAC8EC"/>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a:latin typeface="Tahoma" pitchFamily="34" charset="0"/>
                <a:cs typeface="Arial" pitchFamily="34" charset="0"/>
              </a:rPr>
              <a:t>Services professionnels         44 %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 </a:t>
            </a:r>
            <a:r>
              <a:rPr lang="fr-CA" sz="800" b="0" dirty="0" err="1">
                <a:latin typeface="Tahoma" pitchFamily="34" charset="0"/>
                <a:cs typeface="Arial" pitchFamily="34" charset="0"/>
              </a:rPr>
              <a:t>empl</a:t>
            </a:r>
            <a:r>
              <a:rPr lang="fr-CA" sz="800" b="0" dirty="0">
                <a:latin typeface="Tahoma" pitchFamily="34" charset="0"/>
                <a:cs typeface="Arial" pitchFamily="34" charset="0"/>
              </a:rPr>
              <a:t>. peu/non </a:t>
            </a:r>
            <a:r>
              <a:rPr lang="fr-CA" sz="800" b="0" dirty="0" err="1">
                <a:latin typeface="Tahoma" pitchFamily="34" charset="0"/>
                <a:cs typeface="Arial" pitchFamily="34" charset="0"/>
              </a:rPr>
              <a:t>qual</a:t>
            </a:r>
            <a:r>
              <a:rPr lang="fr-CA" sz="800" b="0" dirty="0">
                <a:latin typeface="Tahoma" pitchFamily="34" charset="0"/>
                <a:cs typeface="Arial" pitchFamily="34" charset="0"/>
              </a:rPr>
              <a:t>.</a:t>
            </a:r>
            <a:r>
              <a:rPr lang="fr-CA" altLang="fr-FR" sz="800" b="0" dirty="0">
                <a:latin typeface="Tahoma" pitchFamily="34" charset="0"/>
                <a:cs typeface="Arial" pitchFamily="34" charset="0"/>
              </a:rPr>
              <a:t> 42 %  +</a:t>
            </a:r>
          </a:p>
        </p:txBody>
      </p:sp>
    </p:spTree>
    <p:extLst>
      <p:ext uri="{BB962C8B-B14F-4D97-AF65-F5344CB8AC3E}">
        <p14:creationId xmlns:p14="http://schemas.microsoft.com/office/powerpoint/2010/main" val="1423222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3780" y="3732501"/>
            <a:ext cx="3031537" cy="2380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33</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127" y="12011"/>
            <a:ext cx="691304" cy="667950"/>
          </a:xfrm>
          <a:prstGeom prst="rect">
            <a:avLst/>
          </a:prstGeom>
        </p:spPr>
      </p:pic>
      <p:pic>
        <p:nvPicPr>
          <p:cNvPr id="17" name="Image 16"/>
          <p:cNvPicPr>
            <a:picLocks noChangeAspect="1"/>
          </p:cNvPicPr>
          <p:nvPr/>
        </p:nvPicPr>
        <p:blipFill>
          <a:blip r:embed="rId4" cstate="print"/>
          <a:stretch>
            <a:fillRect/>
          </a:stretch>
        </p:blipFill>
        <p:spPr>
          <a:xfrm>
            <a:off x="2594663" y="4154370"/>
            <a:ext cx="3123560" cy="2600964"/>
          </a:xfrm>
          <a:prstGeom prst="rect">
            <a:avLst/>
          </a:prstGeom>
        </p:spPr>
      </p:pic>
      <p:pic>
        <p:nvPicPr>
          <p:cNvPr id="18" name="Image 17"/>
          <p:cNvPicPr>
            <a:picLocks noChangeAspect="1"/>
          </p:cNvPicPr>
          <p:nvPr/>
        </p:nvPicPr>
        <p:blipFill>
          <a:blip r:embed="rId5" cstate="print"/>
          <a:stretch>
            <a:fillRect/>
          </a:stretch>
        </p:blipFill>
        <p:spPr>
          <a:xfrm>
            <a:off x="3151545" y="1154150"/>
            <a:ext cx="3637761" cy="2806951"/>
          </a:xfrm>
          <a:prstGeom prst="rect">
            <a:avLst/>
          </a:prstGeom>
        </p:spPr>
      </p:pic>
      <p:pic>
        <p:nvPicPr>
          <p:cNvPr id="19" name="Image 18"/>
          <p:cNvPicPr>
            <a:picLocks noChangeAspect="1"/>
          </p:cNvPicPr>
          <p:nvPr/>
        </p:nvPicPr>
        <p:blipFill>
          <a:blip r:embed="rId6" cstate="print"/>
          <a:stretch>
            <a:fillRect/>
          </a:stretch>
        </p:blipFill>
        <p:spPr>
          <a:xfrm>
            <a:off x="255727" y="1597067"/>
            <a:ext cx="3055615" cy="2648605"/>
          </a:xfrm>
          <a:prstGeom prst="rect">
            <a:avLst/>
          </a:prstGeom>
        </p:spPr>
      </p:pic>
      <p:sp>
        <p:nvSpPr>
          <p:cNvPr id="20" name="ZoneTexte 19"/>
          <p:cNvSpPr txBox="1">
            <a:spLocks noChangeArrowheads="1"/>
          </p:cNvSpPr>
          <p:nvPr/>
        </p:nvSpPr>
        <p:spPr bwMode="auto">
          <a:xfrm>
            <a:off x="499585" y="846072"/>
            <a:ext cx="3221810" cy="295466"/>
          </a:xfrm>
          <a:prstGeom prst="rect">
            <a:avLst/>
          </a:prstGeom>
          <a:noFill/>
          <a:ln w="19050">
            <a:noFill/>
            <a:prstDash val="sysDot"/>
            <a:miter lim="800000"/>
            <a:headEnd/>
            <a:tailEnd/>
          </a:ln>
        </p:spPr>
        <p:txBody>
          <a:bodyPr wrap="square">
            <a:spAutoFit/>
          </a:bodyPr>
          <a:lstStyle/>
          <a:p>
            <a:pPr>
              <a:lnSpc>
                <a:spcPct val="120000"/>
              </a:lnSpc>
            </a:pPr>
            <a:r>
              <a:rPr lang="fr-CA" sz="1100" i="1" dirty="0">
                <a:latin typeface="Tahoma" panose="020B0604030504040204" pitchFamily="34" charset="0"/>
                <a:ea typeface="Tahoma" panose="020B0604030504040204" pitchFamily="34" charset="0"/>
                <a:cs typeface="Tahoma" panose="020B0604030504040204" pitchFamily="34" charset="0"/>
              </a:rPr>
              <a:t>Profil des propriétaires </a:t>
            </a:r>
            <a:r>
              <a:rPr lang="fr-CA" sz="800" b="0" dirty="0">
                <a:latin typeface="Tahoma" panose="020B0604030504040204" pitchFamily="34" charset="0"/>
                <a:ea typeface="Tahoma" panose="020B0604030504040204" pitchFamily="34" charset="0"/>
                <a:cs typeface="Tahoma" panose="020B0604030504040204" pitchFamily="34" charset="0"/>
              </a:rPr>
              <a:t>(n=250)</a:t>
            </a:r>
          </a:p>
        </p:txBody>
      </p:sp>
      <p:sp>
        <p:nvSpPr>
          <p:cNvPr id="25" name="Rectangle 1"/>
          <p:cNvSpPr>
            <a:spLocks noChangeArrowheads="1"/>
          </p:cNvSpPr>
          <p:nvPr/>
        </p:nvSpPr>
        <p:spPr bwMode="auto">
          <a:xfrm>
            <a:off x="499585" y="1483449"/>
            <a:ext cx="250942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 16 – </a:t>
            </a:r>
            <a:r>
              <a:rPr lang="fr-CA" altLang="fr-FR" sz="900" dirty="0">
                <a:latin typeface="Tahoma" pitchFamily="34" charset="0"/>
                <a:ea typeface="Times New Roman" pitchFamily="18" charset="0"/>
                <a:cs typeface="Tahoma" pitchFamily="34" charset="0"/>
              </a:rPr>
              <a:t>Sexe des propriétaires</a:t>
            </a:r>
            <a:endParaRPr kumimoji="0" lang="fr-CA" altLang="fr-FR" sz="800" b="0" i="0" u="none" strike="noStrike" cap="none" normalizeH="0" baseline="0" dirty="0">
              <a:ln>
                <a:noFill/>
              </a:ln>
              <a:solidFill>
                <a:schemeClr val="tx1"/>
              </a:solidFill>
              <a:effectLst/>
            </a:endParaRPr>
          </a:p>
        </p:txBody>
      </p:sp>
      <p:sp>
        <p:nvSpPr>
          <p:cNvPr id="26" name="Rectangle 1"/>
          <p:cNvSpPr>
            <a:spLocks noChangeArrowheads="1"/>
          </p:cNvSpPr>
          <p:nvPr/>
        </p:nvSpPr>
        <p:spPr bwMode="auto">
          <a:xfrm>
            <a:off x="6324302" y="3617664"/>
            <a:ext cx="250942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 18 – Scolarité </a:t>
            </a:r>
            <a:r>
              <a:rPr lang="fr-CA" altLang="fr-FR" sz="900" dirty="0">
                <a:latin typeface="Tahoma" pitchFamily="34" charset="0"/>
                <a:ea typeface="Times New Roman" pitchFamily="18" charset="0"/>
                <a:cs typeface="Tahoma" pitchFamily="34" charset="0"/>
              </a:rPr>
              <a:t>des propriétaires</a:t>
            </a:r>
            <a:endParaRPr kumimoji="0" lang="fr-CA" altLang="fr-FR" sz="800" b="0" i="0" u="none" strike="noStrike" cap="none" normalizeH="0" baseline="0" dirty="0">
              <a:ln>
                <a:noFill/>
              </a:ln>
              <a:solidFill>
                <a:schemeClr val="tx1"/>
              </a:solidFill>
              <a:effectLst/>
            </a:endParaRPr>
          </a:p>
        </p:txBody>
      </p:sp>
      <p:sp>
        <p:nvSpPr>
          <p:cNvPr id="27" name="Rectangle 1"/>
          <p:cNvSpPr>
            <a:spLocks noChangeArrowheads="1"/>
          </p:cNvSpPr>
          <p:nvPr/>
        </p:nvSpPr>
        <p:spPr bwMode="auto">
          <a:xfrm>
            <a:off x="2837897" y="3932326"/>
            <a:ext cx="25094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 19 – </a:t>
            </a:r>
            <a:r>
              <a:rPr lang="fr-CA" altLang="fr-FR" sz="900" dirty="0">
                <a:latin typeface="Tahoma" pitchFamily="34" charset="0"/>
                <a:ea typeface="Times New Roman" pitchFamily="18" charset="0"/>
                <a:cs typeface="Tahoma" pitchFamily="34" charset="0"/>
              </a:rPr>
              <a:t>Nombre d'années comme  propriétaire</a:t>
            </a:r>
            <a:endParaRPr kumimoji="0" lang="fr-CA" altLang="fr-FR" sz="800" b="0" i="0" u="none" strike="noStrike" cap="none" normalizeH="0" baseline="0" dirty="0">
              <a:ln>
                <a:noFill/>
              </a:ln>
              <a:solidFill>
                <a:schemeClr val="tx1"/>
              </a:solidFill>
              <a:effectLst/>
            </a:endParaRPr>
          </a:p>
        </p:txBody>
      </p:sp>
      <p:sp>
        <p:nvSpPr>
          <p:cNvPr id="28" name="Rectangle 27"/>
          <p:cNvSpPr/>
          <p:nvPr/>
        </p:nvSpPr>
        <p:spPr>
          <a:xfrm>
            <a:off x="6749641" y="1109308"/>
            <a:ext cx="2224236" cy="1615827"/>
          </a:xfrm>
          <a:prstGeom prst="rect">
            <a:avLst/>
          </a:prstGeom>
        </p:spPr>
        <p:txBody>
          <a:bodyPr wrap="square">
            <a:spAutoFit/>
          </a:bodyPr>
          <a:lstStyle/>
          <a:p>
            <a:pPr marL="171450" indent="-171450">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Environ la moitié des propriétaires des entreprises répondantes sont des hommes (56 %), sont âgés de 55 ans ou plus (51 %), sont propriétaires depuis plus de 15 ans (51 %) et ont une scolarité de niveau secondaire ou moins (52 %). </a:t>
            </a:r>
          </a:p>
        </p:txBody>
      </p:sp>
      <p:sp>
        <p:nvSpPr>
          <p:cNvPr id="29" name="Rectangle 1"/>
          <p:cNvSpPr>
            <a:spLocks noChangeArrowheads="1"/>
          </p:cNvSpPr>
          <p:nvPr/>
        </p:nvSpPr>
        <p:spPr bwMode="auto">
          <a:xfrm>
            <a:off x="3541453" y="988675"/>
            <a:ext cx="250942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 17 – Âge</a:t>
            </a:r>
            <a:r>
              <a:rPr lang="fr-CA" altLang="fr-FR" sz="900" dirty="0">
                <a:latin typeface="Tahoma" pitchFamily="34" charset="0"/>
                <a:ea typeface="Times New Roman" pitchFamily="18" charset="0"/>
                <a:cs typeface="Tahoma" pitchFamily="34" charset="0"/>
              </a:rPr>
              <a:t> des propriétaires</a:t>
            </a:r>
            <a:endParaRPr kumimoji="0" lang="fr-CA" altLang="fr-FR" sz="800" b="0" i="0" u="none" strike="noStrike" cap="none" normalizeH="0" baseline="0" dirty="0">
              <a:ln>
                <a:noFill/>
              </a:ln>
              <a:solidFill>
                <a:schemeClr val="tx1"/>
              </a:solidFill>
              <a:effectLst/>
            </a:endParaRPr>
          </a:p>
        </p:txBody>
      </p:sp>
      <p:sp>
        <p:nvSpPr>
          <p:cNvPr id="15"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7. 	Relève des propriétaires</a:t>
            </a:r>
            <a:endParaRPr lang="fr-CA" sz="1400" b="0" dirty="0">
              <a:latin typeface="Tahoma" pitchFamily="34" charset="0"/>
            </a:endParaRPr>
          </a:p>
        </p:txBody>
      </p:sp>
    </p:spTree>
    <p:extLst>
      <p:ext uri="{BB962C8B-B14F-4D97-AF65-F5344CB8AC3E}">
        <p14:creationId xmlns:p14="http://schemas.microsoft.com/office/powerpoint/2010/main" val="1329022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1551216" y="1389963"/>
            <a:ext cx="3337560" cy="2720340"/>
          </a:xfrm>
          <a:prstGeom prst="rect">
            <a:avLst/>
          </a:prstGeom>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34</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127" y="12011"/>
            <a:ext cx="691304" cy="667950"/>
          </a:xfrm>
          <a:prstGeom prst="rect">
            <a:avLst/>
          </a:prstGeom>
        </p:spPr>
      </p:pic>
      <p:sp>
        <p:nvSpPr>
          <p:cNvPr id="15" name="Rectangle 14"/>
          <p:cNvSpPr/>
          <p:nvPr/>
        </p:nvSpPr>
        <p:spPr>
          <a:xfrm>
            <a:off x="5124893" y="3329725"/>
            <a:ext cx="3185447" cy="1169551"/>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Un peu moins du tiers des propriétaires d’entreprises prévoient quitter leur poste dans les 5 prochaines années.</a:t>
            </a:r>
          </a:p>
          <a:p>
            <a:pPr marL="171450" lvl="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Ceux qui songent quitter sont davantage les hommes, plus vieux (surtout 65 ans et plus), qui sont propriétaires depuis plus de 20 ans. </a:t>
            </a:r>
          </a:p>
        </p:txBody>
      </p:sp>
      <p:sp>
        <p:nvSpPr>
          <p:cNvPr id="16" name="Rectangle 1"/>
          <p:cNvSpPr>
            <a:spLocks noChangeArrowheads="1"/>
          </p:cNvSpPr>
          <p:nvPr/>
        </p:nvSpPr>
        <p:spPr bwMode="auto">
          <a:xfrm>
            <a:off x="340232" y="951372"/>
            <a:ext cx="698328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a:t>
            </a:r>
            <a:r>
              <a:rPr kumimoji="0" lang="fr-CA"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a:t>
            </a:r>
            <a:r>
              <a:rPr lang="fr-CA" altLang="fr-FR" sz="900" dirty="0">
                <a:latin typeface="Tahoma" pitchFamily="34" charset="0"/>
                <a:ea typeface="Times New Roman" pitchFamily="18" charset="0"/>
                <a:cs typeface="Tahoma" pitchFamily="34" charset="0"/>
              </a:rPr>
              <a:t>20</a:t>
            </a: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lang="fr-CA" altLang="fr-FR" sz="900" dirty="0">
                <a:latin typeface="Tahoma" pitchFamily="34" charset="0"/>
                <a:ea typeface="Times New Roman" pitchFamily="18" charset="0"/>
                <a:cs typeface="Tahoma" pitchFamily="34" charset="0"/>
              </a:rPr>
              <a:t>– Prévision de quitter comme propriétaire de l'entreprise au cours des 5 prochaines années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(n=250)</a:t>
            </a:r>
            <a:endParaRPr kumimoji="0" lang="fr-CA" altLang="fr-FR" sz="800" b="0" i="0" u="none" strike="noStrike" cap="none" normalizeH="0" baseline="0" dirty="0">
              <a:ln>
                <a:noFill/>
              </a:ln>
              <a:solidFill>
                <a:schemeClr val="tx1"/>
              </a:solidFill>
              <a:effectLst/>
            </a:endParaRPr>
          </a:p>
        </p:txBody>
      </p:sp>
      <p:cxnSp>
        <p:nvCxnSpPr>
          <p:cNvPr id="18" name="AutoShape 3"/>
          <p:cNvCxnSpPr>
            <a:cxnSpLocks noChangeShapeType="1"/>
          </p:cNvCxnSpPr>
          <p:nvPr/>
        </p:nvCxnSpPr>
        <p:spPr bwMode="auto">
          <a:xfrm>
            <a:off x="4653321" y="2033575"/>
            <a:ext cx="1138276" cy="0"/>
          </a:xfrm>
          <a:prstGeom prst="straightConnector1">
            <a:avLst/>
          </a:prstGeom>
          <a:noFill/>
          <a:ln w="22225">
            <a:solidFill>
              <a:srgbClr val="F47206"/>
            </a:solidFill>
            <a:round/>
            <a:headEnd/>
            <a:tailEnd/>
          </a:ln>
          <a:extLst>
            <a:ext uri="{909E8E84-426E-40DD-AFC4-6F175D3DCCD1}">
              <a14:hiddenFill xmlns:a14="http://schemas.microsoft.com/office/drawing/2010/main">
                <a:noFill/>
              </a14:hiddenFill>
            </a:ext>
          </a:extLst>
        </p:spPr>
      </p:cxnSp>
      <p:cxnSp>
        <p:nvCxnSpPr>
          <p:cNvPr id="20" name="AutoShape 3"/>
          <p:cNvCxnSpPr>
            <a:cxnSpLocks noChangeShapeType="1"/>
          </p:cNvCxnSpPr>
          <p:nvPr/>
        </p:nvCxnSpPr>
        <p:spPr bwMode="auto">
          <a:xfrm flipV="1">
            <a:off x="1556083" y="4061632"/>
            <a:ext cx="595929" cy="468063"/>
          </a:xfrm>
          <a:prstGeom prst="straightConnector1">
            <a:avLst/>
          </a:prstGeom>
          <a:noFill/>
          <a:ln w="22225">
            <a:solidFill>
              <a:srgbClr val="1B467B"/>
            </a:solidFill>
            <a:round/>
            <a:headEnd/>
            <a:tailEnd/>
          </a:ln>
          <a:extLst>
            <a:ext uri="{909E8E84-426E-40DD-AFC4-6F175D3DCCD1}">
              <a14:hiddenFill xmlns:a14="http://schemas.microsoft.com/office/drawing/2010/main">
                <a:noFill/>
              </a14:hiddenFill>
            </a:ext>
          </a:extLst>
        </p:spPr>
      </p:cxnSp>
      <p:sp>
        <p:nvSpPr>
          <p:cNvPr id="21" name="Rectangle 2"/>
          <p:cNvSpPr>
            <a:spLocks noChangeArrowheads="1"/>
          </p:cNvSpPr>
          <p:nvPr/>
        </p:nvSpPr>
        <p:spPr bwMode="auto">
          <a:xfrm>
            <a:off x="5791597" y="1661468"/>
            <a:ext cx="2023846" cy="708508"/>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marL="85725" lvl="0" indent="-85725" eaLnBrk="0" hangingPunct="0">
              <a:lnSpc>
                <a:spcPts val="1100"/>
              </a:lnSpc>
              <a:spcBef>
                <a:spcPts val="0"/>
              </a:spcBef>
              <a:buFont typeface="Wingdings" panose="05000000000000000000" pitchFamily="2" charset="2"/>
              <a:buChar char="§"/>
              <a:tabLst>
                <a:tab pos="1435100" algn="l"/>
              </a:tabLst>
              <a:defRPr/>
            </a:pPr>
            <a:r>
              <a:rPr lang="fr-FR" sz="800" b="0" dirty="0">
                <a:latin typeface="Tahoma" pitchFamily="34" charset="0"/>
                <a:cs typeface="Arial" pitchFamily="34" charset="0"/>
              </a:rPr>
              <a:t>Hommes	36 %  + </a:t>
            </a:r>
            <a:endParaRPr lang="fr-CA" sz="800" b="0" dirty="0">
              <a:latin typeface="Tahoma" pitchFamily="34" charset="0"/>
              <a:cs typeface="Arial" pitchFamily="34" charset="0"/>
            </a:endParaRPr>
          </a:p>
          <a:p>
            <a:pPr marL="85725" lvl="0" indent="-85725" eaLnBrk="0" hangingPunct="0">
              <a:lnSpc>
                <a:spcPts val="1100"/>
              </a:lnSpc>
              <a:spcBef>
                <a:spcPts val="0"/>
              </a:spcBef>
              <a:buFont typeface="Wingdings" panose="05000000000000000000" pitchFamily="2" charset="2"/>
              <a:buChar char="§"/>
              <a:tabLst>
                <a:tab pos="1435100" algn="l"/>
              </a:tabLst>
              <a:defRPr/>
            </a:pPr>
            <a:r>
              <a:rPr lang="fr-CA" sz="800" b="0" dirty="0">
                <a:latin typeface="Tahoma" pitchFamily="34" charset="0"/>
                <a:cs typeface="Arial" pitchFamily="34" charset="0"/>
              </a:rPr>
              <a:t>55-64 ans	43 %  + </a:t>
            </a:r>
            <a:endParaRPr lang="fr-FR" sz="800" b="0" dirty="0">
              <a:latin typeface="Tahoma" pitchFamily="34" charset="0"/>
              <a:cs typeface="Arial" pitchFamily="34" charset="0"/>
            </a:endParaRPr>
          </a:p>
          <a:p>
            <a:pPr marL="85725" lvl="0" indent="-85725" eaLnBrk="0" hangingPunct="0">
              <a:lnSpc>
                <a:spcPts val="1100"/>
              </a:lnSpc>
              <a:spcBef>
                <a:spcPts val="0"/>
              </a:spcBef>
              <a:buFont typeface="Wingdings" panose="05000000000000000000" pitchFamily="2" charset="2"/>
              <a:buChar char="§"/>
              <a:tabLst>
                <a:tab pos="1435100" algn="l"/>
              </a:tabLst>
              <a:defRPr/>
            </a:pPr>
            <a:r>
              <a:rPr lang="fr-CA" sz="800" b="0" dirty="0">
                <a:latin typeface="Tahoma" pitchFamily="34" charset="0"/>
                <a:cs typeface="Arial" pitchFamily="34" charset="0"/>
              </a:rPr>
              <a:t>65+ ans	62 %  +</a:t>
            </a:r>
            <a:endParaRPr lang="fr-FR"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435100" algn="l"/>
              </a:tabLst>
              <a:defRPr/>
            </a:pPr>
            <a:r>
              <a:rPr lang="fr-FR" sz="800" b="0" dirty="0">
                <a:latin typeface="Tahoma" pitchFamily="34" charset="0"/>
                <a:cs typeface="Arial" pitchFamily="34" charset="0"/>
              </a:rPr>
              <a:t>Propriétaire 20+</a:t>
            </a:r>
            <a:r>
              <a:rPr lang="fr-CA" altLang="fr-FR" sz="800" b="0" dirty="0">
                <a:latin typeface="Tahoma" pitchFamily="34" charset="0"/>
                <a:cs typeface="Arial" pitchFamily="34" charset="0"/>
              </a:rPr>
              <a:t> ans </a:t>
            </a:r>
            <a:r>
              <a:rPr lang="fr-CA" sz="800" b="0" dirty="0">
                <a:latin typeface="Tahoma" pitchFamily="34" charset="0"/>
                <a:cs typeface="Arial" pitchFamily="34" charset="0"/>
              </a:rPr>
              <a:t>	43 %  +</a:t>
            </a:r>
          </a:p>
          <a:p>
            <a:pPr marL="85725" lvl="0" indent="-85725" eaLnBrk="0" hangingPunct="0">
              <a:lnSpc>
                <a:spcPts val="1100"/>
              </a:lnSpc>
              <a:spcBef>
                <a:spcPts val="0"/>
              </a:spcBef>
              <a:buFont typeface="Wingdings" panose="05000000000000000000" pitchFamily="2" charset="2"/>
              <a:buChar char="§"/>
              <a:tabLst>
                <a:tab pos="1073150" algn="l"/>
              </a:tabLst>
              <a:defRPr/>
            </a:pPr>
            <a:endParaRPr lang="fr-CA"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fr-CA" altLang="fr-FR"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fr-CA" altLang="fr-FR" sz="800" b="0" dirty="0">
              <a:latin typeface="Tahoma" pitchFamily="34" charset="0"/>
              <a:cs typeface="Arial" pitchFamily="34" charset="0"/>
            </a:endParaRPr>
          </a:p>
        </p:txBody>
      </p:sp>
      <p:sp>
        <p:nvSpPr>
          <p:cNvPr id="22" name="Rectangle 2"/>
          <p:cNvSpPr>
            <a:spLocks noChangeArrowheads="1"/>
          </p:cNvSpPr>
          <p:nvPr/>
        </p:nvSpPr>
        <p:spPr bwMode="auto">
          <a:xfrm>
            <a:off x="842124" y="4529695"/>
            <a:ext cx="2023846" cy="661341"/>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marL="85725" lvl="0" indent="-85725" eaLnBrk="0" hangingPunct="0">
              <a:lnSpc>
                <a:spcPts val="1100"/>
              </a:lnSpc>
              <a:spcBef>
                <a:spcPts val="0"/>
              </a:spcBef>
              <a:buFont typeface="Wingdings" panose="05000000000000000000" pitchFamily="2" charset="2"/>
              <a:buChar char="§"/>
              <a:tabLst>
                <a:tab pos="1435100" algn="l"/>
              </a:tabLst>
              <a:defRPr/>
            </a:pPr>
            <a:r>
              <a:rPr lang="fr-FR" sz="800" b="0" dirty="0">
                <a:latin typeface="Tahoma" pitchFamily="34" charset="0"/>
                <a:cs typeface="Arial" pitchFamily="34" charset="0"/>
              </a:rPr>
              <a:t>Femmes	62 % +</a:t>
            </a:r>
          </a:p>
          <a:p>
            <a:pPr marL="85725" lvl="0" indent="-85725" eaLnBrk="0" hangingPunct="0">
              <a:lnSpc>
                <a:spcPts val="1100"/>
              </a:lnSpc>
              <a:spcBef>
                <a:spcPts val="0"/>
              </a:spcBef>
              <a:buFont typeface="Wingdings" panose="05000000000000000000" pitchFamily="2" charset="2"/>
              <a:buChar char="§"/>
              <a:tabLst>
                <a:tab pos="1435100" algn="l"/>
              </a:tabLst>
              <a:defRPr/>
            </a:pPr>
            <a:r>
              <a:rPr lang="fr-CA" altLang="fr-FR" sz="800" b="0" dirty="0">
                <a:latin typeface="Tahoma" pitchFamily="34" charset="0"/>
                <a:cs typeface="Arial" pitchFamily="34" charset="0"/>
              </a:rPr>
              <a:t>˂45 ans </a:t>
            </a:r>
            <a:r>
              <a:rPr lang="fr-FR" sz="800" b="0" dirty="0">
                <a:latin typeface="Tahoma" pitchFamily="34" charset="0"/>
                <a:cs typeface="Arial" pitchFamily="34" charset="0"/>
              </a:rPr>
              <a:t>	82 % +</a:t>
            </a:r>
          </a:p>
          <a:p>
            <a:pPr marL="85725" indent="-85725" eaLnBrk="0" hangingPunct="0">
              <a:lnSpc>
                <a:spcPts val="1100"/>
              </a:lnSpc>
              <a:spcBef>
                <a:spcPts val="0"/>
              </a:spcBef>
              <a:buFont typeface="Wingdings" panose="05000000000000000000" pitchFamily="2" charset="2"/>
              <a:buChar char="§"/>
              <a:tabLst>
                <a:tab pos="1435100" algn="l"/>
              </a:tabLst>
              <a:defRPr/>
            </a:pPr>
            <a:r>
              <a:rPr lang="fr-CA" sz="800" b="0" dirty="0">
                <a:latin typeface="Tahoma" pitchFamily="34" charset="0"/>
                <a:cs typeface="Arial" pitchFamily="34" charset="0"/>
              </a:rPr>
              <a:t>45-54 ans	72 % +</a:t>
            </a:r>
          </a:p>
          <a:p>
            <a:pPr marL="85725" indent="-85725" eaLnBrk="0" hangingPunct="0">
              <a:lnSpc>
                <a:spcPts val="1100"/>
              </a:lnSpc>
              <a:spcBef>
                <a:spcPts val="0"/>
              </a:spcBef>
              <a:buFont typeface="Wingdings" panose="05000000000000000000" pitchFamily="2" charset="2"/>
              <a:buChar char="§"/>
              <a:tabLst>
                <a:tab pos="1435100" algn="l"/>
              </a:tabLst>
              <a:defRPr/>
            </a:pPr>
            <a:r>
              <a:rPr lang="fr-FR" sz="800" b="0" dirty="0">
                <a:latin typeface="Tahoma" pitchFamily="34" charset="0"/>
                <a:cs typeface="Arial" pitchFamily="34" charset="0"/>
              </a:rPr>
              <a:t>Propriétaire </a:t>
            </a:r>
            <a:r>
              <a:rPr lang="fr-CA" altLang="fr-FR" sz="800" b="0" dirty="0">
                <a:latin typeface="Tahoma" pitchFamily="34" charset="0"/>
                <a:cs typeface="Arial" pitchFamily="34" charset="0"/>
              </a:rPr>
              <a:t>˂5 ans</a:t>
            </a:r>
            <a:r>
              <a:rPr lang="fr-FR" sz="800" b="0" dirty="0">
                <a:latin typeface="Tahoma" pitchFamily="34" charset="0"/>
                <a:cs typeface="Arial" pitchFamily="34" charset="0"/>
              </a:rPr>
              <a:t>	84 % +</a:t>
            </a:r>
            <a:endParaRPr lang="fr-CA"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fr-CA" altLang="fr-FR"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fr-CA" altLang="fr-FR" sz="800" b="0" dirty="0">
              <a:latin typeface="Tahoma" pitchFamily="34" charset="0"/>
              <a:cs typeface="Arial" pitchFamily="34" charset="0"/>
            </a:endParaRPr>
          </a:p>
        </p:txBody>
      </p:sp>
      <p:sp>
        <p:nvSpPr>
          <p:cNvPr id="17"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7. 	Relève des propriétaires</a:t>
            </a:r>
            <a:endParaRPr lang="fr-CA" sz="1400" b="0" dirty="0">
              <a:latin typeface="Tahoma" pitchFamily="34" charset="0"/>
            </a:endParaRPr>
          </a:p>
        </p:txBody>
      </p:sp>
    </p:spTree>
    <p:extLst>
      <p:ext uri="{BB962C8B-B14F-4D97-AF65-F5344CB8AC3E}">
        <p14:creationId xmlns:p14="http://schemas.microsoft.com/office/powerpoint/2010/main" val="4059065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459545" y="1182204"/>
            <a:ext cx="4145280" cy="4587240"/>
          </a:xfrm>
          <a:prstGeom prst="rect">
            <a:avLst/>
          </a:prstGeom>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35</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127" y="12011"/>
            <a:ext cx="691304" cy="667950"/>
          </a:xfrm>
          <a:prstGeom prst="rect">
            <a:avLst/>
          </a:prstGeom>
        </p:spPr>
      </p:pic>
      <p:sp>
        <p:nvSpPr>
          <p:cNvPr id="15" name="Rectangle 14"/>
          <p:cNvSpPr/>
          <p:nvPr/>
        </p:nvSpPr>
        <p:spPr>
          <a:xfrm>
            <a:off x="3628681" y="4751906"/>
            <a:ext cx="5312127" cy="1579920"/>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Seulement 12 % des propriétaires interrogés sont avancés dans leur processus de relève ou on même trouvé une relève. Alors que près de la moitié des propriétaires n’ont pas encore amorcé leur réflexion sur le sujet (48 %).</a:t>
            </a:r>
          </a:p>
          <a:p>
            <a:pPr marL="171450" lvl="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Les répondants qui sont propriétaires depuis plus de 20 ans sont, sans surprise, les plus nombreux à avoir entrepris un processus de relève ou, au moins, amorcé une réflexion.</a:t>
            </a:r>
          </a:p>
          <a:p>
            <a:pPr marL="171450" lvl="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Les répondants qui prévoient </a:t>
            </a:r>
            <a:r>
              <a:rPr lang="fr-CA" altLang="fr-FR" sz="1100" b="0" dirty="0">
                <a:latin typeface="Tahoma" panose="020B0604030504040204" pitchFamily="34" charset="0"/>
                <a:ea typeface="Tahoma" panose="020B0604030504040204" pitchFamily="34" charset="0"/>
                <a:cs typeface="Tahoma" panose="020B0604030504040204" pitchFamily="34" charset="0"/>
              </a:rPr>
              <a:t>quitter comme propriétaire de l'entreprise d’ici 5 ans sont plus avancés dans le processus de planification.</a:t>
            </a:r>
            <a:endParaRPr lang="fr-FR" sz="1100" b="0" dirty="0">
              <a:latin typeface="Tahoma" panose="020B0604030504040204" pitchFamily="34" charset="0"/>
              <a:ea typeface="Tahoma" panose="020B0604030504040204" pitchFamily="34" charset="0"/>
              <a:cs typeface="Tahoma" panose="020B0604030504040204" pitchFamily="34" charset="0"/>
            </a:endParaRPr>
          </a:p>
        </p:txBody>
      </p:sp>
      <p:sp>
        <p:nvSpPr>
          <p:cNvPr id="16" name="Rectangle 1"/>
          <p:cNvSpPr>
            <a:spLocks noChangeArrowheads="1"/>
          </p:cNvSpPr>
          <p:nvPr/>
        </p:nvSpPr>
        <p:spPr bwMode="auto">
          <a:xfrm>
            <a:off x="340232" y="951372"/>
            <a:ext cx="698328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a:t>
            </a:r>
            <a:r>
              <a:rPr kumimoji="0" lang="fr-CA"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a:t>
            </a:r>
            <a:r>
              <a:rPr lang="fr-CA" altLang="fr-FR" sz="900" dirty="0">
                <a:latin typeface="Tahoma" pitchFamily="34" charset="0"/>
                <a:ea typeface="Times New Roman" pitchFamily="18" charset="0"/>
                <a:cs typeface="Tahoma" pitchFamily="34" charset="0"/>
              </a:rPr>
              <a:t>21</a:t>
            </a: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lang="fr-CA" altLang="fr-FR" sz="900" dirty="0">
                <a:latin typeface="Tahoma" pitchFamily="34" charset="0"/>
                <a:ea typeface="Times New Roman" pitchFamily="18" charset="0"/>
                <a:cs typeface="Tahoma" pitchFamily="34" charset="0"/>
              </a:rPr>
              <a:t>– Étape dans la planification de la relève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(n=250)</a:t>
            </a:r>
            <a:endParaRPr kumimoji="0" lang="fr-CA" altLang="fr-FR" sz="800" b="0" i="0" u="none" strike="noStrike" cap="none" normalizeH="0" baseline="0" dirty="0">
              <a:ln>
                <a:noFill/>
              </a:ln>
              <a:solidFill>
                <a:schemeClr val="tx1"/>
              </a:solidFill>
              <a:effectLst/>
            </a:endParaRPr>
          </a:p>
        </p:txBody>
      </p:sp>
      <p:cxnSp>
        <p:nvCxnSpPr>
          <p:cNvPr id="20" name="AutoShape 3"/>
          <p:cNvCxnSpPr>
            <a:cxnSpLocks noChangeShapeType="1"/>
          </p:cNvCxnSpPr>
          <p:nvPr/>
        </p:nvCxnSpPr>
        <p:spPr bwMode="auto">
          <a:xfrm flipV="1">
            <a:off x="4686300" y="1359405"/>
            <a:ext cx="609288" cy="290863"/>
          </a:xfrm>
          <a:prstGeom prst="straightConnector1">
            <a:avLst/>
          </a:prstGeom>
          <a:noFill/>
          <a:ln w="22225">
            <a:solidFill>
              <a:srgbClr val="1B467B"/>
            </a:solidFill>
            <a:round/>
            <a:headEnd/>
            <a:tailEnd/>
          </a:ln>
          <a:extLst>
            <a:ext uri="{909E8E84-426E-40DD-AFC4-6F175D3DCCD1}">
              <a14:hiddenFill xmlns:a14="http://schemas.microsoft.com/office/drawing/2010/main">
                <a:noFill/>
              </a14:hiddenFill>
            </a:ext>
          </a:extLst>
        </p:spPr>
      </p:cxnSp>
      <p:sp>
        <p:nvSpPr>
          <p:cNvPr id="21" name="ZoneTexte 20"/>
          <p:cNvSpPr txBox="1">
            <a:spLocks noChangeArrowheads="1"/>
          </p:cNvSpPr>
          <p:nvPr/>
        </p:nvSpPr>
        <p:spPr bwMode="auto">
          <a:xfrm>
            <a:off x="3163562" y="4309866"/>
            <a:ext cx="585563" cy="224164"/>
          </a:xfrm>
          <a:prstGeom prst="rect">
            <a:avLst/>
          </a:prstGeom>
          <a:noFill/>
          <a:ln w="19050">
            <a:noFill/>
            <a:prstDash val="sysDot"/>
            <a:miter lim="800000"/>
            <a:headEnd/>
            <a:tailEnd/>
          </a:ln>
        </p:spPr>
        <p:txBody>
          <a:bodyPr wrap="square">
            <a:spAutoFit/>
          </a:bodyPr>
          <a:lstStyle/>
          <a:p>
            <a:pPr>
              <a:lnSpc>
                <a:spcPct val="120000"/>
              </a:lnSpc>
            </a:pPr>
            <a:r>
              <a:rPr lang="fr-CA" sz="800" dirty="0">
                <a:latin typeface="Tahoma" panose="020B0604030504040204" pitchFamily="34" charset="0"/>
                <a:ea typeface="Tahoma" panose="020B0604030504040204" pitchFamily="34" charset="0"/>
                <a:cs typeface="Tahoma" panose="020B0604030504040204" pitchFamily="34" charset="0"/>
              </a:rPr>
              <a:t>12 %</a:t>
            </a:r>
            <a:endParaRPr lang="fr-CA" sz="800" b="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2" name="Accolade fermante 21"/>
          <p:cNvSpPr/>
          <p:nvPr/>
        </p:nvSpPr>
        <p:spPr bwMode="auto">
          <a:xfrm>
            <a:off x="2903309" y="3769522"/>
            <a:ext cx="260253" cy="1303639"/>
          </a:xfrm>
          <a:prstGeom prst="rightBrac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CA" sz="1800" b="1" i="0" u="none" strike="noStrike" cap="none" normalizeH="0" baseline="0">
              <a:ln>
                <a:noFill/>
              </a:ln>
              <a:solidFill>
                <a:schemeClr val="tx1"/>
              </a:solidFill>
              <a:effectLst/>
              <a:latin typeface="Arial" pitchFamily="34" charset="0"/>
            </a:endParaRPr>
          </a:p>
        </p:txBody>
      </p:sp>
      <p:sp>
        <p:nvSpPr>
          <p:cNvPr id="18" name="Rectangle 2"/>
          <p:cNvSpPr>
            <a:spLocks noChangeArrowheads="1"/>
          </p:cNvSpPr>
          <p:nvPr/>
        </p:nvSpPr>
        <p:spPr bwMode="auto">
          <a:xfrm>
            <a:off x="5238330" y="951372"/>
            <a:ext cx="2023846" cy="1071392"/>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marL="85725" lvl="0" indent="-85725" eaLnBrk="0" hangingPunct="0">
              <a:lnSpc>
                <a:spcPts val="1100"/>
              </a:lnSpc>
              <a:spcBef>
                <a:spcPts val="0"/>
              </a:spcBef>
              <a:buFont typeface="Wingdings" panose="05000000000000000000" pitchFamily="2" charset="2"/>
              <a:buChar char="§"/>
              <a:tabLst>
                <a:tab pos="1435100" algn="l"/>
              </a:tabLst>
              <a:defRPr/>
            </a:pPr>
            <a:r>
              <a:rPr lang="fr-FR" sz="800" b="0" dirty="0">
                <a:latin typeface="Tahoma" pitchFamily="34" charset="0"/>
                <a:cs typeface="Arial" pitchFamily="34" charset="0"/>
              </a:rPr>
              <a:t>Femmes	60 % +</a:t>
            </a:r>
          </a:p>
          <a:p>
            <a:pPr marL="85725" lvl="0" indent="-85725" eaLnBrk="0" hangingPunct="0">
              <a:lnSpc>
                <a:spcPts val="1100"/>
              </a:lnSpc>
              <a:spcBef>
                <a:spcPts val="0"/>
              </a:spcBef>
              <a:buFont typeface="Wingdings" panose="05000000000000000000" pitchFamily="2" charset="2"/>
              <a:buChar char="§"/>
              <a:tabLst>
                <a:tab pos="1435100" algn="l"/>
              </a:tabLst>
              <a:defRPr/>
            </a:pPr>
            <a:r>
              <a:rPr lang="fr-CA" altLang="fr-FR" sz="800" b="0" dirty="0">
                <a:latin typeface="Tahoma" pitchFamily="34" charset="0"/>
                <a:cs typeface="Arial" pitchFamily="34" charset="0"/>
              </a:rPr>
              <a:t>˂45 ans </a:t>
            </a:r>
            <a:r>
              <a:rPr lang="fr-FR" sz="800" b="0" dirty="0">
                <a:latin typeface="Tahoma" pitchFamily="34" charset="0"/>
                <a:cs typeface="Arial" pitchFamily="34" charset="0"/>
              </a:rPr>
              <a:t>	74 % +</a:t>
            </a:r>
          </a:p>
          <a:p>
            <a:pPr marL="85725" indent="-85725" eaLnBrk="0" hangingPunct="0">
              <a:lnSpc>
                <a:spcPts val="1100"/>
              </a:lnSpc>
              <a:spcBef>
                <a:spcPts val="0"/>
              </a:spcBef>
              <a:buFont typeface="Wingdings" panose="05000000000000000000" pitchFamily="2" charset="2"/>
              <a:buChar char="§"/>
              <a:tabLst>
                <a:tab pos="1435100" algn="l"/>
              </a:tabLst>
              <a:defRPr/>
            </a:pPr>
            <a:r>
              <a:rPr lang="fr-FR" sz="800" b="0" dirty="0">
                <a:latin typeface="Tahoma" pitchFamily="34" charset="0"/>
                <a:cs typeface="Arial" pitchFamily="34" charset="0"/>
              </a:rPr>
              <a:t>Scolarité secondaire ou - 	54 % +	</a:t>
            </a:r>
            <a:endParaRPr lang="fr-CA"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435100" algn="l"/>
              </a:tabLst>
              <a:defRPr/>
            </a:pPr>
            <a:r>
              <a:rPr lang="fr-FR" sz="800" b="0" dirty="0">
                <a:latin typeface="Tahoma" pitchFamily="34" charset="0"/>
                <a:cs typeface="Arial" pitchFamily="34" charset="0"/>
              </a:rPr>
              <a:t>Propriétaire </a:t>
            </a:r>
            <a:r>
              <a:rPr lang="fr-CA" altLang="fr-FR" sz="800" b="0" dirty="0">
                <a:latin typeface="Tahoma" pitchFamily="34" charset="0"/>
                <a:cs typeface="Arial" pitchFamily="34" charset="0"/>
              </a:rPr>
              <a:t>˂5 ans</a:t>
            </a:r>
            <a:r>
              <a:rPr lang="fr-FR" sz="800" b="0" dirty="0">
                <a:latin typeface="Tahoma" pitchFamily="34" charset="0"/>
                <a:cs typeface="Arial" pitchFamily="34" charset="0"/>
              </a:rPr>
              <a:t>	71 % +</a:t>
            </a:r>
          </a:p>
          <a:p>
            <a:pPr marL="85725" indent="-85725" eaLnBrk="0" hangingPunct="0">
              <a:lnSpc>
                <a:spcPts val="1100"/>
              </a:lnSpc>
              <a:spcBef>
                <a:spcPts val="0"/>
              </a:spcBef>
              <a:buFont typeface="Wingdings" panose="05000000000000000000" pitchFamily="2" charset="2"/>
              <a:buChar char="§"/>
              <a:tabLst>
                <a:tab pos="1435100" algn="l"/>
              </a:tabLst>
              <a:defRPr/>
            </a:pPr>
            <a:r>
              <a:rPr lang="fr-FR" sz="800" b="0" dirty="0">
                <a:latin typeface="Tahoma" pitchFamily="34" charset="0"/>
                <a:cs typeface="Arial" pitchFamily="34" charset="0"/>
              </a:rPr>
              <a:t>Propriétaire </a:t>
            </a:r>
            <a:r>
              <a:rPr lang="fr-CA" altLang="fr-FR" sz="800" b="0" dirty="0">
                <a:latin typeface="Tahoma" pitchFamily="34" charset="0"/>
                <a:cs typeface="Arial" pitchFamily="34" charset="0"/>
              </a:rPr>
              <a:t>5-9 ans </a:t>
            </a:r>
            <a:r>
              <a:rPr lang="fr-CA" sz="800" b="0" dirty="0">
                <a:latin typeface="Tahoma" pitchFamily="34" charset="0"/>
                <a:cs typeface="Arial" pitchFamily="34" charset="0"/>
              </a:rPr>
              <a:t>	63 % +</a:t>
            </a:r>
          </a:p>
          <a:p>
            <a:pPr marL="85725" indent="-85725" eaLnBrk="0" hangingPunct="0">
              <a:lnSpc>
                <a:spcPts val="1000"/>
              </a:lnSpc>
              <a:spcBef>
                <a:spcPts val="0"/>
              </a:spcBef>
              <a:buFont typeface="Wingdings" panose="05000000000000000000" pitchFamily="2" charset="2"/>
              <a:buChar char="§"/>
              <a:tabLst>
                <a:tab pos="1435100" algn="l"/>
              </a:tabLst>
              <a:defRPr/>
            </a:pPr>
            <a:r>
              <a:rPr lang="fr-CA" sz="800" b="0" dirty="0">
                <a:latin typeface="Tahoma" pitchFamily="34" charset="0"/>
                <a:cs typeface="Arial" pitchFamily="34" charset="0"/>
              </a:rPr>
              <a:t>Prévoit quitter l’entreprise</a:t>
            </a:r>
            <a:br>
              <a:rPr lang="fr-CA" sz="800" b="0" dirty="0">
                <a:latin typeface="Tahoma" pitchFamily="34" charset="0"/>
                <a:cs typeface="Arial" pitchFamily="34" charset="0"/>
              </a:rPr>
            </a:br>
            <a:r>
              <a:rPr lang="fr-CA" sz="800" b="0" dirty="0">
                <a:latin typeface="Tahoma" pitchFamily="34" charset="0"/>
                <a:cs typeface="Arial" pitchFamily="34" charset="0"/>
              </a:rPr>
              <a:t>comme d’ici 5 ans	36 %  -</a:t>
            </a:r>
          </a:p>
          <a:p>
            <a:pPr marL="85725" indent="-85725" eaLnBrk="0" hangingPunct="0">
              <a:lnSpc>
                <a:spcPts val="1100"/>
              </a:lnSpc>
              <a:spcBef>
                <a:spcPts val="0"/>
              </a:spcBef>
              <a:buFont typeface="Wingdings" panose="05000000000000000000" pitchFamily="2" charset="2"/>
              <a:buChar char="§"/>
              <a:tabLst>
                <a:tab pos="1073150" algn="l"/>
              </a:tabLst>
              <a:defRPr/>
            </a:pPr>
            <a:endParaRPr lang="fr-CA" altLang="fr-FR"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fr-CA" altLang="fr-FR" sz="800" b="0" dirty="0">
              <a:latin typeface="Tahoma" pitchFamily="34" charset="0"/>
              <a:cs typeface="Arial" pitchFamily="34" charset="0"/>
            </a:endParaRPr>
          </a:p>
        </p:txBody>
      </p:sp>
      <p:sp>
        <p:nvSpPr>
          <p:cNvPr id="25" name="Rectangle 2"/>
          <p:cNvSpPr>
            <a:spLocks noChangeArrowheads="1"/>
          </p:cNvSpPr>
          <p:nvPr/>
        </p:nvSpPr>
        <p:spPr bwMode="auto">
          <a:xfrm>
            <a:off x="4725143" y="2235200"/>
            <a:ext cx="2023846" cy="489527"/>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fr-FR" sz="800" b="0" dirty="0">
                <a:latin typeface="Tahoma" pitchFamily="34" charset="0"/>
                <a:cs typeface="Arial" pitchFamily="34" charset="0"/>
              </a:rPr>
              <a:t>Propriétaire 20+</a:t>
            </a:r>
            <a:r>
              <a:rPr lang="fr-CA" altLang="fr-FR" sz="800" b="0" dirty="0">
                <a:latin typeface="Tahoma" pitchFamily="34" charset="0"/>
                <a:cs typeface="Arial" pitchFamily="34" charset="0"/>
              </a:rPr>
              <a:t> ans </a:t>
            </a:r>
            <a:r>
              <a:rPr lang="fr-CA" sz="800" b="0" dirty="0">
                <a:latin typeface="Tahoma" pitchFamily="34" charset="0"/>
                <a:cs typeface="Arial" pitchFamily="34" charset="0"/>
              </a:rPr>
              <a:t>	45 %  +</a:t>
            </a:r>
          </a:p>
          <a:p>
            <a:pPr marL="85725" indent="-85725" eaLnBrk="0" hangingPunct="0">
              <a:lnSpc>
                <a:spcPts val="1000"/>
              </a:lnSpc>
              <a:spcBef>
                <a:spcPts val="0"/>
              </a:spcBef>
              <a:buFont typeface="Wingdings" panose="05000000000000000000" pitchFamily="2" charset="2"/>
              <a:buChar char="§"/>
              <a:tabLst>
                <a:tab pos="1435100" algn="l"/>
              </a:tabLst>
              <a:defRPr/>
            </a:pPr>
            <a:r>
              <a:rPr lang="fr-CA" sz="800" b="0" dirty="0">
                <a:latin typeface="Tahoma" pitchFamily="34" charset="0"/>
                <a:cs typeface="Arial" pitchFamily="34" charset="0"/>
              </a:rPr>
              <a:t>Prévoit quitter l’entreprise</a:t>
            </a:r>
            <a:br>
              <a:rPr lang="fr-CA" sz="800" b="0" dirty="0">
                <a:latin typeface="Tahoma" pitchFamily="34" charset="0"/>
                <a:cs typeface="Arial" pitchFamily="34" charset="0"/>
              </a:rPr>
            </a:br>
            <a:r>
              <a:rPr lang="fr-CA" sz="800" b="0" dirty="0">
                <a:latin typeface="Tahoma" pitchFamily="34" charset="0"/>
                <a:cs typeface="Arial" pitchFamily="34" charset="0"/>
              </a:rPr>
              <a:t>comme d’ici 5 ans	32 %  =</a:t>
            </a:r>
          </a:p>
          <a:p>
            <a:pPr marL="85725" lvl="0" indent="-85725" eaLnBrk="0" hangingPunct="0">
              <a:lnSpc>
                <a:spcPts val="1100"/>
              </a:lnSpc>
              <a:spcBef>
                <a:spcPts val="0"/>
              </a:spcBef>
              <a:buFont typeface="Wingdings" panose="05000000000000000000" pitchFamily="2" charset="2"/>
              <a:buChar char="§"/>
              <a:tabLst>
                <a:tab pos="1073150" algn="l"/>
              </a:tabLst>
              <a:defRPr/>
            </a:pPr>
            <a:endParaRPr lang="fr-CA"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fr-CA" altLang="fr-FR"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fr-CA" altLang="fr-FR" sz="800" b="0" dirty="0">
              <a:latin typeface="Tahoma" pitchFamily="34" charset="0"/>
              <a:cs typeface="Arial" pitchFamily="34" charset="0"/>
            </a:endParaRPr>
          </a:p>
        </p:txBody>
      </p:sp>
      <p:cxnSp>
        <p:nvCxnSpPr>
          <p:cNvPr id="26" name="AutoShape 3"/>
          <p:cNvCxnSpPr>
            <a:cxnSpLocks noChangeShapeType="1"/>
          </p:cNvCxnSpPr>
          <p:nvPr/>
        </p:nvCxnSpPr>
        <p:spPr bwMode="auto">
          <a:xfrm>
            <a:off x="4081188" y="2502613"/>
            <a:ext cx="643285" cy="0"/>
          </a:xfrm>
          <a:prstGeom prst="straightConnector1">
            <a:avLst/>
          </a:prstGeom>
          <a:noFill/>
          <a:ln w="22225">
            <a:solidFill>
              <a:srgbClr val="1B467B"/>
            </a:solidFill>
            <a:round/>
            <a:headEnd/>
            <a:tailEnd/>
          </a:ln>
          <a:extLst>
            <a:ext uri="{909E8E84-426E-40DD-AFC4-6F175D3DCCD1}">
              <a14:hiddenFill xmlns:a14="http://schemas.microsoft.com/office/drawing/2010/main">
                <a:noFill/>
              </a14:hiddenFill>
            </a:ext>
          </a:extLst>
        </p:spPr>
      </p:cxnSp>
      <p:sp>
        <p:nvSpPr>
          <p:cNvPr id="27" name="Rectangle 2"/>
          <p:cNvSpPr>
            <a:spLocks noChangeArrowheads="1"/>
          </p:cNvSpPr>
          <p:nvPr/>
        </p:nvSpPr>
        <p:spPr bwMode="auto">
          <a:xfrm>
            <a:off x="3420002" y="2955635"/>
            <a:ext cx="1920808" cy="489528"/>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fr-FR" sz="800" b="0" dirty="0">
                <a:latin typeface="Tahoma" pitchFamily="34" charset="0"/>
                <a:cs typeface="Arial" pitchFamily="34" charset="0"/>
              </a:rPr>
              <a:t>Propriétaire 20+</a:t>
            </a:r>
            <a:r>
              <a:rPr lang="fr-CA" altLang="fr-FR" sz="800" b="0" dirty="0">
                <a:latin typeface="Tahoma" pitchFamily="34" charset="0"/>
                <a:cs typeface="Arial" pitchFamily="34" charset="0"/>
              </a:rPr>
              <a:t> ans          </a:t>
            </a:r>
            <a:r>
              <a:rPr lang="fr-CA" sz="800" b="0" dirty="0">
                <a:latin typeface="Tahoma" pitchFamily="34" charset="0"/>
                <a:cs typeface="Arial" pitchFamily="34" charset="0"/>
              </a:rPr>
              <a:t>12 %  +</a:t>
            </a:r>
          </a:p>
          <a:p>
            <a:pPr marL="85725" indent="-85725" eaLnBrk="0" hangingPunct="0">
              <a:lnSpc>
                <a:spcPts val="1000"/>
              </a:lnSpc>
              <a:spcBef>
                <a:spcPts val="0"/>
              </a:spcBef>
              <a:buFont typeface="Wingdings" panose="05000000000000000000" pitchFamily="2" charset="2"/>
              <a:buChar char="§"/>
              <a:tabLst>
                <a:tab pos="1435100" algn="l"/>
              </a:tabLst>
              <a:defRPr/>
            </a:pPr>
            <a:r>
              <a:rPr lang="fr-CA" sz="800" b="0" dirty="0">
                <a:latin typeface="Tahoma" pitchFamily="34" charset="0"/>
                <a:cs typeface="Arial" pitchFamily="34" charset="0"/>
              </a:rPr>
              <a:t>Prévoit quitter l’entreprise</a:t>
            </a:r>
            <a:br>
              <a:rPr lang="fr-CA" sz="800" b="0" dirty="0">
                <a:latin typeface="Tahoma" pitchFamily="34" charset="0"/>
                <a:cs typeface="Arial" pitchFamily="34" charset="0"/>
              </a:rPr>
            </a:br>
            <a:r>
              <a:rPr lang="fr-CA" sz="800" b="0" dirty="0">
                <a:latin typeface="Tahoma" pitchFamily="34" charset="0"/>
                <a:cs typeface="Arial" pitchFamily="34" charset="0"/>
              </a:rPr>
              <a:t>comme d’ici 5 ans              15 %  + </a:t>
            </a:r>
          </a:p>
          <a:p>
            <a:pPr marL="85725" lvl="0" indent="-85725" eaLnBrk="0" hangingPunct="0">
              <a:lnSpc>
                <a:spcPts val="1100"/>
              </a:lnSpc>
              <a:spcBef>
                <a:spcPts val="0"/>
              </a:spcBef>
              <a:buFont typeface="Wingdings" panose="05000000000000000000" pitchFamily="2" charset="2"/>
              <a:buChar char="§"/>
              <a:tabLst>
                <a:tab pos="1073150" algn="l"/>
              </a:tabLst>
              <a:defRPr/>
            </a:pPr>
            <a:endParaRPr lang="fr-CA"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fr-CA" altLang="fr-FR"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fr-CA" altLang="fr-FR" sz="800" b="0" dirty="0">
              <a:latin typeface="Tahoma" pitchFamily="34" charset="0"/>
              <a:cs typeface="Arial" pitchFamily="34" charset="0"/>
            </a:endParaRPr>
          </a:p>
        </p:txBody>
      </p:sp>
      <p:cxnSp>
        <p:nvCxnSpPr>
          <p:cNvPr id="28" name="AutoShape 3"/>
          <p:cNvCxnSpPr>
            <a:cxnSpLocks noChangeShapeType="1"/>
          </p:cNvCxnSpPr>
          <p:nvPr/>
        </p:nvCxnSpPr>
        <p:spPr bwMode="auto">
          <a:xfrm flipV="1">
            <a:off x="2769846" y="3214851"/>
            <a:ext cx="643285" cy="21778"/>
          </a:xfrm>
          <a:prstGeom prst="straightConnector1">
            <a:avLst/>
          </a:prstGeom>
          <a:noFill/>
          <a:ln w="22225">
            <a:solidFill>
              <a:srgbClr val="1B467B"/>
            </a:solidFill>
            <a:round/>
            <a:headEnd/>
            <a:tailEnd/>
          </a:ln>
          <a:extLst>
            <a:ext uri="{909E8E84-426E-40DD-AFC4-6F175D3DCCD1}">
              <a14:hiddenFill xmlns:a14="http://schemas.microsoft.com/office/drawing/2010/main">
                <a:noFill/>
              </a14:hiddenFill>
            </a:ext>
          </a:extLst>
        </p:spPr>
      </p:cxnSp>
      <p:sp>
        <p:nvSpPr>
          <p:cNvPr id="17" name="Rectangle 2"/>
          <p:cNvSpPr>
            <a:spLocks noChangeArrowheads="1"/>
          </p:cNvSpPr>
          <p:nvPr/>
        </p:nvSpPr>
        <p:spPr bwMode="auto">
          <a:xfrm>
            <a:off x="4328887" y="3606145"/>
            <a:ext cx="2023846" cy="881705"/>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fr-FR" sz="800" b="0" dirty="0">
                <a:latin typeface="Tahoma" pitchFamily="34" charset="0"/>
                <a:cs typeface="Arial" pitchFamily="34" charset="0"/>
              </a:rPr>
              <a:t>Hommes</a:t>
            </a:r>
            <a:r>
              <a:rPr lang="fr-CA" altLang="fr-FR" sz="800" b="0" dirty="0">
                <a:latin typeface="Tahoma" pitchFamily="34" charset="0"/>
                <a:cs typeface="Arial" pitchFamily="34" charset="0"/>
              </a:rPr>
              <a:t> </a:t>
            </a:r>
            <a:r>
              <a:rPr lang="fr-CA" sz="800" b="0" dirty="0">
                <a:latin typeface="Tahoma" pitchFamily="34" charset="0"/>
                <a:cs typeface="Arial" pitchFamily="34" charset="0"/>
              </a:rPr>
              <a:t>	16 % +</a:t>
            </a:r>
          </a:p>
          <a:p>
            <a:pPr marL="85725" lvl="0" indent="-85725" eaLnBrk="0" hangingPunct="0">
              <a:lnSpc>
                <a:spcPts val="1100"/>
              </a:lnSpc>
              <a:spcBef>
                <a:spcPts val="0"/>
              </a:spcBef>
              <a:buFont typeface="Wingdings" panose="05000000000000000000" pitchFamily="2" charset="2"/>
              <a:buChar char="§"/>
              <a:tabLst>
                <a:tab pos="1435100" algn="l"/>
              </a:tabLst>
              <a:defRPr/>
            </a:pPr>
            <a:r>
              <a:rPr lang="fr-CA" altLang="fr-FR" sz="800" b="0" dirty="0">
                <a:latin typeface="Tahoma" pitchFamily="34" charset="0"/>
                <a:cs typeface="Arial" pitchFamily="34" charset="0"/>
              </a:rPr>
              <a:t>˂45 ans </a:t>
            </a:r>
            <a:r>
              <a:rPr lang="fr-FR" sz="800" b="0" dirty="0">
                <a:latin typeface="Tahoma" pitchFamily="34" charset="0"/>
                <a:cs typeface="Arial" pitchFamily="34" charset="0"/>
              </a:rPr>
              <a:t>	 2 %   -</a:t>
            </a:r>
          </a:p>
          <a:p>
            <a:pPr marL="85725" indent="-85725" eaLnBrk="0" hangingPunct="0">
              <a:lnSpc>
                <a:spcPts val="1100"/>
              </a:lnSpc>
              <a:spcBef>
                <a:spcPts val="0"/>
              </a:spcBef>
              <a:buFont typeface="Wingdings" panose="05000000000000000000" pitchFamily="2" charset="2"/>
              <a:buChar char="§"/>
              <a:tabLst>
                <a:tab pos="1435100" algn="l"/>
              </a:tabLst>
              <a:defRPr/>
            </a:pPr>
            <a:r>
              <a:rPr lang="fr-FR" sz="800" b="0" dirty="0">
                <a:latin typeface="Tahoma" pitchFamily="34" charset="0"/>
                <a:cs typeface="Arial" pitchFamily="34" charset="0"/>
              </a:rPr>
              <a:t>Scolarité collégiale 	20 % +</a:t>
            </a:r>
          </a:p>
          <a:p>
            <a:pPr marL="85725" indent="-85725" eaLnBrk="0" hangingPunct="0">
              <a:lnSpc>
                <a:spcPts val="1100"/>
              </a:lnSpc>
              <a:spcBef>
                <a:spcPts val="0"/>
              </a:spcBef>
              <a:buFont typeface="Wingdings" panose="05000000000000000000" pitchFamily="2" charset="2"/>
              <a:buChar char="§"/>
              <a:tabLst>
                <a:tab pos="1435100" algn="l"/>
              </a:tabLst>
              <a:defRPr/>
            </a:pPr>
            <a:r>
              <a:rPr lang="fr-FR" sz="800" b="0" dirty="0">
                <a:latin typeface="Tahoma" pitchFamily="34" charset="0"/>
                <a:cs typeface="Arial" pitchFamily="34" charset="0"/>
              </a:rPr>
              <a:t>Propriétaire </a:t>
            </a:r>
            <a:r>
              <a:rPr lang="fr-CA" altLang="fr-FR" sz="800" b="0" dirty="0">
                <a:latin typeface="Tahoma" pitchFamily="34" charset="0"/>
                <a:cs typeface="Arial" pitchFamily="34" charset="0"/>
              </a:rPr>
              <a:t>˂5 ans                4 %   -</a:t>
            </a:r>
            <a:endParaRPr lang="fr-CA" sz="800" b="0" dirty="0">
              <a:latin typeface="Tahoma" pitchFamily="34" charset="0"/>
              <a:cs typeface="Arial" pitchFamily="34" charset="0"/>
            </a:endParaRPr>
          </a:p>
          <a:p>
            <a:pPr marL="85725" indent="-85725" eaLnBrk="0" hangingPunct="0">
              <a:lnSpc>
                <a:spcPts val="1000"/>
              </a:lnSpc>
              <a:spcBef>
                <a:spcPts val="0"/>
              </a:spcBef>
              <a:buFont typeface="Wingdings" panose="05000000000000000000" pitchFamily="2" charset="2"/>
              <a:buChar char="§"/>
              <a:tabLst>
                <a:tab pos="1073150" algn="l"/>
              </a:tabLst>
              <a:defRPr/>
            </a:pPr>
            <a:r>
              <a:rPr lang="fr-CA" sz="800" b="0" dirty="0">
                <a:latin typeface="Tahoma" pitchFamily="34" charset="0"/>
                <a:cs typeface="Arial" pitchFamily="34" charset="0"/>
              </a:rPr>
              <a:t>Prévoit quitter l’entreprise</a:t>
            </a:r>
            <a:br>
              <a:rPr lang="fr-CA" sz="800" b="0" dirty="0">
                <a:latin typeface="Tahoma" pitchFamily="34" charset="0"/>
                <a:cs typeface="Arial" pitchFamily="34" charset="0"/>
              </a:rPr>
            </a:br>
            <a:r>
              <a:rPr lang="fr-CA" sz="800" b="0" dirty="0">
                <a:latin typeface="Tahoma" pitchFamily="34" charset="0"/>
                <a:cs typeface="Arial" pitchFamily="34" charset="0"/>
              </a:rPr>
              <a:t>comme d’ici 5 ans	           17 %  +</a:t>
            </a:r>
          </a:p>
          <a:p>
            <a:pPr marL="85725" indent="-85725" eaLnBrk="0" hangingPunct="0">
              <a:lnSpc>
                <a:spcPts val="1100"/>
              </a:lnSpc>
              <a:spcBef>
                <a:spcPts val="0"/>
              </a:spcBef>
              <a:buFont typeface="Wingdings" panose="05000000000000000000" pitchFamily="2" charset="2"/>
              <a:buChar char="§"/>
              <a:tabLst>
                <a:tab pos="1073150" algn="l"/>
              </a:tabLst>
              <a:defRPr/>
            </a:pPr>
            <a:endParaRPr lang="fr-CA" altLang="fr-FR"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fr-CA" altLang="fr-FR" sz="800" b="0" dirty="0">
              <a:latin typeface="Tahoma" pitchFamily="34" charset="0"/>
              <a:cs typeface="Arial" pitchFamily="34" charset="0"/>
            </a:endParaRPr>
          </a:p>
        </p:txBody>
      </p:sp>
      <p:cxnSp>
        <p:nvCxnSpPr>
          <p:cNvPr id="19" name="AutoShape 3"/>
          <p:cNvCxnSpPr>
            <a:cxnSpLocks noChangeShapeType="1"/>
          </p:cNvCxnSpPr>
          <p:nvPr/>
        </p:nvCxnSpPr>
        <p:spPr bwMode="auto">
          <a:xfrm flipV="1">
            <a:off x="3619500" y="3927666"/>
            <a:ext cx="702516" cy="493675"/>
          </a:xfrm>
          <a:prstGeom prst="straightConnector1">
            <a:avLst/>
          </a:prstGeom>
          <a:noFill/>
          <a:ln w="22225">
            <a:solidFill>
              <a:srgbClr val="1B467B"/>
            </a:solidFill>
            <a:round/>
            <a:headEnd/>
            <a:tailEnd/>
          </a:ln>
          <a:extLst>
            <a:ext uri="{909E8E84-426E-40DD-AFC4-6F175D3DCCD1}">
              <a14:hiddenFill xmlns:a14="http://schemas.microsoft.com/office/drawing/2010/main">
                <a:noFill/>
              </a14:hiddenFill>
            </a:ext>
          </a:extLst>
        </p:spPr>
      </p:cxnSp>
      <p:sp>
        <p:nvSpPr>
          <p:cNvPr id="23"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7. 	Relève des propriétaires</a:t>
            </a:r>
            <a:endParaRPr lang="fr-CA" sz="1400" b="0" dirty="0">
              <a:latin typeface="Tahoma" pitchFamily="34" charset="0"/>
            </a:endParaRPr>
          </a:p>
        </p:txBody>
      </p:sp>
    </p:spTree>
    <p:extLst>
      <p:ext uri="{BB962C8B-B14F-4D97-AF65-F5344CB8AC3E}">
        <p14:creationId xmlns:p14="http://schemas.microsoft.com/office/powerpoint/2010/main" val="2277059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1105886" y="1436817"/>
            <a:ext cx="3337560" cy="2712720"/>
          </a:xfrm>
          <a:prstGeom prst="rect">
            <a:avLst/>
          </a:prstGeom>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36</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127" y="12011"/>
            <a:ext cx="691304" cy="667950"/>
          </a:xfrm>
          <a:prstGeom prst="rect">
            <a:avLst/>
          </a:prstGeom>
        </p:spPr>
      </p:pic>
      <p:sp>
        <p:nvSpPr>
          <p:cNvPr id="15" name="Rectangle 14"/>
          <p:cNvSpPr/>
          <p:nvPr/>
        </p:nvSpPr>
        <p:spPr>
          <a:xfrm>
            <a:off x="542078" y="4565107"/>
            <a:ext cx="7967701" cy="592470"/>
          </a:xfrm>
          <a:prstGeom prst="rect">
            <a:avLst/>
          </a:prstGeom>
        </p:spPr>
        <p:txBody>
          <a:bodyPr wrap="square">
            <a:spAutoFit/>
          </a:bodyPr>
          <a:lstStyle/>
          <a:p>
            <a:pPr marL="17145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Les deux tiers des propriétaires qui prévoient quitter leur entreprise au cours des 5 prochaines années et qui ont entamé une réflexion sur leur relève disent faire face à des préoccupations ou défis particuliers face à la planification de leur relève (défis financiers, à la recherche d’un acheteur, défis familiaux, etc.). </a:t>
            </a:r>
          </a:p>
        </p:txBody>
      </p:sp>
      <p:sp>
        <p:nvSpPr>
          <p:cNvPr id="16" name="Rectangle 1"/>
          <p:cNvSpPr>
            <a:spLocks noChangeArrowheads="1"/>
          </p:cNvSpPr>
          <p:nvPr/>
        </p:nvSpPr>
        <p:spPr bwMode="auto">
          <a:xfrm>
            <a:off x="340232" y="1155381"/>
            <a:ext cx="698328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a:t>
            </a:r>
            <a:r>
              <a:rPr kumimoji="0" lang="fr-CA"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a:t>
            </a:r>
            <a:r>
              <a:rPr lang="fr-CA" altLang="fr-FR" sz="900" dirty="0">
                <a:latin typeface="Tahoma" pitchFamily="34" charset="0"/>
                <a:ea typeface="Times New Roman" pitchFamily="18" charset="0"/>
                <a:cs typeface="Tahoma" pitchFamily="34" charset="0"/>
              </a:rPr>
              <a:t>22</a:t>
            </a: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lang="fr-CA" altLang="fr-FR" sz="900" dirty="0">
                <a:latin typeface="Tahoma" pitchFamily="34" charset="0"/>
                <a:ea typeface="Times New Roman" pitchFamily="18" charset="0"/>
                <a:cs typeface="Tahoma" pitchFamily="34" charset="0"/>
              </a:rPr>
              <a:t>– Préoccupations ou défis particuliers face à la planification de la relève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(n=46*)</a:t>
            </a:r>
            <a:endParaRPr kumimoji="0" lang="fr-CA" altLang="fr-FR" sz="800" b="0" i="0" u="none" strike="noStrike" cap="none" normalizeH="0" baseline="0" dirty="0">
              <a:ln>
                <a:noFill/>
              </a:ln>
              <a:solidFill>
                <a:srgbClr val="FF0000"/>
              </a:solidFill>
              <a:effectLst/>
            </a:endParaRPr>
          </a:p>
        </p:txBody>
      </p:sp>
      <p:graphicFrame>
        <p:nvGraphicFramePr>
          <p:cNvPr id="18" name="Tableau 17"/>
          <p:cNvGraphicFramePr>
            <a:graphicFrameLocks noGrp="1"/>
          </p:cNvGraphicFramePr>
          <p:nvPr>
            <p:extLst>
              <p:ext uri="{D42A27DB-BD31-4B8C-83A1-F6EECF244321}">
                <p14:modId xmlns:p14="http://schemas.microsoft.com/office/powerpoint/2010/main" val="2595711648"/>
              </p:ext>
            </p:extLst>
          </p:nvPr>
        </p:nvGraphicFramePr>
        <p:xfrm>
          <a:off x="5229895" y="2799916"/>
          <a:ext cx="3497921" cy="1325880"/>
        </p:xfrm>
        <a:graphic>
          <a:graphicData uri="http://schemas.openxmlformats.org/drawingml/2006/table">
            <a:tbl>
              <a:tblPr/>
              <a:tblGrid>
                <a:gridCol w="2724971">
                  <a:extLst>
                    <a:ext uri="{9D8B030D-6E8A-4147-A177-3AD203B41FA5}">
                      <a16:colId xmlns:a16="http://schemas.microsoft.com/office/drawing/2014/main" val="20000"/>
                    </a:ext>
                  </a:extLst>
                </a:gridCol>
                <a:gridCol w="772950">
                  <a:extLst>
                    <a:ext uri="{9D8B030D-6E8A-4147-A177-3AD203B41FA5}">
                      <a16:colId xmlns:a16="http://schemas.microsoft.com/office/drawing/2014/main" val="20001"/>
                    </a:ext>
                  </a:extLst>
                </a:gridCol>
              </a:tblGrid>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Défis financiers</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33 %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Pas de relève</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23 %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Cherche acheteur / financement des acheteurs</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17 %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Défis familiaux</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13 %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Autres</a:t>
                      </a:r>
                      <a:endParaRPr kumimoji="0" lang="fr-CA" sz="850" b="0" i="0" u="sng"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13 %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Ne sait pas / Refus</a:t>
                      </a:r>
                      <a:endParaRPr kumimoji="0" lang="fr-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17 %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5" name="Rectangle 1"/>
          <p:cNvSpPr>
            <a:spLocks noChangeArrowheads="1"/>
          </p:cNvSpPr>
          <p:nvPr/>
        </p:nvSpPr>
        <p:spPr bwMode="auto">
          <a:xfrm>
            <a:off x="5191131" y="2344296"/>
            <a:ext cx="34622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effectLst/>
                <a:latin typeface="Tahoma" pitchFamily="34" charset="0"/>
                <a:ea typeface="Times New Roman" pitchFamily="18" charset="0"/>
                <a:cs typeface="Tahoma" pitchFamily="34" charset="0"/>
              </a:rPr>
              <a:t>Tableau </a:t>
            </a:r>
            <a:r>
              <a:rPr lang="fr-CA" altLang="fr-FR" sz="900" dirty="0">
                <a:latin typeface="Tahoma" pitchFamily="34" charset="0"/>
                <a:ea typeface="Times New Roman" pitchFamily="18" charset="0"/>
                <a:cs typeface="Tahoma" pitchFamily="34" charset="0"/>
              </a:rPr>
              <a:t>18 – Préoccupations ou défis face à la planification de la relève </a:t>
            </a:r>
            <a:r>
              <a:rPr kumimoji="0" lang="fr-CA" altLang="fr-FR" sz="800" b="0" i="0" u="none" strike="noStrike" cap="none" normalizeH="0" baseline="0" dirty="0">
                <a:ln>
                  <a:noFill/>
                </a:ln>
                <a:effectLst/>
                <a:latin typeface="Tahoma" pitchFamily="34" charset="0"/>
                <a:ea typeface="Times New Roman" pitchFamily="18" charset="0"/>
                <a:cs typeface="Tahoma" pitchFamily="34" charset="0"/>
              </a:rPr>
              <a:t>(n=30)</a:t>
            </a:r>
            <a:endParaRPr kumimoji="0" lang="fr-CA" altLang="fr-FR" sz="800" b="0" i="0" u="none" strike="noStrike" cap="none" normalizeH="0" baseline="0" dirty="0">
              <a:ln>
                <a:noFill/>
              </a:ln>
              <a:effectLst/>
            </a:endParaRPr>
          </a:p>
        </p:txBody>
      </p:sp>
      <p:cxnSp>
        <p:nvCxnSpPr>
          <p:cNvPr id="17" name="Connecteur droit avec flèche 16"/>
          <p:cNvCxnSpPr/>
          <p:nvPr/>
        </p:nvCxnSpPr>
        <p:spPr bwMode="auto">
          <a:xfrm>
            <a:off x="4563810" y="3139567"/>
            <a:ext cx="627321" cy="0"/>
          </a:xfrm>
          <a:prstGeom prst="straightConnector1">
            <a:avLst/>
          </a:prstGeom>
          <a:solidFill>
            <a:schemeClr val="accent1"/>
          </a:solidFill>
          <a:ln w="222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7. 	Relève des propriétaires</a:t>
            </a:r>
            <a:endParaRPr lang="fr-CA" sz="1400" b="0" dirty="0">
              <a:latin typeface="Tahoma" pitchFamily="34" charset="0"/>
            </a:endParaRPr>
          </a:p>
        </p:txBody>
      </p:sp>
      <p:sp>
        <p:nvSpPr>
          <p:cNvPr id="13" name="Rectangle 1"/>
          <p:cNvSpPr>
            <a:spLocks noChangeArrowheads="1"/>
          </p:cNvSpPr>
          <p:nvPr/>
        </p:nvSpPr>
        <p:spPr bwMode="auto">
          <a:xfrm>
            <a:off x="351661" y="5442259"/>
            <a:ext cx="8169547"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0" i="1" u="none" strike="noStrike" cap="none" normalizeH="0" baseline="0" dirty="0">
                <a:ln>
                  <a:noFill/>
                </a:ln>
                <a:solidFill>
                  <a:schemeClr val="tx1"/>
                </a:solidFill>
                <a:effectLst/>
                <a:latin typeface="Tahoma" pitchFamily="34" charset="0"/>
                <a:ea typeface="Times New Roman" pitchFamily="18" charset="0"/>
                <a:cs typeface="Tahoma" pitchFamily="34" charset="0"/>
              </a:rPr>
              <a:t>*</a:t>
            </a:r>
            <a:r>
              <a:rPr kumimoji="0" lang="fr-CA" altLang="fr-FR" sz="900" b="0" i="1" u="sng" strike="noStrike" cap="none" normalizeH="0" baseline="0" dirty="0">
                <a:ln>
                  <a:noFill/>
                </a:ln>
                <a:solidFill>
                  <a:schemeClr val="tx1"/>
                </a:solidFill>
                <a:effectLst/>
                <a:latin typeface="Tahoma" pitchFamily="34" charset="0"/>
                <a:ea typeface="Times New Roman" pitchFamily="18" charset="0"/>
                <a:cs typeface="Tahoma" pitchFamily="34" charset="0"/>
              </a:rPr>
              <a:t>Base des répondants</a:t>
            </a:r>
            <a:r>
              <a:rPr kumimoji="0" lang="fr-CA" altLang="fr-FR" sz="900" b="0" i="1" u="none" strike="noStrike" cap="none" normalizeH="0" baseline="0" dirty="0">
                <a:ln>
                  <a:noFill/>
                </a:ln>
                <a:solidFill>
                  <a:schemeClr val="tx1"/>
                </a:solidFill>
                <a:effectLst/>
                <a:latin typeface="Tahoma" pitchFamily="34" charset="0"/>
                <a:ea typeface="Times New Roman" pitchFamily="18" charset="0"/>
                <a:cs typeface="Tahoma" pitchFamily="34" charset="0"/>
              </a:rPr>
              <a:t>: Les répondants sont ceux qui prévoient quitter l’entreprise comme propriétaire au cours des 5 prochaines années (72, soit 29</a:t>
            </a:r>
            <a:r>
              <a:rPr kumimoji="0" lang="fr-CA" altLang="fr-FR" sz="900" b="0" i="1" u="none" strike="noStrike" cap="none" normalizeH="0" dirty="0">
                <a:ln>
                  <a:noFill/>
                </a:ln>
                <a:solidFill>
                  <a:schemeClr val="tx1"/>
                </a:solidFill>
                <a:effectLst/>
                <a:latin typeface="Tahoma" pitchFamily="34" charset="0"/>
                <a:ea typeface="Times New Roman" pitchFamily="18" charset="0"/>
                <a:cs typeface="Tahoma" pitchFamily="34" charset="0"/>
              </a:rPr>
              <a:t> % de 250, voir figure  20 à la page 34)</a:t>
            </a:r>
            <a:r>
              <a:rPr kumimoji="0" lang="fr-CA" altLang="fr-FR" sz="900" b="0" i="1" u="none" strike="noStrike" cap="none" normalizeH="0" baseline="0" dirty="0">
                <a:ln>
                  <a:noFill/>
                </a:ln>
                <a:solidFill>
                  <a:schemeClr val="tx1"/>
                </a:solidFill>
                <a:effectLst/>
                <a:latin typeface="Tahoma" pitchFamily="34" charset="0"/>
                <a:ea typeface="Times New Roman" pitchFamily="18" charset="0"/>
                <a:cs typeface="Tahoma" pitchFamily="34" charset="0"/>
              </a:rPr>
              <a:t> ET qui</a:t>
            </a:r>
            <a:r>
              <a:rPr kumimoji="0" lang="fr-CA" altLang="fr-FR" sz="900" b="0" i="1" u="none" strike="noStrike" cap="none" normalizeH="0" dirty="0">
                <a:ln>
                  <a:noFill/>
                </a:ln>
                <a:solidFill>
                  <a:schemeClr val="tx1"/>
                </a:solidFill>
                <a:effectLst/>
                <a:latin typeface="Tahoma" pitchFamily="34" charset="0"/>
                <a:ea typeface="Times New Roman" pitchFamily="18" charset="0"/>
                <a:cs typeface="Tahoma" pitchFamily="34" charset="0"/>
              </a:rPr>
              <a:t> ont au moins amorcé une réflexion à ce sujet (72 moins 26 (36 % de 72) qui n’ont pas amorcé de réflexion; voir la bulle du haut de la figure 21 à la page 35). </a:t>
            </a:r>
            <a:endParaRPr kumimoji="0" lang="fr-CA" altLang="fr-FR" sz="800" b="0" i="1" u="none" strike="noStrike" cap="none" normalizeH="0" baseline="0" dirty="0">
              <a:ln>
                <a:noFill/>
              </a:ln>
              <a:solidFill>
                <a:srgbClr val="FF0000"/>
              </a:solidFill>
              <a:effectLst/>
            </a:endParaRPr>
          </a:p>
        </p:txBody>
      </p:sp>
    </p:spTree>
    <p:extLst>
      <p:ext uri="{BB962C8B-B14F-4D97-AF65-F5344CB8AC3E}">
        <p14:creationId xmlns:p14="http://schemas.microsoft.com/office/powerpoint/2010/main" val="634260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1532207" y="1998484"/>
            <a:ext cx="5516880" cy="2186940"/>
          </a:xfrm>
          <a:prstGeom prst="rect">
            <a:avLst/>
          </a:prstGeom>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37</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127" y="12011"/>
            <a:ext cx="691304" cy="667950"/>
          </a:xfrm>
          <a:prstGeom prst="rect">
            <a:avLst/>
          </a:prstGeom>
        </p:spPr>
      </p:pic>
      <p:sp>
        <p:nvSpPr>
          <p:cNvPr id="15" name="Rectangle 14"/>
          <p:cNvSpPr/>
          <p:nvPr/>
        </p:nvSpPr>
        <p:spPr>
          <a:xfrm>
            <a:off x="459596" y="4538293"/>
            <a:ext cx="8152776" cy="759182"/>
          </a:xfrm>
          <a:prstGeom prst="rect">
            <a:avLst/>
          </a:prstGeom>
        </p:spPr>
        <p:txBody>
          <a:bodyPr wrap="square">
            <a:spAutoFit/>
          </a:bodyPr>
          <a:lstStyle/>
          <a:p>
            <a:pPr marL="17145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En majorité, les propriétaires qui prévoient quitter leur entreprise au cours des 5 prochaines années et qui ont entamé une réflexion sur leur relève ont fait appel ou prévoient faire appel à un fiscaliste ou un comptable (72 %) ou un notaire ou avocat (59 %). Moins de la moitié a consulté ou songe à consulter un planificateur financier (46 %) ou un spécialiste en relève (41 %).</a:t>
            </a:r>
          </a:p>
        </p:txBody>
      </p:sp>
      <p:sp>
        <p:nvSpPr>
          <p:cNvPr id="16" name="Rectangle 1"/>
          <p:cNvSpPr>
            <a:spLocks noChangeArrowheads="1"/>
          </p:cNvSpPr>
          <p:nvPr/>
        </p:nvSpPr>
        <p:spPr bwMode="auto">
          <a:xfrm>
            <a:off x="340232" y="951371"/>
            <a:ext cx="750659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a:t>
            </a:r>
            <a:r>
              <a:rPr kumimoji="0" lang="fr-CA"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a:t>
            </a:r>
            <a:r>
              <a:rPr lang="fr-CA" altLang="fr-FR" sz="900" dirty="0">
                <a:latin typeface="Tahoma" pitchFamily="34" charset="0"/>
                <a:ea typeface="Times New Roman" pitchFamily="18" charset="0"/>
                <a:cs typeface="Tahoma" pitchFamily="34" charset="0"/>
              </a:rPr>
              <a:t>23</a:t>
            </a: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lang="fr-CA" altLang="fr-FR" sz="900" dirty="0">
                <a:latin typeface="Tahoma" pitchFamily="34" charset="0"/>
                <a:ea typeface="Times New Roman" pitchFamily="18" charset="0"/>
                <a:cs typeface="Tahoma" pitchFamily="34" charset="0"/>
              </a:rPr>
              <a:t>– A fait appel ou prévoit faire appel aux ressources suivantes, dans le cadre la planification de la relève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(n=46)</a:t>
            </a:r>
            <a:endParaRPr kumimoji="0" lang="fr-CA" altLang="fr-FR" sz="800" b="0" i="0" u="none" strike="noStrike" cap="none" normalizeH="0" baseline="0" dirty="0">
              <a:ln>
                <a:noFill/>
              </a:ln>
              <a:solidFill>
                <a:schemeClr val="tx1"/>
              </a:solidFill>
              <a:effectLst/>
            </a:endParaRPr>
          </a:p>
        </p:txBody>
      </p:sp>
      <p:sp>
        <p:nvSpPr>
          <p:cNvPr id="8"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7. 	Relève des propriétaires</a:t>
            </a:r>
            <a:endParaRPr lang="fr-CA" sz="1400" b="0" dirty="0">
              <a:latin typeface="Tahoma" pitchFamily="34" charset="0"/>
            </a:endParaRPr>
          </a:p>
        </p:txBody>
      </p:sp>
    </p:spTree>
    <p:extLst>
      <p:ext uri="{BB962C8B-B14F-4D97-AF65-F5344CB8AC3E}">
        <p14:creationId xmlns:p14="http://schemas.microsoft.com/office/powerpoint/2010/main" val="12442861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518160" y="1422444"/>
            <a:ext cx="4168140" cy="4076700"/>
          </a:xfrm>
          <a:prstGeom prst="rect">
            <a:avLst/>
          </a:prstGeom>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38</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127" y="12011"/>
            <a:ext cx="691304" cy="667950"/>
          </a:xfrm>
          <a:prstGeom prst="rect">
            <a:avLst/>
          </a:prstGeom>
        </p:spPr>
      </p:pic>
      <p:sp>
        <p:nvSpPr>
          <p:cNvPr id="15" name="Rectangle 14"/>
          <p:cNvSpPr/>
          <p:nvPr/>
        </p:nvSpPr>
        <p:spPr>
          <a:xfrm>
            <a:off x="4954772" y="3926009"/>
            <a:ext cx="3900659" cy="1169551"/>
          </a:xfrm>
          <a:prstGeom prst="rect">
            <a:avLst/>
          </a:prstGeom>
        </p:spPr>
        <p:txBody>
          <a:bodyPr wrap="square">
            <a:spAutoFit/>
          </a:bodyPr>
          <a:lstStyle/>
          <a:p>
            <a:pPr marL="17145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L’accompagnement individuel, pour eux-mêmes (41 %) ou leur relève (33 %), est le type d’accompagnement le plus souhaité des propriétaires d’entreprises interrogés. </a:t>
            </a:r>
          </a:p>
          <a:p>
            <a:pPr marL="17145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Pour ceux qui aimeraient obtenir une formation, les sujets de prédilection tournent surtout autour de la planification financière et de la fiscalité. </a:t>
            </a:r>
          </a:p>
        </p:txBody>
      </p:sp>
      <p:sp>
        <p:nvSpPr>
          <p:cNvPr id="16" name="Rectangle 1"/>
          <p:cNvSpPr>
            <a:spLocks noChangeArrowheads="1"/>
          </p:cNvSpPr>
          <p:nvPr/>
        </p:nvSpPr>
        <p:spPr bwMode="auto">
          <a:xfrm>
            <a:off x="340232" y="919472"/>
            <a:ext cx="750659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a:t>
            </a:r>
            <a:r>
              <a:rPr kumimoji="0" lang="fr-CA"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a:t>
            </a:r>
            <a:r>
              <a:rPr lang="fr-CA" altLang="fr-FR" sz="900" dirty="0">
                <a:latin typeface="Tahoma" pitchFamily="34" charset="0"/>
                <a:ea typeface="Times New Roman" pitchFamily="18" charset="0"/>
                <a:cs typeface="Tahoma" pitchFamily="34" charset="0"/>
              </a:rPr>
              <a:t>24</a:t>
            </a: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lang="fr-CA" altLang="fr-FR" sz="900" dirty="0">
                <a:latin typeface="Tahoma" pitchFamily="34" charset="0"/>
                <a:ea typeface="Times New Roman" pitchFamily="18" charset="0"/>
                <a:cs typeface="Tahoma" pitchFamily="34" charset="0"/>
              </a:rPr>
              <a:t>– Accompagnement souhaité dans le cadre de la planification de la relève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(n=46)</a:t>
            </a:r>
            <a:endParaRPr kumimoji="0" lang="fr-CA" altLang="fr-FR" sz="800" b="0" i="0" u="none" strike="noStrike" cap="none" normalizeH="0" baseline="0" dirty="0">
              <a:ln>
                <a:noFill/>
              </a:ln>
              <a:solidFill>
                <a:schemeClr val="tx1"/>
              </a:solidFill>
              <a:effectLst/>
            </a:endParaRPr>
          </a:p>
        </p:txBody>
      </p:sp>
      <p:graphicFrame>
        <p:nvGraphicFramePr>
          <p:cNvPr id="17" name="Tableau 16"/>
          <p:cNvGraphicFramePr>
            <a:graphicFrameLocks noGrp="1"/>
          </p:cNvGraphicFramePr>
          <p:nvPr>
            <p:extLst>
              <p:ext uri="{D42A27DB-BD31-4B8C-83A1-F6EECF244321}">
                <p14:modId xmlns:p14="http://schemas.microsoft.com/office/powerpoint/2010/main" val="1766348048"/>
              </p:ext>
            </p:extLst>
          </p:nvPr>
        </p:nvGraphicFramePr>
        <p:xfrm>
          <a:off x="5433645" y="2065690"/>
          <a:ext cx="3406549" cy="883920"/>
        </p:xfrm>
        <a:graphic>
          <a:graphicData uri="http://schemas.openxmlformats.org/drawingml/2006/table">
            <a:tbl>
              <a:tblPr/>
              <a:tblGrid>
                <a:gridCol w="2724971">
                  <a:extLst>
                    <a:ext uri="{9D8B030D-6E8A-4147-A177-3AD203B41FA5}">
                      <a16:colId xmlns:a16="http://schemas.microsoft.com/office/drawing/2014/main" val="20000"/>
                    </a:ext>
                  </a:extLst>
                </a:gridCol>
                <a:gridCol w="681578">
                  <a:extLst>
                    <a:ext uri="{9D8B030D-6E8A-4147-A177-3AD203B41FA5}">
                      <a16:colId xmlns:a16="http://schemas.microsoft.com/office/drawing/2014/main" val="20001"/>
                    </a:ext>
                  </a:extLst>
                </a:gridCol>
              </a:tblGrid>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Sujets / thèmes de ces ateliers ou formations (n=7)</a:t>
                      </a:r>
                    </a:p>
                  </a:txBody>
                  <a:tcPr marL="0" marR="0" marT="0" marB="0" anchor="ctr">
                    <a:lnL w="19050" cap="flat" cmpd="sng" algn="ctr">
                      <a:solidFill>
                        <a:srgbClr val="FCBA84"/>
                      </a:solidFill>
                      <a:prstDash val="solid"/>
                      <a:round/>
                      <a:headEnd type="none" w="med" len="med"/>
                      <a:tailEnd type="none" w="med" len="med"/>
                    </a:lnL>
                    <a:lnR w="19050" cap="flat" cmpd="sng" algn="ctr">
                      <a:solidFill>
                        <a:srgbClr val="FCBA84"/>
                      </a:solidFill>
                      <a:prstDash val="solid"/>
                      <a:round/>
                      <a:headEnd type="none" w="med" len="med"/>
                      <a:tailEnd type="none" w="med" len="med"/>
                    </a:lnR>
                    <a:lnT w="19050" cap="flat" cmpd="sng" algn="ctr">
                      <a:solidFill>
                        <a:srgbClr val="FCBA84"/>
                      </a:solidFill>
                      <a:prstDash val="solid"/>
                      <a:round/>
                      <a:headEnd type="none" w="med" len="med"/>
                      <a:tailEnd type="none" w="med" len="med"/>
                    </a:lnT>
                    <a:lnB w="19050" cap="flat" cmpd="sng" algn="ctr">
                      <a:solidFill>
                        <a:srgbClr val="FCBA84"/>
                      </a:solidFill>
                      <a:prstDash val="solid"/>
                      <a:round/>
                      <a:headEnd type="none" w="med" len="med"/>
                      <a:tailEnd type="none" w="med" len="med"/>
                    </a:lnB>
                    <a:lnTlToBr>
                      <a:noFill/>
                    </a:lnTlToBr>
                    <a:lnBlToTr>
                      <a:noFill/>
                    </a:lnBlToTr>
                    <a:solidFill>
                      <a:srgbClr val="FDCBA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a:t>
                      </a:r>
                    </a:p>
                  </a:txBody>
                  <a:tcPr anchor="ctr" horzOverflow="overflow">
                    <a:lnL w="19050" cap="flat" cmpd="sng" algn="ctr">
                      <a:solidFill>
                        <a:srgbClr val="FCBA84"/>
                      </a:solidFill>
                      <a:prstDash val="solid"/>
                      <a:round/>
                      <a:headEnd type="none" w="med" len="med"/>
                      <a:tailEnd type="none" w="med" len="med"/>
                    </a:lnL>
                    <a:lnR w="19050" cap="flat" cmpd="sng" algn="ctr">
                      <a:solidFill>
                        <a:srgbClr val="FDCBA1"/>
                      </a:solidFill>
                      <a:prstDash val="solid"/>
                      <a:round/>
                      <a:headEnd type="none" w="med" len="med"/>
                      <a:tailEnd type="none" w="med" len="med"/>
                    </a:lnR>
                    <a:lnT w="19050" cap="flat" cmpd="sng" algn="ctr">
                      <a:solidFill>
                        <a:srgbClr val="FDCBA1"/>
                      </a:solidFill>
                      <a:prstDash val="solid"/>
                      <a:round/>
                      <a:headEnd type="none" w="med" len="med"/>
                      <a:tailEnd type="none" w="med" len="med"/>
                    </a:lnT>
                    <a:lnB w="19050" cap="flat" cmpd="sng" algn="ctr">
                      <a:solidFill>
                        <a:srgbClr val="FDCBA1"/>
                      </a:solidFill>
                      <a:prstDash val="solid"/>
                      <a:round/>
                      <a:headEnd type="none" w="med" len="med"/>
                      <a:tailEnd type="none" w="med" len="med"/>
                    </a:lnB>
                    <a:lnTlToBr>
                      <a:noFill/>
                    </a:lnTlToBr>
                    <a:lnBlToTr>
                      <a:noFill/>
                    </a:lnBlToTr>
                    <a:solidFill>
                      <a:srgbClr val="FDCBA1"/>
                    </a:solidFill>
                  </a:tcPr>
                </a:tc>
                <a:extLst>
                  <a:ext uri="{0D108BD9-81ED-4DB2-BD59-A6C34878D82A}">
                    <a16:rowId xmlns:a16="http://schemas.microsoft.com/office/drawing/2014/main" val="10000"/>
                  </a:ext>
                </a:extLst>
              </a:tr>
              <a:tr h="122238">
                <a:tc>
                  <a:txBody>
                    <a:bodyPr/>
                    <a:lstStyle/>
                    <a:p>
                      <a:pPr marL="61913"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Aspect financier / planification financière / fiscalité</a:t>
                      </a:r>
                    </a:p>
                  </a:txBody>
                  <a:tcPr marL="9525" marR="9525" marT="9525" marB="0" anchor="ctr">
                    <a:lnL w="19050" cap="flat" cmpd="sng" algn="ctr">
                      <a:solidFill>
                        <a:srgbClr val="FCBA84"/>
                      </a:solidFill>
                      <a:prstDash val="solid"/>
                      <a:round/>
                      <a:headEnd type="none" w="med" len="med"/>
                      <a:tailEnd type="none" w="med" len="med"/>
                    </a:lnL>
                    <a:lnR w="19050" cap="flat" cmpd="sng" algn="ctr">
                      <a:solidFill>
                        <a:srgbClr val="FCBA84"/>
                      </a:solidFill>
                      <a:prstDash val="solid"/>
                      <a:round/>
                      <a:headEnd type="none" w="med" len="med"/>
                      <a:tailEnd type="none" w="med" len="med"/>
                    </a:lnR>
                    <a:lnT w="19050" cap="flat" cmpd="sng" algn="ctr">
                      <a:solidFill>
                        <a:srgbClr val="FCBA84"/>
                      </a:solidFill>
                      <a:prstDash val="solid"/>
                      <a:round/>
                      <a:headEnd type="none" w="med" len="med"/>
                      <a:tailEnd type="none" w="med" len="med"/>
                    </a:lnT>
                    <a:lnB w="19050" cap="flat" cmpd="sng" algn="ctr">
                      <a:solidFill>
                        <a:srgbClr val="FCBA84"/>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43 %</a:t>
                      </a:r>
                    </a:p>
                  </a:txBody>
                  <a:tcPr anchor="ctr" horzOverflow="overflow">
                    <a:lnL w="19050" cap="flat" cmpd="sng" algn="ctr">
                      <a:solidFill>
                        <a:srgbClr val="FCBA84"/>
                      </a:solidFill>
                      <a:prstDash val="solid"/>
                      <a:round/>
                      <a:headEnd type="none" w="med" len="med"/>
                      <a:tailEnd type="none" w="med" len="med"/>
                    </a:lnL>
                    <a:lnR w="19050" cap="flat" cmpd="sng" algn="ctr">
                      <a:solidFill>
                        <a:srgbClr val="FDCBA1"/>
                      </a:solidFill>
                      <a:prstDash val="solid"/>
                      <a:round/>
                      <a:headEnd type="none" w="med" len="med"/>
                      <a:tailEnd type="none" w="med" len="med"/>
                    </a:lnR>
                    <a:lnT w="19050" cap="flat" cmpd="sng" algn="ctr">
                      <a:solidFill>
                        <a:srgbClr val="FDCBA1"/>
                      </a:solidFill>
                      <a:prstDash val="solid"/>
                      <a:round/>
                      <a:headEnd type="none" w="med" len="med"/>
                      <a:tailEnd type="none" w="med" len="med"/>
                    </a:lnT>
                    <a:lnB w="19050" cap="flat" cmpd="sng" algn="ctr">
                      <a:solidFill>
                        <a:srgbClr val="FDCBA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2238">
                <a:tc>
                  <a:txBody>
                    <a:bodyPr/>
                    <a:lstStyle/>
                    <a:p>
                      <a:pPr marL="61913"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Autres*</a:t>
                      </a:r>
                      <a:endParaRPr kumimoji="0" lang="fr-CA" sz="850" b="0" i="0" u="none" strike="noStrike" kern="1200" cap="none" normalizeH="0" baseline="0" dirty="0">
                        <a:ln>
                          <a:noFill/>
                        </a:ln>
                        <a:solidFill>
                          <a:srgbClr val="FF0000"/>
                        </a:solidFill>
                        <a:effectLst/>
                        <a:latin typeface="Tahoma" pitchFamily="34" charset="0"/>
                        <a:ea typeface="Times New Roman" pitchFamily="18" charset="0"/>
                        <a:cs typeface="Tahoma" pitchFamily="34" charset="0"/>
                      </a:endParaRPr>
                    </a:p>
                  </a:txBody>
                  <a:tcPr marL="9525" marR="9525" marT="9525" marB="0" anchor="ctr">
                    <a:lnL w="19050" cap="flat" cmpd="sng" algn="ctr">
                      <a:solidFill>
                        <a:srgbClr val="FCBA84"/>
                      </a:solidFill>
                      <a:prstDash val="solid"/>
                      <a:round/>
                      <a:headEnd type="none" w="med" len="med"/>
                      <a:tailEnd type="none" w="med" len="med"/>
                    </a:lnL>
                    <a:lnR w="19050" cap="flat" cmpd="sng" algn="ctr">
                      <a:solidFill>
                        <a:srgbClr val="FCBA84"/>
                      </a:solidFill>
                      <a:prstDash val="solid"/>
                      <a:round/>
                      <a:headEnd type="none" w="med" len="med"/>
                      <a:tailEnd type="none" w="med" len="med"/>
                    </a:lnR>
                    <a:lnT w="19050" cap="flat" cmpd="sng" algn="ctr">
                      <a:solidFill>
                        <a:srgbClr val="FCBA84"/>
                      </a:solidFill>
                      <a:prstDash val="solid"/>
                      <a:round/>
                      <a:headEnd type="none" w="med" len="med"/>
                      <a:tailEnd type="none" w="med" len="med"/>
                    </a:lnT>
                    <a:lnB w="19050" cap="flat" cmpd="sng" algn="ctr">
                      <a:solidFill>
                        <a:srgbClr val="FCBA84"/>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72 %</a:t>
                      </a:r>
                    </a:p>
                  </a:txBody>
                  <a:tcPr anchor="ctr" horzOverflow="overflow">
                    <a:lnL w="19050" cap="flat" cmpd="sng" algn="ctr">
                      <a:solidFill>
                        <a:srgbClr val="FCBA84"/>
                      </a:solidFill>
                      <a:prstDash val="solid"/>
                      <a:round/>
                      <a:headEnd type="none" w="med" len="med"/>
                      <a:tailEnd type="none" w="med" len="med"/>
                    </a:lnL>
                    <a:lnR w="19050" cap="flat" cmpd="sng" algn="ctr">
                      <a:solidFill>
                        <a:srgbClr val="FDCBA1"/>
                      </a:solidFill>
                      <a:prstDash val="solid"/>
                      <a:round/>
                      <a:headEnd type="none" w="med" len="med"/>
                      <a:tailEnd type="none" w="med" len="med"/>
                    </a:lnR>
                    <a:lnT w="19050" cap="flat" cmpd="sng" algn="ctr">
                      <a:solidFill>
                        <a:srgbClr val="FDCBA1"/>
                      </a:solidFill>
                      <a:prstDash val="solid"/>
                      <a:round/>
                      <a:headEnd type="none" w="med" len="med"/>
                      <a:tailEnd type="none" w="med" len="med"/>
                    </a:lnT>
                    <a:lnB w="19050" cap="flat" cmpd="sng" algn="ctr">
                      <a:solidFill>
                        <a:srgbClr val="FDCBA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Ne sait pas / Refus</a:t>
                      </a:r>
                    </a:p>
                  </a:txBody>
                  <a:tcPr anchor="ctr" horzOverflow="overflow">
                    <a:lnL w="19050" cap="flat" cmpd="sng" algn="ctr">
                      <a:solidFill>
                        <a:srgbClr val="FCBA84"/>
                      </a:solidFill>
                      <a:prstDash val="solid"/>
                      <a:round/>
                      <a:headEnd type="none" w="med" len="med"/>
                      <a:tailEnd type="none" w="med" len="med"/>
                    </a:lnL>
                    <a:lnR w="19050" cap="flat" cmpd="sng" algn="ctr">
                      <a:solidFill>
                        <a:srgbClr val="FCBA84"/>
                      </a:solidFill>
                      <a:prstDash val="solid"/>
                      <a:round/>
                      <a:headEnd type="none" w="med" len="med"/>
                      <a:tailEnd type="none" w="med" len="med"/>
                    </a:lnR>
                    <a:lnT w="19050" cap="flat" cmpd="sng" algn="ctr">
                      <a:solidFill>
                        <a:srgbClr val="FCBA84"/>
                      </a:solidFill>
                      <a:prstDash val="solid"/>
                      <a:round/>
                      <a:headEnd type="none" w="med" len="med"/>
                      <a:tailEnd type="none" w="med" len="med"/>
                    </a:lnT>
                    <a:lnB w="19050" cap="flat" cmpd="sng" algn="ctr">
                      <a:solidFill>
                        <a:srgbClr val="FCBA84"/>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29 %</a:t>
                      </a:r>
                    </a:p>
                  </a:txBody>
                  <a:tcPr anchor="ctr" horzOverflow="overflow">
                    <a:lnL w="19050" cap="flat" cmpd="sng" algn="ctr">
                      <a:solidFill>
                        <a:srgbClr val="FCBA84"/>
                      </a:solidFill>
                      <a:prstDash val="solid"/>
                      <a:round/>
                      <a:headEnd type="none" w="med" len="med"/>
                      <a:tailEnd type="none" w="med" len="med"/>
                    </a:lnL>
                    <a:lnR w="19050" cap="flat" cmpd="sng" algn="ctr">
                      <a:solidFill>
                        <a:srgbClr val="FDCBA1"/>
                      </a:solidFill>
                      <a:prstDash val="solid"/>
                      <a:round/>
                      <a:headEnd type="none" w="med" len="med"/>
                      <a:tailEnd type="none" w="med" len="med"/>
                    </a:lnR>
                    <a:lnT w="19050" cap="flat" cmpd="sng" algn="ctr">
                      <a:solidFill>
                        <a:srgbClr val="FDCBA1"/>
                      </a:solidFill>
                      <a:prstDash val="solid"/>
                      <a:round/>
                      <a:headEnd type="none" w="med" len="med"/>
                      <a:tailEnd type="none" w="med" len="med"/>
                    </a:lnT>
                    <a:lnB w="19050" cap="flat" cmpd="sng" algn="ctr">
                      <a:solidFill>
                        <a:srgbClr val="FDCBA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cxnSp>
        <p:nvCxnSpPr>
          <p:cNvPr id="5" name="Connecteur droit avec flèche 4"/>
          <p:cNvCxnSpPr/>
          <p:nvPr/>
        </p:nvCxnSpPr>
        <p:spPr bwMode="auto">
          <a:xfrm flipV="1">
            <a:off x="3648269" y="2180492"/>
            <a:ext cx="1706246" cy="715329"/>
          </a:xfrm>
          <a:prstGeom prst="straightConnector1">
            <a:avLst/>
          </a:prstGeom>
          <a:solidFill>
            <a:schemeClr val="accent1"/>
          </a:solidFill>
          <a:ln w="222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Rectangle 2"/>
          <p:cNvSpPr/>
          <p:nvPr/>
        </p:nvSpPr>
        <p:spPr bwMode="auto">
          <a:xfrm>
            <a:off x="5433646" y="3016789"/>
            <a:ext cx="3421785" cy="576563"/>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a:r>
              <a:rPr kumimoji="0" lang="fr-CA" sz="800"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fr-CA" sz="800" b="0" i="1" dirty="0">
                <a:latin typeface="Tahoma" panose="020B0604030504040204" pitchFamily="34" charset="0"/>
                <a:ea typeface="Tahoma" panose="020B0604030504040204" pitchFamily="34" charset="0"/>
                <a:cs typeface="Tahoma" panose="020B0604030504040204" pitchFamily="34" charset="0"/>
              </a:rPr>
              <a:t>Verbatim</a:t>
            </a:r>
            <a:r>
              <a:rPr kumimoji="0" lang="fr-CA" sz="800"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des réponses: « ressources humaines »;</a:t>
            </a:r>
            <a:r>
              <a:rPr lang="fr-CA" sz="800" b="0" i="1" dirty="0">
                <a:latin typeface="Tahoma" panose="020B0604030504040204" pitchFamily="34" charset="0"/>
                <a:ea typeface="Tahoma" panose="020B0604030504040204" pitchFamily="34" charset="0"/>
                <a:cs typeface="Tahoma" panose="020B0604030504040204" pitchFamily="34" charset="0"/>
              </a:rPr>
              <a:t> « transfert »; « comment trouver un notaire avocat qualifié »; « bien choisir la relève (éviter d'inclure les émotions) »; « accompagnement dans la gestion de la vente (comment procéder à toutes les étapes) »</a:t>
            </a:r>
            <a:endParaRPr kumimoji="0" lang="fr-CA" sz="800"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1"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7. 	Relève des propriétaires</a:t>
            </a:r>
            <a:endParaRPr lang="fr-CA" sz="1400" b="0" dirty="0">
              <a:latin typeface="Tahoma" pitchFamily="34" charset="0"/>
            </a:endParaRPr>
          </a:p>
        </p:txBody>
      </p:sp>
    </p:spTree>
    <p:extLst>
      <p:ext uri="{BB962C8B-B14F-4D97-AF65-F5344CB8AC3E}">
        <p14:creationId xmlns:p14="http://schemas.microsoft.com/office/powerpoint/2010/main" val="20136454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1022167" y="1835197"/>
            <a:ext cx="3337560" cy="2720340"/>
          </a:xfrm>
          <a:prstGeom prst="rect">
            <a:avLst/>
          </a:prstGeom>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39</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127" y="12011"/>
            <a:ext cx="691304" cy="667950"/>
          </a:xfrm>
          <a:prstGeom prst="rect">
            <a:avLst/>
          </a:prstGeom>
        </p:spPr>
      </p:pic>
      <p:sp>
        <p:nvSpPr>
          <p:cNvPr id="15" name="Rectangle 14"/>
          <p:cNvSpPr/>
          <p:nvPr/>
        </p:nvSpPr>
        <p:spPr>
          <a:xfrm>
            <a:off x="459597" y="5016027"/>
            <a:ext cx="8050182" cy="592470"/>
          </a:xfrm>
          <a:prstGeom prst="rect">
            <a:avLst/>
          </a:prstGeom>
        </p:spPr>
        <p:txBody>
          <a:bodyPr wrap="square">
            <a:spAutoFit/>
          </a:bodyPr>
          <a:lstStyle/>
          <a:p>
            <a:pPr marL="17145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Près des trois quarts des propriétaires qui prévoient quitter leur entreprise au cours des 5 prochaines années et qui ont entamé une réflexion sur leur relève disent connaitre la valeur marchande de leur entreprise. Cette valeur est surtout basée sur la valeur sur le marché (76 %) ou la valeur comptable (52 %). </a:t>
            </a:r>
          </a:p>
        </p:txBody>
      </p:sp>
      <p:sp>
        <p:nvSpPr>
          <p:cNvPr id="16" name="Rectangle 1"/>
          <p:cNvSpPr>
            <a:spLocks noChangeArrowheads="1"/>
          </p:cNvSpPr>
          <p:nvPr/>
        </p:nvSpPr>
        <p:spPr bwMode="auto">
          <a:xfrm>
            <a:off x="340232" y="951373"/>
            <a:ext cx="698328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a:t>
            </a:r>
            <a:r>
              <a:rPr kumimoji="0" lang="fr-CA"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a:t>
            </a:r>
            <a:r>
              <a:rPr lang="fr-CA" altLang="fr-FR" sz="900" dirty="0">
                <a:latin typeface="Tahoma" pitchFamily="34" charset="0"/>
                <a:ea typeface="Times New Roman" pitchFamily="18" charset="0"/>
                <a:cs typeface="Tahoma" pitchFamily="34" charset="0"/>
              </a:rPr>
              <a:t>25</a:t>
            </a: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lang="fr-CA" altLang="fr-FR" sz="900" dirty="0">
                <a:latin typeface="Tahoma" pitchFamily="34" charset="0"/>
                <a:ea typeface="Times New Roman" pitchFamily="18" charset="0"/>
                <a:cs typeface="Tahoma" pitchFamily="34" charset="0"/>
              </a:rPr>
              <a:t>– Connaissance de la valeur marchande de l’entreprise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(n=46)</a:t>
            </a:r>
            <a:endParaRPr kumimoji="0" lang="fr-CA" altLang="fr-FR" sz="800" b="0" i="0" u="none" strike="noStrike" cap="none" normalizeH="0" baseline="0" dirty="0">
              <a:ln>
                <a:noFill/>
              </a:ln>
              <a:solidFill>
                <a:schemeClr val="tx1"/>
              </a:solidFill>
              <a:effectLst/>
            </a:endParaRPr>
          </a:p>
        </p:txBody>
      </p:sp>
      <p:graphicFrame>
        <p:nvGraphicFramePr>
          <p:cNvPr id="18" name="Tableau 17"/>
          <p:cNvGraphicFramePr>
            <a:graphicFrameLocks noGrp="1"/>
          </p:cNvGraphicFramePr>
          <p:nvPr>
            <p:extLst>
              <p:ext uri="{D42A27DB-BD31-4B8C-83A1-F6EECF244321}">
                <p14:modId xmlns:p14="http://schemas.microsoft.com/office/powerpoint/2010/main" val="104487432"/>
              </p:ext>
            </p:extLst>
          </p:nvPr>
        </p:nvGraphicFramePr>
        <p:xfrm>
          <a:off x="5314959" y="3408347"/>
          <a:ext cx="3042235" cy="883920"/>
        </p:xfrm>
        <a:graphic>
          <a:graphicData uri="http://schemas.openxmlformats.org/drawingml/2006/table">
            <a:tbl>
              <a:tblPr/>
              <a:tblGrid>
                <a:gridCol w="2361752">
                  <a:extLst>
                    <a:ext uri="{9D8B030D-6E8A-4147-A177-3AD203B41FA5}">
                      <a16:colId xmlns:a16="http://schemas.microsoft.com/office/drawing/2014/main" val="20000"/>
                    </a:ext>
                  </a:extLst>
                </a:gridCol>
                <a:gridCol w="680483">
                  <a:extLst>
                    <a:ext uri="{9D8B030D-6E8A-4147-A177-3AD203B41FA5}">
                      <a16:colId xmlns:a16="http://schemas.microsoft.com/office/drawing/2014/main" val="20001"/>
                    </a:ext>
                  </a:extLst>
                </a:gridCol>
              </a:tblGrid>
              <a:tr h="122238">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La valeur sur le marché</a:t>
                      </a:r>
                    </a:p>
                  </a:txBody>
                  <a:tcPr marL="9525" marR="9525" marT="9525" marB="9525"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 76 %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2238">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La valeur comptable</a:t>
                      </a:r>
                    </a:p>
                  </a:txBody>
                  <a:tcPr marL="9525" marR="9525" marT="9525" marB="9525"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 52 %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2238">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Le montant nécessaire pour votre retraite</a:t>
                      </a:r>
                    </a:p>
                  </a:txBody>
                  <a:tcPr marL="9525" marR="9525" marT="9525" marB="9525"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  6 %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Autres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  9 %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5" name="Rectangle 1"/>
          <p:cNvSpPr>
            <a:spLocks noChangeArrowheads="1"/>
          </p:cNvSpPr>
          <p:nvPr/>
        </p:nvSpPr>
        <p:spPr bwMode="auto">
          <a:xfrm>
            <a:off x="5191131" y="2952727"/>
            <a:ext cx="34622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Tableau </a:t>
            </a:r>
            <a:r>
              <a:rPr lang="fr-CA" altLang="fr-FR" sz="900" dirty="0">
                <a:latin typeface="Tahoma" pitchFamily="34" charset="0"/>
                <a:ea typeface="Times New Roman" pitchFamily="18" charset="0"/>
                <a:cs typeface="Tahoma" pitchFamily="34" charset="0"/>
              </a:rPr>
              <a:t>19 – </a:t>
            </a:r>
            <a:r>
              <a:rPr lang="fr-CA" sz="900" dirty="0">
                <a:latin typeface="Tahoma" pitchFamily="34" charset="0"/>
                <a:ea typeface="Times New Roman" pitchFamily="18" charset="0"/>
                <a:cs typeface="Tahoma" pitchFamily="34" charset="0"/>
              </a:rPr>
              <a:t>Sur quoi est basée la valeur marchande de l’entreprise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(n=33)</a:t>
            </a:r>
            <a:endParaRPr kumimoji="0" lang="fr-CA" altLang="fr-FR" sz="800" b="0" i="0" u="none" strike="noStrike" cap="none" normalizeH="0" baseline="0" dirty="0">
              <a:ln>
                <a:noFill/>
              </a:ln>
              <a:solidFill>
                <a:schemeClr val="tx1"/>
              </a:solidFill>
              <a:effectLst/>
            </a:endParaRPr>
          </a:p>
        </p:txBody>
      </p:sp>
      <p:cxnSp>
        <p:nvCxnSpPr>
          <p:cNvPr id="17" name="Connecteur droit avec flèche 16"/>
          <p:cNvCxnSpPr/>
          <p:nvPr/>
        </p:nvCxnSpPr>
        <p:spPr bwMode="auto">
          <a:xfrm flipV="1">
            <a:off x="4359727" y="3172408"/>
            <a:ext cx="734787" cy="424748"/>
          </a:xfrm>
          <a:prstGeom prst="straightConnector1">
            <a:avLst/>
          </a:prstGeom>
          <a:solidFill>
            <a:schemeClr val="accent1"/>
          </a:solidFill>
          <a:ln w="222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7. 	Relève des propriétaires</a:t>
            </a:r>
            <a:endParaRPr lang="fr-CA" sz="1400" b="0" dirty="0">
              <a:latin typeface="Tahoma" pitchFamily="34" charset="0"/>
            </a:endParaRPr>
          </a:p>
        </p:txBody>
      </p:sp>
    </p:spTree>
    <p:extLst>
      <p:ext uri="{BB962C8B-B14F-4D97-AF65-F5344CB8AC3E}">
        <p14:creationId xmlns:p14="http://schemas.microsoft.com/office/powerpoint/2010/main" val="1717754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custDataLst>
              <p:tags r:id="rId1"/>
            </p:custDataLst>
          </p:nvPr>
        </p:nvSpPr>
        <p:spPr bwMode="auto">
          <a:xfrm>
            <a:off x="323849" y="830739"/>
            <a:ext cx="8639397" cy="5055214"/>
          </a:xfrm>
          <a:prstGeom prst="rect">
            <a:avLst/>
          </a:prstGeom>
          <a:noFill/>
          <a:ln algn="ctr">
            <a:miter lim="800000"/>
            <a:headEnd/>
            <a:tailEnd/>
          </a:ln>
        </p:spPr>
        <p:txBody>
          <a:bodyPr wrap="square" lIns="91424" tIns="45712" rIns="91424" bIns="45712">
            <a:spAutoFit/>
          </a:bodyPr>
          <a:lstStyle/>
          <a:p>
            <a:pPr marL="0" indent="0" defTabSz="966788" eaLnBrk="1" hangingPunct="1">
              <a:spcBef>
                <a:spcPts val="300"/>
              </a:spcBef>
              <a:spcAft>
                <a:spcPts val="600"/>
              </a:spcAft>
              <a:buNone/>
            </a:pPr>
            <a:r>
              <a:rPr lang="fr-CA" sz="1100" i="1" dirty="0">
                <a:latin typeface="Tahoma" panose="020B0604030504040204" pitchFamily="34" charset="0"/>
                <a:ea typeface="Tahoma" panose="020B0604030504040204" pitchFamily="34" charset="0"/>
                <a:cs typeface="Tahoma" panose="020B0604030504040204" pitchFamily="34" charset="0"/>
              </a:rPr>
              <a:t>Enjeux et défis en matière de main-d’œuvre</a:t>
            </a:r>
          </a:p>
          <a:p>
            <a:pPr marL="171450" indent="-171450" defTabSz="966788" eaLnBrk="1" hangingPunct="1">
              <a:spcBef>
                <a:spcPct val="0"/>
              </a:spcBef>
              <a:spcAft>
                <a:spcPts val="600"/>
              </a:spcAft>
              <a:buFont typeface="Wingdings" panose="05000000000000000000" pitchFamily="2" charset="2"/>
              <a:buChar char="§"/>
            </a:pPr>
            <a:r>
              <a:rPr lang="fr-CA" sz="1100" dirty="0">
                <a:latin typeface="Tahoma" panose="020B0604030504040204" pitchFamily="34" charset="0"/>
                <a:ea typeface="Tahoma" panose="020B0604030504040204" pitchFamily="34" charset="0"/>
                <a:cs typeface="Tahoma" panose="020B0604030504040204" pitchFamily="34" charset="0"/>
              </a:rPr>
              <a:t>Les enjeux les plus importants pour les entreprises interrogées en matière de main-d’œuvre sont le recrutement (81 %) et la rétention (84 %) de la main-d’œuvre qualifiée, ainsi que l’intégration des employés de la jeune génération (moins de 35 ans) (83 %). </a:t>
            </a:r>
          </a:p>
          <a:p>
            <a:pPr marL="171450" indent="-171450" defTabSz="966788" eaLnBrk="1" hangingPunct="1">
              <a:spcBef>
                <a:spcPct val="0"/>
              </a:spcBef>
              <a:spcAft>
                <a:spcPts val="600"/>
              </a:spcAft>
              <a:buFont typeface="Wingdings" panose="05000000000000000000" pitchFamily="2" charset="2"/>
              <a:buChar char="§"/>
            </a:pPr>
            <a:r>
              <a:rPr lang="fr-CA" sz="1100" dirty="0">
                <a:latin typeface="Tahoma" panose="020B0604030504040204" pitchFamily="34" charset="0"/>
                <a:ea typeface="Tahoma" panose="020B0604030504040204" pitchFamily="34" charset="0"/>
                <a:cs typeface="Tahoma" panose="020B0604030504040204" pitchFamily="34" charset="0"/>
              </a:rPr>
              <a:t>La relève pour les postes de direction/gestion (74 %) et le recrutement de main-d’œuvre saisonnière (71 %) sont également des défis importants pour les entreprises de la région.   </a:t>
            </a:r>
          </a:p>
          <a:p>
            <a:pPr marL="171450" indent="-171450" defTabSz="966788" eaLnBrk="1" hangingPunct="1">
              <a:spcBef>
                <a:spcPct val="0"/>
              </a:spcBef>
              <a:spcAft>
                <a:spcPts val="600"/>
              </a:spcAft>
              <a:buFont typeface="Wingdings" panose="05000000000000000000" pitchFamily="2" charset="2"/>
              <a:buChar char="§"/>
            </a:pPr>
            <a:r>
              <a:rPr lang="fr-FR" sz="1100" dirty="0">
                <a:latin typeface="Tahoma" panose="020B0604030504040204" pitchFamily="34" charset="0"/>
                <a:ea typeface="Tahoma" panose="020B0604030504040204" pitchFamily="34" charset="0"/>
                <a:cs typeface="Tahoma" panose="020B0604030504040204" pitchFamily="34" charset="0"/>
              </a:rPr>
              <a:t>La majorité des entreprises sont ouvertes à embaucher des employés issus des communautés autochtones (80 %) ou de l’immigration (72 %). </a:t>
            </a:r>
          </a:p>
          <a:p>
            <a:pPr marL="171450" indent="-171450" defTabSz="966788" eaLnBrk="1" hangingPunct="1">
              <a:spcBef>
                <a:spcPct val="0"/>
              </a:spcBef>
              <a:spcAft>
                <a:spcPts val="1200"/>
              </a:spcAft>
              <a:buFont typeface="Wingdings" panose="05000000000000000000" pitchFamily="2" charset="2"/>
              <a:buChar char="§"/>
            </a:pPr>
            <a:r>
              <a:rPr lang="fr-FR" sz="1100" dirty="0">
                <a:latin typeface="Tahoma" panose="020B0604030504040204" pitchFamily="34" charset="0"/>
                <a:ea typeface="Tahoma" panose="020B0604030504040204" pitchFamily="34" charset="0"/>
                <a:cs typeface="Tahoma" panose="020B0604030504040204" pitchFamily="34" charset="0"/>
              </a:rPr>
              <a:t>En matière de ressources humaines au cours des prochaines années, les entreprises sondées visent comme principaux objectifs de conserver leurs employés (70 %) et d’en recruter de nouveaux (44 %). Aussi, le quart des entreprises (25 %) croient qu’elles seront confrontées à la formation de leurs employés.</a:t>
            </a:r>
          </a:p>
          <a:p>
            <a:pPr marL="0" indent="0" defTabSz="966788" eaLnBrk="1" hangingPunct="1">
              <a:spcBef>
                <a:spcPts val="300"/>
              </a:spcBef>
              <a:spcAft>
                <a:spcPts val="600"/>
              </a:spcAft>
              <a:buNone/>
            </a:pPr>
            <a:r>
              <a:rPr lang="fr-CA" sz="1100" i="1" dirty="0">
                <a:latin typeface="Tahoma" panose="020B0604030504040204" pitchFamily="34" charset="0"/>
                <a:ea typeface="Tahoma" panose="020B0604030504040204" pitchFamily="34" charset="0"/>
                <a:cs typeface="Tahoma" panose="020B0604030504040204" pitchFamily="34" charset="0"/>
              </a:rPr>
              <a:t>Recrutement de la main-d’œuvre</a:t>
            </a:r>
            <a:endParaRPr lang="fr-FR" sz="1100" i="1" dirty="0">
              <a:latin typeface="Tahoma" panose="020B0604030504040204" pitchFamily="34" charset="0"/>
              <a:ea typeface="Tahoma" panose="020B0604030504040204" pitchFamily="34" charset="0"/>
              <a:cs typeface="Tahoma" panose="020B0604030504040204" pitchFamily="34" charset="0"/>
            </a:endParaRPr>
          </a:p>
          <a:p>
            <a:pPr marL="171450" indent="-171450" defTabSz="966788" eaLnBrk="1" hangingPunct="1">
              <a:spcBef>
                <a:spcPct val="0"/>
              </a:spcBef>
              <a:spcAft>
                <a:spcPts val="600"/>
              </a:spcAft>
              <a:buFont typeface="Wingdings" panose="05000000000000000000" pitchFamily="2" charset="2"/>
              <a:buChar char="§"/>
            </a:pPr>
            <a:r>
              <a:rPr lang="fr-FR" sz="1100" dirty="0">
                <a:latin typeface="Tahoma" panose="020B0604030504040204" pitchFamily="34" charset="0"/>
                <a:ea typeface="Tahoma" panose="020B0604030504040204" pitchFamily="34" charset="0"/>
                <a:cs typeface="Tahoma" panose="020B0604030504040204" pitchFamily="34" charset="0"/>
              </a:rPr>
              <a:t>Les entreprises de la région ont embauché en moyenne 5,5 employés dans la dernière année, soit 1,6 à temps plein (29 %), 1,4 à temps partiel (25 %) et 2,4 saisonniers (44 %).  Près de la moitié des entreprises jugent que le recrutement de ces employés a été difficile, notamment en raison du manque de main-d’œuvre et de candidatures.  Le recrutement se fait généralement par référence de l’entourage ou d’employés (66 %), par le biais des réseaux sociaux (32 %), d’Emploi-Québec (27 %) et des journaux (24 %).   </a:t>
            </a:r>
          </a:p>
          <a:p>
            <a:pPr marL="171450" indent="-171450" defTabSz="966788" eaLnBrk="1" hangingPunct="1">
              <a:spcBef>
                <a:spcPct val="0"/>
              </a:spcBef>
              <a:spcAft>
                <a:spcPts val="600"/>
              </a:spcAft>
              <a:buFont typeface="Wingdings" panose="05000000000000000000" pitchFamily="2" charset="2"/>
              <a:buChar char="§"/>
            </a:pPr>
            <a:r>
              <a:rPr lang="fr-FR" sz="1100" dirty="0">
                <a:latin typeface="Tahoma" panose="020B0604030504040204" pitchFamily="34" charset="0"/>
                <a:ea typeface="Tahoma" panose="020B0604030504040204" pitchFamily="34" charset="0"/>
                <a:cs typeface="Tahoma" panose="020B0604030504040204" pitchFamily="34" charset="0"/>
              </a:rPr>
              <a:t>Les entreprises auront, en moyenne, 3,5 postes à combler dans la prochaine année, soit 1,1 à temps plein (31 %), 1,1 à temps partiel (31 %) et 1,3 saisonniers (37 %). Cela dit, </a:t>
            </a:r>
            <a:r>
              <a:rPr lang="fr-CA" sz="1100" dirty="0">
                <a:latin typeface="Tahoma" panose="020B0604030504040204" pitchFamily="34" charset="0"/>
                <a:ea typeface="Tahoma" panose="020B0604030504040204" pitchFamily="34" charset="0"/>
                <a:cs typeface="Tahoma" panose="020B0604030504040204" pitchFamily="34" charset="0"/>
              </a:rPr>
              <a:t>32 % des entreprises répondantes ne prévoient aucun poste à combler et, spécifiquement, 56 % aucun poste à temps plein à combler. </a:t>
            </a:r>
            <a:r>
              <a:rPr lang="fr-FR" sz="1100" dirty="0">
                <a:latin typeface="Tahoma" panose="020B0604030504040204" pitchFamily="34" charset="0"/>
                <a:ea typeface="Tahoma" panose="020B0604030504040204" pitchFamily="34" charset="0"/>
                <a:cs typeface="Tahoma" panose="020B0604030504040204" pitchFamily="34" charset="0"/>
              </a:rPr>
              <a:t>Un peu plus de la moitié des entreprises </a:t>
            </a:r>
            <a:r>
              <a:rPr lang="fr-CA" sz="1100" dirty="0">
                <a:latin typeface="Tahoma" panose="020B0604030504040204" pitchFamily="34" charset="0"/>
                <a:ea typeface="Tahoma" panose="020B0604030504040204" pitchFamily="34" charset="0"/>
                <a:cs typeface="Tahoma" panose="020B0604030504040204" pitchFamily="34" charset="0"/>
              </a:rPr>
              <a:t>qui emploient des travailleurs saisonniers (54 %) seraient intéressées à travailler en concertation avec d’autres employeurs qui ont des périodes d’embauche d</a:t>
            </a:r>
            <a:r>
              <a:rPr lang="fr-CA" altLang="fr-FR" sz="1100" dirty="0">
                <a:latin typeface="Tahoma" panose="020B0604030504040204" pitchFamily="34" charset="0"/>
                <a:ea typeface="Tahoma" panose="020B0604030504040204" pitchFamily="34" charset="0"/>
                <a:cs typeface="Tahoma" panose="020B0604030504040204" pitchFamily="34" charset="0"/>
              </a:rPr>
              <a:t>ifférentes de la leur afin de combler ses emplois saisonniers.</a:t>
            </a:r>
            <a:endParaRPr lang="fr-FR" sz="1100" dirty="0">
              <a:latin typeface="Tahoma" panose="020B0604030504040204" pitchFamily="34" charset="0"/>
              <a:ea typeface="Tahoma" panose="020B0604030504040204" pitchFamily="34" charset="0"/>
              <a:cs typeface="Tahoma" panose="020B0604030504040204" pitchFamily="34" charset="0"/>
            </a:endParaRPr>
          </a:p>
          <a:p>
            <a:pPr marL="171450" indent="-171450" defTabSz="966788" eaLnBrk="1" hangingPunct="1">
              <a:spcBef>
                <a:spcPct val="0"/>
              </a:spcBef>
              <a:spcAft>
                <a:spcPts val="600"/>
              </a:spcAft>
              <a:buFont typeface="Wingdings" panose="05000000000000000000" pitchFamily="2" charset="2"/>
              <a:buChar char="§"/>
            </a:pPr>
            <a:r>
              <a:rPr lang="fr-FR" sz="1100" dirty="0">
                <a:latin typeface="Tahoma" panose="020B0604030504040204" pitchFamily="34" charset="0"/>
                <a:ea typeface="Tahoma" panose="020B0604030504040204" pitchFamily="34" charset="0"/>
                <a:cs typeface="Tahoma" panose="020B0604030504040204" pitchFamily="34" charset="0"/>
              </a:rPr>
              <a:t>La pénurie de main-d’œuvre est perçue comme un frein à la croissance par plus de la moitié des entreprises sondées (53 %). Les conséquences de cette pénurie sont multiples, notamment que les employés doivent travailler davantage d’heures (37 %) et que l’entreprise doit refuser des contrats ou commandes (30 %). Pour pallier à cette pénurie, les entreprises de la région prennent de nombreuses mesures comme augmenter les salaires (45 %), embaucher des travailleurs moins qualifiés (43 %), plus jeunes (42 %) ou retraités (39 %).</a:t>
            </a:r>
          </a:p>
        </p:txBody>
      </p:sp>
      <p:sp>
        <p:nvSpPr>
          <p:cNvPr id="6148" name="Rectangle 4"/>
          <p:cNvSpPr>
            <a:spLocks noChangeArrowheads="1"/>
          </p:cNvSpPr>
          <p:nvPr/>
        </p:nvSpPr>
        <p:spPr bwMode="auto">
          <a:xfrm>
            <a:off x="271132" y="108099"/>
            <a:ext cx="7522535"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Faits saillants</a:t>
            </a:r>
          </a:p>
        </p:txBody>
      </p:sp>
      <p:sp>
        <p:nvSpPr>
          <p:cNvPr id="6" name="Espace réservé du numéro de diapositive 1"/>
          <p:cNvSpPr txBox="1">
            <a:spLocks/>
          </p:cNvSpPr>
          <p:nvPr/>
        </p:nvSpPr>
        <p:spPr bwMode="auto">
          <a:xfrm>
            <a:off x="8080744" y="6208418"/>
            <a:ext cx="34655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4</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Tree>
    <p:extLst>
      <p:ext uri="{BB962C8B-B14F-4D97-AF65-F5344CB8AC3E}">
        <p14:creationId xmlns:p14="http://schemas.microsoft.com/office/powerpoint/2010/main" val="34343755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40</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4127" y="12011"/>
            <a:ext cx="691304" cy="667950"/>
          </a:xfrm>
          <a:prstGeom prst="rect">
            <a:avLst/>
          </a:prstGeom>
        </p:spPr>
      </p:pic>
      <p:sp>
        <p:nvSpPr>
          <p:cNvPr id="11"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Annexe - </a:t>
            </a:r>
            <a:r>
              <a:rPr lang="fr-CA" sz="2000" b="0" dirty="0" err="1">
                <a:latin typeface="Tahoma" pitchFamily="34" charset="0"/>
              </a:rPr>
              <a:t>Verbatims</a:t>
            </a:r>
            <a:endParaRPr lang="fr-CA" sz="1400" b="0" dirty="0">
              <a:latin typeface="Tahoma" pitchFamily="34" charset="0"/>
            </a:endParaRPr>
          </a:p>
        </p:txBody>
      </p:sp>
      <p:sp>
        <p:nvSpPr>
          <p:cNvPr id="13" name="Rectangle 1"/>
          <p:cNvSpPr>
            <a:spLocks noChangeArrowheads="1"/>
          </p:cNvSpPr>
          <p:nvPr/>
        </p:nvSpPr>
        <p:spPr bwMode="auto">
          <a:xfrm>
            <a:off x="491540" y="3856246"/>
            <a:ext cx="3304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effectLst/>
                <a:latin typeface="Tahoma" pitchFamily="34" charset="0"/>
                <a:ea typeface="Times New Roman" pitchFamily="18" charset="0"/>
                <a:cs typeface="Tahoma" pitchFamily="34" charset="0"/>
              </a:rPr>
              <a:t>Tableau </a:t>
            </a:r>
            <a:r>
              <a:rPr lang="fr-CA" altLang="fr-FR" sz="900" dirty="0">
                <a:latin typeface="Tahoma" pitchFamily="34" charset="0"/>
                <a:ea typeface="Times New Roman" pitchFamily="18" charset="0"/>
                <a:cs typeface="Tahoma" pitchFamily="34" charset="0"/>
              </a:rPr>
              <a:t>18 – Préoccupations ou défis face à la planification de la relève</a:t>
            </a:r>
            <a:endParaRPr kumimoji="0" lang="fr-CA" altLang="fr-FR" sz="800" b="0" i="0" u="none" strike="noStrike" cap="none" normalizeH="0" baseline="0" dirty="0">
              <a:ln>
                <a:noFill/>
              </a:ln>
              <a:effectLst/>
            </a:endParaRPr>
          </a:p>
        </p:txBody>
      </p:sp>
      <p:sp>
        <p:nvSpPr>
          <p:cNvPr id="14" name="Rectangle 13"/>
          <p:cNvSpPr/>
          <p:nvPr/>
        </p:nvSpPr>
        <p:spPr bwMode="auto">
          <a:xfrm>
            <a:off x="491540" y="4311832"/>
            <a:ext cx="2949264" cy="159987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spcAft>
                <a:spcPts val="400"/>
              </a:spcAft>
            </a:pPr>
            <a:r>
              <a:rPr lang="fr-CA" sz="850" dirty="0" err="1">
                <a:latin typeface="Tahoma" panose="020B0604030504040204" pitchFamily="34" charset="0"/>
                <a:ea typeface="Tahoma" panose="020B0604030504040204" pitchFamily="34" charset="0"/>
                <a:cs typeface="Tahoma" panose="020B0604030504040204" pitchFamily="34" charset="0"/>
              </a:rPr>
              <a:t>Verbatims</a:t>
            </a:r>
            <a:r>
              <a:rPr lang="fr-CA" sz="850" dirty="0">
                <a:latin typeface="Tahoma" panose="020B0604030504040204" pitchFamily="34" charset="0"/>
                <a:ea typeface="Tahoma" panose="020B0604030504040204" pitchFamily="34" charset="0"/>
                <a:cs typeface="Tahoma" panose="020B0604030504040204" pitchFamily="34" charset="0"/>
              </a:rPr>
              <a:t> des réponses «autres» </a:t>
            </a:r>
            <a:r>
              <a:rPr lang="fr-CA" sz="850" b="0" dirty="0">
                <a:latin typeface="Tahoma" panose="020B0604030504040204" pitchFamily="34" charset="0"/>
                <a:ea typeface="Tahoma" panose="020B0604030504040204" pitchFamily="34" charset="0"/>
                <a:cs typeface="Tahoma" panose="020B0604030504040204" pitchFamily="34" charset="0"/>
              </a:rPr>
              <a:t>(n=4)</a:t>
            </a:r>
          </a:p>
          <a:p>
            <a:pPr marL="114300" indent="-114300">
              <a:buFont typeface="Arial" panose="020B0604020202020204" pitchFamily="34" charset="0"/>
              <a:buChar char="•"/>
            </a:pPr>
            <a:r>
              <a:rPr lang="fr-CA" sz="850" b="0" dirty="0">
                <a:latin typeface="Tahoma" panose="020B0604030504040204" pitchFamily="34" charset="0"/>
                <a:ea typeface="Tahoma" panose="020B0604030504040204" pitchFamily="34" charset="0"/>
                <a:cs typeface="Tahoma" panose="020B0604030504040204" pitchFamily="34" charset="0"/>
              </a:rPr>
              <a:t>« Le recrutement de la main-d’œuvre (ex. : la boucherie avec expérience serait apprécié). »</a:t>
            </a:r>
          </a:p>
          <a:p>
            <a:pPr marL="114300" indent="-114300">
              <a:buFont typeface="Arial" panose="020B0604020202020204" pitchFamily="34" charset="0"/>
              <a:buChar char="•"/>
            </a:pPr>
            <a:r>
              <a:rPr lang="fr-CA" sz="850" b="0" dirty="0">
                <a:latin typeface="Tahoma" panose="020B0604030504040204" pitchFamily="34" charset="0"/>
                <a:ea typeface="Tahoma" panose="020B0604030504040204" pitchFamily="34" charset="0"/>
                <a:cs typeface="Tahoma" panose="020B0604030504040204" pitchFamily="34" charset="0"/>
              </a:rPr>
              <a:t>« Parce que la grosseur du commerce/les facteurs à rencontrer, et juste travailler là-dedans c’est  difficile. La paperasse mange beaucoup d’énergie. »</a:t>
            </a:r>
          </a:p>
          <a:p>
            <a:pPr marL="114300" indent="-114300">
              <a:buFont typeface="Arial" panose="020B0604020202020204" pitchFamily="34" charset="0"/>
              <a:buChar char="•"/>
            </a:pPr>
            <a:r>
              <a:rPr lang="fr-CA" sz="850" b="0" dirty="0">
                <a:latin typeface="Tahoma" panose="020B0604030504040204" pitchFamily="34" charset="0"/>
                <a:ea typeface="Tahoma" panose="020B0604030504040204" pitchFamily="34" charset="0"/>
                <a:cs typeface="Tahoma" panose="020B0604030504040204" pitchFamily="34" charset="0"/>
              </a:rPr>
              <a:t>« Avoir une bonne capacité de gestion et physique doit avoir les connaissances et d’être plus vigilant  et de connaitre les enjeux c’est primordial. »</a:t>
            </a:r>
          </a:p>
          <a:p>
            <a:pPr marL="114300" indent="-114300">
              <a:buFont typeface="Arial" panose="020B0604020202020204" pitchFamily="34" charset="0"/>
              <a:buChar char="•"/>
            </a:pPr>
            <a:r>
              <a:rPr lang="fr-CA" sz="850" b="0" dirty="0">
                <a:latin typeface="Tahoma" panose="020B0604030504040204" pitchFamily="34" charset="0"/>
                <a:ea typeface="Tahoma" panose="020B0604030504040204" pitchFamily="34" charset="0"/>
                <a:cs typeface="Tahoma" panose="020B0604030504040204" pitchFamily="34" charset="0"/>
              </a:rPr>
              <a:t>« Que les deux parties (relève et cédants) soient pleinement satisfaits. »</a:t>
            </a:r>
          </a:p>
          <a:p>
            <a:pPr marL="114300" indent="-114300">
              <a:buFont typeface="Arial" panose="020B0604020202020204" pitchFamily="34" charset="0"/>
              <a:buChar char="•"/>
            </a:pPr>
            <a:endParaRPr lang="fr-CA" sz="850" b="0" dirty="0">
              <a:latin typeface="Tahoma" panose="020B0604030504040204" pitchFamily="34" charset="0"/>
              <a:ea typeface="Tahoma" panose="020B0604030504040204" pitchFamily="34" charset="0"/>
              <a:cs typeface="Tahoma" panose="020B0604030504040204" pitchFamily="34" charset="0"/>
            </a:endParaRPr>
          </a:p>
        </p:txBody>
      </p:sp>
      <p:sp>
        <p:nvSpPr>
          <p:cNvPr id="19" name="Rectangle 1"/>
          <p:cNvSpPr>
            <a:spLocks noChangeArrowheads="1"/>
          </p:cNvSpPr>
          <p:nvPr/>
        </p:nvSpPr>
        <p:spPr bwMode="auto">
          <a:xfrm>
            <a:off x="4837510" y="954160"/>
            <a:ext cx="33691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Tableau </a:t>
            </a:r>
            <a:r>
              <a:rPr lang="fr-CA" altLang="fr-FR" sz="900" dirty="0">
                <a:latin typeface="Tahoma" pitchFamily="34" charset="0"/>
                <a:ea typeface="Times New Roman" pitchFamily="18" charset="0"/>
                <a:cs typeface="Tahoma" pitchFamily="34" charset="0"/>
              </a:rPr>
              <a:t>16</a:t>
            </a: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 Raisons pour </a:t>
            </a:r>
            <a:r>
              <a:rPr lang="fr-CA" altLang="fr-FR" sz="900" dirty="0">
                <a:latin typeface="Tahoma" pitchFamily="34" charset="0"/>
                <a:ea typeface="Times New Roman" pitchFamily="18" charset="0"/>
                <a:cs typeface="Tahoma" pitchFamily="34" charset="0"/>
              </a:rPr>
              <a:t>lesquelles </a:t>
            </a:r>
            <a:r>
              <a:rPr lang="fr-CA" sz="900" dirty="0">
                <a:latin typeface="Tahoma" pitchFamily="34" charset="0"/>
                <a:ea typeface="Times New Roman" pitchFamily="18" charset="0"/>
                <a:cs typeface="Tahoma" pitchFamily="34" charset="0"/>
              </a:rPr>
              <a:t>le recrutement des employés embauchés a été facile</a:t>
            </a:r>
            <a:endParaRPr kumimoji="0" lang="fr-CA" altLang="fr-FR" sz="800" b="0" i="0" u="none" strike="noStrike" cap="none" normalizeH="0" baseline="0" dirty="0">
              <a:ln>
                <a:noFill/>
              </a:ln>
              <a:solidFill>
                <a:schemeClr val="tx1"/>
              </a:solidFill>
              <a:effectLst/>
            </a:endParaRPr>
          </a:p>
        </p:txBody>
      </p:sp>
      <p:sp>
        <p:nvSpPr>
          <p:cNvPr id="20" name="Rectangle 1"/>
          <p:cNvSpPr>
            <a:spLocks noChangeArrowheads="1"/>
          </p:cNvSpPr>
          <p:nvPr/>
        </p:nvSpPr>
        <p:spPr bwMode="auto">
          <a:xfrm>
            <a:off x="438986" y="930730"/>
            <a:ext cx="33691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Tableau </a:t>
            </a:r>
            <a:r>
              <a:rPr lang="fr-CA" altLang="fr-FR" sz="900" dirty="0">
                <a:latin typeface="Tahoma" pitchFamily="34" charset="0"/>
                <a:ea typeface="Times New Roman" pitchFamily="18" charset="0"/>
                <a:cs typeface="Tahoma" pitchFamily="34" charset="0"/>
              </a:rPr>
              <a:t>15</a:t>
            </a: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 Raisons pour </a:t>
            </a:r>
            <a:r>
              <a:rPr lang="fr-CA" altLang="fr-FR" sz="900" dirty="0">
                <a:latin typeface="Tahoma" pitchFamily="34" charset="0"/>
                <a:ea typeface="Times New Roman" pitchFamily="18" charset="0"/>
                <a:cs typeface="Tahoma" pitchFamily="34" charset="0"/>
              </a:rPr>
              <a:t>lesquelles </a:t>
            </a:r>
            <a:r>
              <a:rPr lang="fr-CA" sz="900" dirty="0">
                <a:latin typeface="Tahoma" pitchFamily="34" charset="0"/>
                <a:ea typeface="Times New Roman" pitchFamily="18" charset="0"/>
                <a:cs typeface="Tahoma" pitchFamily="34" charset="0"/>
              </a:rPr>
              <a:t>le recrutement des employés embauchés a été difficile</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endParaRPr kumimoji="0" lang="fr-CA" altLang="fr-FR" sz="800" b="0" i="0" u="none" strike="noStrike" cap="none" normalizeH="0" baseline="0" dirty="0">
              <a:ln>
                <a:noFill/>
              </a:ln>
              <a:solidFill>
                <a:schemeClr val="tx1"/>
              </a:solidFill>
              <a:effectLst/>
            </a:endParaRPr>
          </a:p>
        </p:txBody>
      </p:sp>
      <p:sp>
        <p:nvSpPr>
          <p:cNvPr id="21" name="Rectangle 20"/>
          <p:cNvSpPr/>
          <p:nvPr/>
        </p:nvSpPr>
        <p:spPr bwMode="auto">
          <a:xfrm>
            <a:off x="4911941" y="1449312"/>
            <a:ext cx="2949264" cy="1612865"/>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spcAft>
                <a:spcPts val="400"/>
              </a:spcAft>
            </a:pPr>
            <a:r>
              <a:rPr lang="fr-CA" sz="850" dirty="0" err="1">
                <a:latin typeface="Tahoma" panose="020B0604030504040204" pitchFamily="34" charset="0"/>
                <a:ea typeface="Tahoma" panose="020B0604030504040204" pitchFamily="34" charset="0"/>
                <a:cs typeface="Tahoma" panose="020B0604030504040204" pitchFamily="34" charset="0"/>
              </a:rPr>
              <a:t>Verbatims</a:t>
            </a:r>
            <a:r>
              <a:rPr lang="fr-CA" sz="850" dirty="0">
                <a:latin typeface="Tahoma" panose="020B0604030504040204" pitchFamily="34" charset="0"/>
                <a:ea typeface="Tahoma" panose="020B0604030504040204" pitchFamily="34" charset="0"/>
                <a:cs typeface="Tahoma" panose="020B0604030504040204" pitchFamily="34" charset="0"/>
              </a:rPr>
              <a:t> des réponses «autres» </a:t>
            </a:r>
            <a:r>
              <a:rPr lang="fr-CA" sz="850" b="0" dirty="0">
                <a:latin typeface="Tahoma" panose="020B0604030504040204" pitchFamily="34" charset="0"/>
                <a:ea typeface="Tahoma" panose="020B0604030504040204" pitchFamily="34" charset="0"/>
                <a:cs typeface="Tahoma" panose="020B0604030504040204" pitchFamily="34" charset="0"/>
              </a:rPr>
              <a:t>(n=5)</a:t>
            </a:r>
            <a:endParaRPr lang="fr-CA" sz="850" dirty="0">
              <a:latin typeface="Tahoma" panose="020B0604030504040204" pitchFamily="34" charset="0"/>
              <a:ea typeface="Tahoma" panose="020B0604030504040204" pitchFamily="34" charset="0"/>
              <a:cs typeface="Tahoma" panose="020B0604030504040204" pitchFamily="34" charset="0"/>
            </a:endParaRPr>
          </a:p>
          <a:p>
            <a:pPr marL="114300" indent="-114300">
              <a:buFont typeface="Arial" panose="020B0604020202020204" pitchFamily="34" charset="0"/>
              <a:buChar char="•"/>
            </a:pPr>
            <a:r>
              <a:rPr lang="fr-CA" sz="850" b="0" dirty="0">
                <a:latin typeface="Tahoma" panose="020B0604030504040204" pitchFamily="34" charset="0"/>
                <a:ea typeface="Tahoma" panose="020B0604030504040204" pitchFamily="34" charset="0"/>
                <a:cs typeface="Tahoma" panose="020B0604030504040204" pitchFamily="34" charset="0"/>
              </a:rPr>
              <a:t>« On a été les créateurs. »</a:t>
            </a:r>
          </a:p>
          <a:p>
            <a:pPr marL="114300" indent="-114300">
              <a:buFont typeface="Arial" panose="020B0604020202020204" pitchFamily="34" charset="0"/>
              <a:buChar char="•"/>
            </a:pPr>
            <a:r>
              <a:rPr lang="fr-CA" sz="850" b="0" dirty="0">
                <a:latin typeface="Tahoma" panose="020B0604030504040204" pitchFamily="34" charset="0"/>
                <a:ea typeface="Tahoma" panose="020B0604030504040204" pitchFamily="34" charset="0"/>
                <a:cs typeface="Tahoma" panose="020B0604030504040204" pitchFamily="34" charset="0"/>
              </a:rPr>
              <a:t>« Ça dépend du type de main-d’œuvre, non spécialisé qui demande de la mobilité mais rien de compliqué. »</a:t>
            </a:r>
          </a:p>
          <a:p>
            <a:pPr marL="114300" indent="-114300">
              <a:buFont typeface="Arial" panose="020B0604020202020204" pitchFamily="34" charset="0"/>
              <a:buChar char="•"/>
            </a:pPr>
            <a:r>
              <a:rPr lang="fr-CA" sz="850" b="0" dirty="0">
                <a:latin typeface="Tahoma" panose="020B0604030504040204" pitchFamily="34" charset="0"/>
                <a:ea typeface="Tahoma" panose="020B0604030504040204" pitchFamily="34" charset="0"/>
                <a:cs typeface="Tahoma" panose="020B0604030504040204" pitchFamily="34" charset="0"/>
              </a:rPr>
              <a:t>« Dépendamment de sa disponibilité car son horaire ne correspond pas toujours avec le mien. »</a:t>
            </a:r>
          </a:p>
          <a:p>
            <a:pPr marL="114300" indent="-114300">
              <a:buFont typeface="Arial" panose="020B0604020202020204" pitchFamily="34" charset="0"/>
              <a:buChar char="•"/>
            </a:pPr>
            <a:r>
              <a:rPr lang="fr-CA" sz="850" b="0" dirty="0">
                <a:latin typeface="Tahoma" panose="020B0604030504040204" pitchFamily="34" charset="0"/>
                <a:ea typeface="Tahoma" panose="020B0604030504040204" pitchFamily="34" charset="0"/>
                <a:cs typeface="Tahoma" panose="020B0604030504040204" pitchFamily="34" charset="0"/>
              </a:rPr>
              <a:t>« Le recrutement a été facile pour le dernier employé car il habite près de </a:t>
            </a:r>
            <a:r>
              <a:rPr lang="fr-CA" sz="850" b="0" dirty="0" err="1">
                <a:latin typeface="Tahoma" panose="020B0604030504040204" pitchFamily="34" charset="0"/>
                <a:ea typeface="Tahoma" panose="020B0604030504040204" pitchFamily="34" charset="0"/>
                <a:cs typeface="Tahoma" panose="020B0604030504040204" pitchFamily="34" charset="0"/>
              </a:rPr>
              <a:t>Bouchette</a:t>
            </a:r>
            <a:r>
              <a:rPr lang="fr-CA" sz="850" b="0" dirty="0">
                <a:latin typeface="Tahoma" panose="020B0604030504040204" pitchFamily="34" charset="0"/>
                <a:ea typeface="Tahoma" panose="020B0604030504040204" pitchFamily="34" charset="0"/>
                <a:cs typeface="Tahoma" panose="020B0604030504040204" pitchFamily="34" charset="0"/>
              </a:rPr>
              <a:t> et il est venu ici en stage. »</a:t>
            </a:r>
          </a:p>
          <a:p>
            <a:pPr marL="114300" indent="-114300">
              <a:buFont typeface="Arial" panose="020B0604020202020204" pitchFamily="34" charset="0"/>
              <a:buChar char="•"/>
            </a:pPr>
            <a:r>
              <a:rPr lang="fr-CA" sz="850" b="0" dirty="0">
                <a:latin typeface="Tahoma" panose="020B0604030504040204" pitchFamily="34" charset="0"/>
                <a:ea typeface="Tahoma" panose="020B0604030504040204" pitchFamily="34" charset="0"/>
                <a:cs typeface="Tahoma" panose="020B0604030504040204" pitchFamily="34" charset="0"/>
              </a:rPr>
              <a:t>« Personne n’est intéressé à travailler saisonnier/ fin de semaine. »</a:t>
            </a:r>
          </a:p>
        </p:txBody>
      </p:sp>
      <p:sp>
        <p:nvSpPr>
          <p:cNvPr id="22" name="Rectangle 21"/>
          <p:cNvSpPr/>
          <p:nvPr/>
        </p:nvSpPr>
        <p:spPr bwMode="auto">
          <a:xfrm>
            <a:off x="491540" y="1444473"/>
            <a:ext cx="2949264" cy="1319992"/>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spcAft>
                <a:spcPts val="400"/>
              </a:spcAft>
            </a:pPr>
            <a:r>
              <a:rPr lang="fr-CA" sz="850" dirty="0" err="1">
                <a:latin typeface="Tahoma" panose="020B0604030504040204" pitchFamily="34" charset="0"/>
                <a:ea typeface="Tahoma" panose="020B0604030504040204" pitchFamily="34" charset="0"/>
                <a:cs typeface="Tahoma" panose="020B0604030504040204" pitchFamily="34" charset="0"/>
              </a:rPr>
              <a:t>Verbatims</a:t>
            </a:r>
            <a:r>
              <a:rPr lang="fr-CA" sz="850" dirty="0">
                <a:latin typeface="Tahoma" panose="020B0604030504040204" pitchFamily="34" charset="0"/>
                <a:ea typeface="Tahoma" panose="020B0604030504040204" pitchFamily="34" charset="0"/>
                <a:cs typeface="Tahoma" panose="020B0604030504040204" pitchFamily="34" charset="0"/>
              </a:rPr>
              <a:t> des réponses «autres» </a:t>
            </a:r>
            <a:r>
              <a:rPr lang="fr-CA" sz="850" b="0" dirty="0">
                <a:latin typeface="Tahoma" panose="020B0604030504040204" pitchFamily="34" charset="0"/>
                <a:ea typeface="Tahoma" panose="020B0604030504040204" pitchFamily="34" charset="0"/>
                <a:cs typeface="Tahoma" panose="020B0604030504040204" pitchFamily="34" charset="0"/>
              </a:rPr>
              <a:t>(n=4)</a:t>
            </a:r>
            <a:endParaRPr lang="fr-CA" sz="850" dirty="0">
              <a:latin typeface="Tahoma" panose="020B0604030504040204" pitchFamily="34" charset="0"/>
              <a:ea typeface="Tahoma" panose="020B0604030504040204" pitchFamily="34" charset="0"/>
              <a:cs typeface="Tahoma" panose="020B0604030504040204" pitchFamily="34" charset="0"/>
            </a:endParaRPr>
          </a:p>
          <a:p>
            <a:pPr marL="114300" indent="-114300">
              <a:buFont typeface="Arial" panose="020B0604020202020204" pitchFamily="34" charset="0"/>
              <a:buChar char="•"/>
            </a:pPr>
            <a:r>
              <a:rPr lang="fr-CA" sz="850" b="0" dirty="0">
                <a:latin typeface="Tahoma" panose="020B0604030504040204" pitchFamily="34" charset="0"/>
                <a:ea typeface="Tahoma" panose="020B0604030504040204" pitchFamily="34" charset="0"/>
                <a:cs typeface="Tahoma" panose="020B0604030504040204" pitchFamily="34" charset="0"/>
              </a:rPr>
              <a:t>« Compétition hors région. »</a:t>
            </a:r>
          </a:p>
          <a:p>
            <a:pPr marL="114300" indent="-114300">
              <a:buFont typeface="Arial" panose="020B0604020202020204" pitchFamily="34" charset="0"/>
              <a:buChar char="•"/>
            </a:pPr>
            <a:r>
              <a:rPr lang="fr-CA" sz="850" b="0" dirty="0">
                <a:latin typeface="Tahoma" panose="020B0604030504040204" pitchFamily="34" charset="0"/>
                <a:ea typeface="Tahoma" panose="020B0604030504040204" pitchFamily="34" charset="0"/>
                <a:cs typeface="Tahoma" panose="020B0604030504040204" pitchFamily="34" charset="0"/>
              </a:rPr>
              <a:t>« Formation spécialisée coûteuse pour le futur employé(e). »</a:t>
            </a:r>
          </a:p>
          <a:p>
            <a:pPr marL="114300" indent="-114300">
              <a:buFont typeface="Arial" panose="020B0604020202020204" pitchFamily="34" charset="0"/>
              <a:buChar char="•"/>
            </a:pPr>
            <a:r>
              <a:rPr lang="fr-CA" sz="850" b="0" dirty="0">
                <a:latin typeface="Tahoma" panose="020B0604030504040204" pitchFamily="34" charset="0"/>
                <a:ea typeface="Tahoma" panose="020B0604030504040204" pitchFamily="34" charset="0"/>
                <a:cs typeface="Tahoma" panose="020B0604030504040204" pitchFamily="34" charset="0"/>
              </a:rPr>
              <a:t>« Parce que nous avons une subvention d'Emploi Québec et leurs exigences nous limitent beaucoup sur la main-d’œuvre. »</a:t>
            </a:r>
          </a:p>
          <a:p>
            <a:pPr marL="114300" indent="-114300">
              <a:buFont typeface="Arial" panose="020B0604020202020204" pitchFamily="34" charset="0"/>
              <a:buChar char="•"/>
            </a:pPr>
            <a:r>
              <a:rPr lang="en-US" sz="850" b="0" dirty="0">
                <a:latin typeface="Tahoma" panose="020B0604030504040204" pitchFamily="34" charset="0"/>
                <a:ea typeface="Tahoma" panose="020B0604030504040204" pitchFamily="34" charset="0"/>
                <a:cs typeface="Tahoma" panose="020B0604030504040204" pitchFamily="34" charset="0"/>
              </a:rPr>
              <a:t>“There is no place where people can live. Everybody goes to the city. Housing is difficult.”</a:t>
            </a:r>
            <a:endParaRPr lang="fr-CA" sz="850" b="0" dirty="0">
              <a:latin typeface="Tahoma" panose="020B0604030504040204" pitchFamily="34" charset="0"/>
              <a:ea typeface="Tahoma" panose="020B0604030504040204" pitchFamily="34" charset="0"/>
              <a:cs typeface="Tahoma" panose="020B0604030504040204" pitchFamily="34" charset="0"/>
            </a:endParaRPr>
          </a:p>
          <a:p>
            <a:pPr marL="114300" indent="-114300">
              <a:buFont typeface="Arial" panose="020B0604020202020204" pitchFamily="34" charset="0"/>
              <a:buChar char="•"/>
            </a:pPr>
            <a:endParaRPr lang="fr-CA" sz="850" b="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90575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custDataLst>
              <p:tags r:id="rId1"/>
            </p:custDataLst>
          </p:nvPr>
        </p:nvSpPr>
        <p:spPr bwMode="auto">
          <a:xfrm>
            <a:off x="323849" y="830739"/>
            <a:ext cx="8639397" cy="4208828"/>
          </a:xfrm>
          <a:prstGeom prst="rect">
            <a:avLst/>
          </a:prstGeom>
          <a:noFill/>
          <a:ln algn="ctr">
            <a:miter lim="800000"/>
            <a:headEnd/>
            <a:tailEnd/>
          </a:ln>
        </p:spPr>
        <p:txBody>
          <a:bodyPr wrap="square" lIns="91424" tIns="45712" rIns="91424" bIns="45712">
            <a:spAutoFit/>
          </a:bodyPr>
          <a:lstStyle/>
          <a:p>
            <a:pPr marL="0" indent="0" defTabSz="966788" eaLnBrk="1" hangingPunct="1">
              <a:spcBef>
                <a:spcPts val="300"/>
              </a:spcBef>
              <a:spcAft>
                <a:spcPts val="600"/>
              </a:spcAft>
              <a:buNone/>
            </a:pPr>
            <a:r>
              <a:rPr lang="fr-CA" sz="1100" i="1" dirty="0">
                <a:latin typeface="Tahoma" panose="020B0604030504040204" pitchFamily="34" charset="0"/>
                <a:ea typeface="Tahoma" panose="020B0604030504040204" pitchFamily="34" charset="0"/>
                <a:cs typeface="Tahoma" panose="020B0604030504040204" pitchFamily="34" charset="0"/>
              </a:rPr>
              <a:t>Rétention de la main-d’œuvre</a:t>
            </a:r>
            <a:endParaRPr lang="fr-FR" sz="1100" i="1" dirty="0">
              <a:latin typeface="Tahoma" panose="020B0604030504040204" pitchFamily="34" charset="0"/>
              <a:ea typeface="Tahoma" panose="020B0604030504040204" pitchFamily="34" charset="0"/>
              <a:cs typeface="Tahoma" panose="020B0604030504040204" pitchFamily="34" charset="0"/>
            </a:endParaRPr>
          </a:p>
          <a:p>
            <a:pPr marL="171450" indent="-171450" defTabSz="966788" eaLnBrk="1" hangingPunct="1">
              <a:spcBef>
                <a:spcPct val="0"/>
              </a:spcBef>
              <a:spcAft>
                <a:spcPts val="600"/>
              </a:spcAft>
              <a:buFont typeface="Wingdings" panose="05000000000000000000" pitchFamily="2" charset="2"/>
              <a:buChar char="§"/>
            </a:pPr>
            <a:r>
              <a:rPr lang="fr-CA" sz="1100" dirty="0">
                <a:latin typeface="Tahoma" panose="020B0604030504040204" pitchFamily="34" charset="0"/>
                <a:ea typeface="Tahoma" panose="020B0604030504040204" pitchFamily="34" charset="0"/>
                <a:cs typeface="Tahoma" panose="020B0604030504040204" pitchFamily="34" charset="0"/>
              </a:rPr>
              <a:t>Pour favoriser la rétention de la main-d’œuvre, les entreprises ont recours à une panoplie de pratiques, dont principalement offrir une rémunération concurrentielle (71 %), partager l’information de façon transparente (68 %) et soutenir la conciliation travail-famille </a:t>
            </a:r>
            <a:br>
              <a:rPr lang="fr-CA" sz="1100" dirty="0">
                <a:latin typeface="Tahoma" panose="020B0604030504040204" pitchFamily="34" charset="0"/>
                <a:ea typeface="Tahoma" panose="020B0604030504040204" pitchFamily="34" charset="0"/>
                <a:cs typeface="Tahoma" panose="020B0604030504040204" pitchFamily="34" charset="0"/>
              </a:rPr>
            </a:br>
            <a:r>
              <a:rPr lang="fr-CA" sz="1100" dirty="0">
                <a:latin typeface="Tahoma" panose="020B0604030504040204" pitchFamily="34" charset="0"/>
                <a:ea typeface="Tahoma" panose="020B0604030504040204" pitchFamily="34" charset="0"/>
                <a:cs typeface="Tahoma" panose="020B0604030504040204" pitchFamily="34" charset="0"/>
              </a:rPr>
              <a:t>(65 %). </a:t>
            </a:r>
          </a:p>
          <a:p>
            <a:pPr marL="171450" indent="-171450" defTabSz="966788" eaLnBrk="1" hangingPunct="1">
              <a:spcBef>
                <a:spcPct val="0"/>
              </a:spcBef>
              <a:spcAft>
                <a:spcPts val="600"/>
              </a:spcAft>
              <a:buFont typeface="Wingdings" panose="05000000000000000000" pitchFamily="2" charset="2"/>
              <a:buChar char="§"/>
            </a:pPr>
            <a:r>
              <a:rPr lang="fr-CA" sz="1100" dirty="0">
                <a:latin typeface="Tahoma" panose="020B0604030504040204" pitchFamily="34" charset="0"/>
                <a:ea typeface="Tahoma" panose="020B0604030504040204" pitchFamily="34" charset="0"/>
                <a:cs typeface="Tahoma" panose="020B0604030504040204" pitchFamily="34" charset="0"/>
              </a:rPr>
              <a:t>Pour les aider dans leurs efforts de recrutement et de rétention, les entreprises souhaiteraient échanger avec d’autres entrepreneurs (40 %) afin de connaître les actions qu’ils ont posées et s’en inspirer. Obtenir de la formation en ressources humaines (32 %) et des informations sur les nouvelles pratiques dans ce domaine (30 %) sont d’autres besoins évoqués.</a:t>
            </a:r>
          </a:p>
          <a:p>
            <a:pPr marL="0" indent="0" defTabSz="966788" eaLnBrk="1" hangingPunct="1">
              <a:spcBef>
                <a:spcPct val="0"/>
              </a:spcBef>
              <a:spcAft>
                <a:spcPts val="600"/>
              </a:spcAft>
              <a:buNone/>
            </a:pPr>
            <a:endParaRPr lang="fr-FR" sz="1100" dirty="0">
              <a:latin typeface="Tahoma" panose="020B0604030504040204" pitchFamily="34" charset="0"/>
              <a:ea typeface="Tahoma" panose="020B0604030504040204" pitchFamily="34" charset="0"/>
              <a:cs typeface="Tahoma" panose="020B0604030504040204" pitchFamily="34" charset="0"/>
            </a:endParaRPr>
          </a:p>
          <a:p>
            <a:pPr marL="0" indent="0" defTabSz="966788" eaLnBrk="1" hangingPunct="1">
              <a:spcBef>
                <a:spcPts val="300"/>
              </a:spcBef>
              <a:spcAft>
                <a:spcPts val="600"/>
              </a:spcAft>
              <a:buNone/>
            </a:pPr>
            <a:r>
              <a:rPr lang="fr-CA" sz="1100" i="1" dirty="0">
                <a:latin typeface="Tahoma" panose="020B0604030504040204" pitchFamily="34" charset="0"/>
                <a:ea typeface="Tahoma" panose="020B0604030504040204" pitchFamily="34" charset="0"/>
                <a:cs typeface="Tahoma" panose="020B0604030504040204" pitchFamily="34" charset="0"/>
              </a:rPr>
              <a:t>Relève des propriétaires</a:t>
            </a:r>
            <a:endParaRPr lang="fr-FR" sz="1100" i="1" dirty="0">
              <a:latin typeface="Tahoma" panose="020B0604030504040204" pitchFamily="34" charset="0"/>
              <a:ea typeface="Tahoma" panose="020B0604030504040204" pitchFamily="34" charset="0"/>
              <a:cs typeface="Tahoma" panose="020B0604030504040204" pitchFamily="34" charset="0"/>
            </a:endParaRPr>
          </a:p>
          <a:p>
            <a:pPr marL="171450" indent="-171450" defTabSz="966788" eaLnBrk="1" hangingPunct="1">
              <a:spcBef>
                <a:spcPct val="0"/>
              </a:spcBef>
              <a:spcAft>
                <a:spcPts val="600"/>
              </a:spcAft>
              <a:buFont typeface="Wingdings" panose="05000000000000000000" pitchFamily="2" charset="2"/>
              <a:buChar char="§"/>
            </a:pPr>
            <a:r>
              <a:rPr lang="fr-FR" sz="1100" dirty="0">
                <a:latin typeface="Tahoma" panose="020B0604030504040204" pitchFamily="34" charset="0"/>
                <a:ea typeface="Tahoma" panose="020B0604030504040204" pitchFamily="34" charset="0"/>
                <a:cs typeface="Tahoma" panose="020B0604030504040204" pitchFamily="34" charset="0"/>
              </a:rPr>
              <a:t>Près du tiers des propriétaires sondés (29 %) prévoient quitter leur poste au cours des 5 prochaines années. Ce sont surtout les hommes, plus âgés, propriétaires depuis plus de 20 ans.</a:t>
            </a:r>
          </a:p>
          <a:p>
            <a:pPr marL="171450" indent="-171450" defTabSz="966788" eaLnBrk="1" hangingPunct="1">
              <a:spcBef>
                <a:spcPct val="0"/>
              </a:spcBef>
              <a:spcAft>
                <a:spcPts val="600"/>
              </a:spcAft>
              <a:buFont typeface="Wingdings" panose="05000000000000000000" pitchFamily="2" charset="2"/>
              <a:buChar char="§"/>
            </a:pPr>
            <a:r>
              <a:rPr lang="fr-FR" sz="1100" dirty="0">
                <a:latin typeface="Tahoma" panose="020B0604030504040204" pitchFamily="34" charset="0"/>
                <a:ea typeface="Tahoma" panose="020B0604030504040204" pitchFamily="34" charset="0"/>
                <a:cs typeface="Tahoma" panose="020B0604030504040204" pitchFamily="34" charset="0"/>
              </a:rPr>
              <a:t>Seul 12 % des propriétaires sont avancés dans leur processus de relève ou ont déjà trouvé une relève. C’est deux fois plus chez les propriétaires de longue date.   </a:t>
            </a:r>
          </a:p>
          <a:p>
            <a:pPr marL="171450" indent="-171450" defTabSz="966788" eaLnBrk="1" hangingPunct="1">
              <a:spcBef>
                <a:spcPct val="0"/>
              </a:spcBef>
              <a:spcAft>
                <a:spcPts val="600"/>
              </a:spcAft>
              <a:buFont typeface="Wingdings" panose="05000000000000000000" pitchFamily="2" charset="2"/>
              <a:buChar char="§"/>
            </a:pPr>
            <a:r>
              <a:rPr lang="fr-FR" sz="1100" dirty="0">
                <a:latin typeface="Tahoma" panose="020B0604030504040204" pitchFamily="34" charset="0"/>
                <a:ea typeface="Tahoma" panose="020B0604030504040204" pitchFamily="34" charset="0"/>
                <a:cs typeface="Tahoma" panose="020B0604030504040204" pitchFamily="34" charset="0"/>
              </a:rPr>
              <a:t>La majorité (65 %) des propriétaires qui prévoient quitter dans les prochaines années et ont entamé une réflexion sur leur relève disent faire face à des défis particuliers, notamment des défis financiers, le fait de ne pas avoir de relève, la recherche d’un acheteur, des défis familiaux, etc.</a:t>
            </a:r>
          </a:p>
          <a:p>
            <a:pPr marL="171450" indent="-171450" defTabSz="966788" eaLnBrk="1" hangingPunct="1">
              <a:spcBef>
                <a:spcPct val="0"/>
              </a:spcBef>
              <a:spcAft>
                <a:spcPts val="600"/>
              </a:spcAft>
              <a:buFont typeface="Wingdings" panose="05000000000000000000" pitchFamily="2" charset="2"/>
              <a:buChar char="§"/>
            </a:pPr>
            <a:r>
              <a:rPr lang="fr-FR" sz="1100" dirty="0">
                <a:latin typeface="Tahoma" panose="020B0604030504040204" pitchFamily="34" charset="0"/>
                <a:ea typeface="Tahoma" panose="020B0604030504040204" pitchFamily="34" charset="0"/>
                <a:cs typeface="Tahoma" panose="020B0604030504040204" pitchFamily="34" charset="0"/>
              </a:rPr>
              <a:t>Ces propriétaires aimeraient un accompagnement individuel pour eux (41 %) ou leur relève (33 %), comme de la consultation, du coaching, du mentorat, etc., pour les épauler dans la planification de la relève. </a:t>
            </a:r>
          </a:p>
          <a:p>
            <a:pPr marL="171450" indent="-171450" defTabSz="966788" eaLnBrk="1" hangingPunct="1">
              <a:spcBef>
                <a:spcPct val="0"/>
              </a:spcBef>
              <a:spcAft>
                <a:spcPts val="600"/>
              </a:spcAft>
              <a:buFont typeface="Wingdings" panose="05000000000000000000" pitchFamily="2" charset="2"/>
              <a:buChar char="§"/>
            </a:pPr>
            <a:r>
              <a:rPr lang="fr-FR" sz="1100" dirty="0">
                <a:latin typeface="Tahoma" panose="020B0604030504040204" pitchFamily="34" charset="0"/>
                <a:ea typeface="Tahoma" panose="020B0604030504040204" pitchFamily="34" charset="0"/>
                <a:cs typeface="Tahoma" panose="020B0604030504040204" pitchFamily="34" charset="0"/>
              </a:rPr>
              <a:t>Ces propriétaires sont également nombreux (72 %) à dire connaître la valeur marchande de leur entreprise. Cette valeur est basée sur la valeur sur le marché (76 %) ou la valeur comptable (52 %). </a:t>
            </a:r>
          </a:p>
        </p:txBody>
      </p:sp>
      <p:sp>
        <p:nvSpPr>
          <p:cNvPr id="6148" name="Rectangle 4"/>
          <p:cNvSpPr>
            <a:spLocks noChangeArrowheads="1"/>
          </p:cNvSpPr>
          <p:nvPr/>
        </p:nvSpPr>
        <p:spPr bwMode="auto">
          <a:xfrm>
            <a:off x="271132" y="108099"/>
            <a:ext cx="7522535"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Faits saillants</a:t>
            </a:r>
          </a:p>
        </p:txBody>
      </p:sp>
      <p:sp>
        <p:nvSpPr>
          <p:cNvPr id="6" name="Espace réservé du numéro de diapositive 1"/>
          <p:cNvSpPr txBox="1">
            <a:spLocks/>
          </p:cNvSpPr>
          <p:nvPr/>
        </p:nvSpPr>
        <p:spPr bwMode="auto">
          <a:xfrm>
            <a:off x="8080744" y="6208418"/>
            <a:ext cx="34655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5</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Tree>
    <p:extLst>
      <p:ext uri="{BB962C8B-B14F-4D97-AF65-F5344CB8AC3E}">
        <p14:creationId xmlns:p14="http://schemas.microsoft.com/office/powerpoint/2010/main" val="232014415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custDataLst>
              <p:tags r:id="rId1"/>
            </p:custDataLst>
          </p:nvPr>
        </p:nvSpPr>
        <p:spPr bwMode="auto">
          <a:xfrm>
            <a:off x="430176" y="968970"/>
            <a:ext cx="8162925" cy="4585855"/>
          </a:xfrm>
          <a:prstGeom prst="rect">
            <a:avLst/>
          </a:prstGeom>
          <a:noFill/>
          <a:ln algn="ctr">
            <a:miter lim="800000"/>
            <a:headEnd/>
            <a:tailEnd/>
          </a:ln>
        </p:spPr>
        <p:txBody>
          <a:bodyPr lIns="91424" tIns="45712" rIns="91424" bIns="45712">
            <a:spAutoFit/>
          </a:bodyPr>
          <a:lstStyle/>
          <a:p>
            <a:pPr marL="0" indent="0" algn="just" defTabSz="966788" eaLnBrk="1" hangingPunct="1">
              <a:spcBef>
                <a:spcPts val="500"/>
              </a:spcBef>
              <a:spcAft>
                <a:spcPts val="500"/>
              </a:spcAft>
              <a:buNone/>
            </a:pPr>
            <a:r>
              <a:rPr lang="fr-CA" sz="1100" dirty="0">
                <a:latin typeface="Tahoma" panose="020B0604030504040204" pitchFamily="34" charset="0"/>
                <a:ea typeface="Tahoma" panose="020B0604030504040204" pitchFamily="34" charset="0"/>
                <a:cs typeface="Tahoma" panose="020B0604030504040204" pitchFamily="34" charset="0"/>
              </a:rPr>
              <a:t>La SADC Vallée-de-la-Gatineau a mandaté BIP Recherche afin de réaliser une enquête auprès des entreprises de la région. Cette étude s’inscrit dans le cadre du projet “Chantier relève”. L’objectif général de l’enquête est de documenter la situation et les enjeux des entreprises de la Vallée-de-la-Gatineau en matière de relève entrepreneuriale et de relève des ressources humaines.  L’information ainsi recueillie permettra à la SADC et aux partenaires locaux d’orienter efficacement leurs actions sur ces sujets et ce, sur un horizon de plusieurs années.</a:t>
            </a:r>
          </a:p>
          <a:p>
            <a:pPr marL="0" indent="0" algn="just" defTabSz="966788" eaLnBrk="1" hangingPunct="1">
              <a:spcBef>
                <a:spcPts val="500"/>
              </a:spcBef>
              <a:spcAft>
                <a:spcPts val="500"/>
              </a:spcAft>
              <a:buNone/>
            </a:pPr>
            <a:r>
              <a:rPr lang="fr-FR" sz="1100" dirty="0">
                <a:latin typeface="Tahoma" panose="020B0604030504040204" pitchFamily="34" charset="0"/>
                <a:ea typeface="Tahoma" panose="020B0604030504040204" pitchFamily="34" charset="0"/>
                <a:cs typeface="Tahoma" panose="020B0604030504040204" pitchFamily="34" charset="0"/>
              </a:rPr>
              <a:t>Le sondage répond à deux grands enjeux auxquels sont confrontées les entreprises : l’un portant sur le recrutement et la rétention de la main-d’œuvre et l’autre portant sur la relève des propriétaires.</a:t>
            </a:r>
          </a:p>
          <a:p>
            <a:pPr algn="just" defTabSz="966788" eaLnBrk="1" hangingPunct="1">
              <a:spcBef>
                <a:spcPts val="500"/>
              </a:spcBef>
              <a:spcAft>
                <a:spcPts val="500"/>
              </a:spcAft>
              <a:buFont typeface="Wingdings" panose="05000000000000000000" pitchFamily="2" charset="2"/>
              <a:buChar char="Ø"/>
            </a:pPr>
            <a:r>
              <a:rPr lang="fr-FR" sz="1100" dirty="0">
                <a:latin typeface="Tahoma" panose="020B0604030504040204" pitchFamily="34" charset="0"/>
                <a:ea typeface="Tahoma" panose="020B0604030504040204" pitchFamily="34" charset="0"/>
                <a:cs typeface="Tahoma" panose="020B0604030504040204" pitchFamily="34" charset="0"/>
              </a:rPr>
              <a:t>La section portant sur le recrutement et la rétention de la main-d’œuvre répond aux objectifs suivants : </a:t>
            </a:r>
          </a:p>
          <a:p>
            <a:pPr marL="544513" lvl="1" indent="-228600" algn="just" defTabSz="966788" eaLnBrk="1" hangingPunct="1">
              <a:spcBef>
                <a:spcPts val="60"/>
              </a:spcBef>
              <a:spcAft>
                <a:spcPts val="200"/>
              </a:spcAft>
              <a:buFont typeface="Wingdings" pitchFamily="2" charset="2"/>
              <a:buChar char="§"/>
              <a:tabLst>
                <a:tab pos="446088" algn="l"/>
              </a:tabLst>
            </a:pPr>
            <a:r>
              <a:rPr lang="fr-FR" sz="1100" dirty="0">
                <a:latin typeface="Tahoma" panose="020B0604030504040204" pitchFamily="34" charset="0"/>
                <a:ea typeface="Tahoma" panose="020B0604030504040204" pitchFamily="34" charset="0"/>
                <a:cs typeface="Tahoma" panose="020B0604030504040204" pitchFamily="34" charset="0"/>
              </a:rPr>
              <a:t>Établir le profil des emplois présents sur le territoire : nombre d’employés selon le statut, caractéristiques des emplois saisonniers, répartition des emplois selon le sexe, l’âge, l’ancienneté et le niveau de qualification, etc.</a:t>
            </a:r>
          </a:p>
          <a:p>
            <a:pPr marL="544513" lvl="1" indent="-228600" algn="just" defTabSz="966788" eaLnBrk="1" hangingPunct="1">
              <a:spcBef>
                <a:spcPts val="60"/>
              </a:spcBef>
              <a:spcAft>
                <a:spcPts val="200"/>
              </a:spcAft>
              <a:buFont typeface="Wingdings" pitchFamily="2" charset="2"/>
              <a:buChar char="§"/>
              <a:tabLst>
                <a:tab pos="446088" algn="l"/>
              </a:tabLst>
            </a:pPr>
            <a:r>
              <a:rPr lang="fr-FR" sz="1100" dirty="0">
                <a:latin typeface="Tahoma" panose="020B0604030504040204" pitchFamily="34" charset="0"/>
                <a:ea typeface="Tahoma" panose="020B0604030504040204" pitchFamily="34" charset="0"/>
                <a:cs typeface="Tahoma" panose="020B0604030504040204" pitchFamily="34" charset="0"/>
              </a:rPr>
              <a:t>Identifier les principaux enjeux et défis que vivent les entreprises en matière de main-d’œuvre.  </a:t>
            </a:r>
          </a:p>
          <a:p>
            <a:pPr marL="544513" lvl="1" indent="-228600" algn="just" defTabSz="966788" eaLnBrk="1" hangingPunct="1">
              <a:spcBef>
                <a:spcPts val="60"/>
              </a:spcBef>
              <a:spcAft>
                <a:spcPts val="200"/>
              </a:spcAft>
              <a:buFont typeface="Wingdings" pitchFamily="2" charset="2"/>
              <a:buChar char="§"/>
              <a:tabLst>
                <a:tab pos="446088" algn="l"/>
              </a:tabLst>
            </a:pPr>
            <a:r>
              <a:rPr lang="fr-FR" sz="1100" kern="1200" dirty="0">
                <a:latin typeface="Tahoma" pitchFamily="34" charset="0"/>
                <a:ea typeface="Tahoma" pitchFamily="34" charset="0"/>
                <a:cs typeface="Tahoma" pitchFamily="34" charset="0"/>
              </a:rPr>
              <a:t>Approfondir la problématique de recrutement de la main-d’œuvre : nombre d’embauches réalisées, degré de facilité de recrutement, moyens utilisés pour le recrutement, nombre de postes à combler, conséquences de la pénurie de main-d’œuvre sur les entreprises et mesures prises pour la contrer, pratiques et outils pour faciliter le recrutement.</a:t>
            </a:r>
          </a:p>
          <a:p>
            <a:pPr marL="544513" lvl="1" indent="-228600" algn="just" defTabSz="966788" eaLnBrk="1" hangingPunct="1">
              <a:spcBef>
                <a:spcPts val="60"/>
              </a:spcBef>
              <a:spcAft>
                <a:spcPts val="200"/>
              </a:spcAft>
              <a:buFont typeface="Wingdings" pitchFamily="2" charset="2"/>
              <a:buChar char="§"/>
              <a:tabLst>
                <a:tab pos="446088" algn="l"/>
              </a:tabLst>
            </a:pPr>
            <a:r>
              <a:rPr lang="fr-FR" sz="1100" kern="1200" dirty="0">
                <a:latin typeface="Tahoma" pitchFamily="34" charset="0"/>
                <a:ea typeface="Tahoma" pitchFamily="34" charset="0"/>
                <a:cs typeface="Tahoma" pitchFamily="34" charset="0"/>
              </a:rPr>
              <a:t>Approfondir la problématique de rétention de la main-d’œuvre : </a:t>
            </a:r>
            <a:r>
              <a:rPr lang="fr-CA" sz="1100" kern="1200" dirty="0">
                <a:latin typeface="Tahoma" pitchFamily="34" charset="0"/>
                <a:ea typeface="Tahoma" pitchFamily="34" charset="0"/>
                <a:cs typeface="Tahoma" pitchFamily="34" charset="0"/>
              </a:rPr>
              <a:t>pratiques pour favoriser la rétention, besoins des entreprises pour les appuyer dans leurs efforts de rétention.</a:t>
            </a:r>
          </a:p>
          <a:p>
            <a:pPr algn="just" defTabSz="966788" eaLnBrk="1" hangingPunct="1">
              <a:spcBef>
                <a:spcPts val="500"/>
              </a:spcBef>
              <a:spcAft>
                <a:spcPts val="500"/>
              </a:spcAft>
              <a:buFont typeface="Wingdings" panose="05000000000000000000" pitchFamily="2" charset="2"/>
              <a:buChar char="Ø"/>
            </a:pPr>
            <a:r>
              <a:rPr lang="fr-FR" sz="1100" dirty="0">
                <a:latin typeface="Tahoma" panose="020B0604030504040204" pitchFamily="34" charset="0"/>
                <a:ea typeface="Tahoma" panose="020B0604030504040204" pitchFamily="34" charset="0"/>
                <a:cs typeface="Tahoma" panose="020B0604030504040204" pitchFamily="34" charset="0"/>
              </a:rPr>
              <a:t>La section portant sur la </a:t>
            </a:r>
            <a:r>
              <a:rPr lang="fr-CA" sz="1100" dirty="0">
                <a:latin typeface="Tahoma" panose="020B0604030504040204" pitchFamily="34" charset="0"/>
                <a:ea typeface="Tahoma" panose="020B0604030504040204" pitchFamily="34" charset="0"/>
                <a:cs typeface="Tahoma" panose="020B0604030504040204" pitchFamily="34" charset="0"/>
              </a:rPr>
              <a:t>relève des propriétaires de l’entreprise a pour objectifs de :</a:t>
            </a:r>
          </a:p>
          <a:p>
            <a:pPr marL="544513" lvl="1" indent="-228600" algn="just" defTabSz="966788" eaLnBrk="1" hangingPunct="1">
              <a:spcBef>
                <a:spcPts val="60"/>
              </a:spcBef>
              <a:spcAft>
                <a:spcPts val="200"/>
              </a:spcAft>
              <a:buFont typeface="Wingdings" pitchFamily="2" charset="2"/>
              <a:buChar char="§"/>
              <a:tabLst>
                <a:tab pos="446088" algn="l"/>
              </a:tabLst>
            </a:pPr>
            <a:r>
              <a:rPr lang="fr-CA" sz="1100" dirty="0">
                <a:latin typeface="Tahoma" panose="020B0604030504040204" pitchFamily="34" charset="0"/>
                <a:ea typeface="Tahoma" panose="020B0604030504040204" pitchFamily="34" charset="0"/>
                <a:cs typeface="Tahoma" panose="020B0604030504040204" pitchFamily="34" charset="0"/>
              </a:rPr>
              <a:t>Connaître le profil des propriétaires d’entreprise.</a:t>
            </a:r>
          </a:p>
          <a:p>
            <a:pPr marL="544513" lvl="1" indent="-228600" algn="just" defTabSz="966788" eaLnBrk="1" hangingPunct="1">
              <a:spcBef>
                <a:spcPts val="60"/>
              </a:spcBef>
              <a:spcAft>
                <a:spcPts val="200"/>
              </a:spcAft>
              <a:buFont typeface="Wingdings" pitchFamily="2" charset="2"/>
              <a:buChar char="§"/>
              <a:tabLst>
                <a:tab pos="446088" algn="l"/>
              </a:tabLst>
            </a:pPr>
            <a:r>
              <a:rPr lang="fr-CA" sz="1100" dirty="0">
                <a:latin typeface="Tahoma" panose="020B0604030504040204" pitchFamily="34" charset="0"/>
                <a:ea typeface="Tahoma" panose="020B0604030504040204" pitchFamily="34" charset="0"/>
                <a:cs typeface="Tahoma" panose="020B0604030504040204" pitchFamily="34" charset="0"/>
              </a:rPr>
              <a:t>Savoir à quelle étape ils en sont dans la planification de leur relève.</a:t>
            </a:r>
          </a:p>
          <a:p>
            <a:pPr marL="544513" lvl="1" indent="-228600" algn="just" defTabSz="966788" eaLnBrk="1" hangingPunct="1">
              <a:spcBef>
                <a:spcPts val="60"/>
              </a:spcBef>
              <a:spcAft>
                <a:spcPts val="200"/>
              </a:spcAft>
              <a:buFont typeface="Wingdings" pitchFamily="2" charset="2"/>
              <a:buChar char="§"/>
              <a:tabLst>
                <a:tab pos="446088" algn="l"/>
              </a:tabLst>
            </a:pPr>
            <a:r>
              <a:rPr lang="fr-CA" sz="1100" dirty="0">
                <a:latin typeface="Tahoma" panose="020B0604030504040204" pitchFamily="34" charset="0"/>
                <a:ea typeface="Tahoma" panose="020B0604030504040204" pitchFamily="34" charset="0"/>
                <a:cs typeface="Tahoma" panose="020B0604030504040204" pitchFamily="34" charset="0"/>
              </a:rPr>
              <a:t>Comprendre leurs préoccupations ou les défis particuliers auxquels ils font face.</a:t>
            </a:r>
          </a:p>
          <a:p>
            <a:pPr marL="544513" lvl="1" indent="-228600" algn="just" defTabSz="966788" eaLnBrk="1" hangingPunct="1">
              <a:spcBef>
                <a:spcPts val="60"/>
              </a:spcBef>
              <a:spcAft>
                <a:spcPts val="200"/>
              </a:spcAft>
              <a:buFont typeface="Wingdings" pitchFamily="2" charset="2"/>
              <a:buChar char="§"/>
              <a:tabLst>
                <a:tab pos="446088" algn="l"/>
              </a:tabLst>
            </a:pPr>
            <a:r>
              <a:rPr lang="fr-CA" sz="1100" dirty="0">
                <a:latin typeface="Tahoma" panose="020B0604030504040204" pitchFamily="34" charset="0"/>
                <a:ea typeface="Tahoma" panose="020B0604030504040204" pitchFamily="34" charset="0"/>
                <a:cs typeface="Tahoma" panose="020B0604030504040204" pitchFamily="34" charset="0"/>
              </a:rPr>
              <a:t>Connaître le type de ressources auxquelles ils font appel.</a:t>
            </a:r>
          </a:p>
          <a:p>
            <a:pPr marL="544513" lvl="1" indent="-228600" algn="just" defTabSz="966788" eaLnBrk="1" hangingPunct="1">
              <a:spcBef>
                <a:spcPts val="60"/>
              </a:spcBef>
              <a:spcAft>
                <a:spcPts val="200"/>
              </a:spcAft>
              <a:buFont typeface="Wingdings" pitchFamily="2" charset="2"/>
              <a:buChar char="§"/>
              <a:tabLst>
                <a:tab pos="446088" algn="l"/>
              </a:tabLst>
            </a:pPr>
            <a:r>
              <a:rPr lang="fr-CA" sz="1100" dirty="0">
                <a:latin typeface="Tahoma" panose="020B0604030504040204" pitchFamily="34" charset="0"/>
                <a:ea typeface="Tahoma" panose="020B0604030504040204" pitchFamily="34" charset="0"/>
                <a:cs typeface="Tahoma" panose="020B0604030504040204" pitchFamily="34" charset="0"/>
              </a:rPr>
              <a:t>Identifier le type d’accompagnement souhaité en matière de planification de la relève.</a:t>
            </a:r>
          </a:p>
        </p:txBody>
      </p:sp>
      <p:sp>
        <p:nvSpPr>
          <p:cNvPr id="6148" name="Rectangle 4"/>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1.	Objectifs</a:t>
            </a:r>
          </a:p>
        </p:txBody>
      </p:sp>
      <p:sp>
        <p:nvSpPr>
          <p:cNvPr id="6" name="Espace réservé du numéro de diapositive 1"/>
          <p:cNvSpPr txBox="1">
            <a:spLocks/>
          </p:cNvSpPr>
          <p:nvPr/>
        </p:nvSpPr>
        <p:spPr bwMode="auto">
          <a:xfrm>
            <a:off x="8080744" y="6208418"/>
            <a:ext cx="34655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6</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Tree>
    <p:extLst>
      <p:ext uri="{BB962C8B-B14F-4D97-AF65-F5344CB8AC3E}">
        <p14:creationId xmlns:p14="http://schemas.microsoft.com/office/powerpoint/2010/main" val="93958903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2.	Méthodologie</a:t>
            </a:r>
          </a:p>
        </p:txBody>
      </p:sp>
      <p:sp>
        <p:nvSpPr>
          <p:cNvPr id="6" name="Espace réservé du numéro de diapositive 1"/>
          <p:cNvSpPr txBox="1">
            <a:spLocks/>
          </p:cNvSpPr>
          <p:nvPr/>
        </p:nvSpPr>
        <p:spPr bwMode="auto">
          <a:xfrm>
            <a:off x="8080744" y="6208418"/>
            <a:ext cx="34655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7</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3"/>
          <p:cNvSpPr txBox="1">
            <a:spLocks noChangeArrowheads="1"/>
          </p:cNvSpPr>
          <p:nvPr>
            <p:custDataLst>
              <p:tags r:id="rId1"/>
            </p:custDataLst>
          </p:nvPr>
        </p:nvSpPr>
        <p:spPr bwMode="auto">
          <a:xfrm>
            <a:off x="567419" y="4021247"/>
            <a:ext cx="8162925" cy="276983"/>
          </a:xfrm>
          <a:prstGeom prst="rect">
            <a:avLst/>
          </a:prstGeom>
          <a:noFill/>
          <a:ln algn="ctr">
            <a:miter lim="800000"/>
            <a:headEnd/>
            <a:tailEnd/>
          </a:ln>
        </p:spPr>
        <p:txBody>
          <a:bodyPr lIns="91424" tIns="45712" rIns="91424" bIns="45712">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defTabSz="966788" eaLnBrk="1" hangingPunct="1">
              <a:spcBef>
                <a:spcPct val="50000"/>
              </a:spcBef>
              <a:spcAft>
                <a:spcPts val="600"/>
              </a:spcAft>
              <a:buNone/>
            </a:pPr>
            <a:endParaRPr lang="fr-CA" sz="1200" b="0" kern="0"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387311" y="883599"/>
            <a:ext cx="8162925" cy="3557384"/>
          </a:xfrm>
          <a:prstGeom prst="rect">
            <a:avLst/>
          </a:prstGeom>
        </p:spPr>
        <p:txBody>
          <a:bodyPr wrap="square">
            <a:spAutoFit/>
          </a:bodyPr>
          <a:lstStyle/>
          <a:p>
            <a:pPr marL="0" indent="0" algn="just" defTabSz="966788" eaLnBrk="1" hangingPunct="1">
              <a:spcBef>
                <a:spcPts val="500"/>
              </a:spcBef>
              <a:spcAft>
                <a:spcPts val="0"/>
              </a:spcAft>
              <a:buNone/>
            </a:pPr>
            <a:r>
              <a:rPr lang="fr-CA" sz="1100" i="1" dirty="0">
                <a:latin typeface="Tahoma" pitchFamily="34" charset="0"/>
                <a:ea typeface="Tahoma" pitchFamily="34" charset="0"/>
                <a:cs typeface="Tahoma" pitchFamily="34" charset="0"/>
              </a:rPr>
              <a:t>Population visée</a:t>
            </a:r>
          </a:p>
          <a:p>
            <a:pPr marL="0" indent="0" algn="just" defTabSz="966788" eaLnBrk="1" hangingPunct="1">
              <a:spcBef>
                <a:spcPts val="500"/>
              </a:spcBef>
              <a:spcAft>
                <a:spcPts val="500"/>
              </a:spcAft>
              <a:buNone/>
            </a:pPr>
            <a:r>
              <a:rPr lang="fr-CA" sz="1100" b="0" dirty="0">
                <a:latin typeface="Tahoma" pitchFamily="34" charset="0"/>
                <a:ea typeface="Tahoma" pitchFamily="34" charset="0"/>
                <a:cs typeface="Tahoma" pitchFamily="34" charset="0"/>
              </a:rPr>
              <a:t>Les entreprises situées dans le territoire desservi par la SADC Vallée-de-la-Gatineau. La SADC a fourni à BIP Recherche une base de données comportant 1 181 noms d’entreprises avec coordonnées. Ce nombre est le résultat du calcul suivant :</a:t>
            </a:r>
          </a:p>
          <a:p>
            <a:pPr marL="0" indent="0" algn="just" defTabSz="966788" eaLnBrk="1" hangingPunct="1">
              <a:spcBef>
                <a:spcPts val="0"/>
              </a:spcBef>
              <a:spcAft>
                <a:spcPts val="0"/>
              </a:spcAft>
              <a:buNone/>
            </a:pPr>
            <a:r>
              <a:rPr lang="fr-CA" sz="1100" b="0" dirty="0">
                <a:latin typeface="Tahoma" pitchFamily="34" charset="0"/>
                <a:ea typeface="Tahoma" pitchFamily="34" charset="0"/>
                <a:cs typeface="Tahoma" pitchFamily="34" charset="0"/>
              </a:rPr>
              <a:t>	1 347 noms dans la base de donnée fournie initialement</a:t>
            </a:r>
          </a:p>
          <a:p>
            <a:pPr marL="0" indent="0" algn="just" defTabSz="966788" eaLnBrk="1" hangingPunct="1">
              <a:spcBef>
                <a:spcPts val="0"/>
              </a:spcBef>
              <a:spcAft>
                <a:spcPts val="0"/>
              </a:spcAft>
              <a:buNone/>
            </a:pPr>
            <a:r>
              <a:rPr lang="fr-CA" sz="1100" b="0" dirty="0">
                <a:latin typeface="Tahoma" pitchFamily="34" charset="0"/>
                <a:ea typeface="Tahoma" pitchFamily="34" charset="0"/>
                <a:cs typeface="Tahoma" pitchFamily="34" charset="0"/>
              </a:rPr>
              <a:t>	– 288 téléphones absents</a:t>
            </a:r>
          </a:p>
          <a:p>
            <a:pPr marL="0" indent="0" algn="just" defTabSz="966788" eaLnBrk="1" hangingPunct="1">
              <a:spcBef>
                <a:spcPts val="0"/>
              </a:spcBef>
              <a:spcAft>
                <a:spcPts val="600"/>
              </a:spcAft>
              <a:buNone/>
            </a:pPr>
            <a:r>
              <a:rPr lang="fr-CA" sz="1100" b="0" dirty="0">
                <a:latin typeface="Tahoma" pitchFamily="34" charset="0"/>
                <a:ea typeface="Tahoma" pitchFamily="34" charset="0"/>
                <a:cs typeface="Tahoma" pitchFamily="34" charset="0"/>
              </a:rPr>
              <a:t>	+ 122 numéros cherchés par la SADC</a:t>
            </a:r>
            <a:endParaRPr lang="fr-CA" sz="1100" b="0" dirty="0">
              <a:solidFill>
                <a:srgbClr val="FF0000"/>
              </a:solidFill>
              <a:latin typeface="Tahoma" pitchFamily="34" charset="0"/>
              <a:ea typeface="Tahoma" pitchFamily="34" charset="0"/>
              <a:cs typeface="Tahoma" pitchFamily="34" charset="0"/>
            </a:endParaRPr>
          </a:p>
          <a:p>
            <a:pPr marL="0" lvl="1" algn="just" defTabSz="966788">
              <a:spcBef>
                <a:spcPts val="500"/>
              </a:spcBef>
              <a:spcAft>
                <a:spcPts val="0"/>
              </a:spcAft>
              <a:tabLst>
                <a:tab pos="446088" algn="l"/>
              </a:tabLst>
            </a:pPr>
            <a:r>
              <a:rPr lang="fr-CA" sz="1100" b="0" dirty="0">
                <a:latin typeface="Tahoma" pitchFamily="34" charset="0"/>
                <a:ea typeface="Tahoma" pitchFamily="34" charset="0"/>
                <a:cs typeface="Tahoma" pitchFamily="34" charset="0"/>
              </a:rPr>
              <a:t>Pour qu’une entreprise soit admissible à répondre au sondage, les décisions concernant l’embauche du personnel doivent être prises localement, c’est-à-dire dans l’établissement appelé.</a:t>
            </a:r>
          </a:p>
          <a:p>
            <a:pPr marL="0" lvl="1" algn="just" defTabSz="966788">
              <a:spcBef>
                <a:spcPts val="500"/>
              </a:spcBef>
              <a:spcAft>
                <a:spcPts val="0"/>
              </a:spcAft>
              <a:tabLst>
                <a:tab pos="446088" algn="l"/>
              </a:tabLst>
            </a:pPr>
            <a:r>
              <a:rPr lang="fr-CA" sz="1100" b="0" dirty="0">
                <a:latin typeface="Tahoma" pitchFamily="34" charset="0"/>
                <a:ea typeface="Tahoma" pitchFamily="34" charset="0"/>
                <a:cs typeface="Tahoma" pitchFamily="34" charset="0"/>
              </a:rPr>
              <a:t>La personne visée pour répondre au questionnaire était la suivante : </a:t>
            </a:r>
          </a:p>
          <a:p>
            <a:pPr marL="544513" lvl="1" indent="-228600" algn="just" defTabSz="966788">
              <a:spcBef>
                <a:spcPts val="60"/>
              </a:spcBef>
              <a:spcAft>
                <a:spcPts val="200"/>
              </a:spcAft>
              <a:buFont typeface="Wingdings" pitchFamily="2" charset="2"/>
              <a:buChar char="§"/>
              <a:tabLst>
                <a:tab pos="446088" algn="l"/>
              </a:tabLst>
            </a:pPr>
            <a:r>
              <a:rPr lang="fr-CA" sz="1100" b="0" dirty="0">
                <a:latin typeface="Tahoma" pitchFamily="34" charset="0"/>
                <a:ea typeface="Tahoma" pitchFamily="34" charset="0"/>
                <a:cs typeface="Tahoma" pitchFamily="34" charset="0"/>
              </a:rPr>
              <a:t>En priorité, le propriétaire ou un des propriétaires de l’entreprise.</a:t>
            </a:r>
          </a:p>
          <a:p>
            <a:pPr marL="544513" lvl="1" indent="-228600" algn="just" defTabSz="966788">
              <a:spcBef>
                <a:spcPts val="60"/>
              </a:spcBef>
              <a:spcAft>
                <a:spcPts val="200"/>
              </a:spcAft>
              <a:buFont typeface="Wingdings" pitchFamily="2" charset="2"/>
              <a:buChar char="§"/>
              <a:tabLst>
                <a:tab pos="446088" algn="l"/>
              </a:tabLst>
            </a:pPr>
            <a:r>
              <a:rPr lang="fr-CA" sz="1100" b="0" dirty="0">
                <a:latin typeface="Tahoma" pitchFamily="34" charset="0"/>
                <a:ea typeface="Tahoma" pitchFamily="34" charset="0"/>
                <a:cs typeface="Tahoma" pitchFamily="34" charset="0"/>
              </a:rPr>
              <a:t>Sinon, le responsable des ressources humaines ou de la production/des opérations. Dans ce cas, cette personne ne répondait pas à la section du questionnaire portant sur la relève des propriétaires.</a:t>
            </a:r>
          </a:p>
          <a:p>
            <a:pPr marL="0" lvl="1" algn="just" defTabSz="966788">
              <a:spcBef>
                <a:spcPts val="1200"/>
              </a:spcBef>
              <a:spcAft>
                <a:spcPts val="0"/>
              </a:spcAft>
              <a:tabLst>
                <a:tab pos="446088" algn="l"/>
              </a:tabLst>
            </a:pPr>
            <a:r>
              <a:rPr lang="fr-CA" sz="1100" i="1" dirty="0">
                <a:latin typeface="Tahoma" pitchFamily="34" charset="0"/>
                <a:ea typeface="Tahoma" pitchFamily="34" charset="0"/>
                <a:cs typeface="Tahoma" pitchFamily="34" charset="0"/>
              </a:rPr>
              <a:t>Questionnaire</a:t>
            </a:r>
          </a:p>
          <a:p>
            <a:pPr marL="0" lvl="1" algn="just" defTabSz="966788">
              <a:spcBef>
                <a:spcPts val="500"/>
              </a:spcBef>
              <a:spcAft>
                <a:spcPts val="500"/>
              </a:spcAft>
              <a:tabLst>
                <a:tab pos="446088" algn="l"/>
              </a:tabLst>
            </a:pPr>
            <a:r>
              <a:rPr lang="fr-CA" sz="1100" b="0" dirty="0">
                <a:latin typeface="Tahoma" pitchFamily="34" charset="0"/>
                <a:ea typeface="Tahoma" pitchFamily="34" charset="0"/>
                <a:cs typeface="Tahoma" pitchFamily="34" charset="0"/>
              </a:rPr>
              <a:t>Le questionnaire a été conçu conjointement par la SADC et BIP Recherche. Il comporte 90 variables, dont 4 questions ouvertes.</a:t>
            </a:r>
          </a:p>
          <a:p>
            <a:pPr marL="0" lvl="1" algn="just" defTabSz="966788">
              <a:spcBef>
                <a:spcPts val="500"/>
              </a:spcBef>
              <a:spcAft>
                <a:spcPts val="500"/>
              </a:spcAft>
              <a:tabLst>
                <a:tab pos="446088" algn="l"/>
              </a:tabLst>
            </a:pPr>
            <a:r>
              <a:rPr lang="fr-CA" sz="1100" b="0" dirty="0">
                <a:latin typeface="Tahoma" pitchFamily="34" charset="0"/>
                <a:ea typeface="Tahoma" pitchFamily="34" charset="0"/>
                <a:cs typeface="Tahoma" pitchFamily="34" charset="0"/>
              </a:rPr>
              <a:t>Selon la réponse à deux questions d’introduction – la présence ou non d’employés salariés (à temps plein, à temps partiel ou saisonniers) et le fait que le répondant soit propriétaire ou non – quatre situations étaient possibles :</a:t>
            </a:r>
          </a:p>
        </p:txBody>
      </p:sp>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graphicFrame>
        <p:nvGraphicFramePr>
          <p:cNvPr id="8" name="Tableau 7"/>
          <p:cNvGraphicFramePr>
            <a:graphicFrameLocks noGrp="1"/>
          </p:cNvGraphicFramePr>
          <p:nvPr>
            <p:extLst>
              <p:ext uri="{D42A27DB-BD31-4B8C-83A1-F6EECF244321}">
                <p14:modId xmlns:p14="http://schemas.microsoft.com/office/powerpoint/2010/main" val="2552253404"/>
              </p:ext>
            </p:extLst>
          </p:nvPr>
        </p:nvGraphicFramePr>
        <p:xfrm>
          <a:off x="501606" y="4510321"/>
          <a:ext cx="6048049" cy="1401381"/>
        </p:xfrm>
        <a:graphic>
          <a:graphicData uri="http://schemas.openxmlformats.org/drawingml/2006/table">
            <a:tbl>
              <a:tblPr firstRow="1" firstCol="1" lastRow="1" lastCol="1" bandRow="1" bandCol="1">
                <a:tableStyleId>{5C22544A-7EE6-4342-B048-85BDC9FD1C3A}</a:tableStyleId>
              </a:tblPr>
              <a:tblGrid>
                <a:gridCol w="707064">
                  <a:extLst>
                    <a:ext uri="{9D8B030D-6E8A-4147-A177-3AD203B41FA5}">
                      <a16:colId xmlns:a16="http://schemas.microsoft.com/office/drawing/2014/main" val="20000"/>
                    </a:ext>
                  </a:extLst>
                </a:gridCol>
                <a:gridCol w="875311">
                  <a:extLst>
                    <a:ext uri="{9D8B030D-6E8A-4147-A177-3AD203B41FA5}">
                      <a16:colId xmlns:a16="http://schemas.microsoft.com/office/drawing/2014/main" val="20001"/>
                    </a:ext>
                  </a:extLst>
                </a:gridCol>
                <a:gridCol w="1105786">
                  <a:extLst>
                    <a:ext uri="{9D8B030D-6E8A-4147-A177-3AD203B41FA5}">
                      <a16:colId xmlns:a16="http://schemas.microsoft.com/office/drawing/2014/main" val="20002"/>
                    </a:ext>
                  </a:extLst>
                </a:gridCol>
                <a:gridCol w="3359888">
                  <a:extLst>
                    <a:ext uri="{9D8B030D-6E8A-4147-A177-3AD203B41FA5}">
                      <a16:colId xmlns:a16="http://schemas.microsoft.com/office/drawing/2014/main" val="20003"/>
                    </a:ext>
                  </a:extLst>
                </a:gridCol>
              </a:tblGrid>
              <a:tr h="410236">
                <a:tc>
                  <a:txBody>
                    <a:bodyPr/>
                    <a:lstStyle/>
                    <a:p>
                      <a:pPr marL="0" algn="l" defTabSz="914400" rtl="0" eaLnBrk="1" latinLnBrk="0" hangingPunct="1">
                        <a:lnSpc>
                          <a:spcPts val="1100"/>
                        </a:lnSpc>
                        <a:spcBef>
                          <a:spcPts val="200"/>
                        </a:spcBef>
                        <a:spcAft>
                          <a:spcPts val="200"/>
                        </a:spcAft>
                      </a:pPr>
                      <a:r>
                        <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Scénarios </a:t>
                      </a:r>
                      <a:r>
                        <a:rPr lang="fr-CA" sz="9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possibles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w="12700" cap="flat" cmpd="sng" algn="ctr">
                      <a:noFill/>
                      <a:prstDash val="solid"/>
                      <a:round/>
                      <a:headEnd type="none" w="med" len="med"/>
                      <a:tailEnd type="none" w="med" len="med"/>
                    </a:lnTlToBr>
                    <a:solidFill>
                      <a:srgbClr val="FDCBA1"/>
                    </a:solidFill>
                  </a:tcPr>
                </a:tc>
                <a:tc>
                  <a:txBody>
                    <a:bodyPr/>
                    <a:lstStyle/>
                    <a:p>
                      <a:pPr algn="ctr">
                        <a:lnSpc>
                          <a:spcPts val="1100"/>
                        </a:lnSpc>
                        <a:spcBef>
                          <a:spcPts val="200"/>
                        </a:spcBef>
                        <a:spcAft>
                          <a:spcPts val="200"/>
                        </a:spcAft>
                      </a:pPr>
                      <a:r>
                        <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Présence d’employés salariés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Le répondant est le propriétaire de l’entreprise</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Sections</a:t>
                      </a:r>
                      <a:r>
                        <a:rPr lang="fr-CA" sz="900" b="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du questionnaire complétées</a:t>
                      </a:r>
                      <a:endPar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extLst>
                  <a:ext uri="{0D108BD9-81ED-4DB2-BD59-A6C34878D82A}">
                    <a16:rowId xmlns:a16="http://schemas.microsoft.com/office/drawing/2014/main" val="10000"/>
                  </a:ext>
                </a:extLst>
              </a:tr>
              <a:tr h="202019">
                <a:tc>
                  <a:txBody>
                    <a:bodyPr/>
                    <a:lstStyle/>
                    <a:p>
                      <a:pPr algn="just">
                        <a:lnSpc>
                          <a:spcPts val="1200"/>
                        </a:lnSpc>
                        <a:spcBef>
                          <a:spcPts val="200"/>
                        </a:spcBef>
                        <a:spcAft>
                          <a:spcPts val="200"/>
                        </a:spcAft>
                      </a:pPr>
                      <a:r>
                        <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Oui</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Oui</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l">
                        <a:lnSpc>
                          <a:spcPts val="1200"/>
                        </a:lnSpc>
                        <a:spcBef>
                          <a:spcPts val="200"/>
                        </a:spcBef>
                        <a:spcAft>
                          <a:spcPts val="200"/>
                        </a:spcAft>
                      </a:pPr>
                      <a:r>
                        <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Ensemble du questionnaire</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4327">
                <a:tc>
                  <a:txBody>
                    <a:bodyPr/>
                    <a:lstStyle/>
                    <a:p>
                      <a:pPr marL="0" algn="l" defTabSz="914400" rtl="0" eaLnBrk="1" latinLnBrk="0" hangingPunct="1">
                        <a:lnSpc>
                          <a:spcPts val="1200"/>
                        </a:lnSpc>
                        <a:spcBef>
                          <a:spcPts val="200"/>
                        </a:spcBef>
                        <a:spcAft>
                          <a:spcPts val="200"/>
                        </a:spcAft>
                      </a:pPr>
                      <a:r>
                        <a:rPr lang="fr-CA" sz="9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B</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Oui </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Non</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l">
                        <a:lnSpc>
                          <a:spcPts val="1200"/>
                        </a:lnSpc>
                        <a:spcBef>
                          <a:spcPts val="200"/>
                        </a:spcBef>
                        <a:spcAft>
                          <a:spcPts val="200"/>
                        </a:spcAft>
                      </a:pPr>
                      <a:r>
                        <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Profil des emplois, enjeux et défis en matière de main-d’œuvre, recrutement, rétention</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2651">
                <a:tc>
                  <a:txBody>
                    <a:bodyPr/>
                    <a:lstStyle/>
                    <a:p>
                      <a:pPr>
                        <a:lnSpc>
                          <a:spcPts val="1200"/>
                        </a:lnSpc>
                        <a:spcBef>
                          <a:spcPts val="200"/>
                        </a:spcBef>
                        <a:spcAft>
                          <a:spcPts val="200"/>
                        </a:spcAft>
                      </a:pPr>
                      <a:r>
                        <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C</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Non</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Oui</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l">
                        <a:lnSpc>
                          <a:spcPts val="1200"/>
                        </a:lnSpc>
                        <a:spcBef>
                          <a:spcPts val="200"/>
                        </a:spcBef>
                        <a:spcAft>
                          <a:spcPts val="200"/>
                        </a:spcAft>
                      </a:pPr>
                      <a:r>
                        <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Relève de la direction</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3284">
                <a:tc>
                  <a:txBody>
                    <a:bodyPr/>
                    <a:lstStyle/>
                    <a:p>
                      <a:pPr algn="just">
                        <a:lnSpc>
                          <a:spcPts val="1200"/>
                        </a:lnSpc>
                        <a:spcBef>
                          <a:spcPts val="200"/>
                        </a:spcBef>
                        <a:spcAft>
                          <a:spcPts val="200"/>
                        </a:spcAft>
                      </a:pPr>
                      <a:r>
                        <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D</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Non</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Non</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l">
                        <a:lnSpc>
                          <a:spcPts val="1200"/>
                        </a:lnSpc>
                        <a:spcBef>
                          <a:spcPts val="200"/>
                        </a:spcBef>
                        <a:spcAft>
                          <a:spcPts val="200"/>
                        </a:spcAft>
                      </a:pPr>
                      <a:r>
                        <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L’entreprise n’est pas admissible à répondre au sondage</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0696495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2.	Méthodologie</a:t>
            </a:r>
          </a:p>
        </p:txBody>
      </p:sp>
      <p:sp>
        <p:nvSpPr>
          <p:cNvPr id="6" name="Espace réservé du numéro de diapositive 1"/>
          <p:cNvSpPr txBox="1">
            <a:spLocks/>
          </p:cNvSpPr>
          <p:nvPr/>
        </p:nvSpPr>
        <p:spPr bwMode="auto">
          <a:xfrm>
            <a:off x="8080744" y="6208418"/>
            <a:ext cx="34655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8</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3"/>
          <p:cNvSpPr txBox="1">
            <a:spLocks noChangeArrowheads="1"/>
          </p:cNvSpPr>
          <p:nvPr>
            <p:custDataLst>
              <p:tags r:id="rId1"/>
            </p:custDataLst>
          </p:nvPr>
        </p:nvSpPr>
        <p:spPr bwMode="auto">
          <a:xfrm>
            <a:off x="567419" y="4021247"/>
            <a:ext cx="8162925" cy="276983"/>
          </a:xfrm>
          <a:prstGeom prst="rect">
            <a:avLst/>
          </a:prstGeom>
          <a:noFill/>
          <a:ln algn="ctr">
            <a:miter lim="800000"/>
            <a:headEnd/>
            <a:tailEnd/>
          </a:ln>
        </p:spPr>
        <p:txBody>
          <a:bodyPr lIns="91424" tIns="45712" rIns="91424" bIns="45712">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defTabSz="966788" eaLnBrk="1" hangingPunct="1">
              <a:spcBef>
                <a:spcPct val="50000"/>
              </a:spcBef>
              <a:spcAft>
                <a:spcPts val="600"/>
              </a:spcAft>
              <a:buNone/>
            </a:pPr>
            <a:endParaRPr lang="fr-CA" sz="1200" b="0" kern="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3"/>
          <p:cNvSpPr txBox="1">
            <a:spLocks noChangeArrowheads="1"/>
          </p:cNvSpPr>
          <p:nvPr>
            <p:custDataLst>
              <p:tags r:id="rId2"/>
            </p:custDataLst>
          </p:nvPr>
        </p:nvSpPr>
        <p:spPr bwMode="auto">
          <a:xfrm>
            <a:off x="387312" y="913957"/>
            <a:ext cx="8162925" cy="4042629"/>
          </a:xfrm>
          <a:prstGeom prst="rect">
            <a:avLst/>
          </a:prstGeom>
          <a:noFill/>
          <a:ln algn="ctr">
            <a:miter lim="800000"/>
            <a:headEnd/>
            <a:tailEnd/>
          </a:ln>
        </p:spPr>
        <p:txBody>
          <a:bodyPr lIns="91424" tIns="45712" rIns="91424" bIns="45712">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defTabSz="966788" eaLnBrk="1" hangingPunct="1">
              <a:spcBef>
                <a:spcPts val="500"/>
              </a:spcBef>
              <a:spcAft>
                <a:spcPts val="0"/>
              </a:spcAft>
              <a:buNone/>
            </a:pPr>
            <a:r>
              <a:rPr lang="fr-CA" sz="1100" i="1" dirty="0">
                <a:latin typeface="Tahoma" pitchFamily="34" charset="0"/>
                <a:ea typeface="Tahoma" pitchFamily="34" charset="0"/>
                <a:cs typeface="Tahoma" pitchFamily="34" charset="0"/>
              </a:rPr>
              <a:t>Mode d’administration du sondage</a:t>
            </a:r>
          </a:p>
          <a:p>
            <a:pPr marL="0" indent="0" algn="just" defTabSz="966788" eaLnBrk="1" hangingPunct="1">
              <a:spcBef>
                <a:spcPts val="500"/>
              </a:spcBef>
              <a:spcAft>
                <a:spcPts val="500"/>
              </a:spcAft>
              <a:buNone/>
            </a:pPr>
            <a:r>
              <a:rPr lang="fr-CA" sz="1100" b="0" dirty="0">
                <a:latin typeface="Tahoma" pitchFamily="34" charset="0"/>
                <a:ea typeface="Tahoma" pitchFamily="34" charset="0"/>
                <a:cs typeface="Tahoma" pitchFamily="34" charset="0"/>
              </a:rPr>
              <a:t>Pour administrer le sondage, nous avons fait appel à une méthodologie mixte téléphonique-en ligne. Tous les répondants ont d’abord été contactés par téléphone, en français ou en anglais. Une fois l’introduction lue et les objectifs expliqués, les répondants éligibles et acceptant de participer avaient le choix de répondre par téléphone ou en ligne. </a:t>
            </a:r>
          </a:p>
          <a:p>
            <a:pPr marL="0" indent="0" algn="just" defTabSz="966788" eaLnBrk="1" hangingPunct="1">
              <a:spcBef>
                <a:spcPts val="500"/>
              </a:spcBef>
              <a:spcAft>
                <a:spcPts val="500"/>
              </a:spcAft>
              <a:buNone/>
            </a:pPr>
            <a:r>
              <a:rPr lang="fr-CA" sz="1100" b="0" dirty="0">
                <a:latin typeface="Tahoma" pitchFamily="34" charset="0"/>
                <a:ea typeface="Tahoma" pitchFamily="34" charset="0"/>
                <a:cs typeface="Tahoma" pitchFamily="34" charset="0"/>
              </a:rPr>
              <a:t>Dans le cas des répondants ayant choisi de répondre en ligne, nous leur avons envoyé un courriel d’invitation comportant un lien permettant d’accéder au sondage. Pour la majorité d’entre eux, de un à trois rappels téléphoniques ont été faits dans les semaines suivant le courriel d’invitation.</a:t>
            </a:r>
          </a:p>
          <a:p>
            <a:pPr marL="0" indent="0" algn="just" defTabSz="966788" eaLnBrk="1" hangingPunct="1">
              <a:spcBef>
                <a:spcPts val="1200"/>
              </a:spcBef>
              <a:spcAft>
                <a:spcPts val="0"/>
              </a:spcAft>
              <a:buNone/>
            </a:pPr>
            <a:r>
              <a:rPr lang="fr-CA" sz="1100" i="1" dirty="0">
                <a:latin typeface="Tahoma" pitchFamily="34" charset="0"/>
                <a:ea typeface="Tahoma" pitchFamily="34" charset="0"/>
                <a:cs typeface="Tahoma" pitchFamily="34" charset="0"/>
              </a:rPr>
              <a:t>Collecte des données</a:t>
            </a:r>
          </a:p>
          <a:p>
            <a:pPr marL="0" indent="0" algn="just" defTabSz="966788" eaLnBrk="1" hangingPunct="1">
              <a:spcBef>
                <a:spcPts val="500"/>
              </a:spcBef>
              <a:spcAft>
                <a:spcPts val="500"/>
              </a:spcAft>
              <a:buNone/>
            </a:pPr>
            <a:r>
              <a:rPr lang="fr-CA" sz="1100" b="0" dirty="0">
                <a:latin typeface="Tahoma" pitchFamily="34" charset="0"/>
                <a:ea typeface="Tahoma" pitchFamily="34" charset="0"/>
                <a:cs typeface="Tahoma" pitchFamily="34" charset="0"/>
              </a:rPr>
              <a:t>Le prétest a eu lieu par téléphone le 30 octobre 2018 auprès d’une dizaine d’entreprises. Aucune modification n’a été apportée au questionnaire suite au prétest. Le sondage proprement dit s’est déroulé du 1</a:t>
            </a:r>
            <a:r>
              <a:rPr lang="fr-CA" sz="1100" b="0" baseline="30000" dirty="0">
                <a:latin typeface="Tahoma" pitchFamily="34" charset="0"/>
                <a:ea typeface="Tahoma" pitchFamily="34" charset="0"/>
                <a:cs typeface="Tahoma" pitchFamily="34" charset="0"/>
              </a:rPr>
              <a:t>er</a:t>
            </a:r>
            <a:r>
              <a:rPr lang="fr-CA" sz="1100" b="0" dirty="0">
                <a:latin typeface="Tahoma" pitchFamily="34" charset="0"/>
                <a:ea typeface="Tahoma" pitchFamily="34" charset="0"/>
                <a:cs typeface="Tahoma" pitchFamily="34" charset="0"/>
              </a:rPr>
              <a:t> au 23 novembre 2018. Au total, 306 questionnaires ont été complétés, soit 148 par téléphone (48,4 %) et 158 en ligne (51,6 %). La durée moyenne des entrevues téléphoniques était de 15,7 minutes. Précisons que l’objectif était d’atteindre 300 questionnaires complétés.</a:t>
            </a:r>
          </a:p>
          <a:p>
            <a:pPr marL="0" indent="0" algn="just" defTabSz="966788" eaLnBrk="1" hangingPunct="1">
              <a:spcBef>
                <a:spcPts val="500"/>
              </a:spcBef>
              <a:spcAft>
                <a:spcPts val="500"/>
              </a:spcAft>
              <a:buNone/>
            </a:pPr>
            <a:r>
              <a:rPr lang="fr-CA" sz="1100" b="0" dirty="0">
                <a:latin typeface="Tahoma" pitchFamily="34" charset="0"/>
                <a:ea typeface="Tahoma" pitchFamily="34" charset="0"/>
                <a:cs typeface="Tahoma" pitchFamily="34" charset="0"/>
              </a:rPr>
              <a:t>Le taux de réponse est de 35 %. Il est calculé selon les normes de l’Association de la recherche et de l’intelligence marketing (ARIM). Le rapport administratif du déroulement du sondage, qui comprend le taux de réponse, est présenté à la page suivante.</a:t>
            </a:r>
          </a:p>
          <a:p>
            <a:pPr marL="0" lvl="1" indent="0" algn="just" defTabSz="966788" eaLnBrk="1" hangingPunct="1">
              <a:spcBef>
                <a:spcPts val="1200"/>
              </a:spcBef>
              <a:spcAft>
                <a:spcPts val="500"/>
              </a:spcAft>
              <a:buNone/>
              <a:tabLst>
                <a:tab pos="446088" algn="l"/>
              </a:tabLst>
            </a:pPr>
            <a:r>
              <a:rPr lang="fr-CA" sz="1100" b="0" kern="0" dirty="0">
                <a:latin typeface="Tahoma" panose="020B0604030504040204" pitchFamily="34" charset="0"/>
                <a:ea typeface="Tahoma" panose="020B0604030504040204" pitchFamily="34" charset="0"/>
                <a:cs typeface="Tahoma" panose="020B0604030504040204" pitchFamily="34" charset="0"/>
              </a:rPr>
              <a:t>La marge d’erreur est 4,8 %, 19 fois sur 20, en tenant compte du facteur de petite population.</a:t>
            </a:r>
          </a:p>
          <a:p>
            <a:pPr marL="0" indent="0" algn="just" defTabSz="966788" eaLnBrk="1" hangingPunct="1">
              <a:spcBef>
                <a:spcPts val="1200"/>
              </a:spcBef>
              <a:spcAft>
                <a:spcPts val="0"/>
              </a:spcAft>
              <a:buNone/>
            </a:pPr>
            <a:r>
              <a:rPr lang="fr-CA" sz="1100" i="1" dirty="0">
                <a:latin typeface="Tahoma" pitchFamily="34" charset="0"/>
                <a:ea typeface="Tahoma" pitchFamily="34" charset="0"/>
                <a:cs typeface="Tahoma" pitchFamily="34" charset="0"/>
              </a:rPr>
              <a:t>Traitement des données</a:t>
            </a:r>
          </a:p>
          <a:p>
            <a:pPr marL="0" indent="0" algn="just" defTabSz="966788" eaLnBrk="1" hangingPunct="1">
              <a:spcAft>
                <a:spcPts val="500"/>
              </a:spcAft>
              <a:buNone/>
            </a:pPr>
            <a:r>
              <a:rPr lang="fr-CA" sz="1100" b="0" dirty="0">
                <a:latin typeface="Tahoma" pitchFamily="34" charset="0"/>
                <a:ea typeface="Tahoma" pitchFamily="34" charset="0"/>
                <a:cs typeface="Tahoma" pitchFamily="34" charset="0"/>
              </a:rPr>
              <a:t>Les entrevues ont été compilées dans le logiciel </a:t>
            </a:r>
            <a:r>
              <a:rPr lang="fr-CA" sz="1100" b="0" dirty="0" err="1">
                <a:latin typeface="Tahoma" pitchFamily="34" charset="0"/>
                <a:ea typeface="Tahoma" pitchFamily="34" charset="0"/>
                <a:cs typeface="Tahoma" pitchFamily="34" charset="0"/>
              </a:rPr>
              <a:t>Pronto</a:t>
            </a:r>
            <a:r>
              <a:rPr lang="fr-CA" sz="1100" b="0" dirty="0">
                <a:latin typeface="Tahoma" pitchFamily="34" charset="0"/>
                <a:ea typeface="Tahoma" pitchFamily="34" charset="0"/>
                <a:cs typeface="Tahoma" pitchFamily="34" charset="0"/>
              </a:rPr>
              <a:t> de </a:t>
            </a:r>
            <a:r>
              <a:rPr lang="fr-CA" sz="1100" b="0" dirty="0" err="1">
                <a:latin typeface="Tahoma" pitchFamily="34" charset="0"/>
                <a:ea typeface="Tahoma" pitchFamily="34" charset="0"/>
                <a:cs typeface="Tahoma" pitchFamily="34" charset="0"/>
              </a:rPr>
              <a:t>Voxco</a:t>
            </a:r>
            <a:r>
              <a:rPr lang="fr-CA" sz="1100" b="0" dirty="0">
                <a:latin typeface="Tahoma" pitchFamily="34" charset="0"/>
                <a:ea typeface="Tahoma" pitchFamily="34" charset="0"/>
                <a:cs typeface="Tahoma" pitchFamily="34" charset="0"/>
              </a:rPr>
              <a:t> et traitées à l’aide du logiciel Stat-XP.</a:t>
            </a:r>
            <a:endParaRPr lang="fr-CA" sz="1100" b="0" kern="0" dirty="0">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Tree>
    <p:extLst>
      <p:ext uri="{BB962C8B-B14F-4D97-AF65-F5344CB8AC3E}">
        <p14:creationId xmlns:p14="http://schemas.microsoft.com/office/powerpoint/2010/main" val="421169648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2.	Méthodologie</a:t>
            </a:r>
          </a:p>
        </p:txBody>
      </p:sp>
      <p:sp>
        <p:nvSpPr>
          <p:cNvPr id="6" name="Espace réservé du numéro de diapositive 1"/>
          <p:cNvSpPr txBox="1">
            <a:spLocks/>
          </p:cNvSpPr>
          <p:nvPr/>
        </p:nvSpPr>
        <p:spPr bwMode="auto">
          <a:xfrm>
            <a:off x="8080744" y="6208418"/>
            <a:ext cx="34655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9</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3"/>
          <p:cNvSpPr txBox="1">
            <a:spLocks noChangeArrowheads="1"/>
          </p:cNvSpPr>
          <p:nvPr>
            <p:custDataLst>
              <p:tags r:id="rId1"/>
            </p:custDataLst>
          </p:nvPr>
        </p:nvSpPr>
        <p:spPr bwMode="auto">
          <a:xfrm>
            <a:off x="567419" y="4021247"/>
            <a:ext cx="8162925" cy="276983"/>
          </a:xfrm>
          <a:prstGeom prst="rect">
            <a:avLst/>
          </a:prstGeom>
          <a:noFill/>
          <a:ln algn="ctr">
            <a:miter lim="800000"/>
            <a:headEnd/>
            <a:tailEnd/>
          </a:ln>
        </p:spPr>
        <p:txBody>
          <a:bodyPr lIns="91424" tIns="45712" rIns="91424" bIns="45712">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defTabSz="966788" eaLnBrk="1" hangingPunct="1">
              <a:spcBef>
                <a:spcPct val="50000"/>
              </a:spcBef>
              <a:spcAft>
                <a:spcPts val="600"/>
              </a:spcAft>
              <a:buNone/>
            </a:pPr>
            <a:endParaRPr lang="fr-CA" sz="1200" b="0" kern="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3"/>
          <p:cNvSpPr txBox="1">
            <a:spLocks noChangeArrowheads="1"/>
          </p:cNvSpPr>
          <p:nvPr>
            <p:custDataLst>
              <p:tags r:id="rId2"/>
            </p:custDataLst>
          </p:nvPr>
        </p:nvSpPr>
        <p:spPr bwMode="auto">
          <a:xfrm>
            <a:off x="387313" y="913957"/>
            <a:ext cx="1664772" cy="600148"/>
          </a:xfrm>
          <a:prstGeom prst="rect">
            <a:avLst/>
          </a:prstGeom>
          <a:noFill/>
          <a:ln algn="ctr">
            <a:miter lim="800000"/>
            <a:headEnd/>
            <a:tailEnd/>
          </a:ln>
        </p:spPr>
        <p:txBody>
          <a:bodyPr wrap="square" lIns="91424" tIns="45712" rIns="91424" bIns="45712">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966788" eaLnBrk="1" hangingPunct="1">
              <a:spcBef>
                <a:spcPts val="500"/>
              </a:spcBef>
              <a:spcAft>
                <a:spcPts val="0"/>
              </a:spcAft>
              <a:buNone/>
            </a:pPr>
            <a:r>
              <a:rPr lang="fr-CA" sz="1100" i="1" dirty="0">
                <a:latin typeface="Tahoma" pitchFamily="34" charset="0"/>
                <a:ea typeface="Tahoma" pitchFamily="34" charset="0"/>
                <a:cs typeface="Tahoma" pitchFamily="34" charset="0"/>
              </a:rPr>
              <a:t>Rapport administratif du sondage</a:t>
            </a:r>
            <a:endParaRPr lang="fr-CA" sz="1100" b="0" kern="0" dirty="0">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pic>
        <p:nvPicPr>
          <p:cNvPr id="2" name="Image 1"/>
          <p:cNvPicPr>
            <a:picLocks noChangeAspect="1"/>
          </p:cNvPicPr>
          <p:nvPr/>
        </p:nvPicPr>
        <p:blipFill>
          <a:blip r:embed="rId6" cstate="print"/>
          <a:stretch>
            <a:fillRect/>
          </a:stretch>
        </p:blipFill>
        <p:spPr>
          <a:xfrm>
            <a:off x="2325118" y="892320"/>
            <a:ext cx="4230000" cy="5706000"/>
          </a:xfrm>
          <a:prstGeom prst="rect">
            <a:avLst/>
          </a:prstGeom>
        </p:spPr>
      </p:pic>
    </p:spTree>
    <p:extLst>
      <p:ext uri="{BB962C8B-B14F-4D97-AF65-F5344CB8AC3E}">
        <p14:creationId xmlns:p14="http://schemas.microsoft.com/office/powerpoint/2010/main" val="230010305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NUM" val="4"/>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4_Modèle par défaut">
  <a:themeElements>
    <a:clrScheme name="4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4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nception personnalisée">
  <a:themeElements>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28765</TotalTime>
  <Words>6206</Words>
  <Application>Microsoft Office PowerPoint</Application>
  <PresentationFormat>Affichage à l'écran (4:3)</PresentationFormat>
  <Paragraphs>1254</Paragraphs>
  <Slides>40</Slides>
  <Notes>20</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40</vt:i4>
      </vt:variant>
    </vt:vector>
  </HeadingPairs>
  <TitlesOfParts>
    <vt:vector size="46" baseType="lpstr">
      <vt:lpstr>Arial</vt:lpstr>
      <vt:lpstr>Tahoma</vt:lpstr>
      <vt:lpstr>Times New Roman</vt:lpstr>
      <vt:lpstr>Wingdings</vt:lpstr>
      <vt:lpstr>4_Modèle par défaut</vt:lpstr>
      <vt:lpstr>1_Conception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BIP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SADC Vallée-de-la-Gatineau</dc:title>
  <dc:creator>Simon Bastien</dc:creator>
  <cp:lastModifiedBy>Michel Gauthier</cp:lastModifiedBy>
  <cp:revision>1963</cp:revision>
  <cp:lastPrinted>2018-12-03T17:11:35Z</cp:lastPrinted>
  <dcterms:created xsi:type="dcterms:W3CDTF">2010-04-19T23:06:27Z</dcterms:created>
  <dcterms:modified xsi:type="dcterms:W3CDTF">2019-02-01T20:30:45Z</dcterms:modified>
</cp:coreProperties>
</file>